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Lydian BT" pitchFamily="66" charset="0"/>
      <p:regular r:id="rId19"/>
      <p:bold r:id="rId20"/>
      <p:italic r:id="rId21"/>
      <p:boldItalic r:id="rId22"/>
    </p:embeddedFont>
    <p:embeddedFont>
      <p:font typeface="Brush455 BT" pitchFamily="66" charset="0"/>
      <p:regular r:id="rId23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28" autoAdjust="0"/>
  </p:normalViewPr>
  <p:slideViewPr>
    <p:cSldViewPr showGuides="1">
      <p:cViewPr varScale="1">
        <p:scale>
          <a:sx n="99" d="100"/>
          <a:sy n="99" d="100"/>
        </p:scale>
        <p:origin x="-24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239B-F66E-4D27-9042-35ED208B165B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E4AC-18AE-4F36-85A4-AC5E73EF10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68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29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044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963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213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8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75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70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623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1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889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876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E7B91-8585-4A12-9558-B076C86A7763}" type="datetimeFigureOut">
              <a:rPr lang="es-CO" smtClean="0"/>
              <a:t>28/05/2012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BA9E-124B-461E-9CCC-92920A50C5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53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0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07" y="0"/>
            <a:ext cx="51418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83671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No Somos Juzgados Por los Decretos de la Ley. </a:t>
            </a:r>
            <a:endParaRPr lang="es-CO" sz="28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4385" y="1502153"/>
            <a:ext cx="3601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2:16-17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79512" y="2003356"/>
            <a:ext cx="36724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dirty="0" smtClean="0"/>
              <a:t>16  </a:t>
            </a:r>
            <a:r>
              <a:rPr lang="es-CO" sz="2400" dirty="0">
                <a:solidFill>
                  <a:srgbClr val="C00000"/>
                </a:solidFill>
              </a:rPr>
              <a:t>Por tanto, nadie os juzgue en</a:t>
            </a:r>
            <a:r>
              <a:rPr lang="es-CO" sz="2400" dirty="0"/>
              <a:t> comida o en bebida, o en cuanto a días de fiesta, luna nueva o días de reposo</a:t>
            </a:r>
            <a:r>
              <a:rPr lang="es-CO" sz="2400" dirty="0" smtClean="0"/>
              <a:t>,</a:t>
            </a:r>
            <a:endParaRPr lang="es-CO" sz="2400" dirty="0"/>
          </a:p>
          <a:p>
            <a:pPr marL="452438" indent="-452438"/>
            <a:r>
              <a:rPr lang="es-CO" sz="2400" dirty="0"/>
              <a:t>17  todo lo cual es sombra de lo que ha de venir; pero el cuerpo es de Cristo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19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0" y="1267500"/>
            <a:ext cx="714375" cy="4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4932039" y="3645024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4:10-11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139952" y="4146227"/>
            <a:ext cx="4968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Guardáis los días, los meses, los tiempos y los años. </a:t>
            </a:r>
          </a:p>
          <a:p>
            <a:pPr marL="452438" indent="-452438"/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11 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 temo de vosotros, que haya trabajado en vano con vosotros. </a:t>
            </a:r>
          </a:p>
        </p:txBody>
      </p:sp>
    </p:spTree>
    <p:extLst>
      <p:ext uri="{BB962C8B-B14F-4D97-AF65-F5344CB8AC3E}">
        <p14:creationId xmlns:p14="http://schemas.microsoft.com/office/powerpoint/2010/main" val="173797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 build="p" bldLvl="4"/>
      <p:bldP spid="20" grpId="0"/>
      <p:bldP spid="21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07" y="0"/>
            <a:ext cx="51418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83671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No Somos Juzgados Por los Decretos de la Ley. </a:t>
            </a:r>
            <a:endParaRPr lang="es-CO" sz="28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4385" y="1502153"/>
            <a:ext cx="3601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2:16-17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79512" y="2003356"/>
            <a:ext cx="36724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dirty="0" smtClean="0"/>
              <a:t>16  </a:t>
            </a:r>
            <a:r>
              <a:rPr lang="es-CO" sz="2400" dirty="0">
                <a:solidFill>
                  <a:srgbClr val="C00000"/>
                </a:solidFill>
              </a:rPr>
              <a:t>Por tanto, nadie os juzgue en</a:t>
            </a:r>
            <a:r>
              <a:rPr lang="es-CO" sz="2400" dirty="0"/>
              <a:t> comida o en bebida, o en cuanto a días de fiesta, luna nueva o días de reposo</a:t>
            </a:r>
            <a:r>
              <a:rPr lang="es-CO" sz="2400" dirty="0" smtClean="0"/>
              <a:t>,</a:t>
            </a:r>
            <a:endParaRPr lang="es-CO" sz="2400" dirty="0"/>
          </a:p>
          <a:p>
            <a:pPr marL="452438" indent="-452438"/>
            <a:r>
              <a:rPr lang="es-CO" sz="2400" dirty="0"/>
              <a:t>17  todo lo cual es sombra de lo que ha de venir; pero el cuerpo es de Cristo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19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0" y="1267500"/>
            <a:ext cx="714375" cy="4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4932039" y="3645024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12:48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139952" y="4146227"/>
            <a:ext cx="4968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8" indent="-446088"/>
            <a:r>
              <a:rPr lang="es-CO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48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El que me rechaza, y no recibe mis palabras, tiene quien le juzgue; </a:t>
            </a:r>
            <a:r>
              <a:rPr lang="es-CO" sz="24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 palabra que he hablado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ella le juzgará en el día postrero. </a:t>
            </a:r>
          </a:p>
        </p:txBody>
      </p:sp>
    </p:spTree>
    <p:extLst>
      <p:ext uri="{BB962C8B-B14F-4D97-AF65-F5344CB8AC3E}">
        <p14:creationId xmlns:p14="http://schemas.microsoft.com/office/powerpoint/2010/main" val="323928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07" y="-3401"/>
            <a:ext cx="5141893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097449"/>
            <a:ext cx="4536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2:14,16-17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1772816"/>
            <a:ext cx="385762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lain" startAt="14"/>
            </a:pPr>
            <a:r>
              <a:rPr lang="es-CO" sz="2200" dirty="0" smtClean="0">
                <a:solidFill>
                  <a:schemeClr val="bg1"/>
                </a:solidFill>
              </a:rPr>
              <a:t>anulando </a:t>
            </a:r>
            <a:r>
              <a:rPr lang="es-CO" sz="2200" dirty="0">
                <a:solidFill>
                  <a:schemeClr val="bg1"/>
                </a:solidFill>
              </a:rPr>
              <a:t>el acta de los decretos que había contra nosotros, que nos era contraria, quitándola de en medio y clavándola en la cruz</a:t>
            </a:r>
            <a:r>
              <a:rPr lang="es-CO" sz="2200" dirty="0" smtClean="0">
                <a:solidFill>
                  <a:schemeClr val="bg1"/>
                </a:solidFill>
              </a:rPr>
              <a:t>,</a:t>
            </a:r>
            <a:r>
              <a:rPr lang="es-CO" sz="2200" baseline="30000" dirty="0">
                <a:solidFill>
                  <a:schemeClr val="bg1"/>
                </a:solidFill>
              </a:rPr>
              <a:t> </a:t>
            </a:r>
            <a:endParaRPr lang="es-CO" sz="2200" baseline="30000" dirty="0" smtClean="0">
              <a:solidFill>
                <a:schemeClr val="bg1"/>
              </a:solidFill>
            </a:endParaRPr>
          </a:p>
          <a:p>
            <a:pPr marL="452438" indent="-452438"/>
            <a:r>
              <a:rPr lang="es-CO" sz="2200" dirty="0" smtClean="0">
                <a:solidFill>
                  <a:schemeClr val="bg1"/>
                </a:solidFill>
              </a:rPr>
              <a:t>16  </a:t>
            </a:r>
            <a:r>
              <a:rPr lang="es-CO" sz="2200" dirty="0">
                <a:solidFill>
                  <a:schemeClr val="bg1"/>
                </a:solidFill>
              </a:rPr>
              <a:t>Por tanto, nadie os juzgue en comida o en bebida, o en cuanto a días de fiesta, luna nueva o días de reposo</a:t>
            </a:r>
            <a:r>
              <a:rPr lang="es-CO" sz="2200" dirty="0" smtClean="0">
                <a:solidFill>
                  <a:schemeClr val="bg1"/>
                </a:solidFill>
              </a:rPr>
              <a:t>,</a:t>
            </a:r>
            <a:endParaRPr lang="es-CO" sz="2200" dirty="0">
              <a:solidFill>
                <a:schemeClr val="bg1"/>
              </a:solidFill>
            </a:endParaRPr>
          </a:p>
          <a:p>
            <a:pPr marL="452438" indent="-452438"/>
            <a:r>
              <a:rPr lang="es-CO" sz="2200" dirty="0">
                <a:solidFill>
                  <a:schemeClr val="bg1"/>
                </a:solidFill>
              </a:rPr>
              <a:t>17  todo lo cual es sombra de lo que ha de venir; pero el cuerpo es de Cristo</a:t>
            </a:r>
            <a:r>
              <a:rPr lang="es-CO" sz="2200" dirty="0" smtClean="0">
                <a:solidFill>
                  <a:schemeClr val="bg1"/>
                </a:solidFill>
              </a:rPr>
              <a:t>.</a:t>
            </a:r>
            <a:r>
              <a:rPr lang="es-CO" sz="2200" dirty="0" smtClean="0"/>
              <a:t> </a:t>
            </a:r>
            <a:endParaRPr lang="es-CO" sz="2200" dirty="0">
              <a:solidFill>
                <a:schemeClr val="bg1"/>
              </a:solidFill>
            </a:endParaRPr>
          </a:p>
        </p:txBody>
      </p:sp>
      <p:pic>
        <p:nvPicPr>
          <p:cNvPr id="6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162" y="1772816"/>
            <a:ext cx="6576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43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07" y="-3401"/>
            <a:ext cx="5141893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097449"/>
            <a:ext cx="4536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2:14,16-17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1772816"/>
            <a:ext cx="385762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lain" startAt="14"/>
            </a:pPr>
            <a:r>
              <a:rPr lang="es-CO" sz="2200" dirty="0" smtClean="0">
                <a:solidFill>
                  <a:schemeClr val="bg1"/>
                </a:solidFill>
              </a:rPr>
              <a:t>anulando </a:t>
            </a:r>
            <a:r>
              <a:rPr lang="es-CO" sz="2200" dirty="0">
                <a:solidFill>
                  <a:schemeClr val="bg1"/>
                </a:solidFill>
              </a:rPr>
              <a:t>el acta de los decretos que había contra nosotros, que nos era contraria, quitándola de en medio y clavándola en la cruz</a:t>
            </a:r>
            <a:r>
              <a:rPr lang="es-CO" sz="2200" dirty="0" smtClean="0">
                <a:solidFill>
                  <a:schemeClr val="bg1"/>
                </a:solidFill>
              </a:rPr>
              <a:t>,</a:t>
            </a:r>
            <a:r>
              <a:rPr lang="es-CO" sz="2200" baseline="30000" dirty="0">
                <a:solidFill>
                  <a:schemeClr val="bg1"/>
                </a:solidFill>
              </a:rPr>
              <a:t> </a:t>
            </a:r>
            <a:endParaRPr lang="es-CO" sz="2200" baseline="30000" dirty="0" smtClean="0">
              <a:solidFill>
                <a:schemeClr val="bg1"/>
              </a:solidFill>
            </a:endParaRPr>
          </a:p>
          <a:p>
            <a:pPr marL="452438" indent="-452438"/>
            <a:r>
              <a:rPr lang="es-CO" sz="2200" dirty="0" smtClean="0">
                <a:solidFill>
                  <a:schemeClr val="bg1"/>
                </a:solidFill>
              </a:rPr>
              <a:t>16  </a:t>
            </a:r>
            <a:r>
              <a:rPr lang="es-CO" sz="2200" dirty="0">
                <a:solidFill>
                  <a:schemeClr val="bg1"/>
                </a:solidFill>
              </a:rPr>
              <a:t>Por tanto, nadie os juzgue en comida o en bebida, o en cuanto a días de fiesta, luna nueva o días de reposo</a:t>
            </a:r>
            <a:r>
              <a:rPr lang="es-CO" sz="2200" dirty="0" smtClean="0">
                <a:solidFill>
                  <a:schemeClr val="bg1"/>
                </a:solidFill>
              </a:rPr>
              <a:t>,</a:t>
            </a:r>
            <a:endParaRPr lang="es-CO" sz="2200" dirty="0">
              <a:solidFill>
                <a:schemeClr val="bg1"/>
              </a:solidFill>
            </a:endParaRPr>
          </a:p>
          <a:p>
            <a:pPr marL="452438" indent="-452438"/>
            <a:r>
              <a:rPr lang="es-CO" sz="2200" dirty="0">
                <a:solidFill>
                  <a:schemeClr val="bg1"/>
                </a:solidFill>
              </a:rPr>
              <a:t>17  todo lo cual es sombra de lo que ha de venir; pero el cuerpo es de Cristo</a:t>
            </a:r>
            <a:r>
              <a:rPr lang="es-CO" sz="2200" dirty="0" smtClean="0">
                <a:solidFill>
                  <a:schemeClr val="bg1"/>
                </a:solidFill>
              </a:rPr>
              <a:t>.</a:t>
            </a:r>
            <a:r>
              <a:rPr lang="es-CO" sz="2200" dirty="0" smtClean="0"/>
              <a:t> </a:t>
            </a:r>
            <a:endParaRPr lang="es-CO" sz="2200" dirty="0">
              <a:solidFill>
                <a:schemeClr val="bg1"/>
              </a:solidFill>
            </a:endParaRPr>
          </a:p>
        </p:txBody>
      </p:sp>
      <p:pic>
        <p:nvPicPr>
          <p:cNvPr id="6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162" y="1772816"/>
            <a:ext cx="6576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74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98"/>
            <a:ext cx="3059832" cy="687729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59832" y="8367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La Ley Ha Sido Anulada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1502153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2:14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3" y="2003356"/>
            <a:ext cx="5328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/>
              <a:t>14</a:t>
            </a:r>
            <a:r>
              <a:rPr lang="es-CO" sz="2400" dirty="0"/>
              <a:t>  </a:t>
            </a:r>
            <a:r>
              <a:rPr lang="es-CO" sz="2400" u="sng" dirty="0">
                <a:solidFill>
                  <a:srgbClr val="C00000"/>
                </a:solidFill>
              </a:rPr>
              <a:t>anulando</a:t>
            </a:r>
            <a:r>
              <a:rPr lang="es-CO" sz="2400" dirty="0">
                <a:solidFill>
                  <a:srgbClr val="C00000"/>
                </a:solidFill>
              </a:rPr>
              <a:t> el acta de los decretos</a:t>
            </a:r>
            <a:r>
              <a:rPr lang="es-CO" sz="2400" dirty="0"/>
              <a:t> que había contra nosotros, que nos era contraria, quitándola de en medio y clavándola en la </a:t>
            </a:r>
            <a:r>
              <a:rPr lang="es-CO" sz="2400" dirty="0" smtClean="0"/>
              <a:t>cruz. </a:t>
            </a:r>
            <a:endParaRPr lang="es-CO" sz="2400" dirty="0"/>
          </a:p>
        </p:txBody>
      </p:sp>
      <p:pic>
        <p:nvPicPr>
          <p:cNvPr id="8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002090"/>
            <a:ext cx="1143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923928" y="2086928"/>
            <a:ext cx="1224136" cy="3339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941168"/>
            <a:ext cx="2002717" cy="1642678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4572000" y="3672894"/>
            <a:ext cx="43204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anulado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exaleifo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] de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, afuera, usada intensivamente, y </a:t>
            </a:r>
            <a:r>
              <a:rPr lang="es-ES" sz="1600" i="1" dirty="0" err="1" smtClean="0">
                <a:latin typeface="Times New Roman" pitchFamily="18" charset="0"/>
                <a:cs typeface="Times New Roman" pitchFamily="18" charset="0"/>
              </a:rPr>
              <a:t>aleifo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, frotar; significa lavar o ungir totalmente. De ahí, metafóricamente, </a:t>
            </a:r>
            <a:r>
              <a:rPr lang="es-E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tiene el sentido de quitar, eliminar, anular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Hch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3.19), de los pecados, «borrados»; </a:t>
            </a:r>
            <a:r>
              <a:rPr lang="es-ES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 acta de los decretos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(Col 2.14: «anulando»); de un nombre en un libro, (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3.5, no «borraré»); de las lágrimas (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7.14 y 21.4). </a:t>
            </a:r>
          </a:p>
          <a:p>
            <a:pPr algn="r"/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(W.E., Vine Diccionario Expositivo de Palabras del Antiguo y del Nuevo Testamento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Exhaustivo, </a:t>
            </a:r>
          </a:p>
          <a:p>
            <a:pPr algn="r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Vol. 1, pág. 113). 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4067944" y="2420888"/>
            <a:ext cx="0" cy="144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067944" y="3861048"/>
            <a:ext cx="43204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0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 bldLvl="4"/>
      <p:bldP spid="9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98"/>
            <a:ext cx="3059832" cy="687729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59832" y="8367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La Ley Ha Sido Anulada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1502153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2:14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3" y="2003356"/>
            <a:ext cx="5328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/>
              <a:t>14</a:t>
            </a:r>
            <a:r>
              <a:rPr lang="es-CO" sz="2400" dirty="0"/>
              <a:t>  </a:t>
            </a:r>
            <a:r>
              <a:rPr lang="es-CO" sz="2400" dirty="0">
                <a:solidFill>
                  <a:srgbClr val="C00000"/>
                </a:solidFill>
              </a:rPr>
              <a:t>anulando el acta de los decretos</a:t>
            </a:r>
            <a:r>
              <a:rPr lang="es-CO" sz="2400" dirty="0"/>
              <a:t> que había contra nosotros, que nos era contraria, quitándola de en medio y clavándola en la </a:t>
            </a:r>
            <a:r>
              <a:rPr lang="es-CO" sz="2400" dirty="0" smtClean="0"/>
              <a:t>cruz. </a:t>
            </a:r>
            <a:endParaRPr lang="es-CO" sz="2400" dirty="0"/>
          </a:p>
        </p:txBody>
      </p:sp>
      <p:pic>
        <p:nvPicPr>
          <p:cNvPr id="8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002090"/>
            <a:ext cx="1143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43" y="3717032"/>
            <a:ext cx="686941" cy="103041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67" y="4747444"/>
            <a:ext cx="686861" cy="717388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4355976" y="3789040"/>
            <a:ext cx="4323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ydian BT" pitchFamily="66" charset="0"/>
              </a:rPr>
              <a:t>¿Qué fue lo que Dios anuló o canceló?</a:t>
            </a:r>
            <a:endParaRPr lang="es-CO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ydian BT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076056" y="477798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acta de los decretos!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65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496" y="911622"/>
            <a:ext cx="25202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</a:t>
            </a:r>
          </a:p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2:14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496" y="2003356"/>
            <a:ext cx="26642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/>
              <a:t>14</a:t>
            </a:r>
            <a:r>
              <a:rPr lang="es-CO" sz="2400" dirty="0"/>
              <a:t>  </a:t>
            </a:r>
            <a:r>
              <a:rPr lang="es-CO" sz="2400" dirty="0">
                <a:solidFill>
                  <a:srgbClr val="C00000"/>
                </a:solidFill>
              </a:rPr>
              <a:t>anulando el acta de los decretos</a:t>
            </a:r>
            <a:r>
              <a:rPr lang="es-CO" sz="2400" dirty="0"/>
              <a:t> que había contra nosotros, que nos era contraria, quitándola de en medio y clavándola en la </a:t>
            </a:r>
            <a:r>
              <a:rPr lang="es-CO" sz="2400" dirty="0" smtClean="0"/>
              <a:t>cruz. </a:t>
            </a:r>
            <a:endParaRPr lang="es-CO" sz="2400" dirty="0"/>
          </a:p>
        </p:txBody>
      </p:sp>
      <p:pic>
        <p:nvPicPr>
          <p:cNvPr id="15" name="Picture 6" descr="Biblia -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190072"/>
            <a:ext cx="682159" cy="44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2627784" y="911622"/>
            <a:ext cx="0" cy="59463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1622"/>
            <a:ext cx="6477000" cy="5946378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81326"/>
            <a:ext cx="747880" cy="749077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3779912" y="1196752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ydian BT" pitchFamily="66" charset="0"/>
              </a:rPr>
              <a:t>¿Qué es el Acta de los Decretos?</a:t>
            </a:r>
            <a:endParaRPr lang="es-CO" sz="40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ydian BT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572000" y="2582273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Efesios 2:15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419873" y="3083476"/>
            <a:ext cx="5328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aboliendo en su carne las enemistades, </a:t>
            </a:r>
            <a:r>
              <a:rPr lang="es-CO" sz="24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 ley de los mandamientos expresados en ordenanzas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para crear en sí mismo de los dos un solo y nuevo hombre, haciendo la 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paz.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6" name="Picture 6" descr="Biblia -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082210"/>
            <a:ext cx="1143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28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98"/>
            <a:ext cx="3059832" cy="687729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59832" y="8367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La Ley Nos Era Contraria.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1502153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2:14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3" y="2003356"/>
            <a:ext cx="5328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/>
              <a:t>14</a:t>
            </a:r>
            <a:r>
              <a:rPr lang="es-CO" sz="2400" dirty="0"/>
              <a:t>  anulando el acta de los decretos que había contra nosotros, que </a:t>
            </a:r>
            <a:r>
              <a:rPr lang="es-CO" sz="2400" dirty="0">
                <a:solidFill>
                  <a:srgbClr val="C00000"/>
                </a:solidFill>
              </a:rPr>
              <a:t>nos era contraria</a:t>
            </a:r>
            <a:r>
              <a:rPr lang="es-CO" sz="2400" dirty="0"/>
              <a:t>, quitándola de en medio y clavándola en la </a:t>
            </a:r>
            <a:r>
              <a:rPr lang="es-CO" sz="2400" dirty="0" smtClean="0"/>
              <a:t>cruz. </a:t>
            </a:r>
            <a:endParaRPr lang="es-CO" sz="2400" dirty="0"/>
          </a:p>
        </p:txBody>
      </p:sp>
      <p:pic>
        <p:nvPicPr>
          <p:cNvPr id="8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002090"/>
            <a:ext cx="1143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3550716"/>
            <a:ext cx="686941" cy="103041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858881" y="3622724"/>
            <a:ext cx="5177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ydian BT" pitchFamily="66" charset="0"/>
              </a:rPr>
              <a:t>¿La ley de Moisés cómo estaba en oposición al hombre?</a:t>
            </a:r>
            <a:endParaRPr lang="es-CO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ydian BT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572000" y="4435897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3:10-11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7544" y="4937100"/>
            <a:ext cx="82809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es-CO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Porque todos los que dependen de las obras de la ley están bajo maldición, pues escrito está: Maldito todo aquel que no permaneciere en todas las cosas escritas en el libro de la ley, para hacerlas</a:t>
            </a:r>
            <a:r>
              <a:rPr lang="es-CO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es-CO" sz="2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55600" indent="-355600"/>
            <a:r>
              <a:rPr lang="es-CO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11  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 que por la ley ninguno se justifica para con Dios, es evidente, porque: El justo por la fe </a:t>
            </a:r>
            <a:r>
              <a:rPr lang="es-CO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vivirá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52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 bldLvl="4"/>
      <p:bldP spid="16" grpId="0"/>
      <p:bldP spid="18" grpId="0"/>
      <p:bldP spid="20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98"/>
            <a:ext cx="3059832" cy="687729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59832" y="8367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La Ley Nos Era Contraria.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1502153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2:14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3" y="2003356"/>
            <a:ext cx="5328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/>
              <a:t>14</a:t>
            </a:r>
            <a:r>
              <a:rPr lang="es-CO" sz="2400" dirty="0"/>
              <a:t>  anulando el acta de los decretos que había contra nosotros, que </a:t>
            </a:r>
            <a:r>
              <a:rPr lang="es-CO" sz="2400" dirty="0">
                <a:solidFill>
                  <a:srgbClr val="C00000"/>
                </a:solidFill>
              </a:rPr>
              <a:t>nos era contraria</a:t>
            </a:r>
            <a:r>
              <a:rPr lang="es-CO" sz="2400" dirty="0"/>
              <a:t>, quitándola de en medio y clavándola en la </a:t>
            </a:r>
            <a:r>
              <a:rPr lang="es-CO" sz="2400" dirty="0" smtClean="0"/>
              <a:t>cruz. </a:t>
            </a:r>
            <a:endParaRPr lang="es-CO" sz="2400" dirty="0"/>
          </a:p>
        </p:txBody>
      </p:sp>
      <p:pic>
        <p:nvPicPr>
          <p:cNvPr id="8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002090"/>
            <a:ext cx="1143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3550716"/>
            <a:ext cx="686941" cy="103041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858881" y="3622724"/>
            <a:ext cx="5177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ydian BT" pitchFamily="66" charset="0"/>
              </a:rPr>
              <a:t>¿La ley de Moisés cómo estaba en oposición al hombre?</a:t>
            </a:r>
            <a:endParaRPr lang="es-CO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ydian BT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572000" y="4435897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3:21-22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7544" y="4937100"/>
            <a:ext cx="82809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es-CO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21  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¿Luego la ley es contraria a las promesas de Dios? En ninguna manera; porque si la ley dada pudiera vivificar, la justicia fuera verdaderamente por la ley.</a:t>
            </a:r>
          </a:p>
          <a:p>
            <a:pPr marL="355600" indent="-355600"/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22  Mas la Escritura lo encerró todo bajo pecado, para que la promesa que es por la fe en Jesucristo fuese dada a los creyentes</a:t>
            </a:r>
            <a:r>
              <a:rPr lang="es-CO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es-CO" sz="2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14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98"/>
            <a:ext cx="3059832" cy="687729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59832" y="8367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La Ley Nos Era Contraria.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1502153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2:14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3" y="2003356"/>
            <a:ext cx="5328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/>
              <a:t>14</a:t>
            </a:r>
            <a:r>
              <a:rPr lang="es-CO" sz="2400" dirty="0"/>
              <a:t>  anulando el acta de los decretos que había contra nosotros, que </a:t>
            </a:r>
            <a:r>
              <a:rPr lang="es-CO" sz="2400" dirty="0">
                <a:solidFill>
                  <a:srgbClr val="C00000"/>
                </a:solidFill>
              </a:rPr>
              <a:t>nos era contraria</a:t>
            </a:r>
            <a:r>
              <a:rPr lang="es-CO" sz="2400" dirty="0"/>
              <a:t>, quitándola de en medio y clavándola en la </a:t>
            </a:r>
            <a:r>
              <a:rPr lang="es-CO" sz="2400" dirty="0" smtClean="0"/>
              <a:t>cruz. </a:t>
            </a:r>
            <a:endParaRPr lang="es-CO" sz="2400" dirty="0"/>
          </a:p>
        </p:txBody>
      </p:sp>
      <p:pic>
        <p:nvPicPr>
          <p:cNvPr id="8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002090"/>
            <a:ext cx="1143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3550716"/>
            <a:ext cx="686941" cy="103041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858881" y="3622724"/>
            <a:ext cx="5177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ydian BT" pitchFamily="66" charset="0"/>
              </a:rPr>
              <a:t>¿La ley de Moisés cómo estaba en oposición al hombre?</a:t>
            </a:r>
            <a:endParaRPr lang="es-CO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ydian BT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572000" y="4435897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Hechos 13:38-39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7544" y="4937100"/>
            <a:ext cx="82809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/>
            <a:r>
              <a:rPr lang="es-CO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38  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Sabed, pues, esto, varones hermanos: que por medio de él se os anuncia perdón de pecados,</a:t>
            </a:r>
          </a:p>
          <a:p>
            <a:pPr marL="357188" indent="-357188"/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39  y que de todo aquello de que por la ley de Moisés no pudisteis ser justificados, en él es justificado todo aquel que cree</a:t>
            </a:r>
            <a:r>
              <a:rPr lang="es-CO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es-CO" sz="2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52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401"/>
            <a:ext cx="5141893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455 BT" pitchFamily="66" charset="0"/>
              </a:rPr>
              <a:t>“Anulando el Acta de los Decretos”</a:t>
            </a:r>
            <a:endParaRPr lang="es-CO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455 BT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59832" y="8367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La Ley Ha Sido Quitada de en Medio</a:t>
            </a:r>
            <a:endParaRPr lang="es-CO" sz="28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72000" y="1502153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2:14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419873" y="2003356"/>
            <a:ext cx="5328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anulando el acta de los decretos que había contra nosotros, que nos era contraria, </a:t>
            </a:r>
            <a:r>
              <a:rPr lang="es-CO" sz="24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quitándola de en medio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 clavándola en la 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cruz. 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5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4090" y="1359932"/>
            <a:ext cx="714375" cy="4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148064" y="3750131"/>
            <a:ext cx="360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ydian BT" pitchFamily="66" charset="0"/>
              </a:rPr>
              <a:t>¿Cuándo fue quitada de en medio? </a:t>
            </a:r>
            <a:endParaRPr lang="es-CO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ydian BT" pitchFamily="66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50131"/>
            <a:ext cx="720080" cy="72008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932039" y="4598497"/>
            <a:ext cx="385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3:13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148064" y="5099700"/>
            <a:ext cx="39604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/>
            <a:r>
              <a:rPr lang="es-CO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Cristo nos redimió de la maldición de la ley, hecho por nosotros maldición (porque está escrito: Maldito todo el que es colgado en un </a:t>
            </a:r>
            <a:r>
              <a:rPr lang="es-CO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madero</a:t>
            </a:r>
            <a:r>
              <a:rPr lang="es-CO" sz="2000" baseline="30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r>
              <a:rPr lang="es-CO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es-CO" sz="2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22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 build="p" bldLvl="4"/>
      <p:bldP spid="9" grpId="0"/>
      <p:bldP spid="11" grpId="0"/>
      <p:bldP spid="13" grpId="0" build="p" bldLvl="4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1108</Words>
  <Application>Microsoft Office PowerPoint</Application>
  <PresentationFormat>Presentación en pantalla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Lydian BT</vt:lpstr>
      <vt:lpstr>Times New Roman</vt:lpstr>
      <vt:lpstr>Brush455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47</cp:revision>
  <dcterms:created xsi:type="dcterms:W3CDTF">2012-05-28T16:16:07Z</dcterms:created>
  <dcterms:modified xsi:type="dcterms:W3CDTF">2012-05-28T19:27:08Z</dcterms:modified>
</cp:coreProperties>
</file>