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76" r:id="rId4"/>
    <p:sldId id="275" r:id="rId5"/>
    <p:sldId id="278" r:id="rId6"/>
    <p:sldId id="279" r:id="rId7"/>
    <p:sldId id="280" r:id="rId8"/>
    <p:sldId id="281" r:id="rId9"/>
    <p:sldId id="277" r:id="rId10"/>
    <p:sldId id="284" r:id="rId11"/>
    <p:sldId id="282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GarmdITC BkCn BT" panose="02020606070506020304" pitchFamily="18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stleT" panose="020E0602050706020204" pitchFamily="34" charset="0"/>
      <p:regular r:id="rId35"/>
      <p:bold r:id="rId36"/>
    </p:embeddedFont>
    <p:embeddedFont>
      <p:font typeface="AcmeFont" pitchFamily="2" charset="0"/>
      <p:regular r:id="rId37"/>
    </p:embeddedFont>
    <p:embeddedFont>
      <p:font typeface="Brush455 BT" panose="03090802040305080204" pitchFamily="66" charset="0"/>
      <p:regular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Benguiat Bk BT" panose="02030604050306020704" pitchFamily="18" charset="0"/>
      <p:regular r:id="rId43"/>
      <p:bold r:id="rId44"/>
      <p:italic r:id="rId45"/>
      <p:boldItalic r:id="rId4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33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66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31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4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08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651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840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17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492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8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27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CF2A-956E-4040-B6B4-7E9C8136D658}" type="datetimeFigureOut">
              <a:rPr lang="es-CO" smtClean="0"/>
              <a:t>01/05/2015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9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2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220132" y="304801"/>
            <a:ext cx="8779934" cy="9357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2400" b="1" dirty="0" smtClean="0">
                <a:ln w="28575">
                  <a:solidFill>
                    <a:schemeClr val="bg2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COMPRENDIENDO EL SENTIDO DE LOS SIMBOLOS</a:t>
            </a:r>
            <a:endParaRPr lang="es-CO" sz="2400" b="1" dirty="0">
              <a:ln w="28575">
                <a:solidFill>
                  <a:schemeClr val="bg2"/>
                </a:solidFill>
              </a:ln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804382"/>
            <a:ext cx="7958667" cy="46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1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4572000" y="116632"/>
            <a:ext cx="43924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1971673" y="624330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12-16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12  Y me volví para ver la voz que hablaba conmigo; y vuelto, vi siete candeleros de oro,</a:t>
            </a:r>
          </a:p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13  y en medio de los siete candeleros, a uno semejante al Hijo del Hombre, vestido de una ropa que llegaba hasta los pies, y ceñido por el pecho con un cinto de oro.</a:t>
            </a:r>
          </a:p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14  Su cabeza y sus cabellos eran blancos como blanca lana, como nieve; sus ojos como llama de fuego;</a:t>
            </a:r>
          </a:p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15  y sus pies semejantes al bronce bruñido, refulgente como en un horno; y su voz como estruendo de muchas aguas.</a:t>
            </a:r>
          </a:p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16  Tenía en su diestra siete estrellas; de su boca salía una espada aguda de dos filos; y su rostro era como el sol cuando resplandece en su fuerza.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93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7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3615268" y="4919133"/>
            <a:ext cx="5418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“Y </a:t>
            </a:r>
            <a:r>
              <a:rPr lang="es-C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me volví para ver la voz que hablaba conmigo; y vuelto, vi siete candeleros de 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oro, y </a:t>
            </a:r>
            <a:r>
              <a:rPr lang="es-C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en medio de los siete candeleros, a uno semejante al Hijo del Hombre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, … </a:t>
            </a:r>
            <a:r>
              <a:rPr lang="es-C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Su cabeza y sus cabellos eran blancos 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… </a:t>
            </a:r>
            <a:r>
              <a:rPr lang="es-C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sus ojos como llama de 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fuego … </a:t>
            </a:r>
            <a:r>
              <a:rPr lang="es-C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y su voz como estruendo de muchas 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aguas … Tenía </a:t>
            </a:r>
            <a:r>
              <a:rPr lang="es-C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en su diestra siete 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estrellas … </a:t>
            </a:r>
            <a:r>
              <a:rPr lang="es-C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de su boca salía una espada aguda de dos filos; y su rostro era como el 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sol …” </a:t>
            </a:r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leT" panose="020E0602050706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12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20132" y="304801"/>
            <a:ext cx="8779934" cy="9357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2400" b="1" dirty="0" smtClean="0">
                <a:ln w="28575">
                  <a:solidFill>
                    <a:schemeClr val="bg2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Comprendiendo el sentido de los números</a:t>
            </a:r>
            <a:endParaRPr lang="es-CO" sz="2400" b="1" dirty="0">
              <a:ln w="28575">
                <a:solidFill>
                  <a:schemeClr val="bg2"/>
                </a:solidFill>
              </a:ln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09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" y="414867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455 BT" panose="03090802040305080204" pitchFamily="66" charset="0"/>
              </a:rPr>
              <a:t>Los Números Como Símbolos</a:t>
            </a:r>
            <a:endParaRPr lang="es-CO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455 BT" panose="0309080204030508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401" y="1430530"/>
            <a:ext cx="303801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4400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7</a:t>
            </a:r>
            <a:endParaRPr lang="es-CO" sz="23900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AcmeFont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99000" y="2844799"/>
            <a:ext cx="398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Simboliza lo completo o 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perfección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errar llave 8"/>
          <p:cNvSpPr/>
          <p:nvPr/>
        </p:nvSpPr>
        <p:spPr>
          <a:xfrm>
            <a:off x="3877733" y="2269067"/>
            <a:ext cx="508000" cy="3767666"/>
          </a:xfrm>
          <a:prstGeom prst="rightBrace">
            <a:avLst>
              <a:gd name="adj1" fmla="val 68333"/>
              <a:gd name="adj2" fmla="val 49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88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" y="414867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455 BT" panose="03090802040305080204" pitchFamily="66" charset="0"/>
              </a:rPr>
              <a:t>Los Números Como Símbolos</a:t>
            </a:r>
            <a:endParaRPr lang="es-CO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455 BT" panose="0309080204030508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401" y="1430530"/>
            <a:ext cx="303801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4400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3</a:t>
            </a:r>
            <a:endParaRPr lang="es-CO" sz="23900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AcmeFont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99000" y="2624662"/>
            <a:ext cx="398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Simboliza lo 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“divino” (Padre, Hijo, Espíritu Santo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errar llave 8"/>
          <p:cNvSpPr/>
          <p:nvPr/>
        </p:nvSpPr>
        <p:spPr>
          <a:xfrm>
            <a:off x="3877733" y="2269067"/>
            <a:ext cx="508000" cy="3767666"/>
          </a:xfrm>
          <a:prstGeom prst="rightBrace">
            <a:avLst>
              <a:gd name="adj1" fmla="val 68333"/>
              <a:gd name="adj2" fmla="val 49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12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" y="414867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455 BT" panose="03090802040305080204" pitchFamily="66" charset="0"/>
              </a:rPr>
              <a:t>Los Números Como Símbolos</a:t>
            </a:r>
            <a:endParaRPr lang="es-CO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455 BT" panose="0309080204030508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401" y="1430530"/>
            <a:ext cx="307488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4400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4</a:t>
            </a:r>
            <a:endParaRPr lang="es-CO" sz="23900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AcmeFont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99000" y="2946394"/>
            <a:ext cx="398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Simboliza 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mundo o la creación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errar llave 8"/>
          <p:cNvSpPr/>
          <p:nvPr/>
        </p:nvSpPr>
        <p:spPr>
          <a:xfrm>
            <a:off x="3877733" y="2269067"/>
            <a:ext cx="508000" cy="3767666"/>
          </a:xfrm>
          <a:prstGeom prst="rightBrace">
            <a:avLst>
              <a:gd name="adj1" fmla="val 68333"/>
              <a:gd name="adj2" fmla="val 49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47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" y="414867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455 BT" panose="03090802040305080204" pitchFamily="66" charset="0"/>
              </a:rPr>
              <a:t>Los Números Como Símbolos</a:t>
            </a:r>
            <a:endParaRPr lang="es-CO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455 BT" panose="0309080204030508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401" y="1430530"/>
            <a:ext cx="307488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4400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6</a:t>
            </a:r>
            <a:endParaRPr lang="es-CO" sz="23900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AcmeFont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99000" y="3344324"/>
            <a:ext cx="398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Simboliza 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fracaso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errar llave 8"/>
          <p:cNvSpPr/>
          <p:nvPr/>
        </p:nvSpPr>
        <p:spPr>
          <a:xfrm>
            <a:off x="3877733" y="2269067"/>
            <a:ext cx="508000" cy="3767666"/>
          </a:xfrm>
          <a:prstGeom prst="rightBrace">
            <a:avLst>
              <a:gd name="adj1" fmla="val 68333"/>
              <a:gd name="adj2" fmla="val 49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59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" y="414867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455 BT" panose="03090802040305080204" pitchFamily="66" charset="0"/>
              </a:rPr>
              <a:t>Los Números Como Símbolos</a:t>
            </a:r>
            <a:endParaRPr lang="es-CO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455 BT" panose="0309080204030508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65" y="1430530"/>
            <a:ext cx="472276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4400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10</a:t>
            </a:r>
            <a:endParaRPr lang="es-CO" sz="23900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AcmeFont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83197" y="2988729"/>
            <a:ext cx="3716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Simboliza 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integridad, plenitud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errar llave 8"/>
          <p:cNvSpPr/>
          <p:nvPr/>
        </p:nvSpPr>
        <p:spPr>
          <a:xfrm>
            <a:off x="4461930" y="2269067"/>
            <a:ext cx="508000" cy="3767666"/>
          </a:xfrm>
          <a:prstGeom prst="rightBrace">
            <a:avLst>
              <a:gd name="adj1" fmla="val 68333"/>
              <a:gd name="adj2" fmla="val 49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61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" y="414867"/>
            <a:ext cx="91440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455 BT" panose="03090802040305080204" pitchFamily="66" charset="0"/>
              </a:rPr>
              <a:t>Los Números Como Símbolos</a:t>
            </a:r>
            <a:endParaRPr lang="es-CO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455 BT" panose="0309080204030508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65" y="1430530"/>
            <a:ext cx="473879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4400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cmeFont" pitchFamily="2" charset="0"/>
              </a:rPr>
              <a:t>12</a:t>
            </a:r>
            <a:endParaRPr lang="es-CO" sz="23900" dirty="0">
              <a:ln w="2857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AcmeFont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73130" y="2230749"/>
            <a:ext cx="3716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religioso, simboliza el pueblo de Dios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errar llave 8"/>
          <p:cNvSpPr/>
          <p:nvPr/>
        </p:nvSpPr>
        <p:spPr>
          <a:xfrm>
            <a:off x="4461930" y="2269067"/>
            <a:ext cx="508000" cy="3767666"/>
          </a:xfrm>
          <a:prstGeom prst="rightBrace">
            <a:avLst>
              <a:gd name="adj1" fmla="val 68333"/>
              <a:gd name="adj2" fmla="val 49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9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86267" y="0"/>
            <a:ext cx="8672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nguiat Bk BT" panose="02030604050306020704" pitchFamily="18" charset="0"/>
              </a:rPr>
              <a:t>APOCALIPSIS</a:t>
            </a:r>
            <a:endParaRPr lang="es-CO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nguiat Bk BT" panose="020306040503060207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0111" y="5444066"/>
            <a:ext cx="7984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spc="50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ush455 BT" panose="03090802040305080204" pitchFamily="66" charset="0"/>
              </a:rPr>
              <a:t>¡Desbloqueando el Misterio!</a:t>
            </a:r>
            <a:endParaRPr lang="es-CO" sz="5400" b="1" spc="5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ush455 BT" panose="0309080204030508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0111" y="1998133"/>
            <a:ext cx="8249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Mirada Más De Cerca al Estilo del </a:t>
            </a:r>
          </a:p>
          <a:p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Apocalipsis.</a:t>
            </a:r>
            <a:endParaRPr lang="es-CO" sz="6000" cap="sm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3014133" y="228600"/>
            <a:ext cx="5300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Apocalipsis</a:t>
            </a:r>
            <a:endParaRPr lang="es-CO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leT" panose="020E0602050706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09834" y="5786479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Ap. 1:1</a:t>
            </a:r>
            <a:endParaRPr lang="es-CO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leT" panose="020E0602050706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63999" y="1471258"/>
            <a:ext cx="46312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leT" panose="020E0602050706020204" pitchFamily="34" charset="0"/>
              </a:rPr>
              <a:t>La revelación de Jesucristo, que Dios le dio, para manifestar a sus siervos las cosas que deben suceder pronto; y la declaró enviándola por medio de su ángel a su siervo Juan. </a:t>
            </a:r>
          </a:p>
        </p:txBody>
      </p:sp>
    </p:spTree>
    <p:extLst>
      <p:ext uri="{BB962C8B-B14F-4D97-AF65-F5344CB8AC3E}">
        <p14:creationId xmlns:p14="http://schemas.microsoft.com/office/powerpoint/2010/main" val="109822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99295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Esta es la Revelación de Jesucristo. Dios quiso que enseñara a sus servidores, mediante esta revelación, lo que va a suceder 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pronto.  Envió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su ángel para que se lo transmitiera </a:t>
            </a:r>
            <a:r>
              <a:rPr lang="es-CO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 forma de visiones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 su servidor Juan, </a:t>
            </a: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6053667" y="1591733"/>
            <a:ext cx="2701243" cy="19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6060179" y="844477"/>
            <a:ext cx="2650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1:1 </a:t>
            </a:r>
            <a:r>
              <a:rPr lang="es-CO" sz="3200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CO" sz="3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4443837" y="6150550"/>
            <a:ext cx="30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*La Biblia Latinoamericana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51" y="4817532"/>
            <a:ext cx="1310045" cy="1938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931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99295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Apocalipsis 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 Jesucristo que le dio Dios, para manifestar a sus siervos lo que ha de acontecer en breve; y </a:t>
            </a:r>
            <a:r>
              <a:rPr lang="es-CO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significó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enviando, por su ángel, a su siervo Juan</a:t>
            </a: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4817533" y="1591733"/>
            <a:ext cx="3937377" cy="19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4863094" y="923528"/>
            <a:ext cx="388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1:1 </a:t>
            </a:r>
            <a:r>
              <a:rPr lang="es-CO" sz="3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CO" sz="32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Junemann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2358330" y="6150550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*La Biblia Versión </a:t>
            </a:r>
            <a:r>
              <a:rPr lang="es-CO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Junemann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de la  </a:t>
            </a:r>
            <a:r>
              <a:rPr lang="es-CO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Septuaginta</a:t>
            </a:r>
            <a:endParaRPr lang="es-CO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51" y="4717847"/>
            <a:ext cx="1501412" cy="20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208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251520" y="1886609"/>
            <a:ext cx="8020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Una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revelación por Jesucristo, que Dios le dio, para mostrar a sus esclavos las cosas que tienen que suceder dentro de poco. Y él envió a su ángel y mediante este [la] presentó </a:t>
            </a:r>
            <a:r>
              <a:rPr lang="es-CO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 señales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 su esclavo 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Juan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448828" y="6252677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*Traducción del Nuevo Mundo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58933" y="1544437"/>
            <a:ext cx="3159582" cy="239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4863094" y="923528"/>
            <a:ext cx="388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1:1 </a:t>
            </a:r>
            <a:r>
              <a:rPr lang="es-CO" sz="3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*TNM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40" y="5164667"/>
            <a:ext cx="1193012" cy="15906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742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2001414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 revelación de Jesucristo, que Dios le dio, para manifestar a sus siervos las cosas que deben suceder pronto; y la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declaró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enviándola por medio de su ángel a su siervo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Juan. 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7052733" y="1591733"/>
            <a:ext cx="1702177" cy="181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729631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1:1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5782733" y="3522133"/>
            <a:ext cx="8467" cy="13546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817527" y="4732866"/>
            <a:ext cx="19527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Εσημανεν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C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semaino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6130"/>
            <a:ext cx="9144000" cy="170693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2273383" y="16275"/>
            <a:ext cx="5780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itchFamily="18" charset="0"/>
              </a:rPr>
              <a:t>Definición de los Términos</a:t>
            </a:r>
            <a:endParaRPr lang="es-CO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mdITC BkCn BT" pitchFamily="18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9" y="105240"/>
            <a:ext cx="2127855" cy="2381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1 CuadroTexto"/>
          <p:cNvSpPr txBox="1"/>
          <p:nvPr/>
        </p:nvSpPr>
        <p:spPr>
          <a:xfrm>
            <a:off x="2555775" y="1939479"/>
            <a:ext cx="6588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semaino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σημαίνω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G4591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812359" y="426297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W.E.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Vine,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339752" y="755412"/>
            <a:ext cx="670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</a:t>
            </a:r>
            <a:r>
              <a:rPr lang="es-CO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Expositivo de Palabras </a:t>
            </a:r>
            <a:r>
              <a:rPr lang="es-CO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 N.T.  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04248" y="1187460"/>
            <a:ext cx="223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1, Pág. 487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03920" y="3084088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Dar </a:t>
            </a:r>
            <a:r>
              <a:rPr lang="es-CO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una señal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, indicar (</a:t>
            </a:r>
            <a:r>
              <a:rPr lang="es-CO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sema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, señal: cf. </a:t>
            </a:r>
            <a:r>
              <a:rPr lang="es-CO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semeion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, en SEÑAL), dar a entender. Se traduce así en </a:t>
            </a:r>
            <a:r>
              <a:rPr lang="es-CO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Jua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. 12:33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; </a:t>
            </a:r>
            <a:r>
              <a:rPr lang="es-CO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Jua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. 18:32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; </a:t>
            </a:r>
            <a:r>
              <a:rPr lang="es-CO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Jua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. 21:19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; 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Hch. 11:28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; «informar» en 25:27; y como «declaró» en </a:t>
            </a:r>
            <a:r>
              <a:rPr lang="es-CO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Apo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. 1:1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, donde quizá se sugiera la expresión </a:t>
            </a:r>
            <a:r>
              <a:rPr lang="es-CO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mediante señales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anose="02020606070506020304" pitchFamily="18" charset="0"/>
              </a:rPr>
              <a:t>. 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mdITC BkCn BT" panose="02020606070506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57200" y="3087681"/>
            <a:ext cx="2794000" cy="588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s-ES" b="1" u="none" dirty="0">
                <a:solidFill>
                  <a:srgbClr val="000000"/>
                </a:solidFill>
              </a:rPr>
              <a:t>REINA-VALERA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000760" y="3087681"/>
            <a:ext cx="2838440" cy="5889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s-ES" sz="2800" b="1" u="none" dirty="0">
                <a:solidFill>
                  <a:srgbClr val="000000"/>
                </a:solidFill>
              </a:rPr>
              <a:t>TNM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214678" y="3087681"/>
            <a:ext cx="2794000" cy="588963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s-ES" sz="1600" b="1" u="none" dirty="0">
                <a:solidFill>
                  <a:srgbClr val="000000"/>
                </a:solidFill>
              </a:rPr>
              <a:t>BIBLIA LATINOAMERICA</a:t>
            </a: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457200" y="3676644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285728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4500"/>
              </a:lnSpc>
            </a:pPr>
            <a:r>
              <a:rPr lang="es-ES" sz="4400" b="1" u="none" dirty="0">
                <a:solidFill>
                  <a:srgbClr val="000000"/>
                </a:solidFill>
              </a:rPr>
              <a:t>“DECLARO”</a:t>
            </a:r>
            <a:r>
              <a:rPr lang="es-ES" sz="4400" b="1" u="none" dirty="0">
                <a:solidFill>
                  <a:schemeClr val="tx2"/>
                </a:solidFill>
              </a:rPr>
              <a:t/>
            </a:r>
            <a:br>
              <a:rPr lang="es-ES" sz="4400" b="1" u="none" dirty="0">
                <a:solidFill>
                  <a:schemeClr val="tx2"/>
                </a:solidFill>
              </a:rPr>
            </a:br>
            <a:r>
              <a:rPr lang="es-ES" sz="4400" u="none" dirty="0">
                <a:solidFill>
                  <a:schemeClr val="tx2"/>
                </a:solidFill>
              </a:rPr>
              <a:t>(</a:t>
            </a:r>
            <a:r>
              <a:rPr lang="es-ES" sz="4400" i="1" u="none" dirty="0" err="1">
                <a:solidFill>
                  <a:schemeClr val="tx2"/>
                </a:solidFill>
              </a:rPr>
              <a:t>Semaino</a:t>
            </a:r>
            <a:r>
              <a:rPr lang="es-ES" sz="4400" u="none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71472" y="150017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Vine: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“dar una señal, indicar (</a:t>
            </a: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una señal ...), dar a entender, se traduce así en ... Ap. 1:1, donde quizá se sugiera la expresión mediante señales”.  (</a:t>
            </a: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Expositivo de Palabras del Nuevo Testamento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1, Pág. 387). </a:t>
            </a:r>
          </a:p>
        </p:txBody>
      </p:sp>
      <p:cxnSp>
        <p:nvCxnSpPr>
          <p:cNvPr id="38" name="37 Conector recto"/>
          <p:cNvCxnSpPr/>
          <p:nvPr/>
        </p:nvCxnSpPr>
        <p:spPr>
          <a:xfrm rot="5400000">
            <a:off x="1607323" y="4679165"/>
            <a:ext cx="321471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5400000">
            <a:off x="4394199" y="4678371"/>
            <a:ext cx="321471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457200" y="2500306"/>
            <a:ext cx="8382000" cy="587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" sz="2800" b="1" u="none">
                <a:solidFill>
                  <a:srgbClr val="000000"/>
                </a:solidFill>
              </a:rPr>
              <a:t>Apocalipsis 1:1</a:t>
            </a: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57200" y="3087681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428596" y="2500306"/>
            <a:ext cx="8429684" cy="37862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571472" y="385762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571472" y="392906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7" name="46 CuadroTexto"/>
          <p:cNvSpPr txBox="1"/>
          <p:nvPr/>
        </p:nvSpPr>
        <p:spPr>
          <a:xfrm>
            <a:off x="571472" y="3763882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revelación de Jesucristo, que Dios le dio, para manifestar a sus siervos las cosas que deben suceder pronto; y la </a:t>
            </a:r>
            <a:r>
              <a:rPr lang="es-ES" b="1" i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declaró</a:t>
            </a:r>
            <a:r>
              <a:rPr lang="es-ES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enviándola por medio de su ángel a su siervo Juan”.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3286116" y="3763882"/>
            <a:ext cx="2571768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ct val="20000"/>
              </a:spcBef>
            </a:pPr>
            <a:r>
              <a:rPr lang="es-E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“Apocalipsis de Jesucristo.  Dios le confió esta revelación para que enseñara a sus servidores lo que va a suceder pronto.  El envió a su ángel para que se lo transmitiera </a:t>
            </a:r>
            <a:r>
              <a:rPr lang="es-ES" b="1" i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forma de visiones</a:t>
            </a:r>
            <a:r>
              <a:rPr lang="es-ES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su servidor Juan”. </a:t>
            </a:r>
            <a:endParaRPr lang="es-ES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6143636" y="3763882"/>
            <a:ext cx="2500330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ct val="20000"/>
              </a:spcBef>
            </a:pPr>
            <a:r>
              <a:rPr lang="es-ES" u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“Una revelación por Jesucristo, que Dios le dio, para mostrar a sus esclavos las cosas que tienen que suceder dentro de poco.  Y él envió a su ángel y mediante este [la] </a:t>
            </a:r>
            <a:r>
              <a:rPr lang="es-ES" b="1" i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presentó en señales</a:t>
            </a:r>
            <a:r>
              <a:rPr lang="es-ES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 esclavo Juan”. </a:t>
            </a:r>
            <a:endParaRPr lang="es-ES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614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836</Words>
  <Application>Microsoft Office PowerPoint</Application>
  <PresentationFormat>Presentación en pantalla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Calibri</vt:lpstr>
      <vt:lpstr>Verdana</vt:lpstr>
      <vt:lpstr>GarmdITC BkCn BT</vt:lpstr>
      <vt:lpstr>Calibri Light</vt:lpstr>
      <vt:lpstr>CastleT</vt:lpstr>
      <vt:lpstr>Arial</vt:lpstr>
      <vt:lpstr>AcmeFont</vt:lpstr>
      <vt:lpstr>Brush455 BT</vt:lpstr>
      <vt:lpstr>Georgia</vt:lpstr>
      <vt:lpstr>Benguiat Bk BT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</dc:creator>
  <cp:lastModifiedBy>JAIME</cp:lastModifiedBy>
  <cp:revision>174</cp:revision>
  <dcterms:created xsi:type="dcterms:W3CDTF">2015-04-24T09:45:06Z</dcterms:created>
  <dcterms:modified xsi:type="dcterms:W3CDTF">2015-05-01T21:42:37Z</dcterms:modified>
</cp:coreProperties>
</file>