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gif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66" r:id="rId3"/>
    <p:sldId id="295" r:id="rId4"/>
    <p:sldId id="296" r:id="rId5"/>
    <p:sldId id="268" r:id="rId6"/>
    <p:sldId id="297" r:id="rId7"/>
    <p:sldId id="288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7" r:id="rId22"/>
    <p:sldId id="311" r:id="rId23"/>
    <p:sldId id="318" r:id="rId24"/>
    <p:sldId id="319" r:id="rId25"/>
    <p:sldId id="312" r:id="rId26"/>
    <p:sldId id="313" r:id="rId27"/>
    <p:sldId id="314" r:id="rId28"/>
    <p:sldId id="315" r:id="rId29"/>
    <p:sldId id="316" r:id="rId30"/>
  </p:sldIdLst>
  <p:sldSz cx="9144000" cy="6858000" type="screen4x3"/>
  <p:notesSz cx="6858000" cy="9144000"/>
  <p:embeddedFontLst>
    <p:embeddedFont>
      <p:font typeface="GarmdITC BkCn BT" pitchFamily="18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BadaBoom BB" pitchFamily="34" charset="0"/>
      <p:regular r:id="rId40"/>
    </p:embeddedFont>
    <p:embeddedFont>
      <p:font typeface="Georgia" pitchFamily="18" charset="0"/>
      <p:regular r:id="rId41"/>
      <p:bold r:id="rId42"/>
      <p:italic r:id="rId43"/>
      <p:boldItalic r:id="rId44"/>
    </p:embeddedFont>
    <p:embeddedFont>
      <p:font typeface="Balloon XBd BT" pitchFamily="66" charset="0"/>
      <p:regular r:id="rId45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01CFF-6F42-4848-98C0-2531EC11D96E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46E8B-8E58-4A08-B860-17496C04729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29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273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118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99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948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896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461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435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8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78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192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0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FF9F-956B-492C-961E-3AFF900BC18B}" type="datetimeFigureOut">
              <a:rPr lang="es-CO" smtClean="0"/>
              <a:t>29/12/2013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49825-79F0-4CFE-9452-9E33D5FF58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07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7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Evangelio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Juan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3563888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3:36</a:t>
            </a:r>
            <a:endParaRPr lang="es-CO" sz="48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El que </a:t>
            </a:r>
            <a:r>
              <a:rPr lang="es-CO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cree en el Hijo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tiene vida eterna; pero el que rehúsa creer en el Hijo no verá la vida, sino que la ira de Dios está sobre él. </a:t>
            </a: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0" y="4941168"/>
            <a:ext cx="3090254" cy="1916832"/>
          </a:xfrm>
          <a:prstGeom prst="rect">
            <a:avLst/>
          </a:prstGeom>
        </p:spPr>
      </p:pic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280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Evangelio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Marcos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3563888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1:15</a:t>
            </a:r>
            <a:endParaRPr lang="es-CO" sz="48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iciendo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El tiempo se ha cumplido, y el reino de 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Dios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 ha acercado; arrepentíos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</a:t>
            </a:r>
            <a:r>
              <a:rPr lang="es-CO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creed en el evangelio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0" y="4941168"/>
            <a:ext cx="3090254" cy="1916832"/>
          </a:xfrm>
          <a:prstGeom prst="rect">
            <a:avLst/>
          </a:prstGeom>
        </p:spPr>
      </p:pic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2053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151" y="2893393"/>
            <a:ext cx="4991100" cy="357187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691680" y="358847"/>
            <a:ext cx="712879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72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CREYENTES</a:t>
            </a:r>
            <a:endParaRPr lang="es-CO" sz="66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" y="290416"/>
            <a:ext cx="1369354" cy="169842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La Base de la Fe:  La Palabra Revelada de </a:t>
            </a:r>
            <a:r>
              <a:rPr lang="es-ES_tradnl" sz="3600" b="1" dirty="0" smtClean="0"/>
              <a:t>Dios</a:t>
            </a:r>
            <a:r>
              <a:rPr lang="es-ES_tradnl" sz="3600" dirty="0" smtClean="0"/>
              <a:t>. 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5511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0"/>
            <a:ext cx="9144000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a los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Romanos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71800" y="692696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10:10-17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10 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Porque con el corazón se cree para justicia, pero con la boca se confiesa para salvación.</a:t>
            </a:r>
          </a:p>
          <a:p>
            <a:pPr marL="625475" indent="-625475"/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11  Pues la Escritura dice: Todo aquel que en él creyere, no será avergonzado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625475" indent="-625475"/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12  Porque no hay diferencia entre judío y griego, pues el mismo que es Señor de todos, es rico para con todos los que le invocan;</a:t>
            </a:r>
          </a:p>
          <a:p>
            <a:pPr marL="625475" indent="-625475"/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13  porque todo aquel que invocare el nombre del Señor, será salvo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45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0"/>
            <a:ext cx="9144000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Carta a los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Romanos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71800" y="692696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10:10-17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475" indent="-625475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14  ¿Cómo, pues, invocarán a aquel en el cual no han creído? ¿Y cómo creerán en aquel de quien no han oído? ¿Y cómo oirán sin haber quien les predique?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51520" y="3056761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15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¿Y cómo predicarán si no fueren enviados? Como está escrito: ¡Cuán hermosos son los pies de los que anuncian la paz, de los que anuncian buenas nuevas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!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539750" indent="-539750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16  Mas no todos obedecieron al evangelio; pues Isaías dice: Señor, ¿quién ha creído a nuestro anuncio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?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539750" indent="-539750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17  Así que la fe es por el oír, y el oír, por la palabra de Dios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535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358847"/>
            <a:ext cx="712879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72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CREYENTES</a:t>
            </a:r>
            <a:endParaRPr lang="es-CO" sz="66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" y="290416"/>
            <a:ext cx="1369354" cy="169842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La Base de la Fe:  La Palabra Revelada de </a:t>
            </a:r>
            <a:r>
              <a:rPr lang="es-ES_tradnl" sz="3600" b="1" dirty="0" smtClean="0"/>
              <a:t>Dios</a:t>
            </a:r>
            <a:r>
              <a:rPr lang="es-ES_tradnl" sz="3600" dirty="0" smtClean="0"/>
              <a:t>. </a:t>
            </a:r>
            <a:endParaRPr lang="es-CO" sz="3600" dirty="0"/>
          </a:p>
        </p:txBody>
      </p:sp>
      <p:sp>
        <p:nvSpPr>
          <p:cNvPr id="2" name="1 Elipse"/>
          <p:cNvSpPr/>
          <p:nvPr/>
        </p:nvSpPr>
        <p:spPr>
          <a:xfrm>
            <a:off x="1043608" y="3645024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259632" y="3356992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hay virtud en el acto de creer. La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virtud reposa en lo que es creído. </a:t>
            </a:r>
          </a:p>
        </p:txBody>
      </p:sp>
    </p:spTree>
    <p:extLst>
      <p:ext uri="{BB962C8B-B14F-4D97-AF65-F5344CB8AC3E}">
        <p14:creationId xmlns:p14="http://schemas.microsoft.com/office/powerpoint/2010/main" val="22969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24698"/>
            <a:ext cx="9129208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220072" y="279915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Libro de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Hechos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40020" y="823529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26:9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Yo ciertamente había </a:t>
            </a:r>
            <a:r>
              <a:rPr lang="es-CO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creído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mi deber hacer muchas cosas contra el nombre de Jesús de 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Nazaret. </a:t>
            </a:r>
            <a:endParaRPr lang="es-C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 rot="20618260">
            <a:off x="448742" y="2913570"/>
            <a:ext cx="8208912" cy="1368152"/>
            <a:chOff x="611560" y="4149080"/>
            <a:chExt cx="8208912" cy="1368152"/>
          </a:xfrm>
        </p:grpSpPr>
        <p:sp>
          <p:nvSpPr>
            <p:cNvPr id="2" name="1 Rectángulo redondeado"/>
            <p:cNvSpPr/>
            <p:nvPr/>
          </p:nvSpPr>
          <p:spPr>
            <a:xfrm>
              <a:off x="611560" y="4149080"/>
              <a:ext cx="8208912" cy="136815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899592" y="4365104"/>
              <a:ext cx="75608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5400" dirty="0">
                  <a:latin typeface="GarmdITC BkCn BT" pitchFamily="18" charset="0"/>
                </a:rPr>
                <a:t>¡La base de la fe es importante!  </a:t>
              </a:r>
              <a:endParaRPr lang="es-CO" sz="5400" dirty="0">
                <a:latin typeface="GarmdITC BkCn BT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328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6" y="24698"/>
            <a:ext cx="9129208" cy="166687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220072" y="279915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Evangelio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Juan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40020" y="823529"/>
            <a:ext cx="2133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8:31-32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51520" y="1785005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/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31 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Dijo entonces Jesús a los judíos que habían </a:t>
            </a:r>
            <a:r>
              <a:rPr lang="es-CO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creído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en él: Si vosotros permaneciereis en mi palabra, seréis verdaderamente mis discípulos;</a:t>
            </a:r>
          </a:p>
          <a:p>
            <a:pPr marL="722313" indent="-722313"/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32  y conoceréis la verdad, y la verdad os hará libres</a:t>
            </a:r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es-C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04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358847"/>
            <a:ext cx="712879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72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CREYENTES</a:t>
            </a:r>
            <a:endParaRPr lang="es-CO" sz="66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" y="290416"/>
            <a:ext cx="1369354" cy="169842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El Objeto de la Fe. </a:t>
            </a:r>
            <a:endParaRPr lang="es-CO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860032" y="278092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atin typeface="GarmdITC BkCn BT" pitchFamily="18" charset="0"/>
              </a:rPr>
              <a:t>Juan 14:1</a:t>
            </a:r>
            <a:endParaRPr lang="es-CO" sz="4400" dirty="0">
              <a:latin typeface="GarmdITC BkCn BT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1640" y="350391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 turbe vuestro corazón; creéis en Dios, creed también en mí.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39454"/>
            <a:ext cx="2880320" cy="19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1556792"/>
            <a:chOff x="0" y="0"/>
            <a:chExt cx="9144000" cy="1556792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0"/>
              <a:ext cx="4932040" cy="1556792"/>
            </a:xfrm>
            <a:prstGeom prst="rect">
              <a:avLst/>
            </a:prstGeom>
          </p:spPr>
        </p:pic>
        <p:sp>
          <p:nvSpPr>
            <p:cNvPr id="3" name="2 Rectángulo"/>
            <p:cNvSpPr/>
            <p:nvPr/>
          </p:nvSpPr>
          <p:spPr>
            <a:xfrm>
              <a:off x="0" y="0"/>
              <a:ext cx="4211960" cy="1556792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79512" y="116632"/>
            <a:ext cx="4176464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CO" sz="36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Libro De </a:t>
            </a:r>
          </a:p>
          <a:p>
            <a:r>
              <a:rPr lang="es-CO" sz="36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Hechos</a:t>
            </a:r>
            <a:endParaRPr lang="es-CO" sz="36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78242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2:44</a:t>
            </a:r>
            <a:endParaRPr lang="es-CO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395536" y="191683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Todos los que habían </a:t>
            </a:r>
            <a:r>
              <a:rPr lang="es-CO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creído</a:t>
            </a:r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estaban juntos, y tenían en común todas las 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cosas. 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358847"/>
            <a:ext cx="712879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72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CREYENTES</a:t>
            </a:r>
            <a:endParaRPr lang="es-CO" sz="66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" y="290416"/>
            <a:ext cx="1369354" cy="169842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El Objeto de la Fe. </a:t>
            </a:r>
            <a:endParaRPr lang="es-CO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860032" y="2780928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itchFamily="18" charset="0"/>
              </a:rPr>
              <a:t>Hebreos 11:6 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itchFamily="18" charset="0"/>
              </a:rPr>
              <a:t>(*LBLA)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mdITC BkCn BT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1640" y="3503910"/>
            <a:ext cx="6912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sin fe es imposible agradar </a:t>
            </a:r>
            <a:r>
              <a:rPr lang="es-CO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Dios;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porque es necesario que el que se acerca a Dios crea que El existe, y que es remunerador de los que le buscan.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620841" y="6165304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* La Biblia de las Américas</a:t>
            </a:r>
            <a:endParaRPr lang="es-CO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13" y="5013176"/>
            <a:ext cx="1582590" cy="1739727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3779912" y="448879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crea </a:t>
            </a:r>
            <a:r>
              <a:rPr lang="es-CO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que El </a:t>
            </a:r>
            <a:r>
              <a:rPr lang="es-CO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existe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331640" y="497992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que es remunerador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358847"/>
            <a:ext cx="712879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72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CREYENTES</a:t>
            </a:r>
            <a:endParaRPr lang="es-CO" sz="66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" y="290416"/>
            <a:ext cx="1369354" cy="169842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El Objeto de la Fe. </a:t>
            </a:r>
            <a:endParaRPr lang="es-CO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860032" y="278092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atin typeface="GarmdITC BkCn BT" pitchFamily="18" charset="0"/>
              </a:rPr>
              <a:t>Juan 14:1</a:t>
            </a:r>
            <a:endParaRPr lang="es-CO" sz="4400" dirty="0">
              <a:latin typeface="GarmdITC BkCn BT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1640" y="350391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 turbe vuestro corazón; </a:t>
            </a:r>
            <a:r>
              <a:rPr lang="es-CO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creéis en Dios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s-CO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creed también en mí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39454"/>
            <a:ext cx="2880320" cy="19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358847"/>
            <a:ext cx="712879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72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CREYENTES</a:t>
            </a:r>
            <a:endParaRPr lang="es-CO" sz="66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" y="290416"/>
            <a:ext cx="1369354" cy="169842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La Actividad de la Fe.</a:t>
            </a:r>
            <a:endParaRPr lang="es-CO" sz="3600" dirty="0"/>
          </a:p>
        </p:txBody>
      </p:sp>
      <p:sp>
        <p:nvSpPr>
          <p:cNvPr id="10" name="9 Elipse"/>
          <p:cNvSpPr/>
          <p:nvPr/>
        </p:nvSpPr>
        <p:spPr>
          <a:xfrm>
            <a:off x="1043608" y="3068960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59632" y="27809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</a:t>
            </a:r>
            <a:endParaRPr lang="es-CO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74" y="5157192"/>
            <a:ext cx="2119634" cy="14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0"/>
            <a:ext cx="9144000" cy="170693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-6130"/>
            <a:ext cx="9144000" cy="17069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4766765" y="62509"/>
            <a:ext cx="426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Definición de los </a:t>
            </a:r>
          </a:p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Términos</a:t>
            </a:r>
            <a:endParaRPr lang="es-CO" sz="4800" b="1" dirty="0">
              <a:solidFill>
                <a:schemeClr val="bg1"/>
              </a:solidFill>
              <a:latin typeface="GarmdITC BkCn BT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3728" y="5733256"/>
            <a:ext cx="683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W.E. Vine</a:t>
            </a:r>
          </a:p>
          <a:p>
            <a:pPr algn="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Diccionario Expositivo de Palabras del Nuevo Testamento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1, pág. 344, véase CREER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57321" y="1844824"/>
            <a:ext cx="85631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pisteuo</a:t>
            </a:r>
            <a:r>
              <a:rPr lang="es-CO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s-CO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ιστευω</a:t>
            </a:r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G4100</a:t>
            </a:r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creer, también ser persuadido de, y por ello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fiarse de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confiar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Significa, en este sentido de la palabra,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apoyarse en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una mera creencia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86" y="5322699"/>
            <a:ext cx="1747470" cy="14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358847"/>
            <a:ext cx="712879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72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CREYENTES</a:t>
            </a:r>
            <a:endParaRPr lang="es-CO" sz="66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" y="290416"/>
            <a:ext cx="1369354" cy="169842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La Actividad de la Fe.</a:t>
            </a:r>
            <a:endParaRPr lang="es-CO" sz="3600" dirty="0"/>
          </a:p>
        </p:txBody>
      </p:sp>
      <p:sp>
        <p:nvSpPr>
          <p:cNvPr id="10" name="9 Elipse"/>
          <p:cNvSpPr/>
          <p:nvPr/>
        </p:nvSpPr>
        <p:spPr>
          <a:xfrm>
            <a:off x="1043608" y="3068960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59632" y="27809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</a:t>
            </a:r>
            <a:endParaRPr lang="es-CO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860032" y="3163615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latin typeface="GarmdITC BkCn BT" pitchFamily="18" charset="0"/>
              </a:rPr>
              <a:t>Santiago 2:19</a:t>
            </a:r>
            <a:endParaRPr lang="es-CO" sz="4400" dirty="0">
              <a:latin typeface="GarmdITC BkCn BT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331640" y="3791942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Tú crees que Dios es uno. Haces bien; </a:t>
            </a:r>
            <a:r>
              <a:rPr lang="es-CO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también los demonios creen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y tiemblan. 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74" y="5157192"/>
            <a:ext cx="2119634" cy="14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2" y="0"/>
            <a:ext cx="9144000" cy="1691573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Evangelio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Juan</a:t>
            </a:r>
            <a:endParaRPr lang="es-CO" sz="3600" b="1" cap="small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9992" y="660921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12:42-43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722313"/>
            <a:r>
              <a:rPr lang="es-CO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42 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 todo eso, aun de los gobernantes, muchos </a:t>
            </a:r>
            <a:r>
              <a:rPr lang="es-CO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creyeron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en él; pero a causa de los fariseos no lo confesaban, para no ser expulsados de la sinagoga.</a:t>
            </a:r>
          </a:p>
          <a:p>
            <a:pPr marL="722313" indent="-722313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43  Porque amaban más la gloria de los hombres que la gloria de Dios.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9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92" y="0"/>
            <a:ext cx="9144000" cy="1691573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-6446" y="1666875"/>
            <a:ext cx="9150446" cy="5191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Carta a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Timoteo</a:t>
            </a:r>
            <a:endParaRPr lang="es-CO" sz="3600" b="1" cap="small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9992" y="660921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1:12</a:t>
            </a:r>
            <a:endParaRPr lang="es-CO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1785005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 lo cual asimismo padezco esto; pero no me avergüenzo, </a:t>
            </a:r>
            <a:r>
              <a:rPr lang="es-CO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porque yo sé a quién he creído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y estoy seguro que es poderoso para guardar mi depósito para aquel día. 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12406"/>
            <a:ext cx="1676888" cy="155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358847"/>
            <a:ext cx="712879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72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CREYENTES</a:t>
            </a:r>
            <a:endParaRPr lang="es-CO" sz="66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" y="290416"/>
            <a:ext cx="1369354" cy="169842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La Actividad de la Fe.</a:t>
            </a:r>
            <a:endParaRPr lang="es-CO" sz="3600" dirty="0"/>
          </a:p>
        </p:txBody>
      </p:sp>
      <p:sp>
        <p:nvSpPr>
          <p:cNvPr id="10" name="9 Elipse"/>
          <p:cNvSpPr/>
          <p:nvPr/>
        </p:nvSpPr>
        <p:spPr>
          <a:xfrm>
            <a:off x="1043608" y="3068960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59632" y="27809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</a:t>
            </a:r>
            <a:endParaRPr lang="es-CO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043608" y="3645024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259632" y="335699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endParaRPr lang="es-CO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60032" y="3451647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itchFamily="18" charset="0"/>
              </a:rPr>
              <a:t>Romanos 1:5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mdITC BkCn BT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67544" y="4077072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ero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que ha sido manifestado ahora, y que por las Escrituras de los profetas, según el mandamiento del Dios eterno, se ha dado a conocer a todas las gentes </a:t>
            </a:r>
            <a:r>
              <a:rPr lang="es-CO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para que obedezcan a la </a:t>
            </a:r>
            <a:r>
              <a:rPr lang="es-CO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fe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619768"/>
            <a:ext cx="1224136" cy="8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9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358847"/>
            <a:ext cx="712879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72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CREYENTES</a:t>
            </a:r>
            <a:endParaRPr lang="es-CO" sz="66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" y="290416"/>
            <a:ext cx="1369354" cy="169842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La Actividad de la Fe.</a:t>
            </a:r>
            <a:endParaRPr lang="es-CO" sz="3600" dirty="0"/>
          </a:p>
        </p:txBody>
      </p:sp>
      <p:sp>
        <p:nvSpPr>
          <p:cNvPr id="10" name="9 Elipse"/>
          <p:cNvSpPr/>
          <p:nvPr/>
        </p:nvSpPr>
        <p:spPr>
          <a:xfrm>
            <a:off x="1043608" y="3068960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59632" y="278092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</a:t>
            </a:r>
            <a:endParaRPr lang="es-CO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1043608" y="3645024"/>
            <a:ext cx="14401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259632" y="335699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endParaRPr lang="es-CO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860032" y="3737173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mdITC BkCn BT" pitchFamily="18" charset="0"/>
              </a:rPr>
              <a:t>Romanos 16:26</a:t>
            </a:r>
            <a:endParaRPr lang="es-CO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mdITC BkCn BT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331640" y="4365500"/>
            <a:ext cx="69127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 quien recibimos la gracia y el apostolado, para </a:t>
            </a:r>
            <a:r>
              <a:rPr lang="es-CO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 obediencia a la fe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en todas las naciones por amor de su 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nombre. 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908196"/>
            <a:ext cx="1224136" cy="8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9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216692" y="116632"/>
            <a:ext cx="5080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ln w="28575">
                  <a:solidFill>
                    <a:schemeClr val="bg1"/>
                  </a:solidFill>
                </a:ln>
                <a:latin typeface="Balloon XBd BT" pitchFamily="66" charset="0"/>
              </a:rPr>
              <a:t>TERMINOS DESCRIPTIVOS </a:t>
            </a:r>
          </a:p>
          <a:p>
            <a:r>
              <a:rPr lang="es-CO" sz="3600" dirty="0" smtClean="0">
                <a:ln w="28575">
                  <a:solidFill>
                    <a:schemeClr val="bg1"/>
                  </a:solidFill>
                </a:ln>
                <a:latin typeface="Balloon XBd BT" pitchFamily="66" charset="0"/>
              </a:rPr>
              <a:t>DE LOS CRISTIANOS:</a:t>
            </a:r>
            <a:endParaRPr lang="es-CO" sz="3600" dirty="0">
              <a:ln w="28575">
                <a:solidFill>
                  <a:schemeClr val="bg1"/>
                </a:solidFill>
              </a:ln>
              <a:latin typeface="Balloon XBd BT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" y="1354762"/>
            <a:ext cx="9142911" cy="560263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2276872"/>
            <a:ext cx="53479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500" dirty="0" smtClean="0">
                <a:ln w="38100">
                  <a:solidFill>
                    <a:schemeClr val="bg1"/>
                  </a:solidFill>
                </a:ln>
                <a:latin typeface="BadaBoom BB" pitchFamily="34" charset="0"/>
              </a:rPr>
              <a:t>CREYENTES</a:t>
            </a:r>
            <a:endParaRPr lang="es-CO" sz="9600" dirty="0">
              <a:ln w="38100">
                <a:solidFill>
                  <a:schemeClr val="bg1"/>
                </a:solidFill>
              </a:ln>
              <a:latin typeface="BadaBoom BB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71600" y="4725144"/>
            <a:ext cx="5976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rmdITC BkCn BT" pitchFamily="18" charset="0"/>
              </a:rPr>
              <a:t>¿Es usted uno?</a:t>
            </a:r>
            <a:endParaRPr lang="es-CO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GarmdITC BkCn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1556792"/>
            <a:chOff x="0" y="0"/>
            <a:chExt cx="9144000" cy="1556792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0"/>
              <a:ext cx="4932040" cy="1556792"/>
            </a:xfrm>
            <a:prstGeom prst="rect">
              <a:avLst/>
            </a:prstGeom>
          </p:spPr>
        </p:pic>
        <p:sp>
          <p:nvSpPr>
            <p:cNvPr id="3" name="2 Rectángulo"/>
            <p:cNvSpPr/>
            <p:nvPr/>
          </p:nvSpPr>
          <p:spPr>
            <a:xfrm>
              <a:off x="0" y="0"/>
              <a:ext cx="4211960" cy="1556792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79512" y="116632"/>
            <a:ext cx="4176464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CO" sz="36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Libro De </a:t>
            </a:r>
          </a:p>
          <a:p>
            <a:r>
              <a:rPr lang="es-CO" sz="36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Hechos</a:t>
            </a:r>
            <a:endParaRPr lang="es-CO" sz="36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78242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4:32</a:t>
            </a:r>
            <a:endParaRPr lang="es-CO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395536" y="191683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</a:t>
            </a:r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la multitud de los que habían </a:t>
            </a:r>
            <a:r>
              <a:rPr lang="es-CO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creído</a:t>
            </a:r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era de un corazón y un alma; y ninguno decía ser suyo propio nada de lo que poseía, sino que tenían todas las cosas en común</a:t>
            </a:r>
          </a:p>
        </p:txBody>
      </p:sp>
    </p:spTree>
    <p:extLst>
      <p:ext uri="{BB962C8B-B14F-4D97-AF65-F5344CB8AC3E}">
        <p14:creationId xmlns:p14="http://schemas.microsoft.com/office/powerpoint/2010/main" val="166482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1556792"/>
            <a:chOff x="0" y="0"/>
            <a:chExt cx="9144000" cy="1556792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0"/>
              <a:ext cx="4932040" cy="1556792"/>
            </a:xfrm>
            <a:prstGeom prst="rect">
              <a:avLst/>
            </a:prstGeom>
          </p:spPr>
        </p:pic>
        <p:sp>
          <p:nvSpPr>
            <p:cNvPr id="3" name="2 Rectángulo"/>
            <p:cNvSpPr/>
            <p:nvPr/>
          </p:nvSpPr>
          <p:spPr>
            <a:xfrm>
              <a:off x="0" y="0"/>
              <a:ext cx="4211960" cy="1556792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79512" y="116632"/>
            <a:ext cx="4176464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CO" sz="36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Libro De </a:t>
            </a:r>
          </a:p>
          <a:p>
            <a:r>
              <a:rPr lang="es-CO" sz="36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Hechos</a:t>
            </a:r>
            <a:endParaRPr lang="es-CO" sz="36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78242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5:14</a:t>
            </a:r>
            <a:endParaRPr lang="es-CO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395536" y="1916832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Y los que </a:t>
            </a:r>
            <a:r>
              <a:rPr lang="es-CO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creían</a:t>
            </a:r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en el Señor aumentaban más, gran número así de hombres como de 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mujeres. 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CuadroTexto"/>
          <p:cNvSpPr txBox="1"/>
          <p:nvPr/>
        </p:nvSpPr>
        <p:spPr>
          <a:xfrm>
            <a:off x="216692" y="116632"/>
            <a:ext cx="5080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ln w="28575">
                  <a:solidFill>
                    <a:schemeClr val="bg1"/>
                  </a:solidFill>
                </a:ln>
                <a:latin typeface="Balloon XBd BT" pitchFamily="66" charset="0"/>
              </a:rPr>
              <a:t>TERMINOS DESCRIPTIVOS </a:t>
            </a:r>
          </a:p>
          <a:p>
            <a:r>
              <a:rPr lang="es-CO" sz="3600" dirty="0" smtClean="0">
                <a:ln w="28575">
                  <a:solidFill>
                    <a:schemeClr val="bg1"/>
                  </a:solidFill>
                </a:ln>
                <a:latin typeface="Balloon XBd BT" pitchFamily="66" charset="0"/>
              </a:rPr>
              <a:t>DE LOS CRISTIANOS:</a:t>
            </a:r>
            <a:endParaRPr lang="es-CO" sz="3600" dirty="0">
              <a:ln w="28575">
                <a:solidFill>
                  <a:schemeClr val="bg1"/>
                </a:solidFill>
              </a:ln>
              <a:latin typeface="Balloon XBd BT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" y="1354762"/>
            <a:ext cx="9142911" cy="560263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3140968"/>
            <a:ext cx="53479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500" dirty="0" smtClean="0">
                <a:ln w="38100">
                  <a:solidFill>
                    <a:schemeClr val="bg1"/>
                  </a:solidFill>
                </a:ln>
                <a:latin typeface="BadaBoom BB" pitchFamily="34" charset="0"/>
              </a:rPr>
              <a:t>CREYENTES</a:t>
            </a:r>
            <a:endParaRPr lang="es-CO" sz="9600" dirty="0">
              <a:ln w="38100">
                <a:solidFill>
                  <a:schemeClr val="bg1"/>
                </a:solidFill>
              </a:ln>
              <a:latin typeface="BadaBoom B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0"/>
            <a:ext cx="9144000" cy="170693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-6130"/>
            <a:ext cx="9144000" cy="170693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4766765" y="62509"/>
            <a:ext cx="426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Definición de los </a:t>
            </a:r>
          </a:p>
          <a:p>
            <a:pPr algn="r"/>
            <a:r>
              <a:rPr lang="es-CO" sz="4800" b="1" dirty="0" smtClean="0">
                <a:solidFill>
                  <a:schemeClr val="bg1"/>
                </a:solidFill>
                <a:latin typeface="GarmdITC BkCn BT" pitchFamily="18" charset="0"/>
              </a:rPr>
              <a:t>Términos</a:t>
            </a:r>
            <a:endParaRPr lang="es-CO" sz="4800" b="1" dirty="0">
              <a:solidFill>
                <a:schemeClr val="bg1"/>
              </a:solidFill>
              <a:latin typeface="GarmdITC BkCn BT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123728" y="5733256"/>
            <a:ext cx="6834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W.E. Vine</a:t>
            </a:r>
          </a:p>
          <a:p>
            <a:pPr algn="r"/>
            <a:r>
              <a:rPr lang="es-CO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Diccionario Expositivo de Palabras del Nuevo Testamento</a:t>
            </a:r>
            <a:r>
              <a:rPr lang="es-CO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1, pág. 344, véase CREER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57321" y="1844824"/>
            <a:ext cx="85631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pisteuo</a:t>
            </a:r>
            <a:r>
              <a:rPr lang="es-CO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CO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s-CO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ιστευω</a:t>
            </a:r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G4100</a:t>
            </a:r>
            <a:r>
              <a:rPr lang="es-CO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creer, también ser persuadido de, y por ello fiarse de, confiar. Significa, en este sentido de la palabra,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apoyarse en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4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una mera creencia</a:t>
            </a:r>
            <a:r>
              <a:rPr lang="es-CO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86" y="5322699"/>
            <a:ext cx="1747470" cy="14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1680" y="358847"/>
            <a:ext cx="712879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CO" sz="7200" dirty="0" smtClean="0">
                <a:ln w="38100">
                  <a:solidFill>
                    <a:schemeClr val="tx1"/>
                  </a:solidFill>
                </a:ln>
                <a:solidFill>
                  <a:srgbClr val="FFC000"/>
                </a:solidFill>
                <a:latin typeface="BadaBoom BB" pitchFamily="34" charset="0"/>
              </a:rPr>
              <a:t>CREYENTES</a:t>
            </a:r>
            <a:endParaRPr lang="es-CO" sz="6600" dirty="0">
              <a:ln w="38100">
                <a:solidFill>
                  <a:schemeClr val="tx1"/>
                </a:solidFill>
              </a:ln>
              <a:solidFill>
                <a:srgbClr val="FFC000"/>
              </a:solidFill>
              <a:latin typeface="BadaBoom B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0" y="290416"/>
            <a:ext cx="1369354" cy="1698424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3203848" y="1703192"/>
            <a:ext cx="5940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95536" y="225945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n</a:t>
            </a:r>
            <a:endParaRPr lang="es-CO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67056" y="2106722"/>
            <a:ext cx="8169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/>
              <a:t>El objeto en el cual uno cree no está inherente en la palabra, debe ser recogido del contexto.</a:t>
            </a:r>
            <a:endParaRPr lang="es-CO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8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Evangelio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Juan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3563888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5:46</a:t>
            </a:r>
            <a:endParaRPr lang="es-CO" sz="48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Porque 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si </a:t>
            </a:r>
            <a:r>
              <a:rPr lang="es-CO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creyeseis a Moisés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me creeríais a mí, porque de mí escribió él. </a:t>
            </a: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0" y="4941168"/>
            <a:ext cx="3090254" cy="1916832"/>
          </a:xfrm>
          <a:prstGeom prst="rect">
            <a:avLst/>
          </a:prstGeom>
        </p:spPr>
      </p:pic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51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Evangelio </a:t>
            </a:r>
          </a:p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Juan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3563888" y="692696"/>
            <a:ext cx="1313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i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2:22</a:t>
            </a:r>
            <a:endParaRPr lang="es-CO" sz="4800" b="1" i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3 CuadroTexto"/>
          <p:cNvSpPr txBox="1"/>
          <p:nvPr/>
        </p:nvSpPr>
        <p:spPr>
          <a:xfrm>
            <a:off x="251520" y="1772816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Por tanto, cuando resucitó de entre los muertos, sus discípulos se acordaron que había dicho esto; y </a:t>
            </a:r>
            <a:r>
              <a:rPr lang="es-CO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creyeron la Escritura</a:t>
            </a:r>
            <a:r>
              <a:rPr lang="es-CO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y la palabra que Jesús había dicho. </a:t>
            </a: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0" y="4941168"/>
            <a:ext cx="3090254" cy="1916832"/>
          </a:xfrm>
          <a:prstGeom prst="rect">
            <a:avLst/>
          </a:prstGeom>
        </p:spPr>
      </p:pic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3517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4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1023</Words>
  <Application>Microsoft Office PowerPoint</Application>
  <PresentationFormat>Presentación en pantalla (4:3)</PresentationFormat>
  <Paragraphs>132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Times New Roman</vt:lpstr>
      <vt:lpstr>Wingdings</vt:lpstr>
      <vt:lpstr>GarmdITC BkCn BT</vt:lpstr>
      <vt:lpstr>Calibri</vt:lpstr>
      <vt:lpstr>BadaBoom BB</vt:lpstr>
      <vt:lpstr>Georgia</vt:lpstr>
      <vt:lpstr>Balloon XBd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</dc:creator>
  <cp:lastModifiedBy>JAIME</cp:lastModifiedBy>
  <cp:revision>495</cp:revision>
  <dcterms:created xsi:type="dcterms:W3CDTF">2013-10-12T13:21:57Z</dcterms:created>
  <dcterms:modified xsi:type="dcterms:W3CDTF">2013-12-29T12:07:33Z</dcterms:modified>
</cp:coreProperties>
</file>