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256" r:id="rId2"/>
    <p:sldId id="320" r:id="rId3"/>
    <p:sldId id="321" r:id="rId4"/>
    <p:sldId id="322" r:id="rId5"/>
    <p:sldId id="323" r:id="rId6"/>
    <p:sldId id="325" r:id="rId7"/>
    <p:sldId id="297" r:id="rId8"/>
    <p:sldId id="326" r:id="rId9"/>
    <p:sldId id="327" r:id="rId10"/>
    <p:sldId id="358" r:id="rId11"/>
    <p:sldId id="288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9" r:id="rId23"/>
    <p:sldId id="338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51" r:id="rId33"/>
    <p:sldId id="352" r:id="rId34"/>
    <p:sldId id="353" r:id="rId35"/>
    <p:sldId id="348" r:id="rId36"/>
    <p:sldId id="349" r:id="rId37"/>
    <p:sldId id="350" r:id="rId38"/>
    <p:sldId id="354" r:id="rId39"/>
    <p:sldId id="355" r:id="rId40"/>
    <p:sldId id="356" r:id="rId41"/>
    <p:sldId id="357" r:id="rId42"/>
  </p:sldIdLst>
  <p:sldSz cx="9144000" cy="6858000" type="screen4x3"/>
  <p:notesSz cx="6858000" cy="9144000"/>
  <p:embeddedFontLst>
    <p:embeddedFont>
      <p:font typeface="Georgia" pitchFamily="18" charset="0"/>
      <p:regular r:id="rId44"/>
      <p:bold r:id="rId45"/>
      <p:italic r:id="rId46"/>
      <p:boldItalic r:id="rId47"/>
    </p:embeddedFont>
    <p:embeddedFont>
      <p:font typeface="GarmdITC BkCn BT" pitchFamily="18" charset="0"/>
      <p:regular r:id="rId48"/>
      <p:bold r:id="rId49"/>
      <p:italic r:id="rId50"/>
      <p:boldItalic r:id="rId51"/>
    </p:embeddedFont>
    <p:embeddedFont>
      <p:font typeface="Balloon XBd BT" pitchFamily="66" charset="0"/>
      <p:regular r:id="rId52"/>
    </p:embeddedFont>
    <p:embeddedFont>
      <p:font typeface="BadaBoom BB" pitchFamily="34" charset="0"/>
      <p:regular r:id="rId53"/>
    </p:embeddedFont>
    <p:embeddedFont>
      <p:font typeface="Calibri" pitchFamily="34" charset="0"/>
      <p:regular r:id="rId54"/>
      <p:bold r:id="rId55"/>
      <p:italic r:id="rId56"/>
      <p:boldItalic r:id="rId57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01CFF-6F42-4848-98C0-2531EC11D96E}" type="datetimeFigureOut">
              <a:rPr lang="es-CO" smtClean="0"/>
              <a:t>12/01/2014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46E8B-8E58-4A08-B860-17496C0472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129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12/01/2014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273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12/01/2014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118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12/01/2014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99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12/01/2014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948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12/01/2014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896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12/01/2014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461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12/01/2014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435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12/01/2014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8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12/01/2014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78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12/01/2014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192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12/01/2014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0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2FF9F-956B-492C-961E-3AFF900BC18B}" type="datetimeFigureOut">
              <a:rPr lang="es-CO" smtClean="0"/>
              <a:t>12/01/2014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807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7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30"/>
            <a:ext cx="9144000" cy="170693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-6130"/>
            <a:ext cx="9144000" cy="17069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4766765" y="62509"/>
            <a:ext cx="4269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800" b="1" dirty="0" smtClean="0">
                <a:solidFill>
                  <a:schemeClr val="bg1"/>
                </a:solidFill>
                <a:latin typeface="GarmdITC BkCn BT" pitchFamily="18" charset="0"/>
              </a:rPr>
              <a:t>Definición de los </a:t>
            </a:r>
          </a:p>
          <a:p>
            <a:pPr algn="r"/>
            <a:r>
              <a:rPr lang="es-CO" sz="4800" b="1" dirty="0" smtClean="0">
                <a:solidFill>
                  <a:schemeClr val="bg1"/>
                </a:solidFill>
                <a:latin typeface="GarmdITC BkCn BT" pitchFamily="18" charset="0"/>
              </a:rPr>
              <a:t>Términos</a:t>
            </a:r>
            <a:endParaRPr lang="es-CO" sz="4800" b="1" dirty="0">
              <a:solidFill>
                <a:schemeClr val="bg1"/>
              </a:solidFill>
              <a:latin typeface="GarmdITC BkCn BT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23728" y="5733256"/>
            <a:ext cx="6834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W.E. Vine</a:t>
            </a:r>
          </a:p>
          <a:p>
            <a:pPr algn="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Diccionario Expositivo de Palabras del Nuevo Testamento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Vol.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pág.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150, ver ‘Asamblea’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7321" y="1844824"/>
            <a:ext cx="8563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ekklesia</a:t>
            </a:r>
            <a:r>
              <a:rPr lang="es-C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CO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ἐκκλησί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G1577</a:t>
            </a:r>
            <a:r>
              <a:rPr lang="es-C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(de </a:t>
            </a:r>
            <a:r>
              <a:rPr lang="es-CO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fuera de, y </a:t>
            </a:r>
            <a:r>
              <a:rPr lang="es-CO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klesis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 llamamiento (de </a:t>
            </a:r>
            <a:r>
              <a:rPr lang="es-CO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kaleo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llamar). </a:t>
            </a:r>
            <a:endParaRPr lang="es-C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86" y="5322699"/>
            <a:ext cx="1747470" cy="14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358847"/>
            <a:ext cx="8424936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6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adaBoom BB" pitchFamily="34" charset="0"/>
              </a:rPr>
              <a:t>Llamados de dios</a:t>
            </a:r>
            <a:endParaRPr lang="es-CO" sz="5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BadaBoom BB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03848" y="1703192"/>
            <a:ext cx="5940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95536" y="225945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ingdings" pitchFamily="2" charset="2"/>
              </a:rPr>
              <a:t>n</a:t>
            </a:r>
            <a:endParaRPr lang="es-CO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67056" y="2106722"/>
            <a:ext cx="816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 invitación o llamado proviene de nada menos que Dios 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mismo. 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8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"/>
            <a:ext cx="9144000" cy="165502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5220072" y="116632"/>
            <a:ext cx="3744416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Carta a los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Efesios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63888" y="69269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1:18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lumbrando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los ojos de vuestro entendimiento, para que sepáis cuál es la esperanza </a:t>
            </a:r>
            <a:r>
              <a:rPr lang="es-CO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que él os ha llamado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y cuáles las riquezas de la gloria de su herencia en los 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santos. </a:t>
            </a:r>
            <a:endParaRPr lang="es-C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" name="2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08" y="5157192"/>
            <a:ext cx="2268080" cy="14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32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7"/>
            <a:ext cx="9144000" cy="165502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5220072" y="116632"/>
            <a:ext cx="3744416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Carta a los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Filipenses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63888" y="69269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3:14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</a:t>
            </a: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rosigo </a:t>
            </a:r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la meta, al premio del supremo </a:t>
            </a:r>
            <a:r>
              <a:rPr lang="es-CO" sz="4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llamamiento de Dios </a:t>
            </a:r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en Cristo Jesús. </a:t>
            </a:r>
          </a:p>
        </p:txBody>
      </p:sp>
      <p:pic>
        <p:nvPicPr>
          <p:cNvPr id="11" name="2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08" y="5157192"/>
            <a:ext cx="2268080" cy="14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33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358847"/>
            <a:ext cx="8424936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6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adaBoom BB" pitchFamily="34" charset="0"/>
              </a:rPr>
              <a:t>Llamados de dios</a:t>
            </a:r>
            <a:endParaRPr lang="es-CO" sz="5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BadaBoom BB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03848" y="1703192"/>
            <a:ext cx="5940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95536" y="225945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ingdings" pitchFamily="2" charset="2"/>
              </a:rPr>
              <a:t>n</a:t>
            </a:r>
            <a:endParaRPr lang="es-CO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67056" y="2106722"/>
            <a:ext cx="816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 invitación o llamado proviene de nada menos que Dios 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mismo. </a:t>
            </a:r>
            <a:endParaRPr lang="es-C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1043608" y="3718773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3430741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nos ha invitado a los beneficios que trae este llamado no sobre la base del hecho de lo que somos sino sobre la base de Su 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gracia. 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2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2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7325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251520" y="116632"/>
            <a:ext cx="3744416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CO" sz="36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carta a </a:t>
            </a:r>
          </a:p>
          <a:p>
            <a:r>
              <a:rPr lang="es-CO" sz="36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Timoteo</a:t>
            </a:r>
            <a:endParaRPr lang="es-CO" sz="36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159728" y="692696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1:9</a:t>
            </a:r>
            <a:endParaRPr lang="es-CO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251520" y="177281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uien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nos salvó y llamó con llamamiento santo, no conforme a nuestras obras, </a:t>
            </a:r>
            <a:r>
              <a:rPr lang="es-CO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sino según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el propósito suyo y </a:t>
            </a:r>
            <a:r>
              <a:rPr lang="es-CO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 gracia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que nos fue dada en Cristo Jesús antes de los tiempos de los 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siglos. 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0" y="4941168"/>
            <a:ext cx="3090254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97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358847"/>
            <a:ext cx="8424936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6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adaBoom BB" pitchFamily="34" charset="0"/>
              </a:rPr>
              <a:t>Llamados de dios</a:t>
            </a:r>
            <a:endParaRPr lang="es-CO" sz="5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BadaBoom BB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03848" y="1703192"/>
            <a:ext cx="5940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97786" y="233958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ingdings" pitchFamily="2" charset="2"/>
              </a:rPr>
              <a:t>n</a:t>
            </a:r>
            <a:endParaRPr lang="es-CO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23040" y="2106722"/>
            <a:ext cx="8169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 nuestro llamado. </a:t>
            </a:r>
            <a:endParaRPr lang="es-CO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1043608" y="3236783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2948751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Notando a qué hemos sido invitados es digno de nuestro tiempo. </a:t>
            </a:r>
          </a:p>
        </p:txBody>
      </p:sp>
    </p:spTree>
    <p:extLst>
      <p:ext uri="{BB962C8B-B14F-4D97-AF65-F5344CB8AC3E}">
        <p14:creationId xmlns:p14="http://schemas.microsoft.com/office/powerpoint/2010/main" val="4281908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2" y="1"/>
            <a:ext cx="9144000" cy="173326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4427984" y="44624"/>
            <a:ext cx="4536504" cy="155024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Carta a los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Corintios</a:t>
            </a:r>
            <a:endParaRPr lang="es-CO" sz="3600" b="1" cap="small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03848" y="692696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1:9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Fiel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es Dios, por el cual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fuisteis llamados a la comunión con su Hijo Jesucristo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nuestro Señor.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34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79014"/>
            <a:ext cx="1388856" cy="128555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2" y="1"/>
            <a:ext cx="9144000" cy="173326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4427984" y="44624"/>
            <a:ext cx="4536504" cy="155024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Carta a los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Colosenses</a:t>
            </a:r>
            <a:endParaRPr lang="es-CO" sz="3600" b="1" cap="small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95736" y="692696"/>
            <a:ext cx="2133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3:14-15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/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14 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 sobre todas estas cosas vestíos de amor, que es el vínculo perfecto.</a:t>
            </a:r>
          </a:p>
          <a:p>
            <a:pPr marL="722313" indent="-722313"/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15  </a:t>
            </a:r>
            <a:r>
              <a:rPr lang="es-CO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 la paz de Dios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gobierne en vuestros corazones, </a:t>
            </a:r>
            <a:r>
              <a:rPr lang="es-CO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la que asimismo fuisteis llamados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en un solo cuerpo; y sed agradecidos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es-C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67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2" y="1"/>
            <a:ext cx="9144000" cy="173326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4427984" y="44624"/>
            <a:ext cx="4536504" cy="155024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Carta a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Timoteo</a:t>
            </a:r>
            <a:endParaRPr lang="es-CO" sz="3600" b="1" cap="small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03848" y="69269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6:12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Pelea la buena batalla de la fe,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echa mano de la vida eterna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la cual asimismo fuiste llamado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habiendo hecho la buena profesión delante de muchos testigos.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15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5220072" y="116632"/>
            <a:ext cx="3744416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Carta de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Judas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3563888" y="69269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s-CO" sz="4800" b="1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3 CuadroTexto"/>
          <p:cNvSpPr txBox="1"/>
          <p:nvPr/>
        </p:nvSpPr>
        <p:spPr>
          <a:xfrm>
            <a:off x="251520" y="1772816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Judas</a:t>
            </a: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</a:t>
            </a:r>
            <a:r>
              <a:rPr lang="es-CO" sz="4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siervo </a:t>
            </a:r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 Jesucristo, y hermano de Jacobo, a los </a:t>
            </a:r>
            <a:r>
              <a:rPr lang="es-CO" sz="4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llamados</a:t>
            </a:r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santificados en Dios Padre, y guardados en </a:t>
            </a: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Jesucristo. </a:t>
            </a:r>
            <a:endParaRPr lang="es-C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67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2" y="1"/>
            <a:ext cx="9144000" cy="173326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4427984" y="44624"/>
            <a:ext cx="4536504" cy="155024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Carta a los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Tesalonicenses</a:t>
            </a:r>
            <a:endParaRPr lang="es-CO" sz="3600" b="1" cap="small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71800" y="69269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:12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os encargábamos que anduvieseis como es digno de Dios,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que os llamó a su reino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 gloria.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06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2" y="1"/>
            <a:ext cx="9144000" cy="173326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4427984" y="44624"/>
            <a:ext cx="4536504" cy="155024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Carta a los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Gálatas</a:t>
            </a:r>
            <a:endParaRPr lang="es-CO" sz="3600" b="1" cap="small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71800" y="69269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5:13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Porque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vosotros, hermanos,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libertad fuisteis llamados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 solamente que no uséis la libertad como ocasión para la carne, sino servíos por amor los unos a los otros.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86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358847"/>
            <a:ext cx="8424936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6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adaBoom BB" pitchFamily="34" charset="0"/>
              </a:rPr>
              <a:t>Llamados de dios</a:t>
            </a:r>
            <a:endParaRPr lang="es-CO" sz="5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BadaBoom BB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03848" y="1703192"/>
            <a:ext cx="5940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97786" y="233958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ingdings" pitchFamily="2" charset="2"/>
              </a:rPr>
              <a:t>n</a:t>
            </a:r>
            <a:endParaRPr lang="es-CO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23040" y="2106722"/>
            <a:ext cx="8169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de nuestro llamado. </a:t>
            </a:r>
            <a:endParaRPr lang="es-CO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1043608" y="3236783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2948751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llamado se origina con Dios y termina en el </a:t>
            </a:r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cielo.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6554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30"/>
            <a:ext cx="9144000" cy="170693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-6130"/>
            <a:ext cx="9144000" cy="17069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4766765" y="62509"/>
            <a:ext cx="4269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800" b="1" dirty="0" smtClean="0">
                <a:solidFill>
                  <a:schemeClr val="bg1"/>
                </a:solidFill>
                <a:latin typeface="GarmdITC BkCn BT" pitchFamily="18" charset="0"/>
              </a:rPr>
              <a:t>Definición de los </a:t>
            </a:r>
          </a:p>
          <a:p>
            <a:pPr algn="r"/>
            <a:r>
              <a:rPr lang="es-CO" sz="4800" b="1" dirty="0" smtClean="0">
                <a:solidFill>
                  <a:schemeClr val="bg1"/>
                </a:solidFill>
                <a:latin typeface="GarmdITC BkCn BT" pitchFamily="18" charset="0"/>
              </a:rPr>
              <a:t>Términos</a:t>
            </a:r>
            <a:endParaRPr lang="es-CO" sz="4800" b="1" dirty="0">
              <a:solidFill>
                <a:schemeClr val="bg1"/>
              </a:solidFill>
              <a:latin typeface="GarmdITC BkCn BT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23728" y="5733256"/>
            <a:ext cx="6834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W.E. Vine</a:t>
            </a:r>
          </a:p>
          <a:p>
            <a:pPr algn="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Diccionario Expositivo de Palabras del Nuevo Testamento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Vol.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pág.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335.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7321" y="1844824"/>
            <a:ext cx="85631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klesis</a:t>
            </a:r>
            <a:r>
              <a:rPr lang="es-CO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C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κλη̂σις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G2821</a:t>
            </a:r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llamamiento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s-CO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CO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NT se usa siempre de aquel llamamiento cuyo origen, naturaleza y destino son celestiales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estando implicada en ello la idea de invitación. Se usa especialmente de la invitación de Dios al hombre para que acepte los beneficios de 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salvación. 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86" y="5322699"/>
            <a:ext cx="1747470" cy="14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2" y="0"/>
            <a:ext cx="9144000" cy="166687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4608004" y="116632"/>
            <a:ext cx="4356484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Carta a los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Filipenses</a:t>
            </a:r>
            <a:endParaRPr lang="es-CO" sz="3600" b="1" cap="small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67744" y="69269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3:14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</a:t>
            </a: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rosigo </a:t>
            </a:r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la meta, al premio del </a:t>
            </a:r>
            <a:r>
              <a:rPr lang="es-CO" sz="4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supremo llamamiento </a:t>
            </a:r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 Dios en Cristo Jesús.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95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2" y="0"/>
            <a:ext cx="9144000" cy="166687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4608004" y="116632"/>
            <a:ext cx="4356484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Carta a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Timoteo</a:t>
            </a:r>
            <a:endParaRPr lang="es-CO" sz="3600" b="1" cap="small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67744" y="692696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1:9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uien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nos salvó y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llamó con llamamiento santo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no conforme a nuestras obras, sino según el propósito suyo y la gracia que nos fue dada en Cristo Jesús antes de los tiempos de los 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siglos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045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2" y="0"/>
            <a:ext cx="9144000" cy="166687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4608004" y="116632"/>
            <a:ext cx="4356484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Carta a los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Hebreos</a:t>
            </a:r>
            <a:endParaRPr lang="es-CO" sz="3600" b="1" cap="small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67744" y="692696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3:1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Por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tanto, hermanos santos, participantes del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llamamiento celestial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considerad al apóstol y sumo sacerdote de nuestra profesión, Cristo 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Jesús. </a:t>
            </a:r>
            <a:endParaRPr lang="es-C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57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358847"/>
            <a:ext cx="8424936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6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adaBoom BB" pitchFamily="34" charset="0"/>
              </a:rPr>
              <a:t>Llamados de dios</a:t>
            </a:r>
            <a:endParaRPr lang="es-CO" sz="5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BadaBoom BB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03848" y="1703192"/>
            <a:ext cx="5940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723040" y="2106722"/>
            <a:ext cx="54508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somos llamados?</a:t>
            </a:r>
            <a:endParaRPr lang="es-CO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56987"/>
            <a:ext cx="3240360" cy="49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70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4707249" y="116632"/>
            <a:ext cx="4257239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Carta a  los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Tesalonicenses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1691680" y="77723"/>
            <a:ext cx="3015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2:14 </a:t>
            </a:r>
            <a:r>
              <a:rPr lang="es-CO" sz="32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(*LBLA)</a:t>
            </a:r>
            <a:endParaRPr lang="es-CO" sz="4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3 CuadroTexto"/>
          <p:cNvSpPr txBox="1"/>
          <p:nvPr/>
        </p:nvSpPr>
        <p:spPr>
          <a:xfrm>
            <a:off x="251520" y="1772816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 fue para esto que El </a:t>
            </a:r>
            <a:r>
              <a:rPr lang="es-CO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os llamó mediante nuestro evangelio</a:t>
            </a: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para que alcancéis la gloria de nuestro Señor Jesucristo. </a:t>
            </a:r>
            <a:endParaRPr lang="es-C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CuadroTexto"/>
          <p:cNvSpPr txBox="1"/>
          <p:nvPr/>
        </p:nvSpPr>
        <p:spPr>
          <a:xfrm>
            <a:off x="3995936" y="6225316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* La Biblia delas Américas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897429"/>
            <a:ext cx="1736049" cy="19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6" y="0"/>
            <a:ext cx="9144000" cy="166687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4877068" y="116632"/>
            <a:ext cx="4087420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Carta a los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Corintios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63888" y="69269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1:24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as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para los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llamados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así judíos como griegos, Cristo poder de Dios, y sabiduría de Dios.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21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6" y="0"/>
            <a:ext cx="9144000" cy="166687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5220072" y="116632"/>
            <a:ext cx="3744416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Carta a los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Romanos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63888" y="69269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8:28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 sabemos que a los que aman a Dios, todas las cosas les ayudan a bien, esto es, a los que conforme a su propósito son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llamados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55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5" y="1703192"/>
            <a:ext cx="9150326" cy="515719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95536" y="358847"/>
            <a:ext cx="8424936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6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adaBoom BB" pitchFamily="34" charset="0"/>
              </a:rPr>
              <a:t>Llamados de dios</a:t>
            </a:r>
            <a:endParaRPr lang="es-CO" sz="5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BadaBoom BB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203848" y="1703192"/>
            <a:ext cx="59401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97786" y="372748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ingdings" pitchFamily="2" charset="2"/>
              </a:rPr>
              <a:t>n</a:t>
            </a:r>
            <a:endParaRPr lang="es-CO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23040" y="3494618"/>
            <a:ext cx="8169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El Supremo Llamamiento Demanda un  Alto Nivel de </a:t>
            </a:r>
            <a:r>
              <a:rPr lang="es-ES_tradnl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Vida</a:t>
            </a:r>
            <a:r>
              <a:rPr lang="es-ES_tradnl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  <a:endParaRPr lang="es-CO" sz="4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6263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6" y="24698"/>
            <a:ext cx="9129208" cy="166687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4860977" y="116632"/>
            <a:ext cx="4103511" cy="137461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Carta a los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Efesios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40020" y="823529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4:1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Yo pues, preso en el Señor, </a:t>
            </a:r>
            <a:r>
              <a:rPr lang="es-CO" sz="4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os ruego que andéis como es digno de la vocación con que fuisteis </a:t>
            </a:r>
            <a:r>
              <a:rPr lang="es-CO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llamados</a:t>
            </a: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endParaRPr lang="es-C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56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5" y="1196753"/>
            <a:ext cx="2763736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2 CuadroTexto"/>
          <p:cNvSpPr txBox="1"/>
          <p:nvPr/>
        </p:nvSpPr>
        <p:spPr>
          <a:xfrm>
            <a:off x="326715" y="116632"/>
            <a:ext cx="8493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CO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Ti y a Mí.” </a:t>
            </a:r>
            <a:endParaRPr lang="es-CO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90451" y="1196752"/>
            <a:ext cx="5730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¡Cuán tiernamente nos está llamando,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Cristo a ti y a mí!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nos espera con brazos abiertos;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Llama ti y a mí, 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Venid, venid,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estáis cansados, venid;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¡Cuán tiernamente os está llamando!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¡Oh, pecadores, venid! 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46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5" y="1196753"/>
            <a:ext cx="2763736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2 CuadroTexto"/>
          <p:cNvSpPr txBox="1"/>
          <p:nvPr/>
        </p:nvSpPr>
        <p:spPr>
          <a:xfrm>
            <a:off x="326715" y="116632"/>
            <a:ext cx="8493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CO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 Voz Benigna.” </a:t>
            </a:r>
            <a:endParaRPr lang="es-CO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90451" y="1196752"/>
            <a:ext cx="5730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voz benigna te llama Jesús,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Invitación de puro amor.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le dejas en vano llamar?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¿Sordo serás pecador? </a:t>
            </a:r>
          </a:p>
          <a:p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Hoy te convida;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Hoy te convida,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Voz bendecida,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Benigna convida te hoy. 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94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5" y="1196753"/>
            <a:ext cx="2763736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2 CuadroTexto"/>
          <p:cNvSpPr txBox="1"/>
          <p:nvPr/>
        </p:nvSpPr>
        <p:spPr>
          <a:xfrm>
            <a:off x="326715" y="116632"/>
            <a:ext cx="8493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CO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“Puedo </a:t>
            </a:r>
            <a:r>
              <a:rPr lang="es-CO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Oir</a:t>
            </a:r>
            <a:r>
              <a:rPr lang="es-CO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 Voz Llamando.” </a:t>
            </a:r>
            <a:endParaRPr lang="es-CO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90451" y="1196752"/>
            <a:ext cx="5730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Puedo </a:t>
            </a:r>
            <a:r>
              <a:rPr lang="es-CO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oir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 voz llamando,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Puedo </a:t>
            </a:r>
            <a:r>
              <a:rPr lang="es-CO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oir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 voz llamando,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Puedo </a:t>
            </a:r>
            <a:r>
              <a:rPr lang="es-CO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oir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 voz llamando,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Trae tu cruz y ven en pos de mí. </a:t>
            </a:r>
          </a:p>
          <a:p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Seguiré do Tú me guíes,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Seguiré do Tú me guíes,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Seguiré do Tú me guíes,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Donde quiere fiel Te seguiré. 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8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4932040" y="116632"/>
            <a:ext cx="403244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Evangelio de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Mateo 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2771800" y="692696"/>
            <a:ext cx="2407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11:28-30</a:t>
            </a:r>
            <a:endParaRPr lang="es-CO" sz="4800" b="1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3 CuadroTexto"/>
          <p:cNvSpPr txBox="1"/>
          <p:nvPr/>
        </p:nvSpPr>
        <p:spPr>
          <a:xfrm>
            <a:off x="251520" y="1772816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/>
            <a:r>
              <a:rPr lang="es-C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28 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Venid a mí todos los que estáis trabajados y cargados, y yo os haré descansar.</a:t>
            </a:r>
          </a:p>
          <a:p>
            <a:pPr marL="722313" indent="-722313"/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29  Llevad mi yugo sobre vosotros, y aprended de mí, que soy manso y humilde de corazón; y hallaréis descanso para vuestras almas</a:t>
            </a:r>
            <a:r>
              <a:rPr lang="es-C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;</a:t>
            </a:r>
            <a:endParaRPr lang="es-CO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722313" indent="-722313"/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30  porque mi yugo es fácil, y ligera mi carga</a:t>
            </a:r>
            <a:r>
              <a:rPr lang="es-CO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es-CO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67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4932040" y="116632"/>
            <a:ext cx="403244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Libro del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2771800" y="692696"/>
            <a:ext cx="162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22:17</a:t>
            </a:r>
            <a:endParaRPr lang="es-CO" sz="4800" b="1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3 CuadroTexto"/>
          <p:cNvSpPr txBox="1"/>
          <p:nvPr/>
        </p:nvSpPr>
        <p:spPr>
          <a:xfrm>
            <a:off x="251520" y="1772816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el Espíritu y la Esposa dicen: Ven. Y el que oye, diga: Ven. Y el que tiene sed, venga; y el que quiera, tome del agua de la vida gratuitamente.</a:t>
            </a:r>
            <a:endParaRPr lang="es-C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2091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216692" y="116632"/>
            <a:ext cx="5080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smtClean="0">
                <a:ln w="28575">
                  <a:solidFill>
                    <a:schemeClr val="bg1"/>
                  </a:solidFill>
                </a:ln>
                <a:latin typeface="Balloon XBd BT" pitchFamily="66" charset="0"/>
              </a:rPr>
              <a:t>TERMINOS DESCRIPTIVOS </a:t>
            </a:r>
          </a:p>
          <a:p>
            <a:r>
              <a:rPr lang="es-CO" sz="3600" dirty="0" smtClean="0">
                <a:ln w="28575">
                  <a:solidFill>
                    <a:schemeClr val="bg1"/>
                  </a:solidFill>
                </a:ln>
                <a:latin typeface="Balloon XBd BT" pitchFamily="66" charset="0"/>
              </a:rPr>
              <a:t>DE LOS CRISTIANOS:</a:t>
            </a:r>
            <a:endParaRPr lang="es-CO" sz="3600" dirty="0">
              <a:ln w="28575">
                <a:solidFill>
                  <a:schemeClr val="bg1"/>
                </a:solidFill>
              </a:ln>
              <a:latin typeface="Balloon XBd BT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1316961"/>
            <a:ext cx="9144000" cy="55410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696156" y="2780928"/>
            <a:ext cx="1355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endParaRPr lang="es-CO" sz="60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504" y="3230935"/>
            <a:ext cx="58368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6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LLAMADOS</a:t>
            </a:r>
            <a:endParaRPr lang="es-CO" sz="9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07704" y="4300647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endParaRPr lang="es-CO" sz="60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19265" y="4156631"/>
            <a:ext cx="24272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</a:t>
            </a:r>
            <a:endParaRPr lang="es-CO" sz="60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44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5" y="1196753"/>
            <a:ext cx="2763736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2 CuadroTexto"/>
          <p:cNvSpPr txBox="1"/>
          <p:nvPr/>
        </p:nvSpPr>
        <p:spPr>
          <a:xfrm>
            <a:off x="326715" y="116632"/>
            <a:ext cx="8493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CO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“Puedo </a:t>
            </a:r>
            <a:r>
              <a:rPr lang="es-CO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Oir</a:t>
            </a:r>
            <a:r>
              <a:rPr lang="es-CO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 Voz Llamando.” </a:t>
            </a:r>
            <a:endParaRPr lang="es-CO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90451" y="1196752"/>
            <a:ext cx="5730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Puedo oír la voz de Cristo,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Tiernamente está llamando,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Puedo </a:t>
            </a:r>
            <a:r>
              <a:rPr lang="es-CO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oir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llamamiento;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Trae tu cruz y ven en pos de mí. </a:t>
            </a:r>
          </a:p>
          <a:p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Seguiré do Tú me guíes,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Seguiré do Tú me guíes,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Salvador, seguirte quiero, 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Donde quiere fiel Te seguiré. 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72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5" y="1196753"/>
            <a:ext cx="2763736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2 CuadroTexto"/>
          <p:cNvSpPr txBox="1"/>
          <p:nvPr/>
        </p:nvSpPr>
        <p:spPr>
          <a:xfrm>
            <a:off x="326715" y="116632"/>
            <a:ext cx="8493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CO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“Puedo </a:t>
            </a:r>
            <a:r>
              <a:rPr lang="es-CO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Oir</a:t>
            </a:r>
            <a:r>
              <a:rPr lang="es-CO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 Voz Llamando.” </a:t>
            </a:r>
            <a:endParaRPr lang="es-CO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90451" y="1196752"/>
            <a:ext cx="5730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 te seguiré en el huerto,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la vía dolorosa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con mi alma tan gozosa,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Sufriré contigo, mi Jesús. </a:t>
            </a:r>
          </a:p>
          <a:p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Seguiré do Tú me guíes,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Seguiré do Tú me guíes,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Salvador, seguirte quiero, 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Donde quiere fiel Te seguiré. 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242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6" y="0"/>
            <a:ext cx="9144000" cy="166687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4877068" y="116632"/>
            <a:ext cx="4087420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Carta a los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Corintios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63888" y="69269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1:24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as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para los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llamados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así judíos como griegos, Cristo poder de Dios, y sabiduría de Dios.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534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5" y="1196753"/>
            <a:ext cx="2763736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2 CuadroTexto"/>
          <p:cNvSpPr txBox="1"/>
          <p:nvPr/>
        </p:nvSpPr>
        <p:spPr>
          <a:xfrm>
            <a:off x="326715" y="116632"/>
            <a:ext cx="8493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CO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“Puedo </a:t>
            </a:r>
            <a:r>
              <a:rPr lang="es-CO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Oir</a:t>
            </a:r>
            <a:r>
              <a:rPr lang="es-CO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 Voz Llamando.” </a:t>
            </a:r>
            <a:endParaRPr lang="es-CO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90451" y="1196752"/>
            <a:ext cx="5730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Sufriré por Ti, Maestro,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me faltará Tu mano,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si tú iras conmigo,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Moriré contigo, mi Jesús. </a:t>
            </a:r>
          </a:p>
          <a:p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Seguiré do Tú me guíes,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Seguiré do Tú me guíes,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Salvador, seguirte quiero, 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Donde quiere fiel Te seguiré. 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171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5" y="1196753"/>
            <a:ext cx="2763736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2 CuadroTexto"/>
          <p:cNvSpPr txBox="1"/>
          <p:nvPr/>
        </p:nvSpPr>
        <p:spPr>
          <a:xfrm>
            <a:off x="326715" y="116632"/>
            <a:ext cx="8493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s-CO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“Puedo </a:t>
            </a:r>
            <a:r>
              <a:rPr lang="es-CO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Oir</a:t>
            </a:r>
            <a:r>
              <a:rPr lang="es-CO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 Voz Llamando.” </a:t>
            </a:r>
            <a:endParaRPr lang="es-CO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90451" y="1196752"/>
            <a:ext cx="5730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darás tu plena gracia,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 veré tu plena gloria,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Contaré la antigua historia,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por siempre Tú me guiarás. </a:t>
            </a:r>
          </a:p>
          <a:p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Seguiré do Tú me guíes,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Seguiré do Tú me guíes,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Salvador, seguirte quiero,  </a:t>
            </a:r>
          </a:p>
          <a:p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Donde quiere fiel Te seguiré. 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704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6" y="0"/>
            <a:ext cx="9144000" cy="166687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4877068" y="116632"/>
            <a:ext cx="4087420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Carta del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1840" y="692696"/>
            <a:ext cx="162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17:14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Pelearán contra el Cordero, y el Cordero los vencerá, porque él es Señor de señores y Rey de reyes; y los que están con él son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llamados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y elegidos y fieles.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71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2091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216692" y="116632"/>
            <a:ext cx="5080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smtClean="0">
                <a:ln w="28575">
                  <a:solidFill>
                    <a:schemeClr val="bg1"/>
                  </a:solidFill>
                </a:ln>
                <a:latin typeface="Balloon XBd BT" pitchFamily="66" charset="0"/>
              </a:rPr>
              <a:t>TERMINOS DESCRIPTIVOS </a:t>
            </a:r>
          </a:p>
          <a:p>
            <a:r>
              <a:rPr lang="es-CO" sz="3600" dirty="0" smtClean="0">
                <a:ln w="28575">
                  <a:solidFill>
                    <a:schemeClr val="bg1"/>
                  </a:solidFill>
                </a:ln>
                <a:latin typeface="Balloon XBd BT" pitchFamily="66" charset="0"/>
              </a:rPr>
              <a:t>DE LOS CRISTIANOS:</a:t>
            </a:r>
            <a:endParaRPr lang="es-CO" sz="3600" dirty="0">
              <a:ln w="28575">
                <a:solidFill>
                  <a:schemeClr val="bg1"/>
                </a:solidFill>
              </a:ln>
              <a:latin typeface="Balloon XBd BT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1316961"/>
            <a:ext cx="9144000" cy="55410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696156" y="2780928"/>
            <a:ext cx="1355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endParaRPr lang="es-CO" sz="60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504" y="3230935"/>
            <a:ext cx="58368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6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LLAMADOS</a:t>
            </a:r>
            <a:endParaRPr lang="es-CO" sz="9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07704" y="4300647"/>
            <a:ext cx="1032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endParaRPr lang="es-CO" sz="60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19265" y="4156631"/>
            <a:ext cx="24272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8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</a:t>
            </a:r>
            <a:endParaRPr lang="es-CO" sz="60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6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30"/>
            <a:ext cx="9144000" cy="170693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-6130"/>
            <a:ext cx="9144000" cy="17069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4766765" y="62509"/>
            <a:ext cx="4269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800" b="1" dirty="0" smtClean="0">
                <a:solidFill>
                  <a:schemeClr val="bg1"/>
                </a:solidFill>
                <a:latin typeface="GarmdITC BkCn BT" pitchFamily="18" charset="0"/>
              </a:rPr>
              <a:t>Definición de los </a:t>
            </a:r>
          </a:p>
          <a:p>
            <a:pPr algn="r"/>
            <a:r>
              <a:rPr lang="es-CO" sz="4800" b="1" dirty="0" smtClean="0">
                <a:solidFill>
                  <a:schemeClr val="bg1"/>
                </a:solidFill>
                <a:latin typeface="GarmdITC BkCn BT" pitchFamily="18" charset="0"/>
              </a:rPr>
              <a:t>Términos</a:t>
            </a:r>
            <a:endParaRPr lang="es-CO" sz="4800" b="1" dirty="0">
              <a:solidFill>
                <a:schemeClr val="bg1"/>
              </a:solidFill>
              <a:latin typeface="GarmdITC BkCn BT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23728" y="5733256"/>
            <a:ext cx="6834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W.E. Vine</a:t>
            </a:r>
          </a:p>
          <a:p>
            <a:pPr algn="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Diccionario Expositivo de Palabras del Nuevo Testamento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Vol.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pág.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335.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7321" y="1844824"/>
            <a:ext cx="85631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kletos</a:t>
            </a:r>
            <a:r>
              <a:rPr lang="es-CO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CO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κλητός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2822</a:t>
            </a:r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llamado,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invitado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 usa: </a:t>
            </a:r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llamamiento del </a:t>
            </a:r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evangelio. </a:t>
            </a:r>
            <a:endParaRPr lang="es-C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86" y="5322699"/>
            <a:ext cx="1747470" cy="14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30"/>
            <a:ext cx="9144000" cy="170693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-6130"/>
            <a:ext cx="9144000" cy="17069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4766765" y="62509"/>
            <a:ext cx="4269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800" b="1" dirty="0" smtClean="0">
                <a:solidFill>
                  <a:schemeClr val="bg1"/>
                </a:solidFill>
                <a:latin typeface="GarmdITC BkCn BT" pitchFamily="18" charset="0"/>
              </a:rPr>
              <a:t>Definición de los </a:t>
            </a:r>
          </a:p>
          <a:p>
            <a:pPr algn="r"/>
            <a:r>
              <a:rPr lang="es-CO" sz="4800" b="1" dirty="0" smtClean="0">
                <a:solidFill>
                  <a:schemeClr val="bg1"/>
                </a:solidFill>
                <a:latin typeface="GarmdITC BkCn BT" pitchFamily="18" charset="0"/>
              </a:rPr>
              <a:t>Términos</a:t>
            </a:r>
            <a:endParaRPr lang="es-CO" sz="4800" b="1" dirty="0">
              <a:solidFill>
                <a:schemeClr val="bg1"/>
              </a:solidFill>
              <a:latin typeface="GarmdITC BkCn BT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23728" y="5733256"/>
            <a:ext cx="6834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W.E. Vine</a:t>
            </a:r>
          </a:p>
          <a:p>
            <a:pPr algn="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Diccionario Expositivo de Palabras del Nuevo Testamento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Vol.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pág.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335.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7321" y="1844824"/>
            <a:ext cx="85631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klesis</a:t>
            </a:r>
            <a:r>
              <a:rPr lang="es-CO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C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κλη̂σις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G2821</a:t>
            </a:r>
            <a:r>
              <a:rPr lang="es-CO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llamamiento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En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NT se usa siempre de aquel llamamiento cuyo origen, naturaleza y destino son celestiales; </a:t>
            </a:r>
            <a:r>
              <a:rPr lang="es-CO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estando implicada en ello la idea de invitación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 usa especialmente de la invitación de Dios al hombre para que acepte los beneficios de 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salvación. 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86" y="5322699"/>
            <a:ext cx="1747470" cy="14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30"/>
            <a:ext cx="9144000" cy="170693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-6130"/>
            <a:ext cx="9144000" cy="17069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4766765" y="62509"/>
            <a:ext cx="4269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800" b="1" dirty="0" smtClean="0">
                <a:solidFill>
                  <a:schemeClr val="bg1"/>
                </a:solidFill>
                <a:latin typeface="GarmdITC BkCn BT" pitchFamily="18" charset="0"/>
              </a:rPr>
              <a:t>Definición de los </a:t>
            </a:r>
          </a:p>
          <a:p>
            <a:pPr algn="r"/>
            <a:r>
              <a:rPr lang="es-CO" sz="4800" b="1" dirty="0" smtClean="0">
                <a:solidFill>
                  <a:schemeClr val="bg1"/>
                </a:solidFill>
                <a:latin typeface="GarmdITC BkCn BT" pitchFamily="18" charset="0"/>
              </a:rPr>
              <a:t>Términos</a:t>
            </a:r>
            <a:endParaRPr lang="es-CO" sz="4800" b="1" dirty="0">
              <a:solidFill>
                <a:schemeClr val="bg1"/>
              </a:solidFill>
              <a:latin typeface="GarmdITC BkCn BT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23728" y="5733256"/>
            <a:ext cx="6834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W.E. Vine</a:t>
            </a:r>
          </a:p>
          <a:p>
            <a:pPr algn="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Diccionario Expositivo de Palabras del Nuevo Testamento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Vol.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pág.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333.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7321" y="1844824"/>
            <a:ext cx="8563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kaleo</a:t>
            </a:r>
            <a:r>
              <a:rPr lang="es-C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κα</a:t>
            </a:r>
            <a:r>
              <a:rPr lang="es-CO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λέω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G2564</a:t>
            </a:r>
            <a:r>
              <a:rPr lang="es-C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usa: </a:t>
            </a:r>
            <a:r>
              <a:rPr lang="es-C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un objeto personal, llamar a alguien, </a:t>
            </a:r>
            <a:r>
              <a:rPr lang="es-CO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invitar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particularmente del llamamiento divino a participar de las bendiciones de la 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redención. </a:t>
            </a:r>
            <a:endParaRPr lang="es-C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86" y="5322699"/>
            <a:ext cx="1747470" cy="14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1538</Words>
  <Application>Microsoft Office PowerPoint</Application>
  <PresentationFormat>Presentación en pantalla (4:3)</PresentationFormat>
  <Paragraphs>216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0" baseType="lpstr">
      <vt:lpstr>Arial</vt:lpstr>
      <vt:lpstr>Georgia</vt:lpstr>
      <vt:lpstr>GarmdITC BkCn BT</vt:lpstr>
      <vt:lpstr>Times New Roman</vt:lpstr>
      <vt:lpstr>Wingdings</vt:lpstr>
      <vt:lpstr>Balloon XBd BT</vt:lpstr>
      <vt:lpstr>BadaBoom BB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</dc:creator>
  <cp:lastModifiedBy>JAIME</cp:lastModifiedBy>
  <cp:revision>583</cp:revision>
  <dcterms:created xsi:type="dcterms:W3CDTF">2013-10-12T13:21:57Z</dcterms:created>
  <dcterms:modified xsi:type="dcterms:W3CDTF">2014-01-12T12:24:58Z</dcterms:modified>
</cp:coreProperties>
</file>