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4" r:id="rId2"/>
    <p:sldId id="283" r:id="rId3"/>
    <p:sldId id="284" r:id="rId4"/>
    <p:sldId id="285" r:id="rId5"/>
    <p:sldId id="286" r:id="rId6"/>
    <p:sldId id="288" r:id="rId7"/>
    <p:sldId id="289" r:id="rId8"/>
    <p:sldId id="290" r:id="rId9"/>
    <p:sldId id="291" r:id="rId10"/>
    <p:sldId id="292" r:id="rId11"/>
    <p:sldId id="295" r:id="rId12"/>
    <p:sldId id="296" r:id="rId13"/>
    <p:sldId id="293" r:id="rId14"/>
    <p:sldId id="294" r:id="rId15"/>
    <p:sldId id="297" r:id="rId16"/>
    <p:sldId id="298" r:id="rId17"/>
    <p:sldId id="299" r:id="rId18"/>
    <p:sldId id="301" r:id="rId19"/>
    <p:sldId id="300" r:id="rId20"/>
    <p:sldId id="304" r:id="rId21"/>
    <p:sldId id="305" r:id="rId22"/>
    <p:sldId id="306" r:id="rId23"/>
    <p:sldId id="307" r:id="rId24"/>
    <p:sldId id="308" r:id="rId25"/>
    <p:sldId id="311" r:id="rId26"/>
    <p:sldId id="310" r:id="rId27"/>
    <p:sldId id="309" r:id="rId28"/>
    <p:sldId id="312" r:id="rId29"/>
    <p:sldId id="314" r:id="rId30"/>
    <p:sldId id="315" r:id="rId31"/>
    <p:sldId id="316" r:id="rId32"/>
  </p:sldIdLst>
  <p:sldSz cx="9144000" cy="6858000" type="screen4x3"/>
  <p:notesSz cx="6858000" cy="9144000"/>
  <p:embeddedFontLst>
    <p:embeddedFont>
      <p:font typeface="Georgia" panose="02040502050405020303"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AcmeFont" pitchFamily="2" charset="0"/>
      <p:regular r:id="rId41"/>
    </p:embeddedFont>
    <p:embeddedFont>
      <p:font typeface="Calibri Light" panose="020F0302020204030204" pitchFamily="34" charset="0"/>
      <p:regular r:id="rId42"/>
      <p:italic r:id="rId43"/>
    </p:embeddedFont>
    <p:embeddedFont>
      <p:font typeface="Verdana" panose="020B0604030504040204" pitchFamily="34" charset="0"/>
      <p:regular r:id="rId44"/>
      <p:bold r:id="rId45"/>
      <p:italic r:id="rId46"/>
      <p:boldItalic r:id="rId47"/>
    </p:embeddedFont>
    <p:embeddedFont>
      <p:font typeface="Gill Sans MT Ext Condensed Bold" panose="020B0902020104020203" pitchFamily="34" charset="0"/>
      <p:regular r:id="rId48"/>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660"/>
  </p:normalViewPr>
  <p:slideViewPr>
    <p:cSldViewPr snapToGrid="0">
      <p:cViewPr varScale="1">
        <p:scale>
          <a:sx n="113" d="100"/>
          <a:sy n="113" d="100"/>
        </p:scale>
        <p:origin x="1818" y="-4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11/09/2015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41733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11/09/2015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85266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11/09/2015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27131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667CF2A-956E-4040-B6B4-7E9C8136D658}" type="datetimeFigureOut">
              <a:rPr lang="es-CO" smtClean="0"/>
              <a:t>11/09/2015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06745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667CF2A-956E-4040-B6B4-7E9C8136D658}" type="datetimeFigureOut">
              <a:rPr lang="es-CO" smtClean="0"/>
              <a:t>11/09/2015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12308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667CF2A-956E-4040-B6B4-7E9C8136D658}" type="datetimeFigureOut">
              <a:rPr lang="es-CO" smtClean="0"/>
              <a:t>11/09/2015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68651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667CF2A-956E-4040-B6B4-7E9C8136D658}" type="datetimeFigureOut">
              <a:rPr lang="es-CO" smtClean="0"/>
              <a:t>11/09/2015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344840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667CF2A-956E-4040-B6B4-7E9C8136D658}" type="datetimeFigureOut">
              <a:rPr lang="es-CO" smtClean="0"/>
              <a:t>11/09/2015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406217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7CF2A-956E-4040-B6B4-7E9C8136D658}" type="datetimeFigureOut">
              <a:rPr lang="es-CO" smtClean="0"/>
              <a:t>11/09/2015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20492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667CF2A-956E-4040-B6B4-7E9C8136D658}" type="datetimeFigureOut">
              <a:rPr lang="es-CO" smtClean="0"/>
              <a:t>11/09/2015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149681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667CF2A-956E-4040-B6B4-7E9C8136D658}" type="datetimeFigureOut">
              <a:rPr lang="es-CO" smtClean="0"/>
              <a:t>11/09/2015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68D50A4-3BFF-42AE-9455-0ECB8F7C4214}" type="slidenum">
              <a:rPr lang="es-CO" smtClean="0"/>
              <a:t>‹Nº›</a:t>
            </a:fld>
            <a:endParaRPr lang="es-CO"/>
          </a:p>
        </p:txBody>
      </p:sp>
    </p:spTree>
    <p:extLst>
      <p:ext uri="{BB962C8B-B14F-4D97-AF65-F5344CB8AC3E}">
        <p14:creationId xmlns:p14="http://schemas.microsoft.com/office/powerpoint/2010/main" val="291027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CF2A-956E-4040-B6B4-7E9C8136D658}" type="datetimeFigureOut">
              <a:rPr lang="es-CO" smtClean="0"/>
              <a:t>11/09/2015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D50A4-3BFF-42AE-9455-0ECB8F7C4214}" type="slidenum">
              <a:rPr lang="es-CO" smtClean="0"/>
              <a:t>‹Nº›</a:t>
            </a:fld>
            <a:endParaRPr lang="es-CO"/>
          </a:p>
        </p:txBody>
      </p:sp>
    </p:spTree>
    <p:extLst>
      <p:ext uri="{BB962C8B-B14F-4D97-AF65-F5344CB8AC3E}">
        <p14:creationId xmlns:p14="http://schemas.microsoft.com/office/powerpoint/2010/main" val="416096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11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effectLst>
                  <a:outerShdw blurRad="38100" dist="38100" dir="2700000" algn="tl">
                    <a:srgbClr val="000000">
                      <a:alpha val="43137"/>
                    </a:srgbClr>
                  </a:outerShdw>
                </a:effectLst>
                <a:latin typeface="Gill Sans MT Ext Condensed Bold" panose="020B0902020104020203" pitchFamily="34" charset="0"/>
              </a:rPr>
              <a:t>Después vi otra bestia que subía de la tierra; </a:t>
            </a:r>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y tenía dos cuernos semejantes a los de un cordero</a:t>
            </a:r>
            <a:r>
              <a:rPr lang="es-CO" sz="3500" dirty="0">
                <a:effectLst>
                  <a:outerShdw blurRad="38100" dist="38100" dir="2700000" algn="tl">
                    <a:srgbClr val="000000">
                      <a:alpha val="43137"/>
                    </a:srgbClr>
                  </a:outerShdw>
                </a:effectLst>
                <a:latin typeface="Gill Sans MT Ext Condensed Bold" panose="020B0902020104020203" pitchFamily="34" charset="0"/>
              </a:rPr>
              <a:t>, </a:t>
            </a:r>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pero hablaba como dragón</a:t>
            </a:r>
            <a:r>
              <a:rPr lang="es-CO" sz="3500" dirty="0">
                <a:effectLst>
                  <a:outerShdw blurRad="38100" dist="38100" dir="2700000" algn="tl">
                    <a:srgbClr val="000000">
                      <a:alpha val="43137"/>
                    </a:srgbClr>
                  </a:outerShdw>
                </a:effectLst>
                <a:latin typeface="Gill Sans MT Ext Condensed Bold" panose="020B0902020104020203" pitchFamily="34" charset="0"/>
              </a:rPr>
              <a:t>.</a:t>
            </a:r>
          </a:p>
        </p:txBody>
      </p:sp>
      <p:sp>
        <p:nvSpPr>
          <p:cNvPr id="15" name="CuadroTexto 14"/>
          <p:cNvSpPr txBox="1"/>
          <p:nvPr/>
        </p:nvSpPr>
        <p:spPr>
          <a:xfrm>
            <a:off x="2353733" y="2201333"/>
            <a:ext cx="6510568" cy="2062103"/>
          </a:xfrm>
          <a:prstGeom prst="rect">
            <a:avLst/>
          </a:prstGeom>
          <a:noFill/>
        </p:spPr>
        <p:txBody>
          <a:bodyPr wrap="square" rtlCol="0">
            <a:spAutoFit/>
          </a:bodyPr>
          <a:lstStyle/>
          <a:p>
            <a:pPr indent="177800"/>
            <a:r>
              <a:rPr lang="es-ES_tradnl" sz="3200" dirty="0" smtClean="0">
                <a:effectLst>
                  <a:outerShdw blurRad="38100" dist="38100" dir="2700000" algn="tl">
                    <a:srgbClr val="000000">
                      <a:alpha val="43137"/>
                    </a:srgbClr>
                  </a:outerShdw>
                </a:effectLst>
              </a:rPr>
              <a:t>El cordero simboliza la naturaleza religiosa de la bestia, mientras que hablando como dragón, indica su doctrina diabólica. </a:t>
            </a:r>
            <a:endParaRPr lang="es-ES_tradnl" sz="3200" dirty="0">
              <a:effectLst>
                <a:outerShdw blurRad="38100" dist="38100" dir="2700000" algn="tl">
                  <a:srgbClr val="000000">
                    <a:alpha val="43137"/>
                  </a:srgbClr>
                </a:outerShdw>
              </a:effectLst>
            </a:endParaRPr>
          </a:p>
        </p:txBody>
      </p:sp>
      <p:sp>
        <p:nvSpPr>
          <p:cNvPr id="16" name="8 CuadroTexto"/>
          <p:cNvSpPr txBox="1"/>
          <p:nvPr/>
        </p:nvSpPr>
        <p:spPr>
          <a:xfrm>
            <a:off x="6163733" y="5124605"/>
            <a:ext cx="2700568" cy="861774"/>
          </a:xfrm>
          <a:prstGeom prst="rect">
            <a:avLst/>
          </a:prstGeom>
          <a:noFill/>
        </p:spPr>
        <p:txBody>
          <a:bodyPr wrap="square" rtlCol="0">
            <a:spAutoFit/>
          </a:bodyPr>
          <a:lstStyle/>
          <a:p>
            <a:pPr algn="r">
              <a:lnSpc>
                <a:spcPts val="1500"/>
              </a:lnSpc>
            </a:pP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Weldon</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 </a:t>
            </a: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Warnock</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APOCALIPSIS</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Mensaje Desde Patmos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74.</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800" y="4961012"/>
            <a:ext cx="1176239" cy="15623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61059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
            <a:ext cx="3886200" cy="1654526"/>
          </a:xfrm>
          <a:prstGeom prst="rect">
            <a:avLst/>
          </a:prstGeom>
          <a:ln>
            <a:noFill/>
          </a:ln>
          <a:effectLst>
            <a:softEdge rad="112500"/>
          </a:effectLst>
        </p:spPr>
      </p:pic>
      <p:sp>
        <p:nvSpPr>
          <p:cNvPr id="3"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6446" y="1666875"/>
            <a:ext cx="9150446" cy="5191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251520" y="1996680"/>
            <a:ext cx="8712968" cy="1569660"/>
          </a:xfrm>
          <a:prstGeom prst="rect">
            <a:avLst/>
          </a:prstGeom>
          <a:noFill/>
        </p:spPr>
        <p:txBody>
          <a:bodyPr wrap="square" rtlCol="0">
            <a:spAutoFit/>
          </a:bodyPr>
          <a:lstStyle/>
          <a:p>
            <a:r>
              <a:rPr lang="es-CO" sz="3200" dirty="0">
                <a:effectLst>
                  <a:outerShdw blurRad="38100" dist="38100" dir="2700000" algn="tl">
                    <a:srgbClr val="000000">
                      <a:alpha val="43137"/>
                    </a:srgbClr>
                  </a:outerShdw>
                </a:effectLst>
                <a:latin typeface="Georgia" panose="02040502050405020303" pitchFamily="18" charset="0"/>
              </a:rPr>
              <a:t>Guardaos de los falsos profetas, que vienen a vosotros con vestidos de ovejas, pero por dentro son lobos rapaces. </a:t>
            </a: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212406"/>
            <a:ext cx="1676888" cy="1552162"/>
          </a:xfrm>
          <a:prstGeom prst="rect">
            <a:avLst/>
          </a:prstGeom>
        </p:spPr>
      </p:pic>
      <p:sp>
        <p:nvSpPr>
          <p:cNvPr id="11" name="4 CuadroTexto"/>
          <p:cNvSpPr txBox="1"/>
          <p:nvPr/>
        </p:nvSpPr>
        <p:spPr>
          <a:xfrm>
            <a:off x="3440430" y="111095"/>
            <a:ext cx="5524058" cy="1452785"/>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Mateo</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ángulo 11"/>
          <p:cNvSpPr/>
          <p:nvPr/>
        </p:nvSpPr>
        <p:spPr>
          <a:xfrm>
            <a:off x="6809547" y="1591733"/>
            <a:ext cx="1945364" cy="17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6809547" y="844477"/>
            <a:ext cx="1877437"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7:15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75336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17446"/>
            <a:ext cx="3637559" cy="1684322"/>
          </a:xfrm>
          <a:prstGeom prst="rect">
            <a:avLst/>
          </a:prstGeom>
        </p:spPr>
      </p:pic>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270933" y="1987060"/>
            <a:ext cx="8610600" cy="2554545"/>
          </a:xfrm>
          <a:prstGeom prst="rect">
            <a:avLst/>
          </a:prstGeom>
          <a:noFill/>
        </p:spPr>
        <p:txBody>
          <a:bodyPr wrap="square" rtlCol="0">
            <a:spAutoFit/>
          </a:bodyPr>
          <a:lstStyle/>
          <a:p>
            <a:pPr marL="627063" indent="-627063"/>
            <a:r>
              <a:rPr lang="es-CO" sz="3200" dirty="0" smtClean="0">
                <a:effectLst>
                  <a:outerShdw blurRad="38100" dist="38100" dir="2700000" algn="tl">
                    <a:srgbClr val="000000">
                      <a:alpha val="43137"/>
                    </a:srgbClr>
                  </a:outerShdw>
                </a:effectLst>
                <a:latin typeface="Georgia" panose="02040502050405020303" pitchFamily="18" charset="0"/>
              </a:rPr>
              <a:t>14  </a:t>
            </a:r>
            <a:r>
              <a:rPr lang="es-CO" sz="3200" dirty="0">
                <a:effectLst>
                  <a:outerShdw blurRad="38100" dist="38100" dir="2700000" algn="tl">
                    <a:srgbClr val="000000">
                      <a:alpha val="43137"/>
                    </a:srgbClr>
                  </a:outerShdw>
                </a:effectLst>
                <a:latin typeface="Georgia" panose="02040502050405020303" pitchFamily="18" charset="0"/>
              </a:rPr>
              <a:t>Y no es maravilla, porque el mismo Satanás se disfraza como ángel de luz.</a:t>
            </a:r>
          </a:p>
          <a:p>
            <a:pPr marL="627063" indent="-627063"/>
            <a:r>
              <a:rPr lang="es-CO" sz="3200" dirty="0">
                <a:effectLst>
                  <a:outerShdw blurRad="38100" dist="38100" dir="2700000" algn="tl">
                    <a:srgbClr val="000000">
                      <a:alpha val="43137"/>
                    </a:srgbClr>
                  </a:outerShdw>
                </a:effectLst>
                <a:latin typeface="Georgia" panose="02040502050405020303" pitchFamily="18" charset="0"/>
              </a:rPr>
              <a:t>15  Así que, no es extraño si también sus ministros se disfrazan como ministros de justicia; cuyo fin será conforme a sus obras</a:t>
            </a:r>
            <a:r>
              <a:rPr lang="es-CO" sz="3200" dirty="0" smtClean="0">
                <a:effectLst>
                  <a:outerShdw blurRad="38100" dist="38100" dir="2700000" algn="tl">
                    <a:srgbClr val="000000">
                      <a:alpha val="43137"/>
                    </a:srgbClr>
                  </a:outerShdw>
                </a:effectLst>
                <a:latin typeface="Georgia" panose="02040502050405020303" pitchFamily="18" charset="0"/>
              </a:rPr>
              <a:t>.</a:t>
            </a:r>
            <a:endParaRPr lang="es-CO" sz="3200" dirty="0">
              <a:effectLst>
                <a:outerShdw blurRad="38100" dist="38100" dir="2700000" algn="tl">
                  <a:srgbClr val="000000">
                    <a:alpha val="43137"/>
                  </a:srgbClr>
                </a:outerShdw>
              </a:effectLst>
              <a:latin typeface="Georgia" panose="02040502050405020303" pitchFamily="18" charset="0"/>
            </a:endParaRPr>
          </a:p>
        </p:txBody>
      </p:sp>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2ª Corintios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5167751" y="1591733"/>
            <a:ext cx="3587159" cy="18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5167751" y="844477"/>
            <a:ext cx="351923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11:14-15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333201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13:12</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4708981"/>
          </a:xfrm>
          <a:prstGeom prst="rect">
            <a:avLst/>
          </a:prstGeom>
          <a:noFill/>
        </p:spPr>
        <p:txBody>
          <a:bodyPr wrap="square" rtlCol="0">
            <a:spAutoFit/>
          </a:bodyPr>
          <a:lstStyle/>
          <a:p>
            <a:r>
              <a:rPr lang="es-CO" sz="3000" dirty="0">
                <a:effectLst>
                  <a:outerShdw blurRad="38100" dist="38100" dir="2700000" algn="tl">
                    <a:srgbClr val="000000">
                      <a:alpha val="43137"/>
                    </a:srgbClr>
                  </a:outerShdw>
                </a:effectLst>
                <a:latin typeface="Gill Sans MT Ext Condensed Bold" panose="020B0902020104020203" pitchFamily="34" charset="0"/>
              </a:rPr>
              <a:t>Y ejerce toda la autoridad de la primera bestia en presencia de ella</a:t>
            </a:r>
            <a:r>
              <a:rPr lang="es-CO" sz="30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 y hace que la tierra y los moradores de ella adoren a la primera bestia</a:t>
            </a:r>
            <a:r>
              <a:rPr lang="es-CO" sz="3000" dirty="0">
                <a:effectLst>
                  <a:outerShdw blurRad="38100" dist="38100" dir="2700000" algn="tl">
                    <a:srgbClr val="000000">
                      <a:alpha val="43137"/>
                    </a:srgbClr>
                  </a:outerShdw>
                </a:effectLst>
                <a:latin typeface="Gill Sans MT Ext Condensed Bold" panose="020B0902020104020203" pitchFamily="34" charset="0"/>
              </a:rPr>
              <a:t>, cuya herida mortal fue sanada.</a:t>
            </a:r>
          </a:p>
        </p:txBody>
      </p:sp>
      <p:sp>
        <p:nvSpPr>
          <p:cNvPr id="19" name="CuadroTexto 18"/>
          <p:cNvSpPr txBox="1"/>
          <p:nvPr/>
        </p:nvSpPr>
        <p:spPr>
          <a:xfrm>
            <a:off x="2353733" y="2201333"/>
            <a:ext cx="6510568" cy="2062103"/>
          </a:xfrm>
          <a:prstGeom prst="rect">
            <a:avLst/>
          </a:prstGeom>
          <a:noFill/>
        </p:spPr>
        <p:txBody>
          <a:bodyPr wrap="square" rtlCol="0">
            <a:spAutoFit/>
          </a:bodyPr>
          <a:lstStyle/>
          <a:p>
            <a:r>
              <a:rPr lang="es-ES_tradnl" sz="3200" dirty="0" smtClean="0">
                <a:effectLst>
                  <a:outerShdw blurRad="38100" dist="38100" dir="2700000" algn="tl">
                    <a:srgbClr val="000000">
                      <a:alpha val="43137"/>
                    </a:srgbClr>
                  </a:outerShdw>
                </a:effectLst>
              </a:rPr>
              <a:t>Este pasaje trata del poder de la segunda bestia, la organización establecida para imponer el culto al emperador en todo el imperio.</a:t>
            </a:r>
            <a:endParaRPr lang="es-ES_tradnl" sz="3200" dirty="0">
              <a:effectLst>
                <a:outerShdw blurRad="38100" dist="38100" dir="2700000" algn="tl">
                  <a:srgbClr val="000000">
                    <a:alpha val="43137"/>
                  </a:srgbClr>
                </a:outerShdw>
              </a:effectLst>
            </a:endParaRPr>
          </a:p>
        </p:txBody>
      </p:sp>
      <p:pic>
        <p:nvPicPr>
          <p:cNvPr id="20"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71" y="4356573"/>
            <a:ext cx="1134730" cy="1400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1" name="8 CuadroTexto"/>
          <p:cNvSpPr txBox="1"/>
          <p:nvPr/>
        </p:nvSpPr>
        <p:spPr>
          <a:xfrm>
            <a:off x="5182403" y="4667405"/>
            <a:ext cx="3681898" cy="669414"/>
          </a:xfrm>
          <a:prstGeom prst="rect">
            <a:avLst/>
          </a:prstGeom>
          <a:noFill/>
        </p:spPr>
        <p:txBody>
          <a:bodyPr wrap="square" rtlCol="0">
            <a:spAutoFit/>
          </a:bodyPr>
          <a:lstStyle/>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Barclay,</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Comentario al Nuevo Testamento</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Tomos en 1,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Apocalipsis 13</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 1162. </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997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13:12</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4708981"/>
          </a:xfrm>
          <a:prstGeom prst="rect">
            <a:avLst/>
          </a:prstGeom>
          <a:noFill/>
        </p:spPr>
        <p:txBody>
          <a:bodyPr wrap="square" rtlCol="0">
            <a:spAutoFit/>
          </a:bodyPr>
          <a:lstStyle/>
          <a:p>
            <a:r>
              <a:rPr lang="es-CO" sz="3000" dirty="0">
                <a:effectLst>
                  <a:outerShdw blurRad="38100" dist="38100" dir="2700000" algn="tl">
                    <a:srgbClr val="000000">
                      <a:alpha val="43137"/>
                    </a:srgbClr>
                  </a:outerShdw>
                </a:effectLst>
                <a:latin typeface="Gill Sans MT Ext Condensed Bold" panose="020B0902020104020203" pitchFamily="34" charset="0"/>
              </a:rPr>
              <a:t>Y ejerce toda la autoridad de la primera bestia en presencia de ella, </a:t>
            </a:r>
            <a:r>
              <a:rPr lang="es-CO" sz="30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y hace que la tierra y los moradores de ella adoren a la primera bestia</a:t>
            </a:r>
            <a:r>
              <a:rPr lang="es-CO" sz="3000" dirty="0">
                <a:effectLst>
                  <a:outerShdw blurRad="38100" dist="38100" dir="2700000" algn="tl">
                    <a:srgbClr val="000000">
                      <a:alpha val="43137"/>
                    </a:srgbClr>
                  </a:outerShdw>
                </a:effectLst>
                <a:latin typeface="Gill Sans MT Ext Condensed Bold" panose="020B0902020104020203" pitchFamily="34" charset="0"/>
              </a:rPr>
              <a:t>, cuya herida mortal fue sanada.</a:t>
            </a:r>
          </a:p>
        </p:txBody>
      </p:sp>
      <p:sp>
        <p:nvSpPr>
          <p:cNvPr id="15" name="6 CuadroTexto"/>
          <p:cNvSpPr txBox="1"/>
          <p:nvPr/>
        </p:nvSpPr>
        <p:spPr>
          <a:xfrm>
            <a:off x="2209799" y="2801000"/>
            <a:ext cx="6754685" cy="1815882"/>
          </a:xfrm>
          <a:prstGeom prst="rect">
            <a:avLst/>
          </a:prstGeom>
          <a:noFill/>
        </p:spPr>
        <p:txBody>
          <a:bodyPr wrap="square" rtlCol="0">
            <a:spAutoFit/>
          </a:bodyPr>
          <a:lstStyle/>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15  </a:t>
            </a:r>
            <a:r>
              <a:rPr lang="es-CO" sz="2800" dirty="0">
                <a:effectLst>
                  <a:outerShdw blurRad="38100" dist="38100" dir="2700000" algn="tl">
                    <a:srgbClr val="000000">
                      <a:alpha val="43137"/>
                    </a:srgbClr>
                  </a:outerShdw>
                </a:effectLst>
                <a:latin typeface="Georgia" panose="02040502050405020303" pitchFamily="18" charset="0"/>
              </a:rPr>
              <a:t>Y se le permitió infundir aliento a la imagen de la bestia, para que la imagen hablase e hiciese matar a todo el que no la adorase</a:t>
            </a:r>
            <a:r>
              <a:rPr lang="es-CO" sz="2800" dirty="0" smtClean="0">
                <a:effectLst>
                  <a:outerShdw blurRad="38100" dist="38100" dir="2700000" algn="tl">
                    <a:srgbClr val="000000">
                      <a:alpha val="43137"/>
                    </a:srgbClr>
                  </a:outerShdw>
                </a:effectLst>
                <a:latin typeface="Georgia" panose="02040502050405020303" pitchFamily="18" charset="0"/>
              </a:rPr>
              <a:t>.</a:t>
            </a:r>
            <a:endParaRPr lang="es-CO" sz="2800" dirty="0">
              <a:effectLst>
                <a:outerShdw blurRad="38100" dist="38100" dir="2700000" algn="tl">
                  <a:srgbClr val="000000">
                    <a:alpha val="43137"/>
                  </a:srgbClr>
                </a:outerShdw>
              </a:effectLst>
              <a:latin typeface="Georgia" panose="02040502050405020303" pitchFamily="18" charset="0"/>
            </a:endParaRPr>
          </a:p>
        </p:txBody>
      </p:sp>
      <p:sp>
        <p:nvSpPr>
          <p:cNvPr id="16" name="5 CuadroTexto"/>
          <p:cNvSpPr txBox="1"/>
          <p:nvPr/>
        </p:nvSpPr>
        <p:spPr>
          <a:xfrm>
            <a:off x="6168829" y="1666823"/>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25087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4" name="CuadroTexto 3"/>
          <p:cNvSpPr txBox="1"/>
          <p:nvPr/>
        </p:nvSpPr>
        <p:spPr>
          <a:xfrm>
            <a:off x="2531533" y="2057393"/>
            <a:ext cx="6350000" cy="954107"/>
          </a:xfrm>
          <a:prstGeom prst="rect">
            <a:avLst/>
          </a:prstGeom>
          <a:noFill/>
        </p:spPr>
        <p:txBody>
          <a:bodyPr wrap="square" rtlCol="0">
            <a:spAutoFit/>
          </a:bodyPr>
          <a:lstStyle/>
          <a:p>
            <a:r>
              <a:rPr lang="es-CO" sz="2800" dirty="0" smtClean="0">
                <a:effectLst>
                  <a:outerShdw blurRad="38100" dist="38100" dir="2700000" algn="tl">
                    <a:srgbClr val="000000">
                      <a:alpha val="43137"/>
                    </a:srgbClr>
                  </a:outerShdw>
                </a:effectLst>
              </a:rPr>
              <a:t>Juan ve otra bestia, no diferente en naturaleza sino en forma y función. </a:t>
            </a:r>
            <a:endParaRPr lang="es-CO" sz="28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71753" y="2210842"/>
            <a:ext cx="248708" cy="248708"/>
          </a:xfrm>
          <a:prstGeom prst="rect">
            <a:avLst/>
          </a:prstGeom>
        </p:spPr>
      </p:pic>
      <p:sp>
        <p:nvSpPr>
          <p:cNvPr id="15" name="CuadroTexto 14"/>
          <p:cNvSpPr txBox="1"/>
          <p:nvPr/>
        </p:nvSpPr>
        <p:spPr>
          <a:xfrm>
            <a:off x="2531527" y="3014124"/>
            <a:ext cx="6350000" cy="523220"/>
          </a:xfrm>
          <a:prstGeom prst="rect">
            <a:avLst/>
          </a:prstGeom>
          <a:noFill/>
        </p:spPr>
        <p:txBody>
          <a:bodyPr wrap="square" rtlCol="0">
            <a:spAutoFit/>
          </a:bodyPr>
          <a:lstStyle/>
          <a:p>
            <a:r>
              <a:rPr lang="es-CO" sz="2800" dirty="0" smtClean="0">
                <a:effectLst>
                  <a:outerShdw blurRad="38100" dist="38100" dir="2700000" algn="tl">
                    <a:srgbClr val="000000">
                      <a:alpha val="43137"/>
                    </a:srgbClr>
                  </a:outerShdw>
                </a:effectLst>
              </a:rPr>
              <a:t>Es designada como el “</a:t>
            </a:r>
            <a:r>
              <a:rPr lang="es-CO" sz="2800" dirty="0" smtClean="0">
                <a:solidFill>
                  <a:srgbClr val="C00000"/>
                </a:solidFill>
                <a:effectLst>
                  <a:outerShdw blurRad="38100" dist="38100" dir="2700000" algn="tl">
                    <a:srgbClr val="000000">
                      <a:alpha val="43137"/>
                    </a:srgbClr>
                  </a:outerShdw>
                </a:effectLst>
              </a:rPr>
              <a:t>falso profeta</a:t>
            </a:r>
            <a:r>
              <a:rPr lang="es-CO" sz="2800" dirty="0" smtClean="0">
                <a:effectLst>
                  <a:outerShdw blurRad="38100" dist="38100" dir="2700000" algn="tl">
                    <a:srgbClr val="000000">
                      <a:alpha val="43137"/>
                    </a:srgbClr>
                  </a:outerShdw>
                </a:effectLst>
              </a:rPr>
              <a:t>”. </a:t>
            </a:r>
            <a:endParaRPr lang="es-CO" sz="2800" dirty="0">
              <a:effectLst>
                <a:outerShdw blurRad="38100" dist="38100" dir="2700000" algn="tl">
                  <a:srgbClr val="000000">
                    <a:alpha val="43137"/>
                  </a:srgbClr>
                </a:outerShdw>
              </a:effectLst>
            </a:endParaRP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71747" y="3167573"/>
            <a:ext cx="248708" cy="248708"/>
          </a:xfrm>
          <a:prstGeom prst="rect">
            <a:avLst/>
          </a:prstGeom>
        </p:spPr>
      </p:pic>
    </p:spTree>
    <p:extLst>
      <p:ext uri="{BB962C8B-B14F-4D97-AF65-F5344CB8AC3E}">
        <p14:creationId xmlns:p14="http://schemas.microsoft.com/office/powerpoint/2010/main" val="359965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17" name="6 CuadroTexto"/>
          <p:cNvSpPr txBox="1"/>
          <p:nvPr/>
        </p:nvSpPr>
        <p:spPr>
          <a:xfrm>
            <a:off x="2209799" y="2801000"/>
            <a:ext cx="6754685" cy="3108543"/>
          </a:xfrm>
          <a:prstGeom prst="rect">
            <a:avLst/>
          </a:prstGeom>
          <a:noFill/>
        </p:spPr>
        <p:txBody>
          <a:bodyPr wrap="square" rtlCol="0">
            <a:spAutoFit/>
          </a:bodyPr>
          <a:lstStyle/>
          <a:p>
            <a:r>
              <a:rPr lang="es-CO" sz="2800" dirty="0">
                <a:effectLst>
                  <a:outerShdw blurRad="38100" dist="38100" dir="2700000" algn="tl">
                    <a:srgbClr val="000000">
                      <a:alpha val="43137"/>
                    </a:srgbClr>
                  </a:outerShdw>
                </a:effectLst>
                <a:latin typeface="Georgia" panose="02040502050405020303" pitchFamily="18" charset="0"/>
              </a:rPr>
              <a:t>Y la bestia fue apresada, </a:t>
            </a:r>
            <a:r>
              <a:rPr lang="es-CO" sz="2800" dirty="0">
                <a:solidFill>
                  <a:srgbClr val="C00000"/>
                </a:solidFill>
                <a:effectLst>
                  <a:outerShdw blurRad="38100" dist="38100" dir="2700000" algn="tl">
                    <a:srgbClr val="000000">
                      <a:alpha val="43137"/>
                    </a:srgbClr>
                  </a:outerShdw>
                </a:effectLst>
                <a:latin typeface="Georgia" panose="02040502050405020303" pitchFamily="18" charset="0"/>
              </a:rPr>
              <a:t>y con ella el falso profeta</a:t>
            </a:r>
            <a:r>
              <a:rPr lang="es-CO" sz="2800" dirty="0">
                <a:effectLst>
                  <a:outerShdw blurRad="38100" dist="38100" dir="2700000" algn="tl">
                    <a:srgbClr val="000000">
                      <a:alpha val="43137"/>
                    </a:srgbClr>
                  </a:outerShdw>
                </a:effectLst>
                <a:latin typeface="Georgia" panose="02040502050405020303" pitchFamily="18" charset="0"/>
              </a:rPr>
              <a:t> que había hecho delante de ella las señales con las cuales había engañado a los que recibieron la marca de la bestia, y habían adorado su imagen. Estos dos fueron lanzados vivos dentro de un lago de fuego que arde con azufre. </a:t>
            </a:r>
          </a:p>
        </p:txBody>
      </p:sp>
      <p:sp>
        <p:nvSpPr>
          <p:cNvPr id="19" name="5 CuadroTexto"/>
          <p:cNvSpPr txBox="1"/>
          <p:nvPr/>
        </p:nvSpPr>
        <p:spPr>
          <a:xfrm>
            <a:off x="6168829" y="1666823"/>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19:20</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3" name="CuadroTexto 2"/>
          <p:cNvSpPr txBox="1"/>
          <p:nvPr/>
        </p:nvSpPr>
        <p:spPr>
          <a:xfrm>
            <a:off x="6639809" y="6022408"/>
            <a:ext cx="2324675" cy="369332"/>
          </a:xfrm>
          <a:prstGeom prst="rect">
            <a:avLst/>
          </a:prstGeom>
          <a:noFill/>
        </p:spPr>
        <p:txBody>
          <a:bodyPr wrap="none" rtlCol="0">
            <a:spAutoFit/>
          </a:bodyPr>
          <a:lstStyle/>
          <a:p>
            <a:pPr algn="r"/>
            <a:r>
              <a:rPr lang="es-CO" i="1" dirty="0" smtClean="0">
                <a:effectLst>
                  <a:outerShdw blurRad="38100" dist="38100" dir="2700000" algn="tl">
                    <a:srgbClr val="000000">
                      <a:alpha val="43137"/>
                    </a:srgbClr>
                  </a:outerShdw>
                </a:effectLst>
                <a:latin typeface="Georgia" panose="02040502050405020303" pitchFamily="18" charset="0"/>
              </a:rPr>
              <a:t>Cfr. Ap. 16:13; 20:10</a:t>
            </a:r>
            <a:endParaRPr lang="es-CO" i="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110637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up)">
                                      <p:cBhvr>
                                        <p:cTn id="7" dur="500"/>
                                        <p:tgtEl>
                                          <p:spTgt spid="17">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4"/>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13:12</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4708981"/>
          </a:xfrm>
          <a:prstGeom prst="rect">
            <a:avLst/>
          </a:prstGeom>
          <a:noFill/>
        </p:spPr>
        <p:txBody>
          <a:bodyPr wrap="square" rtlCol="0">
            <a:spAutoFit/>
          </a:bodyPr>
          <a:lstStyle/>
          <a:p>
            <a:r>
              <a:rPr lang="es-CO" sz="30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Y ejerce toda la autoridad de la primera bestia en presencia de ella</a:t>
            </a:r>
            <a:r>
              <a:rPr lang="es-CO" sz="3000" dirty="0">
                <a:effectLst>
                  <a:outerShdw blurRad="38100" dist="38100" dir="2700000" algn="tl">
                    <a:srgbClr val="000000">
                      <a:alpha val="43137"/>
                    </a:srgbClr>
                  </a:outerShdw>
                </a:effectLst>
                <a:latin typeface="Gill Sans MT Ext Condensed Bold" panose="020B0902020104020203" pitchFamily="34" charset="0"/>
              </a:rPr>
              <a:t>, y hace que la tierra y los moradores de ella adoren a la primera bestia, cuya herida mortal fue sanada.</a:t>
            </a: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2379134" y="1998130"/>
            <a:ext cx="6510568" cy="3046988"/>
          </a:xfrm>
          <a:prstGeom prst="rect">
            <a:avLst/>
          </a:prstGeom>
          <a:noFill/>
        </p:spPr>
        <p:txBody>
          <a:bodyPr wrap="square" rtlCol="0">
            <a:spAutoFit/>
          </a:bodyPr>
          <a:lstStyle/>
          <a:p>
            <a:pPr indent="177800"/>
            <a:r>
              <a:rPr lang="es-ES_tradnl" sz="2400" dirty="0" smtClean="0">
                <a:effectLst>
                  <a:outerShdw blurRad="38100" dist="38100" dir="2700000" algn="tl">
                    <a:srgbClr val="000000">
                      <a:alpha val="43137"/>
                    </a:srgbClr>
                  </a:outerShdw>
                </a:effectLst>
              </a:rPr>
              <a:t>… la segunda bestia queda identificada como la “</a:t>
            </a:r>
            <a:r>
              <a:rPr lang="es-ES_tradnl" sz="2400" dirty="0" err="1" smtClean="0">
                <a:effectLst>
                  <a:outerShdw blurRad="38100" dist="38100" dir="2700000" algn="tl">
                    <a:srgbClr val="000000">
                      <a:alpha val="43137"/>
                    </a:srgbClr>
                  </a:outerShdw>
                </a:effectLst>
              </a:rPr>
              <a:t>Commune</a:t>
            </a:r>
            <a:r>
              <a:rPr lang="es-ES_tradnl" sz="2400" dirty="0" smtClean="0">
                <a:effectLst>
                  <a:outerShdw blurRad="38100" dist="38100" dir="2700000" algn="tl">
                    <a:srgbClr val="000000">
                      <a:alpha val="43137"/>
                    </a:srgbClr>
                  </a:outerShdw>
                </a:effectLst>
              </a:rPr>
              <a:t>” o como el “Concilio” establecido en Asia Menor para forzar a la gente a que practicara la religión del estado.  Esta organización era un cuerpo oficial que tenía a su cargo el sostenimiento de la religión oficial y una parte de su deber era obligar a toda la gente a rendir homenaje a la imagen del emperador.  </a:t>
            </a:r>
            <a:endParaRPr lang="es-ES_tradnl" sz="2400" dirty="0">
              <a:effectLst>
                <a:outerShdw blurRad="38100" dist="38100" dir="2700000" algn="tl">
                  <a:srgbClr val="000000">
                    <a:alpha val="43137"/>
                  </a:srgbClr>
                </a:outerShdw>
              </a:effectLst>
            </a:endParaRPr>
          </a:p>
        </p:txBody>
      </p:sp>
      <p:sp>
        <p:nvSpPr>
          <p:cNvPr id="20" name="8 CuadroTexto"/>
          <p:cNvSpPr txBox="1"/>
          <p:nvPr/>
        </p:nvSpPr>
        <p:spPr>
          <a:xfrm>
            <a:off x="4741333" y="5327813"/>
            <a:ext cx="4122968" cy="861774"/>
          </a:xfrm>
          <a:prstGeom prst="rect">
            <a:avLst/>
          </a:prstGeom>
          <a:noFill/>
        </p:spPr>
        <p:txBody>
          <a:bodyPr wrap="square" rtlCol="0">
            <a:spAutoFit/>
          </a:bodyPr>
          <a:lstStyle/>
          <a:p>
            <a:pPr algn="r">
              <a:lnSpc>
                <a:spcPts val="1500"/>
              </a:lnSpc>
            </a:pP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Ray</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Digno es el Cordero</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 Interpretación del Libro del Apocalipsis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235.</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418" y="5147741"/>
            <a:ext cx="980731" cy="1297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50395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63275" y="1727195"/>
            <a:ext cx="2104190" cy="3416320"/>
          </a:xfrm>
          <a:prstGeom prst="rect">
            <a:avLst/>
          </a:prstGeom>
          <a:noFill/>
        </p:spPr>
        <p:txBody>
          <a:bodyPr wrap="square" rtlCol="0">
            <a:spAutoFit/>
          </a:bodyPr>
          <a:lstStyle/>
          <a:p>
            <a:pPr algn="r"/>
            <a:r>
              <a:rPr lang="es-CO" sz="3600" b="1" cap="small" dirty="0" smtClean="0">
                <a:ln>
                  <a:solidFill>
                    <a:schemeClr val="tx1"/>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Bestia Que Sube de la Tierra </a:t>
            </a:r>
            <a:endParaRPr lang="es-CO" sz="3600" b="1" cap="small" dirty="0">
              <a:ln>
                <a:solidFill>
                  <a:schemeClr val="tx1"/>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433" y="584195"/>
            <a:ext cx="1143000" cy="1143000"/>
          </a:xfrm>
          <a:prstGeom prst="rect">
            <a:avLst/>
          </a:prstGeom>
        </p:spPr>
      </p:pic>
      <p:sp>
        <p:nvSpPr>
          <p:cNvPr id="5" name="CuadroTexto 4"/>
          <p:cNvSpPr txBox="1"/>
          <p:nvPr/>
        </p:nvSpPr>
        <p:spPr>
          <a:xfrm>
            <a:off x="3903137" y="634997"/>
            <a:ext cx="4222631" cy="923330"/>
          </a:xfrm>
          <a:prstGeom prst="rect">
            <a:avLst/>
          </a:prstGeom>
          <a:blipFill>
            <a:blip r:embed="rId4"/>
            <a:tile tx="0" ty="0" sx="100000" sy="100000" flip="none" algn="tl"/>
          </a:blipFill>
        </p:spPr>
        <p:txBody>
          <a:bodyPr wrap="none" rtlCol="0">
            <a:spAutoFit/>
          </a:bodyPr>
          <a:lstStyle/>
          <a:p>
            <a:r>
              <a:rPr lang="es-CO" sz="5400" dirty="0" smtClean="0">
                <a:ln w="28575">
                  <a:noFill/>
                </a:ln>
                <a:effectLst>
                  <a:outerShdw blurRad="38100" dist="38100" dir="2700000" algn="tl">
                    <a:srgbClr val="000000">
                      <a:alpha val="43137"/>
                    </a:srgbClr>
                  </a:outerShdw>
                </a:effectLst>
                <a:latin typeface="AcmeFont" pitchFamily="2" charset="0"/>
              </a:rPr>
              <a:t>¿Qué hace?</a:t>
            </a:r>
            <a:endParaRPr lang="es-CO" sz="5400" dirty="0">
              <a:ln w="28575">
                <a:noFill/>
              </a:ln>
              <a:effectLst>
                <a:outerShdw blurRad="38100" dist="38100" dir="2700000" algn="tl">
                  <a:srgbClr val="000000">
                    <a:alpha val="43137"/>
                  </a:srgbClr>
                </a:outerShdw>
              </a:effectLst>
              <a:latin typeface="AcmeFont" pitchFamily="2" charset="0"/>
            </a:endParaRPr>
          </a:p>
        </p:txBody>
      </p:sp>
    </p:spTree>
    <p:extLst>
      <p:ext uri="{BB962C8B-B14F-4D97-AF65-F5344CB8AC3E}">
        <p14:creationId xmlns:p14="http://schemas.microsoft.com/office/powerpoint/2010/main" val="250126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2122051" y="1523693"/>
            <a:ext cx="3262751" cy="1569660"/>
          </a:xfrm>
          <a:prstGeom prst="rect">
            <a:avLst/>
          </a:prstGeom>
          <a:noFill/>
        </p:spPr>
        <p:txBody>
          <a:bodyPr wrap="square" rtlCol="0">
            <a:spAutoFit/>
          </a:bodyPr>
          <a:lstStyle/>
          <a:p>
            <a:r>
              <a:rPr lang="es-CO" sz="9600" dirty="0" smtClean="0">
                <a:ln>
                  <a:solidFill>
                    <a:sysClr val="windowText" lastClr="000000"/>
                  </a:solidFill>
                </a:ln>
                <a:solidFill>
                  <a:srgbClr val="C00000"/>
                </a:solidFill>
                <a:effectLst>
                  <a:outerShdw blurRad="38100" dist="38100" dir="2700000" algn="tl">
                    <a:srgbClr val="000000">
                      <a:alpha val="43137"/>
                    </a:srgbClr>
                  </a:outerShdw>
                </a:effectLst>
                <a:latin typeface="Gill Sans MT Ext Condensed Bold" panose="020B0902020104020203" pitchFamily="34" charset="0"/>
              </a:rPr>
              <a:t>¿Qué Hace?</a:t>
            </a:r>
            <a:endParaRPr lang="es-CO" sz="9600" dirty="0">
              <a:ln>
                <a:solidFill>
                  <a:sysClr val="windowText" lastClr="000000"/>
                </a:solidFill>
              </a:ln>
              <a:effectLst>
                <a:outerShdw blurRad="38100" dist="38100" dir="2700000" algn="tl">
                  <a:srgbClr val="000000">
                    <a:alpha val="43137"/>
                  </a:srgbClr>
                </a:outerShdw>
              </a:effectLst>
              <a:latin typeface="Gill Sans MT Ext Condensed Bold" panose="020B0902020104020203" pitchFamily="34" charset="0"/>
            </a:endParaRP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2396107" y="5851922"/>
            <a:ext cx="6181741" cy="461665"/>
          </a:xfrm>
          <a:prstGeom prst="rect">
            <a:avLst/>
          </a:prstGeom>
          <a:noFill/>
        </p:spPr>
        <p:txBody>
          <a:bodyPr wrap="square" rtlCol="0">
            <a:spAutoFit/>
          </a:bodyPr>
          <a:lstStyle/>
          <a:p>
            <a:pPr marL="285750" lvl="0" indent="-285750">
              <a:buClr>
                <a:srgbClr val="C00000"/>
              </a:buClr>
              <a:buFont typeface="Arial" panose="020B0604020202020204" pitchFamily="34" charset="0"/>
              <a:buChar char="•"/>
            </a:pPr>
            <a:r>
              <a:rPr lang="es-ES_tradnl" sz="2400" dirty="0" smtClean="0">
                <a:effectLst>
                  <a:outerShdw blurRad="38100" dist="38100" dir="2700000" algn="tl">
                    <a:srgbClr val="000000">
                      <a:alpha val="43137"/>
                    </a:srgbClr>
                  </a:outerShdw>
                </a:effectLst>
              </a:rPr>
              <a:t>Deriva </a:t>
            </a:r>
            <a:r>
              <a:rPr lang="es-ES_tradnl" sz="2400" dirty="0">
                <a:effectLst>
                  <a:outerShdw blurRad="38100" dist="38100" dir="2700000" algn="tl">
                    <a:srgbClr val="000000">
                      <a:alpha val="43137"/>
                    </a:srgbClr>
                  </a:outerShdw>
                </a:effectLst>
              </a:rPr>
              <a:t>su poder del Imperio Romano</a:t>
            </a:r>
            <a:r>
              <a:rPr lang="es-ES_tradnl" sz="2400" dirty="0" smtClean="0">
                <a:effectLst>
                  <a:outerShdw blurRad="38100" dist="38100" dir="2700000" algn="tl">
                    <a:srgbClr val="000000">
                      <a:alpha val="43137"/>
                    </a:srgbClr>
                  </a:outerShdw>
                </a:effectLst>
              </a:rPr>
              <a:t>.</a:t>
            </a:r>
            <a:endParaRPr lang="es-CO" sz="2400" dirty="0">
              <a:effectLst>
                <a:outerShdw blurRad="38100" dist="38100" dir="2700000" algn="tl">
                  <a:srgbClr val="000000">
                    <a:alpha val="43137"/>
                  </a:srgbClr>
                </a:outerShdw>
              </a:effectLst>
            </a:endParaRPr>
          </a:p>
        </p:txBody>
      </p: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23" name="6 CuadroTexto"/>
          <p:cNvSpPr txBox="1"/>
          <p:nvPr/>
        </p:nvSpPr>
        <p:spPr>
          <a:xfrm>
            <a:off x="2209799" y="2961873"/>
            <a:ext cx="6754685" cy="2246769"/>
          </a:xfrm>
          <a:prstGeom prst="rect">
            <a:avLst/>
          </a:prstGeom>
          <a:noFill/>
        </p:spPr>
        <p:txBody>
          <a:bodyPr wrap="square" rtlCol="0">
            <a:spAutoFit/>
          </a:bodyPr>
          <a:lstStyle/>
          <a:p>
            <a:r>
              <a:rPr lang="es-CO" sz="2800" dirty="0">
                <a:solidFill>
                  <a:srgbClr val="C00000"/>
                </a:solidFill>
                <a:effectLst>
                  <a:outerShdw blurRad="38100" dist="38100" dir="2700000" algn="tl">
                    <a:srgbClr val="000000">
                      <a:alpha val="43137"/>
                    </a:srgbClr>
                  </a:outerShdw>
                </a:effectLst>
                <a:latin typeface="Georgia" panose="02040502050405020303" pitchFamily="18" charset="0"/>
              </a:rPr>
              <a:t>Y ejerce toda la autoridad de la primera bestia en presencia de ella</a:t>
            </a:r>
            <a:r>
              <a:rPr lang="es-CO" sz="2800" dirty="0">
                <a:effectLst>
                  <a:outerShdw blurRad="38100" dist="38100" dir="2700000" algn="tl">
                    <a:srgbClr val="000000">
                      <a:alpha val="43137"/>
                    </a:srgbClr>
                  </a:outerShdw>
                </a:effectLst>
                <a:latin typeface="Georgia" panose="02040502050405020303" pitchFamily="18" charset="0"/>
              </a:rPr>
              <a:t>, y hace que la tierra y los moradores de ella adoren a la primera bestia, cuya herida mortal fue sanada.</a:t>
            </a:r>
          </a:p>
        </p:txBody>
      </p:sp>
      <p:sp>
        <p:nvSpPr>
          <p:cNvPr id="24" name="5 CuadroTexto"/>
          <p:cNvSpPr txBox="1"/>
          <p:nvPr/>
        </p:nvSpPr>
        <p:spPr>
          <a:xfrm>
            <a:off x="6168829" y="2005503"/>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13:12</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87628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63275" y="1727195"/>
            <a:ext cx="2104190" cy="3416320"/>
          </a:xfrm>
          <a:prstGeom prst="rect">
            <a:avLst/>
          </a:prstGeom>
          <a:noFill/>
        </p:spPr>
        <p:txBody>
          <a:bodyPr wrap="square" rtlCol="0">
            <a:spAutoFit/>
          </a:bodyPr>
          <a:lstStyle/>
          <a:p>
            <a:pPr algn="r"/>
            <a:r>
              <a:rPr lang="es-CO" sz="3600" b="1" cap="small" dirty="0" smtClean="0">
                <a:ln>
                  <a:solidFill>
                    <a:schemeClr val="tx1"/>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Bestia Que Sube de la Tierra </a:t>
            </a:r>
            <a:endParaRPr lang="es-CO" sz="3600" b="1" cap="small" dirty="0">
              <a:ln>
                <a:solidFill>
                  <a:schemeClr val="tx1"/>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25180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2122051" y="1523693"/>
            <a:ext cx="3262751" cy="1569660"/>
          </a:xfrm>
          <a:prstGeom prst="rect">
            <a:avLst/>
          </a:prstGeom>
          <a:noFill/>
        </p:spPr>
        <p:txBody>
          <a:bodyPr wrap="square" rtlCol="0">
            <a:spAutoFit/>
          </a:bodyPr>
          <a:lstStyle/>
          <a:p>
            <a:r>
              <a:rPr lang="es-CO" sz="9600" dirty="0">
                <a:ln>
                  <a:solidFill>
                    <a:sysClr val="windowText" lastClr="000000"/>
                  </a:solidFill>
                </a:ln>
                <a:solidFill>
                  <a:srgbClr val="C00000"/>
                </a:solidFill>
                <a:effectLst>
                  <a:outerShdw blurRad="38100" dist="38100" dir="2700000" algn="tl">
                    <a:srgbClr val="000000">
                      <a:alpha val="43137"/>
                    </a:srgbClr>
                  </a:outerShdw>
                </a:effectLst>
                <a:latin typeface="Gill Sans MT Ext Condensed Bold" panose="020B0902020104020203" pitchFamily="34" charset="0"/>
              </a:rPr>
              <a:t>¿Qué Hace?</a:t>
            </a:r>
            <a:endParaRPr lang="es-CO" sz="9600" dirty="0">
              <a:ln>
                <a:solidFill>
                  <a:sysClr val="windowText" lastClr="000000"/>
                </a:solidFill>
              </a:ln>
              <a:effectLst>
                <a:outerShdw blurRad="38100" dist="38100" dir="2700000" algn="tl">
                  <a:srgbClr val="000000">
                    <a:alpha val="43137"/>
                  </a:srgbClr>
                </a:outerShdw>
              </a:effectLst>
              <a:latin typeface="Gill Sans MT Ext Condensed Bold" panose="020B0902020104020203" pitchFamily="34" charset="0"/>
            </a:endParaRP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2396107" y="5843451"/>
            <a:ext cx="6181741" cy="461665"/>
          </a:xfrm>
          <a:prstGeom prst="rect">
            <a:avLst/>
          </a:prstGeom>
          <a:noFill/>
        </p:spPr>
        <p:txBody>
          <a:bodyPr wrap="square" rtlCol="0">
            <a:spAutoFit/>
          </a:bodyPr>
          <a:lstStyle/>
          <a:p>
            <a:pPr marL="285750" lvl="0" indent="-285750">
              <a:buClr>
                <a:srgbClr val="C00000"/>
              </a:buClr>
              <a:buFont typeface="Arial" panose="020B0604020202020204" pitchFamily="34" charset="0"/>
              <a:buChar char="•"/>
            </a:pPr>
            <a:r>
              <a:rPr lang="es-ES_tradnl" sz="2400" dirty="0" smtClean="0">
                <a:effectLst>
                  <a:outerShdw blurRad="38100" dist="38100" dir="2700000" algn="tl">
                    <a:srgbClr val="000000">
                      <a:alpha val="43137"/>
                    </a:srgbClr>
                  </a:outerShdw>
                </a:effectLst>
              </a:rPr>
              <a:t>Exige </a:t>
            </a:r>
            <a:r>
              <a:rPr lang="es-ES_tradnl" sz="2400" dirty="0">
                <a:effectLst>
                  <a:outerShdw blurRad="38100" dist="38100" dir="2700000" algn="tl">
                    <a:srgbClr val="000000">
                      <a:alpha val="43137"/>
                    </a:srgbClr>
                  </a:outerShdw>
                </a:effectLst>
              </a:rPr>
              <a:t>por la fuerza la adoración al emperador. </a:t>
            </a:r>
            <a:endParaRPr lang="es-CO" sz="2400" dirty="0">
              <a:effectLst>
                <a:outerShdw blurRad="38100" dist="38100" dir="2700000" algn="tl">
                  <a:srgbClr val="000000">
                    <a:alpha val="43137"/>
                  </a:srgbClr>
                </a:outerShdw>
              </a:effectLst>
            </a:endParaRPr>
          </a:p>
        </p:txBody>
      </p: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23" name="6 CuadroTexto"/>
          <p:cNvSpPr txBox="1"/>
          <p:nvPr/>
        </p:nvSpPr>
        <p:spPr>
          <a:xfrm>
            <a:off x="2209799" y="2961873"/>
            <a:ext cx="6754685" cy="2246769"/>
          </a:xfrm>
          <a:prstGeom prst="rect">
            <a:avLst/>
          </a:prstGeom>
          <a:noFill/>
        </p:spPr>
        <p:txBody>
          <a:bodyPr wrap="square" rtlCol="0">
            <a:spAutoFit/>
          </a:bodyPr>
          <a:lstStyle/>
          <a:p>
            <a:r>
              <a:rPr lang="es-CO" sz="2800" dirty="0">
                <a:effectLst>
                  <a:outerShdw blurRad="38100" dist="38100" dir="2700000" algn="tl">
                    <a:srgbClr val="000000">
                      <a:alpha val="43137"/>
                    </a:srgbClr>
                  </a:outerShdw>
                </a:effectLst>
                <a:latin typeface="Georgia" panose="02040502050405020303" pitchFamily="18" charset="0"/>
              </a:rPr>
              <a:t>Y ejerce toda la autoridad de la primera bestia en presencia de ella, </a:t>
            </a:r>
            <a:r>
              <a:rPr lang="es-CO" sz="2800" dirty="0">
                <a:solidFill>
                  <a:srgbClr val="C00000"/>
                </a:solidFill>
                <a:effectLst>
                  <a:outerShdw blurRad="38100" dist="38100" dir="2700000" algn="tl">
                    <a:srgbClr val="000000">
                      <a:alpha val="43137"/>
                    </a:srgbClr>
                  </a:outerShdw>
                </a:effectLst>
                <a:latin typeface="Georgia" panose="02040502050405020303" pitchFamily="18" charset="0"/>
              </a:rPr>
              <a:t>y hace que la tierra y los moradores de ella adoren a la primera bestia</a:t>
            </a:r>
            <a:r>
              <a:rPr lang="es-CO" sz="2800" dirty="0">
                <a:effectLst>
                  <a:outerShdw blurRad="38100" dist="38100" dir="2700000" algn="tl">
                    <a:srgbClr val="000000">
                      <a:alpha val="43137"/>
                    </a:srgbClr>
                  </a:outerShdw>
                </a:effectLst>
                <a:latin typeface="Georgia" panose="02040502050405020303" pitchFamily="18" charset="0"/>
              </a:rPr>
              <a:t>, cuya herida mortal fue sanada.</a:t>
            </a:r>
          </a:p>
        </p:txBody>
      </p:sp>
      <p:sp>
        <p:nvSpPr>
          <p:cNvPr id="24" name="5 CuadroTexto"/>
          <p:cNvSpPr txBox="1"/>
          <p:nvPr/>
        </p:nvSpPr>
        <p:spPr>
          <a:xfrm>
            <a:off x="6168829" y="2005503"/>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13:12</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7595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2122051" y="1523693"/>
            <a:ext cx="3262751" cy="1569660"/>
          </a:xfrm>
          <a:prstGeom prst="rect">
            <a:avLst/>
          </a:prstGeom>
          <a:noFill/>
        </p:spPr>
        <p:txBody>
          <a:bodyPr wrap="square" rtlCol="0">
            <a:spAutoFit/>
          </a:bodyPr>
          <a:lstStyle/>
          <a:p>
            <a:r>
              <a:rPr lang="es-CO" sz="9600" dirty="0">
                <a:ln>
                  <a:solidFill>
                    <a:sysClr val="windowText" lastClr="000000"/>
                  </a:solidFill>
                </a:ln>
                <a:solidFill>
                  <a:srgbClr val="C00000"/>
                </a:solidFill>
                <a:effectLst>
                  <a:outerShdw blurRad="38100" dist="38100" dir="2700000" algn="tl">
                    <a:srgbClr val="000000">
                      <a:alpha val="43137"/>
                    </a:srgbClr>
                  </a:outerShdw>
                </a:effectLst>
                <a:latin typeface="Gill Sans MT Ext Condensed Bold" panose="020B0902020104020203" pitchFamily="34" charset="0"/>
              </a:rPr>
              <a:t>¿Qué Hace?</a:t>
            </a:r>
            <a:endParaRPr lang="es-CO" sz="9600" dirty="0">
              <a:ln>
                <a:solidFill>
                  <a:sysClr val="windowText" lastClr="000000"/>
                </a:solidFill>
              </a:ln>
              <a:effectLst>
                <a:outerShdw blurRad="38100" dist="38100" dir="2700000" algn="tl">
                  <a:srgbClr val="000000">
                    <a:alpha val="43137"/>
                  </a:srgbClr>
                </a:outerShdw>
              </a:effectLst>
              <a:latin typeface="Gill Sans MT Ext Condensed Bold" panose="020B0902020104020203" pitchFamily="34" charset="0"/>
            </a:endParaRP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23" name="6 CuadroTexto"/>
          <p:cNvSpPr txBox="1"/>
          <p:nvPr/>
        </p:nvSpPr>
        <p:spPr>
          <a:xfrm>
            <a:off x="2209799" y="2961873"/>
            <a:ext cx="6754685" cy="3416320"/>
          </a:xfrm>
          <a:prstGeom prst="rect">
            <a:avLst/>
          </a:prstGeom>
          <a:noFill/>
        </p:spPr>
        <p:txBody>
          <a:bodyPr wrap="square" rtlCol="0">
            <a:spAutoFit/>
          </a:bodyPr>
          <a:lstStyle/>
          <a:p>
            <a:pPr marL="541338" indent="-541338">
              <a:buAutoNum type="arabicPlain" startAt="13"/>
            </a:pPr>
            <a:r>
              <a:rPr lang="es-CO" sz="2400" dirty="0" smtClean="0">
                <a:solidFill>
                  <a:srgbClr val="C00000"/>
                </a:solidFill>
                <a:effectLst>
                  <a:outerShdw blurRad="38100" dist="38100" dir="2700000" algn="tl">
                    <a:srgbClr val="000000">
                      <a:alpha val="43137"/>
                    </a:srgbClr>
                  </a:outerShdw>
                </a:effectLst>
                <a:latin typeface="Georgia" panose="02040502050405020303" pitchFamily="18" charset="0"/>
              </a:rPr>
              <a:t>También </a:t>
            </a:r>
            <a:r>
              <a:rPr lang="es-CO" sz="2400" dirty="0">
                <a:solidFill>
                  <a:srgbClr val="C00000"/>
                </a:solidFill>
                <a:effectLst>
                  <a:outerShdw blurRad="38100" dist="38100" dir="2700000" algn="tl">
                    <a:srgbClr val="000000">
                      <a:alpha val="43137"/>
                    </a:srgbClr>
                  </a:outerShdw>
                </a:effectLst>
                <a:latin typeface="Georgia" panose="02040502050405020303" pitchFamily="18" charset="0"/>
              </a:rPr>
              <a:t>hace grandes señales</a:t>
            </a:r>
            <a:r>
              <a:rPr lang="es-CO" sz="2400" dirty="0">
                <a:effectLst>
                  <a:outerShdw blurRad="38100" dist="38100" dir="2700000" algn="tl">
                    <a:srgbClr val="000000">
                      <a:alpha val="43137"/>
                    </a:srgbClr>
                  </a:outerShdw>
                </a:effectLst>
                <a:latin typeface="Georgia" panose="02040502050405020303" pitchFamily="18" charset="0"/>
              </a:rPr>
              <a:t>, de tal manera que aun hace descender fuego del cielo a la tierra delante de los hombres</a:t>
            </a:r>
            <a:r>
              <a:rPr lang="es-CO" sz="2400" dirty="0" smtClean="0">
                <a:effectLst>
                  <a:outerShdw blurRad="38100" dist="38100" dir="2700000" algn="tl">
                    <a:srgbClr val="000000">
                      <a:alpha val="43137"/>
                    </a:srgbClr>
                  </a:outerShdw>
                </a:effectLst>
                <a:latin typeface="Georgia" panose="02040502050405020303" pitchFamily="18" charset="0"/>
              </a:rPr>
              <a:t>. </a:t>
            </a:r>
          </a:p>
          <a:p>
            <a:pPr marL="541338" indent="-541338">
              <a:buFontTx/>
              <a:buAutoNum type="arabicPlain" startAt="13"/>
            </a:pPr>
            <a:r>
              <a:rPr lang="es-CO" sz="2400" smtClean="0">
                <a:effectLst>
                  <a:outerShdw blurRad="38100" dist="38100" dir="2700000" algn="tl">
                    <a:srgbClr val="000000">
                      <a:alpha val="43137"/>
                    </a:srgbClr>
                  </a:outerShdw>
                </a:effectLst>
                <a:latin typeface="Georgia" panose="02040502050405020303" pitchFamily="18" charset="0"/>
              </a:rPr>
              <a:t>Y </a:t>
            </a:r>
            <a:r>
              <a:rPr lang="es-CO" sz="2400" dirty="0">
                <a:effectLst>
                  <a:outerShdw blurRad="38100" dist="38100" dir="2700000" algn="tl">
                    <a:srgbClr val="000000">
                      <a:alpha val="43137"/>
                    </a:srgbClr>
                  </a:outerShdw>
                </a:effectLst>
                <a:latin typeface="Georgia" panose="02040502050405020303" pitchFamily="18" charset="0"/>
              </a:rPr>
              <a:t>engaña a los moradores de la tierra con las señales que se le ha permitido hacer en presencia de la bestia, mandando a los moradores de la tierra que le hagan imagen a la bestia que tiene la herida de espada, y vivió. </a:t>
            </a:r>
          </a:p>
        </p:txBody>
      </p:sp>
      <p:sp>
        <p:nvSpPr>
          <p:cNvPr id="24" name="5 CuadroTexto"/>
          <p:cNvSpPr txBox="1"/>
          <p:nvPr/>
        </p:nvSpPr>
        <p:spPr>
          <a:xfrm>
            <a:off x="6168826" y="2202429"/>
            <a:ext cx="2723823" cy="923330"/>
          </a:xfrm>
          <a:prstGeom prst="rect">
            <a:avLst/>
          </a:prstGeom>
          <a:noFill/>
        </p:spPr>
        <p:txBody>
          <a:bodyPr wrap="none" rtlCol="0">
            <a:spAutoFit/>
          </a:bodyPr>
          <a:lstStyle/>
          <a:p>
            <a:r>
              <a:rPr lang="es-CO" sz="54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13:13-14</a:t>
            </a:r>
            <a:endParaRPr lang="es-CO" sz="54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55740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up)">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7" y="0"/>
            <a:ext cx="5862777" cy="1700808"/>
          </a:xfrm>
          <a:prstGeom prst="rect">
            <a:avLst/>
          </a:prstGeom>
        </p:spPr>
      </p:pic>
      <p:sp>
        <p:nvSpPr>
          <p:cNvPr id="4" name="3 Rectángulo"/>
          <p:cNvSpPr/>
          <p:nvPr/>
        </p:nvSpPr>
        <p:spPr>
          <a:xfrm>
            <a:off x="0" y="-6130"/>
            <a:ext cx="9144000" cy="17069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p:cNvSpPr/>
          <p:nvPr/>
        </p:nvSpPr>
        <p:spPr>
          <a:xfrm>
            <a:off x="0" y="1700808"/>
            <a:ext cx="9144000" cy="515719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4 CuadroTexto"/>
          <p:cNvSpPr txBox="1"/>
          <p:nvPr/>
        </p:nvSpPr>
        <p:spPr>
          <a:xfrm>
            <a:off x="2213318" y="105061"/>
            <a:ext cx="6695421" cy="1447248"/>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Mateo</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ángulo 10"/>
          <p:cNvSpPr/>
          <p:nvPr/>
        </p:nvSpPr>
        <p:spPr>
          <a:xfrm>
            <a:off x="6385493" y="1562791"/>
            <a:ext cx="2465293" cy="33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5 CuadroTexto"/>
          <p:cNvSpPr txBox="1"/>
          <p:nvPr/>
        </p:nvSpPr>
        <p:spPr>
          <a:xfrm>
            <a:off x="6512498" y="939667"/>
            <a:ext cx="233910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24:24</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15" name="3 CuadroTexto"/>
          <p:cNvSpPr txBox="1"/>
          <p:nvPr/>
        </p:nvSpPr>
        <p:spPr>
          <a:xfrm>
            <a:off x="251519" y="2001412"/>
            <a:ext cx="8657219" cy="2062103"/>
          </a:xfrm>
          <a:prstGeom prst="rect">
            <a:avLst/>
          </a:prstGeom>
          <a:noFill/>
        </p:spPr>
        <p:txBody>
          <a:bodyPr wrap="square" rtlCol="0">
            <a:spAutoFit/>
          </a:bodyPr>
          <a:lstStyle/>
          <a:p>
            <a:r>
              <a:rPr lang="es-CO" sz="3200" dirty="0" smtClean="0">
                <a:effectLst>
                  <a:outerShdw blurRad="38100" dist="38100" dir="2700000" algn="tl">
                    <a:srgbClr val="000000">
                      <a:alpha val="43137"/>
                    </a:srgbClr>
                  </a:outerShdw>
                </a:effectLst>
                <a:latin typeface="Georgia" panose="02040502050405020303" pitchFamily="18" charset="0"/>
              </a:rPr>
              <a:t>Porque </a:t>
            </a:r>
            <a:r>
              <a:rPr lang="es-CO" sz="3200" dirty="0">
                <a:effectLst>
                  <a:outerShdw blurRad="38100" dist="38100" dir="2700000" algn="tl">
                    <a:srgbClr val="000000">
                      <a:alpha val="43137"/>
                    </a:srgbClr>
                  </a:outerShdw>
                </a:effectLst>
                <a:latin typeface="Georgia" panose="02040502050405020303" pitchFamily="18" charset="0"/>
              </a:rPr>
              <a:t>se levantarán falsos </a:t>
            </a:r>
            <a:r>
              <a:rPr lang="es-CO" sz="3200" dirty="0" err="1">
                <a:effectLst>
                  <a:outerShdw blurRad="38100" dist="38100" dir="2700000" algn="tl">
                    <a:srgbClr val="000000">
                      <a:alpha val="43137"/>
                    </a:srgbClr>
                  </a:outerShdw>
                </a:effectLst>
                <a:latin typeface="Georgia" panose="02040502050405020303" pitchFamily="18" charset="0"/>
              </a:rPr>
              <a:t>Cristos</a:t>
            </a:r>
            <a:r>
              <a:rPr lang="es-CO" sz="3200" dirty="0">
                <a:effectLst>
                  <a:outerShdw blurRad="38100" dist="38100" dir="2700000" algn="tl">
                    <a:srgbClr val="000000">
                      <a:alpha val="43137"/>
                    </a:srgbClr>
                  </a:outerShdw>
                </a:effectLst>
                <a:latin typeface="Georgia" panose="02040502050405020303" pitchFamily="18" charset="0"/>
              </a:rPr>
              <a:t>, y falsos profetas, y harán grandes señales y prodigios, de tal manera que engañarán, si fuere posible, aun a los escogidos. </a:t>
            </a:r>
          </a:p>
        </p:txBody>
      </p:sp>
    </p:spTree>
    <p:extLst>
      <p:ext uri="{BB962C8B-B14F-4D97-AF65-F5344CB8AC3E}">
        <p14:creationId xmlns:p14="http://schemas.microsoft.com/office/powerpoint/2010/main" val="3690494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3 CuadroTexto"/>
          <p:cNvSpPr txBox="1"/>
          <p:nvPr/>
        </p:nvSpPr>
        <p:spPr>
          <a:xfrm>
            <a:off x="257965" y="1994004"/>
            <a:ext cx="8640501" cy="3046988"/>
          </a:xfrm>
          <a:prstGeom prst="rect">
            <a:avLst/>
          </a:prstGeom>
          <a:noFill/>
        </p:spPr>
        <p:txBody>
          <a:bodyPr wrap="square" rtlCol="0">
            <a:spAutoFit/>
          </a:bodyPr>
          <a:lstStyle/>
          <a:p>
            <a:pPr marL="627063" indent="-533400"/>
            <a:r>
              <a:rPr lang="es-CO" sz="3200" dirty="0" smtClean="0">
                <a:effectLst>
                  <a:outerShdw blurRad="38100" dist="38100" dir="2700000" algn="tl">
                    <a:srgbClr val="000000">
                      <a:alpha val="43137"/>
                    </a:srgbClr>
                  </a:outerShdw>
                </a:effectLst>
                <a:latin typeface="Georgia" panose="02040502050405020303" pitchFamily="18" charset="0"/>
              </a:rPr>
              <a:t>9  </a:t>
            </a:r>
            <a:r>
              <a:rPr lang="es-CO" sz="3200" dirty="0">
                <a:effectLst>
                  <a:outerShdw blurRad="38100" dist="38100" dir="2700000" algn="tl">
                    <a:srgbClr val="000000">
                      <a:alpha val="43137"/>
                    </a:srgbClr>
                  </a:outerShdw>
                </a:effectLst>
                <a:latin typeface="Georgia" panose="02040502050405020303" pitchFamily="18" charset="0"/>
              </a:rPr>
              <a:t>inicuo cuyo advenimiento es por obra de Satanás, con gran poder y señales y prodigios mentirosos,</a:t>
            </a:r>
          </a:p>
          <a:p>
            <a:pPr marL="627063" indent="-627063"/>
            <a:r>
              <a:rPr lang="es-CO" sz="3200" dirty="0">
                <a:effectLst>
                  <a:outerShdw blurRad="38100" dist="38100" dir="2700000" algn="tl">
                    <a:srgbClr val="000000">
                      <a:alpha val="43137"/>
                    </a:srgbClr>
                  </a:outerShdw>
                </a:effectLst>
                <a:latin typeface="Georgia" panose="02040502050405020303" pitchFamily="18" charset="0"/>
              </a:rPr>
              <a:t>10  y con todo engaño de iniquidad para los que se pierden, por cuanto no recibieron el amor de la verdad para ser salvos</a:t>
            </a:r>
            <a:r>
              <a:rPr lang="es-CO" sz="3200" dirty="0" smtClean="0">
                <a:effectLst>
                  <a:outerShdw blurRad="38100" dist="38100" dir="2700000" algn="tl">
                    <a:srgbClr val="000000">
                      <a:alpha val="43137"/>
                    </a:srgbClr>
                  </a:outerShdw>
                </a:effectLst>
                <a:latin typeface="Georgia" panose="02040502050405020303" pitchFamily="18" charset="0"/>
              </a:rPr>
              <a:t>.</a:t>
            </a:r>
            <a:endParaRPr lang="es-CO" sz="3200" dirty="0">
              <a:effectLst>
                <a:outerShdw blurRad="38100" dist="38100" dir="2700000" algn="tl">
                  <a:srgbClr val="000000">
                    <a:alpha val="43137"/>
                  </a:srgbClr>
                </a:outerShdw>
              </a:effectLst>
              <a:latin typeface="Georgia" panose="02040502050405020303" pitchFamily="18"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 y="-134907"/>
            <a:ext cx="3045786" cy="2179713"/>
          </a:xfrm>
          <a:prstGeom prst="rect">
            <a:avLst/>
          </a:prstGeom>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2ª Tesalonicenses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6223000" y="1591732"/>
            <a:ext cx="2531910" cy="21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6154636" y="844477"/>
            <a:ext cx="2646879"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2:9-10</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234966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2122051" y="1523693"/>
            <a:ext cx="3262751" cy="1569660"/>
          </a:xfrm>
          <a:prstGeom prst="rect">
            <a:avLst/>
          </a:prstGeom>
          <a:noFill/>
        </p:spPr>
        <p:txBody>
          <a:bodyPr wrap="square" rtlCol="0">
            <a:spAutoFit/>
          </a:bodyPr>
          <a:lstStyle/>
          <a:p>
            <a:r>
              <a:rPr lang="es-CO" sz="9600" dirty="0">
                <a:ln>
                  <a:solidFill>
                    <a:sysClr val="windowText" lastClr="000000"/>
                  </a:solidFill>
                </a:ln>
                <a:solidFill>
                  <a:srgbClr val="C00000"/>
                </a:solidFill>
                <a:effectLst>
                  <a:outerShdw blurRad="38100" dist="38100" dir="2700000" algn="tl">
                    <a:srgbClr val="000000">
                      <a:alpha val="43137"/>
                    </a:srgbClr>
                  </a:outerShdw>
                </a:effectLst>
                <a:latin typeface="Gill Sans MT Ext Condensed Bold" panose="020B0902020104020203" pitchFamily="34" charset="0"/>
              </a:rPr>
              <a:t>¿Qué Hace?</a:t>
            </a:r>
            <a:endParaRPr lang="es-CO" sz="9600" dirty="0">
              <a:ln>
                <a:solidFill>
                  <a:sysClr val="windowText" lastClr="000000"/>
                </a:solidFill>
              </a:ln>
              <a:effectLst>
                <a:outerShdw blurRad="38100" dist="38100" dir="2700000" algn="tl">
                  <a:srgbClr val="000000">
                    <a:alpha val="43137"/>
                  </a:srgbClr>
                </a:outerShdw>
              </a:effectLst>
              <a:latin typeface="Gill Sans MT Ext Condensed Bold" panose="020B0902020104020203" pitchFamily="34" charset="0"/>
            </a:endParaRP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23" name="6 CuadroTexto"/>
          <p:cNvSpPr txBox="1"/>
          <p:nvPr/>
        </p:nvSpPr>
        <p:spPr>
          <a:xfrm>
            <a:off x="2209799" y="2961873"/>
            <a:ext cx="6754685" cy="2062103"/>
          </a:xfrm>
          <a:prstGeom prst="rect">
            <a:avLst/>
          </a:prstGeom>
          <a:noFill/>
        </p:spPr>
        <p:txBody>
          <a:bodyPr wrap="square" rtlCol="0">
            <a:spAutoFit/>
          </a:bodyPr>
          <a:lstStyle/>
          <a:p>
            <a:r>
              <a:rPr lang="es-CO" sz="3200" dirty="0">
                <a:effectLst>
                  <a:outerShdw blurRad="38100" dist="38100" dir="2700000" algn="tl">
                    <a:srgbClr val="000000">
                      <a:alpha val="43137"/>
                    </a:srgbClr>
                  </a:outerShdw>
                </a:effectLst>
                <a:latin typeface="Georgia" panose="02040502050405020303" pitchFamily="18" charset="0"/>
              </a:rPr>
              <a:t>Y se le permitió infundir aliento a la imagen de la bestia, para que la imagen hablase </a:t>
            </a:r>
            <a:r>
              <a:rPr lang="es-CO" sz="3200" dirty="0">
                <a:solidFill>
                  <a:srgbClr val="C00000"/>
                </a:solidFill>
                <a:effectLst>
                  <a:outerShdw blurRad="38100" dist="38100" dir="2700000" algn="tl">
                    <a:srgbClr val="000000">
                      <a:alpha val="43137"/>
                    </a:srgbClr>
                  </a:outerShdw>
                </a:effectLst>
                <a:latin typeface="Georgia" panose="02040502050405020303" pitchFamily="18" charset="0"/>
              </a:rPr>
              <a:t>e hiciese matar a todo el que no la adorase</a:t>
            </a:r>
            <a:r>
              <a:rPr lang="es-CO" sz="3200" dirty="0">
                <a:effectLst>
                  <a:outerShdw blurRad="38100" dist="38100" dir="2700000" algn="tl">
                    <a:srgbClr val="000000">
                      <a:alpha val="43137"/>
                    </a:srgbClr>
                  </a:outerShdw>
                </a:effectLst>
                <a:latin typeface="Georgia" panose="02040502050405020303" pitchFamily="18" charset="0"/>
              </a:rPr>
              <a:t>.</a:t>
            </a:r>
          </a:p>
        </p:txBody>
      </p:sp>
      <p:sp>
        <p:nvSpPr>
          <p:cNvPr id="24" name="5 CuadroTexto"/>
          <p:cNvSpPr txBox="1"/>
          <p:nvPr/>
        </p:nvSpPr>
        <p:spPr>
          <a:xfrm>
            <a:off x="6168826" y="2202429"/>
            <a:ext cx="1800493" cy="923330"/>
          </a:xfrm>
          <a:prstGeom prst="rect">
            <a:avLst/>
          </a:prstGeom>
          <a:noFill/>
        </p:spPr>
        <p:txBody>
          <a:bodyPr wrap="none" rtlCol="0">
            <a:spAutoFit/>
          </a:bodyPr>
          <a:lstStyle/>
          <a:p>
            <a:r>
              <a:rPr lang="es-CO" sz="54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13:15</a:t>
            </a:r>
            <a:endParaRPr lang="es-CO" sz="54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2139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4"/>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339102"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13:15</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effectLst>
                  <a:outerShdw blurRad="38100" dist="38100" dir="2700000" algn="tl">
                    <a:srgbClr val="000000">
                      <a:alpha val="43137"/>
                    </a:srgbClr>
                  </a:outerShdw>
                </a:effectLst>
                <a:latin typeface="Gill Sans MT Ext Condensed Bold" panose="020B0902020104020203" pitchFamily="34" charset="0"/>
              </a:rPr>
              <a:t>Y se le permitió infundir aliento a la imagen de la bestia, para que la imagen hablase </a:t>
            </a:r>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e hiciese matar a todo el que no la adorase</a:t>
            </a:r>
            <a:r>
              <a:rPr lang="es-CO" sz="3500" dirty="0">
                <a:effectLst>
                  <a:outerShdw blurRad="38100" dist="38100" dir="2700000" algn="tl">
                    <a:srgbClr val="000000">
                      <a:alpha val="43137"/>
                    </a:srgbClr>
                  </a:outerShdw>
                </a:effectLst>
                <a:latin typeface="Gill Sans MT Ext Condensed Bold" panose="020B0902020104020203" pitchFamily="34" charset="0"/>
              </a:rPr>
              <a:t>.</a:t>
            </a:r>
          </a:p>
        </p:txBody>
      </p:sp>
      <p:sp>
        <p:nvSpPr>
          <p:cNvPr id="15" name="CuadroTexto 14"/>
          <p:cNvSpPr txBox="1"/>
          <p:nvPr/>
        </p:nvSpPr>
        <p:spPr>
          <a:xfrm>
            <a:off x="2353733" y="1998130"/>
            <a:ext cx="6510568" cy="3539430"/>
          </a:xfrm>
          <a:prstGeom prst="rect">
            <a:avLst/>
          </a:prstGeom>
          <a:noFill/>
        </p:spPr>
        <p:txBody>
          <a:bodyPr wrap="square" rtlCol="0">
            <a:spAutoFit/>
          </a:bodyPr>
          <a:lstStyle/>
          <a:p>
            <a:r>
              <a:rPr lang="es-CO" sz="3200" dirty="0">
                <a:effectLst>
                  <a:outerShdw blurRad="38100" dist="38100" dir="2700000" algn="tl">
                    <a:srgbClr val="000000">
                      <a:alpha val="43137"/>
                    </a:srgbClr>
                  </a:outerShdw>
                </a:effectLst>
              </a:rPr>
              <a:t>(ii) Esta bestia hace que se mate a los que no le den culto. Esa era, de hecho, la ley. Si un cristiano rehusaba ofrecer al emperador ese acto de culto, se le condenaba a muerte. La pena de muerte no siempre se llevaba a cabo; </a:t>
            </a:r>
            <a:r>
              <a:rPr lang="es-CO" sz="3200" dirty="0" smtClean="0">
                <a:effectLst>
                  <a:outerShdw blurRad="38100" dist="38100" dir="2700000" algn="tl">
                    <a:srgbClr val="000000">
                      <a:alpha val="43137"/>
                    </a:srgbClr>
                  </a:outerShdw>
                </a:effectLst>
              </a:rPr>
              <a:t>…</a:t>
            </a:r>
            <a:endParaRPr lang="es-CO" sz="3200" dirty="0">
              <a:effectLst>
                <a:outerShdw blurRad="38100" dist="38100" dir="2700000" algn="tl">
                  <a:srgbClr val="000000">
                    <a:alpha val="43137"/>
                  </a:srgbClr>
                </a:outerShdw>
              </a:effectLst>
            </a:endParaRPr>
          </a:p>
        </p:txBody>
      </p:sp>
      <p:pic>
        <p:nvPicPr>
          <p:cNvPr id="1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699" y="5677205"/>
            <a:ext cx="846802" cy="1045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8 CuadroTexto"/>
          <p:cNvSpPr txBox="1"/>
          <p:nvPr/>
        </p:nvSpPr>
        <p:spPr>
          <a:xfrm>
            <a:off x="5182403" y="5632607"/>
            <a:ext cx="3681898" cy="669414"/>
          </a:xfrm>
          <a:prstGeom prst="rect">
            <a:avLst/>
          </a:prstGeom>
          <a:noFill/>
        </p:spPr>
        <p:txBody>
          <a:bodyPr wrap="square" rtlCol="0">
            <a:spAutoFit/>
          </a:bodyPr>
          <a:lstStyle/>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Barclay,</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Comentario al Nuevo Testamento</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Tomos en 1,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Apocalipsis 13</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 1163. </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804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2122051" y="1523693"/>
            <a:ext cx="3262751" cy="1569660"/>
          </a:xfrm>
          <a:prstGeom prst="rect">
            <a:avLst/>
          </a:prstGeom>
          <a:noFill/>
        </p:spPr>
        <p:txBody>
          <a:bodyPr wrap="square" rtlCol="0">
            <a:spAutoFit/>
          </a:bodyPr>
          <a:lstStyle/>
          <a:p>
            <a:r>
              <a:rPr lang="es-CO" sz="9600" dirty="0">
                <a:ln>
                  <a:solidFill>
                    <a:sysClr val="windowText" lastClr="000000"/>
                  </a:solidFill>
                </a:ln>
                <a:solidFill>
                  <a:srgbClr val="C00000"/>
                </a:solidFill>
                <a:effectLst>
                  <a:outerShdw blurRad="38100" dist="38100" dir="2700000" algn="tl">
                    <a:srgbClr val="000000">
                      <a:alpha val="43137"/>
                    </a:srgbClr>
                  </a:outerShdw>
                </a:effectLst>
                <a:latin typeface="Gill Sans MT Ext Condensed Bold" panose="020B0902020104020203" pitchFamily="34" charset="0"/>
              </a:rPr>
              <a:t>¿Qué Hace?</a:t>
            </a:r>
            <a:endParaRPr lang="es-CO" sz="9600" dirty="0">
              <a:ln>
                <a:solidFill>
                  <a:sysClr val="windowText" lastClr="000000"/>
                </a:solidFill>
              </a:ln>
              <a:effectLst>
                <a:outerShdw blurRad="38100" dist="38100" dir="2700000" algn="tl">
                  <a:srgbClr val="000000">
                    <a:alpha val="43137"/>
                  </a:srgbClr>
                </a:outerShdw>
              </a:effectLst>
              <a:latin typeface="Gill Sans MT Ext Condensed Bold" panose="020B0902020104020203" pitchFamily="34" charset="0"/>
            </a:endParaRPr>
          </a:p>
        </p:txBody>
      </p: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23" name="6 CuadroTexto"/>
          <p:cNvSpPr txBox="1"/>
          <p:nvPr/>
        </p:nvSpPr>
        <p:spPr>
          <a:xfrm>
            <a:off x="2209799" y="2961873"/>
            <a:ext cx="6754685" cy="2308324"/>
          </a:xfrm>
          <a:prstGeom prst="rect">
            <a:avLst/>
          </a:prstGeom>
          <a:noFill/>
        </p:spPr>
        <p:txBody>
          <a:bodyPr wrap="square" rtlCol="0">
            <a:spAutoFit/>
          </a:bodyPr>
          <a:lstStyle/>
          <a:p>
            <a:pPr marL="449263" indent="-449263">
              <a:buAutoNum type="arabicPlain" startAt="16"/>
            </a:pPr>
            <a:r>
              <a:rPr lang="es-CO" sz="2400" dirty="0" smtClean="0">
                <a:solidFill>
                  <a:srgbClr val="C00000"/>
                </a:solidFill>
                <a:effectLst>
                  <a:outerShdw blurRad="38100" dist="38100" dir="2700000" algn="tl">
                    <a:srgbClr val="000000">
                      <a:alpha val="43137"/>
                    </a:srgbClr>
                  </a:outerShdw>
                </a:effectLst>
                <a:latin typeface="Georgia" panose="02040502050405020303" pitchFamily="18" charset="0"/>
              </a:rPr>
              <a:t>Y </a:t>
            </a:r>
            <a:r>
              <a:rPr lang="es-CO" sz="2400" dirty="0">
                <a:solidFill>
                  <a:srgbClr val="C00000"/>
                </a:solidFill>
                <a:effectLst>
                  <a:outerShdw blurRad="38100" dist="38100" dir="2700000" algn="tl">
                    <a:srgbClr val="000000">
                      <a:alpha val="43137"/>
                    </a:srgbClr>
                  </a:outerShdw>
                </a:effectLst>
                <a:latin typeface="Georgia" panose="02040502050405020303" pitchFamily="18" charset="0"/>
              </a:rPr>
              <a:t>hacía que a todos</a:t>
            </a:r>
            <a:r>
              <a:rPr lang="es-CO" sz="2400" dirty="0">
                <a:effectLst>
                  <a:outerShdw blurRad="38100" dist="38100" dir="2700000" algn="tl">
                    <a:srgbClr val="000000">
                      <a:alpha val="43137"/>
                    </a:srgbClr>
                  </a:outerShdw>
                </a:effectLst>
                <a:latin typeface="Georgia" panose="02040502050405020303" pitchFamily="18" charset="0"/>
              </a:rPr>
              <a:t>, pequeños y grandes, ricos y pobres, libres y esclavos, </a:t>
            </a:r>
            <a:r>
              <a:rPr lang="es-CO" sz="2400" dirty="0">
                <a:solidFill>
                  <a:srgbClr val="C00000"/>
                </a:solidFill>
                <a:effectLst>
                  <a:outerShdw blurRad="38100" dist="38100" dir="2700000" algn="tl">
                    <a:srgbClr val="000000">
                      <a:alpha val="43137"/>
                    </a:srgbClr>
                  </a:outerShdw>
                </a:effectLst>
                <a:latin typeface="Georgia" panose="02040502050405020303" pitchFamily="18" charset="0"/>
              </a:rPr>
              <a:t>se les pusiese una marca en la mano derecha, o en la frente</a:t>
            </a:r>
            <a:r>
              <a:rPr lang="es-CO" sz="2400" dirty="0" smtClean="0">
                <a:effectLst>
                  <a:outerShdw blurRad="38100" dist="38100" dir="2700000" algn="tl">
                    <a:srgbClr val="000000">
                      <a:alpha val="43137"/>
                    </a:srgbClr>
                  </a:outerShdw>
                </a:effectLst>
                <a:latin typeface="Georgia" panose="02040502050405020303" pitchFamily="18" charset="0"/>
              </a:rPr>
              <a:t>; </a:t>
            </a:r>
          </a:p>
          <a:p>
            <a:pPr marL="449263" indent="-449263"/>
            <a:r>
              <a:rPr lang="es-CO" sz="2400" dirty="0">
                <a:effectLst>
                  <a:outerShdw blurRad="38100" dist="38100" dir="2700000" algn="tl">
                    <a:srgbClr val="000000">
                      <a:alpha val="43137"/>
                    </a:srgbClr>
                  </a:outerShdw>
                </a:effectLst>
                <a:latin typeface="Georgia" panose="02040502050405020303" pitchFamily="18" charset="0"/>
              </a:rPr>
              <a:t>17  y que ninguno pudiese comprar ni vender, sino el que tuviese la marca o el nombre de la bestia, o el número de su nombre. </a:t>
            </a:r>
          </a:p>
        </p:txBody>
      </p:sp>
      <p:sp>
        <p:nvSpPr>
          <p:cNvPr id="24" name="5 CuadroTexto"/>
          <p:cNvSpPr txBox="1"/>
          <p:nvPr/>
        </p:nvSpPr>
        <p:spPr>
          <a:xfrm>
            <a:off x="6168826" y="2202429"/>
            <a:ext cx="2723823" cy="923330"/>
          </a:xfrm>
          <a:prstGeom prst="rect">
            <a:avLst/>
          </a:prstGeom>
          <a:noFill/>
        </p:spPr>
        <p:txBody>
          <a:bodyPr wrap="none" rtlCol="0">
            <a:spAutoFit/>
          </a:bodyPr>
          <a:lstStyle/>
          <a:p>
            <a:r>
              <a:rPr lang="es-CO" sz="54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13:16-17</a:t>
            </a:r>
            <a:endParaRPr lang="es-CO" sz="54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4980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up)">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up)">
                                      <p:cBhvr>
                                        <p:cTn id="1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3406977"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3570208"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13:16-17</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15" name="CuadroTexto 14"/>
          <p:cNvSpPr txBox="1"/>
          <p:nvPr/>
        </p:nvSpPr>
        <p:spPr>
          <a:xfrm>
            <a:off x="262467" y="1998130"/>
            <a:ext cx="8601834" cy="3108543"/>
          </a:xfrm>
          <a:prstGeom prst="rect">
            <a:avLst/>
          </a:prstGeom>
          <a:noFill/>
        </p:spPr>
        <p:txBody>
          <a:bodyPr wrap="square" rtlCol="0">
            <a:spAutoFit/>
          </a:bodyPr>
          <a:lstStyle/>
          <a:p>
            <a:r>
              <a:rPr lang="es-CO" sz="2800" dirty="0">
                <a:effectLst>
                  <a:outerShdw blurRad="38100" dist="38100" dir="2700000" algn="tl">
                    <a:srgbClr val="000000">
                      <a:alpha val="43137"/>
                    </a:srgbClr>
                  </a:outerShdw>
                </a:effectLst>
              </a:rPr>
              <a:t>(ii) </a:t>
            </a:r>
            <a:r>
              <a:rPr lang="es-CO" sz="2800" dirty="0" smtClean="0">
                <a:effectLst>
                  <a:outerShdw blurRad="38100" dist="38100" dir="2700000" algn="tl">
                    <a:srgbClr val="000000">
                      <a:alpha val="43137"/>
                    </a:srgbClr>
                  </a:outerShdw>
                </a:effectLst>
              </a:rPr>
              <a:t>… pero </a:t>
            </a:r>
            <a:r>
              <a:rPr lang="es-CO" sz="2800" dirty="0">
                <a:effectLst>
                  <a:outerShdw blurRad="38100" dist="38100" dir="2700000" algn="tl">
                    <a:srgbClr val="000000">
                      <a:alpha val="43137"/>
                    </a:srgbClr>
                  </a:outerShdw>
                </a:effectLst>
              </a:rPr>
              <a:t>si un cristiano no tenía la señal de la bestia, no podía comprar ni vender. Es decir: si uno se negaba a dar culto al emperador, aunque se le dejara con vida, se le </a:t>
            </a:r>
            <a:r>
              <a:rPr lang="es-CO" sz="2800" dirty="0" smtClean="0">
                <a:effectLst>
                  <a:outerShdw blurRad="38100" dist="38100" dir="2700000" algn="tl">
                    <a:srgbClr val="000000">
                      <a:alpha val="43137"/>
                    </a:srgbClr>
                  </a:outerShdw>
                </a:effectLst>
              </a:rPr>
              <a:t>arruinaba </a:t>
            </a:r>
            <a:r>
              <a:rPr lang="es-CO" sz="2800" dirty="0">
                <a:effectLst>
                  <a:outerShdw blurRad="38100" dist="38100" dir="2700000" algn="tl">
                    <a:srgbClr val="000000">
                      <a:alpha val="43137"/>
                    </a:srgbClr>
                  </a:outerShdw>
                </a:effectLst>
              </a:rPr>
              <a:t>económicamente. Sigue siendo verdad que el mundo sabe ejercer presión sobre los que no acepten sus estándares. Todavía a menudo una persona tiene que escoger entre el éxito material y la lealtad a Jesucristo.</a:t>
            </a:r>
          </a:p>
        </p:txBody>
      </p:sp>
      <p:pic>
        <p:nvPicPr>
          <p:cNvPr id="1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699" y="5677205"/>
            <a:ext cx="846802" cy="1045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8 CuadroTexto"/>
          <p:cNvSpPr txBox="1"/>
          <p:nvPr/>
        </p:nvSpPr>
        <p:spPr>
          <a:xfrm>
            <a:off x="5182403" y="5632607"/>
            <a:ext cx="3681898" cy="669414"/>
          </a:xfrm>
          <a:prstGeom prst="rect">
            <a:avLst/>
          </a:prstGeom>
          <a:noFill/>
        </p:spPr>
        <p:txBody>
          <a:bodyPr wrap="square" rtlCol="0">
            <a:spAutoFit/>
          </a:bodyPr>
          <a:lstStyle/>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Barclay,</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Comentario al Nuevo Testamento</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Tomos en 1,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Apocalipsis 13</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 1163. </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875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3406977"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3570208"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13:16-17</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15" name="CuadroTexto 14"/>
          <p:cNvSpPr txBox="1"/>
          <p:nvPr/>
        </p:nvSpPr>
        <p:spPr>
          <a:xfrm>
            <a:off x="262467" y="1998130"/>
            <a:ext cx="8601834" cy="3293209"/>
          </a:xfrm>
          <a:prstGeom prst="rect">
            <a:avLst/>
          </a:prstGeom>
          <a:noFill/>
        </p:spPr>
        <p:txBody>
          <a:bodyPr wrap="square" rtlCol="0">
            <a:spAutoFit/>
          </a:bodyPr>
          <a:lstStyle/>
          <a:p>
            <a:r>
              <a:rPr lang="es-CO" sz="2600" dirty="0" smtClean="0">
                <a:effectLst>
                  <a:outerShdw blurRad="38100" dist="38100" dir="2700000" algn="tl">
                    <a:srgbClr val="000000">
                      <a:alpha val="43137"/>
                    </a:srgbClr>
                  </a:outerShdw>
                </a:effectLst>
              </a:rPr>
              <a:t>… La adoración al emperador era una severa prueba que los cristianos encontraban en cada aspecto de la vida, ya que hasta en los mercados eran “boicoteados”.  Las declaraciones matrimoniales, los testamentos, los traslados de propiedad, etc., carecían de valor legar si sus documentos no llevaban el sello del emperador; y por causa de esto último, esa costumbre legal que no tenía ninguna mala intención llegó a tener para los cristianos un significado religioso repulsivo.  </a:t>
            </a:r>
            <a:endParaRPr lang="es-CO" sz="2600" dirty="0">
              <a:effectLst>
                <a:outerShdw blurRad="38100" dist="38100" dir="2700000" algn="tl">
                  <a:srgbClr val="000000">
                    <a:alpha val="43137"/>
                  </a:srgbClr>
                </a:outerShdw>
              </a:effectLst>
            </a:endParaRPr>
          </a:p>
        </p:txBody>
      </p:sp>
      <p:sp>
        <p:nvSpPr>
          <p:cNvPr id="17" name="8 CuadroTexto"/>
          <p:cNvSpPr txBox="1"/>
          <p:nvPr/>
        </p:nvSpPr>
        <p:spPr>
          <a:xfrm>
            <a:off x="4775201" y="5624151"/>
            <a:ext cx="4122968" cy="861774"/>
          </a:xfrm>
          <a:prstGeom prst="rect">
            <a:avLst/>
          </a:prstGeom>
          <a:noFill/>
        </p:spPr>
        <p:txBody>
          <a:bodyPr wrap="square" rtlCol="0">
            <a:spAutoFit/>
          </a:bodyPr>
          <a:lstStyle/>
          <a:p>
            <a:pPr algn="r">
              <a:lnSpc>
                <a:spcPts val="1500"/>
              </a:lnSpc>
            </a:pP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Ray</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Digno es el Cordero</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 Interpretación del Libro del Apocalipsis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236.</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286" y="5444079"/>
            <a:ext cx="980731" cy="1297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87062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3423910"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3570208"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13:16-17</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19 CuadroTexto"/>
          <p:cNvSpPr txBox="1"/>
          <p:nvPr/>
        </p:nvSpPr>
        <p:spPr>
          <a:xfrm>
            <a:off x="107504" y="1916832"/>
            <a:ext cx="1876527" cy="4893647"/>
          </a:xfrm>
          <a:prstGeom prst="rect">
            <a:avLst/>
          </a:prstGeom>
          <a:noFill/>
        </p:spPr>
        <p:txBody>
          <a:bodyPr wrap="square" rtlCol="0">
            <a:spAutoFit/>
          </a:bodyPr>
          <a:lstStyle/>
          <a:p>
            <a:pPr>
              <a:buAutoNum type="arabicPlain" startAt="16"/>
            </a:pPr>
            <a:r>
              <a:rPr lang="es-CO" sz="2400" dirty="0" smtClean="0">
                <a:solidFill>
                  <a:srgbClr val="C00000"/>
                </a:solidFill>
                <a:effectLst>
                  <a:outerShdw blurRad="38100" dist="38100" dir="2700000" algn="tl">
                    <a:srgbClr val="000000">
                      <a:alpha val="43137"/>
                    </a:srgbClr>
                  </a:outerShdw>
                </a:effectLst>
                <a:latin typeface="Gill Sans MT Ext Condensed Bold" panose="020B0902020104020203" pitchFamily="34" charset="0"/>
              </a:rPr>
              <a:t> Y </a:t>
            </a:r>
            <a:r>
              <a:rPr lang="es-CO" sz="24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hacía que a todos</a:t>
            </a:r>
            <a:r>
              <a:rPr lang="es-CO" sz="2400" dirty="0">
                <a:effectLst>
                  <a:outerShdw blurRad="38100" dist="38100" dir="2700000" algn="tl">
                    <a:srgbClr val="000000">
                      <a:alpha val="43137"/>
                    </a:srgbClr>
                  </a:outerShdw>
                </a:effectLst>
                <a:latin typeface="Gill Sans MT Ext Condensed Bold" panose="020B0902020104020203" pitchFamily="34" charset="0"/>
              </a:rPr>
              <a:t>, pequeños y grandes, ricos y pobres, libres y esclavos, </a:t>
            </a:r>
            <a:r>
              <a:rPr lang="es-CO" sz="24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se les pusiese una marca en la mano derecha, o en la frente</a:t>
            </a:r>
            <a:r>
              <a:rPr lang="es-CO" sz="2400" dirty="0">
                <a:effectLst>
                  <a:outerShdw blurRad="38100" dist="38100" dir="2700000" algn="tl">
                    <a:srgbClr val="000000">
                      <a:alpha val="43137"/>
                    </a:srgbClr>
                  </a:outerShdw>
                </a:effectLst>
                <a:latin typeface="Gill Sans MT Ext Condensed Bold" panose="020B0902020104020203" pitchFamily="34" charset="0"/>
              </a:rPr>
              <a:t>; </a:t>
            </a:r>
          </a:p>
          <a:p>
            <a:r>
              <a:rPr lang="es-CO" sz="2400" dirty="0">
                <a:effectLst>
                  <a:outerShdw blurRad="38100" dist="38100" dir="2700000" algn="tl">
                    <a:srgbClr val="000000">
                      <a:alpha val="43137"/>
                    </a:srgbClr>
                  </a:outerShdw>
                </a:effectLst>
                <a:latin typeface="Gill Sans MT Ext Condensed Bold" panose="020B0902020104020203" pitchFamily="34" charset="0"/>
              </a:rPr>
              <a:t>17  y que ninguno pudiese comprar ni vender, sino el que tuviese </a:t>
            </a:r>
            <a:r>
              <a:rPr lang="es-CO" sz="24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la marca o el nombre de la bestia</a:t>
            </a:r>
            <a:r>
              <a:rPr lang="es-CO" sz="2400" dirty="0">
                <a:effectLst>
                  <a:outerShdw blurRad="38100" dist="38100" dir="2700000" algn="tl">
                    <a:srgbClr val="000000">
                      <a:alpha val="43137"/>
                    </a:srgbClr>
                  </a:outerShdw>
                </a:effectLst>
                <a:latin typeface="Gill Sans MT Ext Condensed Bold" panose="020B0902020104020203" pitchFamily="34" charset="0"/>
              </a:rPr>
              <a:t>, o el número de su nombre. </a:t>
            </a:r>
          </a:p>
        </p:txBody>
      </p:sp>
      <p:cxnSp>
        <p:nvCxnSpPr>
          <p:cNvPr id="15"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2353733" y="1998130"/>
            <a:ext cx="6510568" cy="3816429"/>
          </a:xfrm>
          <a:prstGeom prst="rect">
            <a:avLst/>
          </a:prstGeom>
          <a:noFill/>
        </p:spPr>
        <p:txBody>
          <a:bodyPr wrap="square" rtlCol="0">
            <a:spAutoFit/>
          </a:bodyPr>
          <a:lstStyle/>
          <a:p>
            <a:r>
              <a:rPr lang="es-CO" sz="2200" dirty="0">
                <a:effectLst>
                  <a:outerShdw blurRad="38100" dist="38100" dir="2700000" algn="tl">
                    <a:srgbClr val="000000">
                      <a:alpha val="43137"/>
                    </a:srgbClr>
                  </a:outerShdw>
                </a:effectLst>
              </a:rPr>
              <a:t>(iii) En cualquier contrato de compra-venta había una </a:t>
            </a:r>
            <a:r>
              <a:rPr lang="es-CO" sz="2200" i="1" dirty="0" err="1">
                <a:effectLst>
                  <a:outerShdw blurRad="38100" dist="38100" dir="2700000" algn="tl">
                    <a:srgbClr val="000000">
                      <a:alpha val="43137"/>
                    </a:srgbClr>
                  </a:outerShdw>
                </a:effectLst>
              </a:rPr>
              <a:t>járagma</a:t>
            </a:r>
            <a:r>
              <a:rPr lang="es-CO" sz="2200" i="1" dirty="0">
                <a:effectLst>
                  <a:outerShdw blurRad="38100" dist="38100" dir="2700000" algn="tl">
                    <a:srgbClr val="000000">
                      <a:alpha val="43137"/>
                    </a:srgbClr>
                  </a:outerShdw>
                </a:effectLst>
              </a:rPr>
              <a:t>, </a:t>
            </a:r>
            <a:r>
              <a:rPr lang="es-CO" sz="2200" dirty="0">
                <a:effectLst>
                  <a:outerShdw blurRad="38100" dist="38100" dir="2700000" algn="tl">
                    <a:srgbClr val="000000">
                      <a:alpha val="43137"/>
                    </a:srgbClr>
                  </a:outerShdw>
                </a:effectLst>
              </a:rPr>
              <a:t>un sello </a:t>
            </a:r>
            <a:r>
              <a:rPr lang="es-CO" sz="2200" dirty="0" smtClean="0">
                <a:effectLst>
                  <a:outerShdw blurRad="38100" dist="38100" dir="2700000" algn="tl">
                    <a:srgbClr val="000000">
                      <a:alpha val="43137"/>
                    </a:srgbClr>
                  </a:outerShdw>
                </a:effectLst>
              </a:rPr>
              <a:t>con </a:t>
            </a:r>
            <a:r>
              <a:rPr lang="es-CO" sz="2200" dirty="0">
                <a:effectLst>
                  <a:outerShdw blurRad="38100" dist="38100" dir="2700000" algn="tl">
                    <a:srgbClr val="000000">
                      <a:alpha val="43137"/>
                    </a:srgbClr>
                  </a:outerShdw>
                </a:effectLst>
              </a:rPr>
              <a:t>el nombre del emperador y la fecha. Si la señal de la bestia esta relacionada con esto, quiere decir que los que dan culto a la bestia aceptan su autoridad</a:t>
            </a:r>
            <a:r>
              <a:rPr lang="es-CO" sz="2200" dirty="0" smtClean="0">
                <a:effectLst>
                  <a:outerShdw blurRad="38100" dist="38100" dir="2700000" algn="tl">
                    <a:srgbClr val="000000">
                      <a:alpha val="43137"/>
                    </a:srgbClr>
                  </a:outerShdw>
                </a:effectLst>
              </a:rPr>
              <a:t>. … </a:t>
            </a:r>
          </a:p>
          <a:p>
            <a:r>
              <a:rPr lang="es-CO" sz="2200" dirty="0">
                <a:effectLst>
                  <a:outerShdw blurRad="38100" dist="38100" dir="2700000" algn="tl">
                    <a:srgbClr val="000000">
                      <a:alpha val="43137"/>
                    </a:srgbClr>
                  </a:outerShdw>
                </a:effectLst>
              </a:rPr>
              <a:t>(v) Cuando uno había quemado su pizca de incienso en reconocimiento de la divinidad del césar recibía un certificado en el que se decía que lo había hecho. La señal de la bestia puede que sea el certificado del culto, que un cristiano no podía obtener nada más que negando a su Maestro</a:t>
            </a:r>
            <a:r>
              <a:rPr lang="es-CO" sz="2200" dirty="0" smtClean="0">
                <a:effectLst>
                  <a:outerShdw blurRad="38100" dist="38100" dir="2700000" algn="tl">
                    <a:srgbClr val="000000">
                      <a:alpha val="43137"/>
                    </a:srgbClr>
                  </a:outerShdw>
                </a:effectLst>
              </a:rPr>
              <a:t>.</a:t>
            </a:r>
            <a:endParaRPr lang="es-CO" sz="2200" dirty="0">
              <a:effectLst>
                <a:outerShdw blurRad="38100" dist="38100" dir="2700000" algn="tl">
                  <a:srgbClr val="000000">
                    <a:alpha val="43137"/>
                  </a:srgbClr>
                </a:outerShdw>
              </a:effectLst>
            </a:endParaRPr>
          </a:p>
        </p:txBody>
      </p:sp>
      <p:pic>
        <p:nvPicPr>
          <p:cNvPr id="20"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967" y="5814559"/>
            <a:ext cx="735534" cy="9079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1" name="8 CuadroTexto"/>
          <p:cNvSpPr txBox="1"/>
          <p:nvPr/>
        </p:nvSpPr>
        <p:spPr>
          <a:xfrm>
            <a:off x="5182403" y="5632607"/>
            <a:ext cx="3681898" cy="669414"/>
          </a:xfrm>
          <a:prstGeom prst="rect">
            <a:avLst/>
          </a:prstGeom>
          <a:noFill/>
        </p:spPr>
        <p:txBody>
          <a:bodyPr wrap="square" rtlCol="0">
            <a:spAutoFit/>
          </a:bodyPr>
          <a:lstStyle/>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Barclay,</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Comentario al Nuevo Testamento</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 Tomos en 1,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Apocalipsis 13</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 1163. </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336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1910" cy="1666875"/>
          </a:xfrm>
          <a:prstGeom prst="rect">
            <a:avLst/>
          </a:prstGeom>
          <a:ln>
            <a:noFill/>
          </a:ln>
          <a:effectLst>
            <a:softEdge rad="112500"/>
          </a:effectLst>
        </p:spPr>
      </p:pic>
      <p:sp>
        <p:nvSpPr>
          <p:cNvPr id="3"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6446" y="1666875"/>
            <a:ext cx="9150446" cy="5191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251520" y="1785005"/>
            <a:ext cx="8712968" cy="4401205"/>
          </a:xfrm>
          <a:prstGeom prst="rect">
            <a:avLst/>
          </a:prstGeom>
          <a:noFill/>
        </p:spPr>
        <p:txBody>
          <a:bodyPr wrap="square" rtlCol="0">
            <a:spAutoFit/>
          </a:bodyPr>
          <a:lstStyle/>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11  Después vi otra bestia que subía de la tierra; y tenía dos cuernos semejantes a los de un cordero, pero hablaba como dragón.</a:t>
            </a:r>
          </a:p>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12  Y ejerce toda la autoridad de la primera bestia en presencia de ella, y hace que la tierra y los moradores de ella adoren a la primera bestia, cuya herida mortal fue sanada.</a:t>
            </a:r>
          </a:p>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13  </a:t>
            </a:r>
            <a:r>
              <a:rPr lang="es-CO" sz="2800" dirty="0">
                <a:effectLst>
                  <a:outerShdw blurRad="38100" dist="38100" dir="2700000" algn="tl">
                    <a:srgbClr val="000000">
                      <a:alpha val="43137"/>
                    </a:srgbClr>
                  </a:outerShdw>
                </a:effectLst>
                <a:latin typeface="Georgia" panose="02040502050405020303" pitchFamily="18" charset="0"/>
              </a:rPr>
              <a:t>También hace grandes señales, de tal manera que aun hace descender fuego del cielo a la tierra delante de los hombres</a:t>
            </a:r>
            <a:r>
              <a:rPr lang="es-CO" sz="2800" dirty="0" smtClean="0">
                <a:effectLst>
                  <a:outerShdw blurRad="38100" dist="38100" dir="2700000" algn="tl">
                    <a:srgbClr val="000000">
                      <a:alpha val="43137"/>
                    </a:srgbClr>
                  </a:outerShdw>
                </a:effectLst>
                <a:latin typeface="Georgia" panose="02040502050405020303" pitchFamily="18" charset="0"/>
              </a:rPr>
              <a:t>.</a:t>
            </a:r>
            <a:endParaRPr lang="es-CO" sz="2800" dirty="0">
              <a:effectLst>
                <a:outerShdw blurRad="38100" dist="38100" dir="2700000" algn="tl">
                  <a:srgbClr val="000000">
                    <a:alpha val="43137"/>
                  </a:srgbClr>
                </a:outerShdw>
              </a:effectLst>
              <a:latin typeface="Georgia" panose="02040502050405020303" pitchFamily="18" charset="0"/>
            </a:endParaRPr>
          </a:p>
        </p:txBody>
      </p:sp>
      <p:sp>
        <p:nvSpPr>
          <p:cNvPr id="10" name="4 CuadroTexto"/>
          <p:cNvSpPr txBox="1"/>
          <p:nvPr/>
        </p:nvSpPr>
        <p:spPr>
          <a:xfrm>
            <a:off x="3440430" y="111095"/>
            <a:ext cx="5524058" cy="1452785"/>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ángulo 10"/>
          <p:cNvSpPr/>
          <p:nvPr/>
        </p:nvSpPr>
        <p:spPr>
          <a:xfrm>
            <a:off x="5359401" y="1591733"/>
            <a:ext cx="3395510" cy="18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5 CuadroTexto"/>
          <p:cNvSpPr txBox="1"/>
          <p:nvPr/>
        </p:nvSpPr>
        <p:spPr>
          <a:xfrm>
            <a:off x="5167751" y="844477"/>
            <a:ext cx="351923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13:11-18</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184404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5442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4155892"/>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000250"/>
            <a:ext cx="5715000" cy="2857500"/>
          </a:xfrm>
          <a:prstGeom prst="rect">
            <a:avLst/>
          </a:prstGeom>
        </p:spPr>
      </p:pic>
    </p:spTree>
    <p:extLst>
      <p:ext uri="{BB962C8B-B14F-4D97-AF65-F5344CB8AC3E}">
        <p14:creationId xmlns:p14="http://schemas.microsoft.com/office/powerpoint/2010/main" val="1509143861"/>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1910" cy="1666875"/>
          </a:xfrm>
          <a:prstGeom prst="rect">
            <a:avLst/>
          </a:prstGeom>
          <a:ln>
            <a:noFill/>
          </a:ln>
          <a:effectLst>
            <a:softEdge rad="112500"/>
          </a:effectLst>
        </p:spPr>
      </p:pic>
      <p:sp>
        <p:nvSpPr>
          <p:cNvPr id="3"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6446" y="1666875"/>
            <a:ext cx="9150446" cy="5191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4 CuadroTexto"/>
          <p:cNvSpPr txBox="1"/>
          <p:nvPr/>
        </p:nvSpPr>
        <p:spPr>
          <a:xfrm>
            <a:off x="3440430" y="111095"/>
            <a:ext cx="5524058" cy="1452785"/>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ángulo 10"/>
          <p:cNvSpPr/>
          <p:nvPr/>
        </p:nvSpPr>
        <p:spPr>
          <a:xfrm>
            <a:off x="5359401" y="1591733"/>
            <a:ext cx="3395510" cy="18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5 CuadroTexto"/>
          <p:cNvSpPr txBox="1"/>
          <p:nvPr/>
        </p:nvSpPr>
        <p:spPr>
          <a:xfrm>
            <a:off x="5167751" y="844477"/>
            <a:ext cx="351923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13:11-18</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9" name="6 CuadroTexto"/>
          <p:cNvSpPr txBox="1"/>
          <p:nvPr/>
        </p:nvSpPr>
        <p:spPr>
          <a:xfrm>
            <a:off x="251520" y="1785005"/>
            <a:ext cx="8712968" cy="2246769"/>
          </a:xfrm>
          <a:prstGeom prst="rect">
            <a:avLst/>
          </a:prstGeom>
          <a:noFill/>
        </p:spPr>
        <p:txBody>
          <a:bodyPr wrap="square" rtlCol="0">
            <a:spAutoFit/>
          </a:bodyPr>
          <a:lstStyle/>
          <a:p>
            <a:pPr marL="541338" indent="-541338"/>
            <a:r>
              <a:rPr lang="es-CO" sz="2800" dirty="0">
                <a:effectLst>
                  <a:outerShdw blurRad="38100" dist="38100" dir="2700000" algn="tl">
                    <a:srgbClr val="000000">
                      <a:alpha val="43137"/>
                    </a:srgbClr>
                  </a:outerShdw>
                </a:effectLst>
                <a:latin typeface="Georgia" panose="02040502050405020303" pitchFamily="18" charset="0"/>
              </a:rPr>
              <a:t>14  Y engaña a los moradores de la tierra con las señales que se le ha permitido hacer en presencia de la bestia, mandando a los moradores de la tierra que le hagan imagen a la bestia que tiene la herida de espada, y vivió. </a:t>
            </a:r>
          </a:p>
        </p:txBody>
      </p:sp>
      <p:sp>
        <p:nvSpPr>
          <p:cNvPr id="13" name="6 CuadroTexto"/>
          <p:cNvSpPr txBox="1"/>
          <p:nvPr/>
        </p:nvSpPr>
        <p:spPr>
          <a:xfrm>
            <a:off x="251517" y="3935533"/>
            <a:ext cx="8712968" cy="2677656"/>
          </a:xfrm>
          <a:prstGeom prst="rect">
            <a:avLst/>
          </a:prstGeom>
          <a:noFill/>
        </p:spPr>
        <p:txBody>
          <a:bodyPr wrap="square" rtlCol="0">
            <a:spAutoFit/>
          </a:bodyPr>
          <a:lstStyle/>
          <a:p>
            <a:pPr marL="541338" indent="-541338"/>
            <a:r>
              <a:rPr lang="es-CO" sz="2800" dirty="0" smtClean="0">
                <a:effectLst>
                  <a:outerShdw blurRad="38100" dist="38100" dir="2700000" algn="tl">
                    <a:srgbClr val="000000">
                      <a:alpha val="43137"/>
                    </a:srgbClr>
                  </a:outerShdw>
                </a:effectLst>
                <a:latin typeface="Georgia" panose="02040502050405020303" pitchFamily="18" charset="0"/>
              </a:rPr>
              <a:t>15  </a:t>
            </a:r>
            <a:r>
              <a:rPr lang="es-CO" sz="2800" dirty="0">
                <a:effectLst>
                  <a:outerShdw blurRad="38100" dist="38100" dir="2700000" algn="tl">
                    <a:srgbClr val="000000">
                      <a:alpha val="43137"/>
                    </a:srgbClr>
                  </a:outerShdw>
                </a:effectLst>
                <a:latin typeface="Georgia" panose="02040502050405020303" pitchFamily="18" charset="0"/>
              </a:rPr>
              <a:t>Y se le permitió infundir aliento a la imagen de la bestia, para que la imagen hablase e hiciese matar a todo el que no la adorase.</a:t>
            </a:r>
          </a:p>
          <a:p>
            <a:pPr marL="541338" indent="-541338"/>
            <a:r>
              <a:rPr lang="es-CO" sz="2800" dirty="0">
                <a:effectLst>
                  <a:outerShdw blurRad="38100" dist="38100" dir="2700000" algn="tl">
                    <a:srgbClr val="000000">
                      <a:alpha val="43137"/>
                    </a:srgbClr>
                  </a:outerShdw>
                </a:effectLst>
                <a:latin typeface="Georgia" panose="02040502050405020303" pitchFamily="18" charset="0"/>
              </a:rPr>
              <a:t>16  Y hacía que a todos, pequeños y grandes, ricos y pobres, libres y esclavos, se les pusiese una marca en la mano derecha, o en la frente;</a:t>
            </a:r>
          </a:p>
        </p:txBody>
      </p:sp>
    </p:spTree>
    <p:extLst>
      <p:ext uri="{BB962C8B-B14F-4D97-AF65-F5344CB8AC3E}">
        <p14:creationId xmlns:p14="http://schemas.microsoft.com/office/powerpoint/2010/main" val="4125213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1910" cy="1666875"/>
          </a:xfrm>
          <a:prstGeom prst="rect">
            <a:avLst/>
          </a:prstGeom>
          <a:ln>
            <a:noFill/>
          </a:ln>
          <a:effectLst>
            <a:softEdge rad="112500"/>
          </a:effectLst>
        </p:spPr>
      </p:pic>
      <p:sp>
        <p:nvSpPr>
          <p:cNvPr id="3"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a:off x="-6446" y="1666875"/>
            <a:ext cx="9150446" cy="51911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4 CuadroTexto"/>
          <p:cNvSpPr txBox="1"/>
          <p:nvPr/>
        </p:nvSpPr>
        <p:spPr>
          <a:xfrm>
            <a:off x="3440430" y="111095"/>
            <a:ext cx="5524058" cy="1452785"/>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ángulo 10"/>
          <p:cNvSpPr/>
          <p:nvPr/>
        </p:nvSpPr>
        <p:spPr>
          <a:xfrm>
            <a:off x="5359401" y="1591733"/>
            <a:ext cx="3395510" cy="18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5 CuadroTexto"/>
          <p:cNvSpPr txBox="1"/>
          <p:nvPr/>
        </p:nvSpPr>
        <p:spPr>
          <a:xfrm>
            <a:off x="5167751" y="844477"/>
            <a:ext cx="3519233" cy="1200329"/>
          </a:xfrm>
          <a:prstGeom prst="rect">
            <a:avLst/>
          </a:prstGeom>
          <a:noFill/>
        </p:spPr>
        <p:txBody>
          <a:bodyPr wrap="none" rtlCol="0">
            <a:spAutoFit/>
          </a:bodyPr>
          <a:lstStyle/>
          <a:p>
            <a:pPr algn="r"/>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13:11-18</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9" name="6 CuadroTexto"/>
          <p:cNvSpPr txBox="1"/>
          <p:nvPr/>
        </p:nvSpPr>
        <p:spPr>
          <a:xfrm>
            <a:off x="251520" y="1785005"/>
            <a:ext cx="8712968" cy="1384995"/>
          </a:xfrm>
          <a:prstGeom prst="rect">
            <a:avLst/>
          </a:prstGeom>
          <a:noFill/>
        </p:spPr>
        <p:txBody>
          <a:bodyPr wrap="square" rtlCol="0">
            <a:spAutoFit/>
          </a:bodyPr>
          <a:lstStyle/>
          <a:p>
            <a:pPr marL="449263" indent="-449263"/>
            <a:r>
              <a:rPr lang="es-CO" sz="2800" dirty="0">
                <a:effectLst>
                  <a:outerShdw blurRad="38100" dist="38100" dir="2700000" algn="tl">
                    <a:srgbClr val="000000">
                      <a:alpha val="43137"/>
                    </a:srgbClr>
                  </a:outerShdw>
                </a:effectLst>
                <a:latin typeface="Georgia" panose="02040502050405020303" pitchFamily="18" charset="0"/>
              </a:rPr>
              <a:t>17  y que ninguno pudiese comprar ni vender, sino el que tuviese la marca o el nombre de la bestia, o el número de su nombre. </a:t>
            </a:r>
          </a:p>
        </p:txBody>
      </p:sp>
      <p:sp>
        <p:nvSpPr>
          <p:cNvPr id="13" name="6 CuadroTexto"/>
          <p:cNvSpPr txBox="1"/>
          <p:nvPr/>
        </p:nvSpPr>
        <p:spPr>
          <a:xfrm>
            <a:off x="251517" y="3029594"/>
            <a:ext cx="8712968" cy="1384995"/>
          </a:xfrm>
          <a:prstGeom prst="rect">
            <a:avLst/>
          </a:prstGeom>
          <a:noFill/>
        </p:spPr>
        <p:txBody>
          <a:bodyPr wrap="square" rtlCol="0">
            <a:spAutoFit/>
          </a:bodyPr>
          <a:lstStyle/>
          <a:p>
            <a:pPr marL="449263" indent="-449263"/>
            <a:r>
              <a:rPr lang="es-CO" sz="2800" dirty="0">
                <a:effectLst>
                  <a:outerShdw blurRad="38100" dist="38100" dir="2700000" algn="tl">
                    <a:srgbClr val="000000">
                      <a:alpha val="43137"/>
                    </a:srgbClr>
                  </a:outerShdw>
                </a:effectLst>
                <a:latin typeface="Georgia" panose="02040502050405020303" pitchFamily="18" charset="0"/>
              </a:rPr>
              <a:t>18  Aquí hay sabiduría. El que tiene entendimiento, cuente el número de la bestia, pues es número de hombre. Y su número es seiscientos sesenta y seis. </a:t>
            </a:r>
          </a:p>
        </p:txBody>
      </p:sp>
    </p:spTree>
    <p:extLst>
      <p:ext uri="{BB962C8B-B14F-4D97-AF65-F5344CB8AC3E}">
        <p14:creationId xmlns:p14="http://schemas.microsoft.com/office/powerpoint/2010/main" val="19202013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19930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effectLst>
                  <a:outerShdw blurRad="38100" dist="38100" dir="2700000" algn="tl">
                    <a:srgbClr val="000000">
                      <a:alpha val="43137"/>
                    </a:srgbClr>
                  </a:outerShdw>
                </a:effectLst>
                <a:latin typeface="Gill Sans MT Ext Condensed Bold" panose="020B0902020104020203" pitchFamily="34" charset="0"/>
              </a:rPr>
              <a:t>Después vi otra bestia que subía de la tierra; y tenía dos cuernos semejantes a los de un cordero, pero hablaba como dragón.</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85" y="1916832"/>
            <a:ext cx="6000750" cy="4800600"/>
          </a:xfrm>
          <a:prstGeom prst="rect">
            <a:avLst/>
          </a:prstGeom>
          <a:ln>
            <a:noFill/>
          </a:ln>
          <a:effectLst>
            <a:softEdge rad="112500"/>
          </a:effectLst>
        </p:spPr>
      </p:pic>
    </p:spTree>
    <p:extLst>
      <p:ext uri="{BB962C8B-B14F-4D97-AF65-F5344CB8AC3E}">
        <p14:creationId xmlns:p14="http://schemas.microsoft.com/office/powerpoint/2010/main" val="355112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Después vi otra bestia </a:t>
            </a:r>
            <a:r>
              <a:rPr lang="es-CO" sz="3500" dirty="0">
                <a:effectLst>
                  <a:outerShdw blurRad="38100" dist="38100" dir="2700000" algn="tl">
                    <a:srgbClr val="000000">
                      <a:alpha val="43137"/>
                    </a:srgbClr>
                  </a:outerShdw>
                </a:effectLst>
                <a:latin typeface="Gill Sans MT Ext Condensed Bold" panose="020B0902020104020203" pitchFamily="34" charset="0"/>
              </a:rPr>
              <a:t>que subía de la tierra; y tenía dos cuernos semejantes a los de un cordero, pero hablaba como dragón.</a:t>
            </a:r>
          </a:p>
        </p:txBody>
      </p:sp>
      <p:sp>
        <p:nvSpPr>
          <p:cNvPr id="4" name="CuadroTexto 3"/>
          <p:cNvSpPr txBox="1"/>
          <p:nvPr/>
        </p:nvSpPr>
        <p:spPr>
          <a:xfrm>
            <a:off x="2531533" y="2057393"/>
            <a:ext cx="6350000" cy="954107"/>
          </a:xfrm>
          <a:prstGeom prst="rect">
            <a:avLst/>
          </a:prstGeom>
          <a:noFill/>
        </p:spPr>
        <p:txBody>
          <a:bodyPr wrap="square" rtlCol="0">
            <a:spAutoFit/>
          </a:bodyPr>
          <a:lstStyle/>
          <a:p>
            <a:r>
              <a:rPr lang="es-CO" sz="2800" dirty="0" smtClean="0">
                <a:effectLst>
                  <a:outerShdw blurRad="38100" dist="38100" dir="2700000" algn="tl">
                    <a:srgbClr val="000000">
                      <a:alpha val="43137"/>
                    </a:srgbClr>
                  </a:outerShdw>
                </a:effectLst>
              </a:rPr>
              <a:t>Juan ve otra bestia, no diferente en naturaleza sino en forma y función. </a:t>
            </a:r>
            <a:endParaRPr lang="es-CO" sz="28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71753" y="2210842"/>
            <a:ext cx="248708" cy="248708"/>
          </a:xfrm>
          <a:prstGeom prst="rect">
            <a:avLst/>
          </a:prstGeom>
        </p:spPr>
      </p:pic>
    </p:spTree>
    <p:extLst>
      <p:ext uri="{BB962C8B-B14F-4D97-AF65-F5344CB8AC3E}">
        <p14:creationId xmlns:p14="http://schemas.microsoft.com/office/powerpoint/2010/main" val="3814577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effectLst>
                  <a:outerShdw blurRad="38100" dist="38100" dir="2700000" algn="tl">
                    <a:srgbClr val="000000">
                      <a:alpha val="43137"/>
                    </a:srgbClr>
                  </a:outerShdw>
                </a:effectLst>
                <a:latin typeface="Gill Sans MT Ext Condensed Bold" panose="020B0902020104020203" pitchFamily="34" charset="0"/>
              </a:rPr>
              <a:t>Después vi otra bestia que subía de la tierra; </a:t>
            </a:r>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y tenía dos cuernos semejantes a los de un cordero</a:t>
            </a:r>
            <a:r>
              <a:rPr lang="es-CO" sz="3500" dirty="0">
                <a:effectLst>
                  <a:outerShdw blurRad="38100" dist="38100" dir="2700000" algn="tl">
                    <a:srgbClr val="000000">
                      <a:alpha val="43137"/>
                    </a:srgbClr>
                  </a:outerShdw>
                </a:effectLst>
                <a:latin typeface="Gill Sans MT Ext Condensed Bold" panose="020B0902020104020203" pitchFamily="34" charset="0"/>
              </a:rPr>
              <a:t>, pero hablaba como dragón.</a:t>
            </a:r>
          </a:p>
        </p:txBody>
      </p:sp>
      <p:sp>
        <p:nvSpPr>
          <p:cNvPr id="15" name="CuadroTexto 14"/>
          <p:cNvSpPr txBox="1"/>
          <p:nvPr/>
        </p:nvSpPr>
        <p:spPr>
          <a:xfrm>
            <a:off x="2353733" y="2201333"/>
            <a:ext cx="6510568" cy="2062103"/>
          </a:xfrm>
          <a:prstGeom prst="rect">
            <a:avLst/>
          </a:prstGeom>
          <a:noFill/>
        </p:spPr>
        <p:txBody>
          <a:bodyPr wrap="square" rtlCol="0">
            <a:spAutoFit/>
          </a:bodyPr>
          <a:lstStyle/>
          <a:p>
            <a:pPr indent="177800"/>
            <a:r>
              <a:rPr lang="es-ES_tradnl" sz="3200" dirty="0" smtClean="0">
                <a:effectLst>
                  <a:outerShdw blurRad="38100" dist="38100" dir="2700000" algn="tl">
                    <a:srgbClr val="000000">
                      <a:alpha val="43137"/>
                    </a:srgbClr>
                  </a:outerShdw>
                </a:effectLst>
              </a:rPr>
              <a:t>Los dos cuernos parecidos a los de un cordero simbolizan una apariencia de religiosidad; recuérdese que el cordero era un símbolo religioso. </a:t>
            </a:r>
            <a:endParaRPr lang="es-ES_tradnl" sz="3200" dirty="0">
              <a:effectLst>
                <a:outerShdw blurRad="38100" dist="38100" dir="2700000" algn="tl">
                  <a:srgbClr val="000000">
                    <a:alpha val="43137"/>
                  </a:srgbClr>
                </a:outerShdw>
              </a:effectLst>
            </a:endParaRPr>
          </a:p>
        </p:txBody>
      </p:sp>
      <p:sp>
        <p:nvSpPr>
          <p:cNvPr id="16" name="8 CuadroTexto"/>
          <p:cNvSpPr txBox="1"/>
          <p:nvPr/>
        </p:nvSpPr>
        <p:spPr>
          <a:xfrm>
            <a:off x="4741333" y="5124605"/>
            <a:ext cx="4122968" cy="861774"/>
          </a:xfrm>
          <a:prstGeom prst="rect">
            <a:avLst/>
          </a:prstGeom>
          <a:noFill/>
        </p:spPr>
        <p:txBody>
          <a:bodyPr wrap="square" rtlCol="0">
            <a:spAutoFit/>
          </a:bodyPr>
          <a:lstStyle/>
          <a:p>
            <a:pPr algn="r">
              <a:lnSpc>
                <a:spcPts val="1500"/>
              </a:lnSpc>
            </a:pP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Ray</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Digno es el Cordero</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 Interpretación del Libro del Apocalipsis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235.</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418" y="4944533"/>
            <a:ext cx="980731" cy="1297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45580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4950" cy="1523693"/>
          </a:xfrm>
          <a:prstGeom prst="rect">
            <a:avLst/>
          </a:prstGeom>
          <a:ln>
            <a:noFill/>
          </a:ln>
          <a:effectLst>
            <a:softEdge rad="112500"/>
          </a:effectLst>
        </p:spPr>
      </p:pic>
      <p:sp>
        <p:nvSpPr>
          <p:cNvPr id="12" name="4 CuadroTexto"/>
          <p:cNvSpPr txBox="1"/>
          <p:nvPr/>
        </p:nvSpPr>
        <p:spPr>
          <a:xfrm>
            <a:off x="2768600" y="116632"/>
            <a:ext cx="6195888" cy="1407061"/>
          </a:xfrm>
          <a:prstGeom prst="rect">
            <a:avLst/>
          </a:prstGeom>
          <a:noFill/>
        </p:spPr>
        <p:txBody>
          <a:bodyPr wrap="none" rtlCol="0">
            <a:prstTxWarp prst="textPlain">
              <a:avLst/>
            </a:prstTxWarp>
            <a:spAutoFit/>
          </a:bodyPr>
          <a:lstStyle/>
          <a:p>
            <a:pPr algn="r"/>
            <a:r>
              <a:rPr lang="es-CO" sz="3600" b="1" cap="small" dirty="0" smtClean="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Apocalipsis</a:t>
            </a:r>
            <a:endParaRPr lang="es-CO" sz="3600" b="1" cap="small" dirty="0">
              <a:ln>
                <a:solidFill>
                  <a:schemeClr val="tx1"/>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2 Rectángulo"/>
          <p:cNvSpPr/>
          <p:nvPr/>
        </p:nvSpPr>
        <p:spPr>
          <a:xfrm>
            <a:off x="-6446" y="0"/>
            <a:ext cx="9150446" cy="1666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7 Rectángulo"/>
          <p:cNvSpPr/>
          <p:nvPr/>
        </p:nvSpPr>
        <p:spPr>
          <a:xfrm>
            <a:off x="0" y="0"/>
            <a:ext cx="9144000" cy="68739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60690" y="1577696"/>
            <a:ext cx="2170843" cy="219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5 CuadroTexto"/>
          <p:cNvSpPr txBox="1"/>
          <p:nvPr/>
        </p:nvSpPr>
        <p:spPr>
          <a:xfrm>
            <a:off x="360690" y="844477"/>
            <a:ext cx="2288127" cy="1200329"/>
          </a:xfrm>
          <a:prstGeom prst="rect">
            <a:avLst/>
          </a:prstGeom>
          <a:noFill/>
        </p:spPr>
        <p:txBody>
          <a:bodyPr wrap="none" rtlCol="0">
            <a:spAutoFit/>
          </a:bodyPr>
          <a:lstStyle/>
          <a:p>
            <a:r>
              <a:rPr lang="es-CO" sz="7200" b="1" i="1" dirty="0" smtClean="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13:11</a:t>
            </a:r>
            <a:endParaRPr lang="es-CO" sz="7200" b="1" i="1" dirty="0">
              <a:ln>
                <a:solidFill>
                  <a:schemeClr val="tx1"/>
                </a:solidFill>
              </a:ln>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9 Conector recto"/>
          <p:cNvCxnSpPr/>
          <p:nvPr/>
        </p:nvCxnSpPr>
        <p:spPr>
          <a:xfrm>
            <a:off x="2051720" y="2060848"/>
            <a:ext cx="0" cy="4608512"/>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19 CuadroTexto"/>
          <p:cNvSpPr txBox="1"/>
          <p:nvPr/>
        </p:nvSpPr>
        <p:spPr>
          <a:xfrm>
            <a:off x="107504" y="1916832"/>
            <a:ext cx="1876527" cy="5078313"/>
          </a:xfrm>
          <a:prstGeom prst="rect">
            <a:avLst/>
          </a:prstGeom>
          <a:noFill/>
        </p:spPr>
        <p:txBody>
          <a:bodyPr wrap="square" rtlCol="0">
            <a:spAutoFit/>
          </a:bodyPr>
          <a:lstStyle/>
          <a:p>
            <a:r>
              <a:rPr lang="es-CO" sz="3500" dirty="0">
                <a:effectLst>
                  <a:outerShdw blurRad="38100" dist="38100" dir="2700000" algn="tl">
                    <a:srgbClr val="000000">
                      <a:alpha val="43137"/>
                    </a:srgbClr>
                  </a:outerShdw>
                </a:effectLst>
                <a:latin typeface="Gill Sans MT Ext Condensed Bold" panose="020B0902020104020203" pitchFamily="34" charset="0"/>
              </a:rPr>
              <a:t>Después vi otra bestia que subía de la tierra; y tenía dos cuernos semejantes a los de un cordero, </a:t>
            </a:r>
            <a:r>
              <a:rPr lang="es-CO" sz="3500" dirty="0">
                <a:solidFill>
                  <a:srgbClr val="C00000"/>
                </a:solidFill>
                <a:effectLst>
                  <a:outerShdw blurRad="38100" dist="38100" dir="2700000" algn="tl">
                    <a:srgbClr val="000000">
                      <a:alpha val="43137"/>
                    </a:srgbClr>
                  </a:outerShdw>
                </a:effectLst>
                <a:latin typeface="Gill Sans MT Ext Condensed Bold" panose="020B0902020104020203" pitchFamily="34" charset="0"/>
              </a:rPr>
              <a:t>pero hablaba como dragón</a:t>
            </a:r>
            <a:r>
              <a:rPr lang="es-CO" sz="3500" dirty="0">
                <a:effectLst>
                  <a:outerShdw blurRad="38100" dist="38100" dir="2700000" algn="tl">
                    <a:srgbClr val="000000">
                      <a:alpha val="43137"/>
                    </a:srgbClr>
                  </a:outerShdw>
                </a:effectLst>
                <a:latin typeface="Gill Sans MT Ext Condensed Bold" panose="020B0902020104020203" pitchFamily="34" charset="0"/>
              </a:rPr>
              <a:t>.</a:t>
            </a:r>
          </a:p>
        </p:txBody>
      </p:sp>
      <p:sp>
        <p:nvSpPr>
          <p:cNvPr id="15" name="CuadroTexto 14"/>
          <p:cNvSpPr txBox="1"/>
          <p:nvPr/>
        </p:nvSpPr>
        <p:spPr>
          <a:xfrm>
            <a:off x="2353733" y="2201333"/>
            <a:ext cx="6510568" cy="2062103"/>
          </a:xfrm>
          <a:prstGeom prst="rect">
            <a:avLst/>
          </a:prstGeom>
          <a:noFill/>
        </p:spPr>
        <p:txBody>
          <a:bodyPr wrap="square" rtlCol="0">
            <a:spAutoFit/>
          </a:bodyPr>
          <a:lstStyle/>
          <a:p>
            <a:pPr indent="177800"/>
            <a:r>
              <a:rPr lang="es-ES_tradnl" sz="3200" dirty="0" smtClean="0">
                <a:effectLst>
                  <a:outerShdw blurRad="38100" dist="38100" dir="2700000" algn="tl">
                    <a:srgbClr val="000000">
                      <a:alpha val="43137"/>
                    </a:srgbClr>
                  </a:outerShdw>
                </a:effectLst>
              </a:rPr>
              <a:t>La voz semejante a la de un dragón, emitida por la segunda bestia, indica que ésta hablaba con la diabólica autoridad de Satanás.</a:t>
            </a:r>
            <a:endParaRPr lang="es-ES_tradnl" sz="3200" dirty="0">
              <a:effectLst>
                <a:outerShdw blurRad="38100" dist="38100" dir="2700000" algn="tl">
                  <a:srgbClr val="000000">
                    <a:alpha val="43137"/>
                  </a:srgbClr>
                </a:outerShdw>
              </a:effectLst>
            </a:endParaRPr>
          </a:p>
        </p:txBody>
      </p:sp>
      <p:sp>
        <p:nvSpPr>
          <p:cNvPr id="16" name="8 CuadroTexto"/>
          <p:cNvSpPr txBox="1"/>
          <p:nvPr/>
        </p:nvSpPr>
        <p:spPr>
          <a:xfrm>
            <a:off x="4741333" y="5124605"/>
            <a:ext cx="4122968" cy="861774"/>
          </a:xfrm>
          <a:prstGeom prst="rect">
            <a:avLst/>
          </a:prstGeom>
          <a:noFill/>
        </p:spPr>
        <p:txBody>
          <a:bodyPr wrap="square" rtlCol="0">
            <a:spAutoFit/>
          </a:bodyPr>
          <a:lstStyle/>
          <a:p>
            <a:pPr algn="r">
              <a:lnSpc>
                <a:spcPts val="1500"/>
              </a:lnSpc>
            </a:pP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Ray</a:t>
            </a: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Digno es el Cordero</a:t>
            </a:r>
          </a:p>
          <a:p>
            <a:pPr algn="r">
              <a:lnSpc>
                <a:spcPts val="1500"/>
              </a:lnSpc>
            </a:pPr>
            <a:r>
              <a:rPr lang="es-CO" sz="16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CO" sz="1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 Interpretación del Libro del Apocalipsis</a:t>
            </a:r>
            <a:endPar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lnSpc>
                <a:spcPts val="1500"/>
              </a:lnSpc>
            </a:pPr>
            <a:r>
              <a:rPr lang="es-CO"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 235.</a:t>
            </a:r>
            <a:endParaRPr lang="es-CO"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418" y="4944533"/>
            <a:ext cx="980731" cy="12974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55471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2859</TotalTime>
  <Words>2059</Words>
  <Application>Microsoft Office PowerPoint</Application>
  <PresentationFormat>Presentación en pantalla (4:3)</PresentationFormat>
  <Paragraphs>156</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Georgia</vt:lpstr>
      <vt:lpstr>Calibri</vt:lpstr>
      <vt:lpstr>AcmeFont</vt:lpstr>
      <vt:lpstr>Arial</vt:lpstr>
      <vt:lpstr>Times New Roman</vt:lpstr>
      <vt:lpstr>Calibri Light</vt:lpstr>
      <vt:lpstr>Verdana</vt:lpstr>
      <vt:lpstr>Gill Sans MT Ext Condensed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dc:creator>
  <cp:lastModifiedBy>JAIME</cp:lastModifiedBy>
  <cp:revision>706</cp:revision>
  <dcterms:created xsi:type="dcterms:W3CDTF">2015-04-24T09:45:06Z</dcterms:created>
  <dcterms:modified xsi:type="dcterms:W3CDTF">2015-09-11T22:58:54Z</dcterms:modified>
</cp:coreProperties>
</file>