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65C06B-2546-4C22-8C93-EBD62B2A2C8D}" type="datetimeFigureOut">
              <a:rPr lang="es-NI" smtClean="0"/>
              <a:pPr/>
              <a:t>25/11/2015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5C06B-2546-4C22-8C93-EBD62B2A2C8D}" type="datetimeFigureOut">
              <a:rPr lang="es-NI" smtClean="0"/>
              <a:pPr/>
              <a:t>25/11/2015</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984A9-6E26-4BAA-B57D-CC1B25A8EC22}"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 TEMA: CARACTERÍSTICAS DE LA ORACIÓN EN SANTIAGO.TEXTO: SANTIAGO.5:13-17. </a:t>
            </a:r>
            <a:r>
              <a:rPr lang="es-NI" b="1" u="sng" dirty="0"/>
              <a:t/>
            </a:r>
            <a:br>
              <a:rPr lang="es-NI" b="1" u="sng" dirty="0"/>
            </a:br>
            <a:endParaRPr lang="es-NI" sz="4000" dirty="0"/>
          </a:p>
        </p:txBody>
      </p:sp>
      <p:sp>
        <p:nvSpPr>
          <p:cNvPr id="5" name="4 Marcador de contenido"/>
          <p:cNvSpPr>
            <a:spLocks noGrp="1"/>
          </p:cNvSpPr>
          <p:nvPr>
            <p:ph idx="1"/>
          </p:nvPr>
        </p:nvSpPr>
        <p:spPr>
          <a:xfrm>
            <a:off x="0" y="1600200"/>
            <a:ext cx="6084168" cy="4277072"/>
          </a:xfrm>
        </p:spPr>
        <p:txBody>
          <a:bodyPr>
            <a:normAutofit fontScale="70000" lnSpcReduction="20000"/>
          </a:bodyPr>
          <a:lstStyle/>
          <a:p>
            <a:r>
              <a:rPr lang="es-NI" b="1" u="sng" dirty="0"/>
              <a:t>INTRODUCCION:</a:t>
            </a:r>
            <a:endParaRPr lang="es-NI" dirty="0"/>
          </a:p>
          <a:p>
            <a:pPr lvl="0" algn="just"/>
            <a:r>
              <a:rPr lang="es-NI" dirty="0"/>
              <a:t>La oración es muy importante en nuestra vida como cristianos, debemos estar orando en todo tiempo y en toda circunstancia de la vida, siempre necesitaremos de la oración.</a:t>
            </a:r>
          </a:p>
          <a:p>
            <a:pPr lvl="0" algn="just"/>
            <a:r>
              <a:rPr lang="es-NI" dirty="0"/>
              <a:t>Jesús siempre le dio mucha importancia a la oración, los apóstoles y la iglesia misma siempre estaban orando.</a:t>
            </a:r>
          </a:p>
          <a:p>
            <a:pPr lvl="0" algn="just"/>
            <a:r>
              <a:rPr lang="es-NI" b="1" u="sng" dirty="0"/>
              <a:t>Las escrituras nos advierten a que oremos sin cesar sin descansar.</a:t>
            </a:r>
            <a:r>
              <a:rPr lang="es-NI" dirty="0"/>
              <a:t> I Tesalonicenses.5:17. A no desmayar jamás. Lucas.18:1.</a:t>
            </a:r>
          </a:p>
          <a:p>
            <a:pPr>
              <a:buNone/>
            </a:pPr>
            <a:r>
              <a:rPr lang="es-NI" dirty="0" smtClean="0"/>
              <a:t/>
            </a:r>
            <a:br>
              <a:rPr lang="es-NI" dirty="0" smtClean="0"/>
            </a:br>
            <a:endParaRPr lang="es-NI" dirty="0"/>
          </a:p>
        </p:txBody>
      </p:sp>
      <p:pic>
        <p:nvPicPr>
          <p:cNvPr id="1026" name="Picture 2" descr="C:\Users\MARIO MORENO\Desktop\Señales\78f8828630668f7c5fcd878ca6ce06eb.jpg"/>
          <p:cNvPicPr>
            <a:picLocks noChangeAspect="1" noChangeArrowheads="1"/>
          </p:cNvPicPr>
          <p:nvPr/>
        </p:nvPicPr>
        <p:blipFill>
          <a:blip r:embed="rId3" cstate="print"/>
          <a:srcRect/>
          <a:stretch>
            <a:fillRect/>
          </a:stretch>
        </p:blipFill>
        <p:spPr bwMode="auto">
          <a:xfrm>
            <a:off x="6228184" y="1340768"/>
            <a:ext cx="2915816" cy="5517233"/>
          </a:xfrm>
          <a:prstGeom prst="rect">
            <a:avLst/>
          </a:prstGeom>
          <a:noFill/>
        </p:spPr>
      </p:pic>
      <p:pic>
        <p:nvPicPr>
          <p:cNvPr id="1027" name="Picture 3" descr="C:\Users\MARIO MORENO\Desktop\images (1).jpg"/>
          <p:cNvPicPr>
            <a:picLocks noChangeAspect="1" noChangeArrowheads="1"/>
          </p:cNvPicPr>
          <p:nvPr/>
        </p:nvPicPr>
        <p:blipFill>
          <a:blip r:embed="rId4" cstate="print"/>
          <a:srcRect/>
          <a:stretch>
            <a:fillRect/>
          </a:stretch>
        </p:blipFill>
        <p:spPr bwMode="auto">
          <a:xfrm>
            <a:off x="0" y="4869160"/>
            <a:ext cx="6228184" cy="198884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amond(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amond(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diamond(in)">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diamond(in)">
                                      <p:cBhvr>
                                        <p:cTn id="3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LA ORACION FERVIENTE. SANTIAGO.5:16.</a:t>
            </a:r>
            <a:r>
              <a:rPr lang="es-NI" dirty="0"/>
              <a:t/>
            </a:r>
            <a:br>
              <a:rPr lang="es-NI" dirty="0"/>
            </a:br>
            <a:endParaRPr lang="es-NI" dirty="0"/>
          </a:p>
        </p:txBody>
      </p:sp>
      <p:sp>
        <p:nvSpPr>
          <p:cNvPr id="3" name="2 Marcador de contenido"/>
          <p:cNvSpPr>
            <a:spLocks noGrp="1"/>
          </p:cNvSpPr>
          <p:nvPr>
            <p:ph idx="1"/>
          </p:nvPr>
        </p:nvSpPr>
        <p:spPr>
          <a:xfrm>
            <a:off x="0" y="1600201"/>
            <a:ext cx="9144000" cy="3124944"/>
          </a:xfrm>
        </p:spPr>
        <p:txBody>
          <a:bodyPr/>
          <a:lstStyle/>
          <a:p>
            <a:pPr lvl="0" algn="just"/>
            <a:r>
              <a:rPr lang="es-NI" dirty="0"/>
              <a:t>Debemos de ser fervientes en la oración, </a:t>
            </a:r>
            <a:r>
              <a:rPr lang="es-NI" b="1" u="sng" dirty="0"/>
              <a:t>la palabra ferviente- fervoroso, ardiente,</a:t>
            </a:r>
            <a:r>
              <a:rPr lang="es-NI" dirty="0"/>
              <a:t> nuestra oraciones deben de ser con mucho fervor, una oración fría no es aceptada por nuestro Dios. Debemos de ser fervientes en espíritu. Romanos.12:11.</a:t>
            </a:r>
          </a:p>
          <a:p>
            <a:endParaRPr lang="es-NI" dirty="0"/>
          </a:p>
        </p:txBody>
      </p:sp>
      <p:pic>
        <p:nvPicPr>
          <p:cNvPr id="10242" name="Picture 2" descr="C:\Users\MARIO MORENO\Desktop\oracion_ferviente.png"/>
          <p:cNvPicPr>
            <a:picLocks noChangeAspect="1" noChangeArrowheads="1"/>
          </p:cNvPicPr>
          <p:nvPr/>
        </p:nvPicPr>
        <p:blipFill>
          <a:blip r:embed="rId3" cstate="print"/>
          <a:srcRect/>
          <a:stretch>
            <a:fillRect/>
          </a:stretch>
        </p:blipFill>
        <p:spPr bwMode="auto">
          <a:xfrm>
            <a:off x="4211960" y="4221089"/>
            <a:ext cx="4932040" cy="2636912"/>
          </a:xfrm>
          <a:prstGeom prst="rect">
            <a:avLst/>
          </a:prstGeom>
          <a:noFill/>
        </p:spPr>
      </p:pic>
      <p:sp>
        <p:nvSpPr>
          <p:cNvPr id="5" name="4 Rectángulo"/>
          <p:cNvSpPr/>
          <p:nvPr/>
        </p:nvSpPr>
        <p:spPr>
          <a:xfrm>
            <a:off x="0" y="4365104"/>
            <a:ext cx="2195736" cy="2492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NO SE DETENGA SIGA ORANDO.</a:t>
            </a:r>
            <a:endParaRPr lang="es-NI" sz="2400" b="1" dirty="0"/>
          </a:p>
        </p:txBody>
      </p:sp>
      <p:sp>
        <p:nvSpPr>
          <p:cNvPr id="6" name="5 Flecha derecha"/>
          <p:cNvSpPr/>
          <p:nvPr/>
        </p:nvSpPr>
        <p:spPr>
          <a:xfrm>
            <a:off x="2411760" y="5229200"/>
            <a:ext cx="129614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diamond(in)">
                                      <p:cBhvr>
                                        <p:cTn id="27" dur="2000"/>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6660232" cy="6858000"/>
          </a:xfrm>
        </p:spPr>
        <p:txBody>
          <a:bodyPr>
            <a:normAutofit fontScale="92500" lnSpcReduction="10000"/>
          </a:bodyPr>
          <a:lstStyle/>
          <a:p>
            <a:pPr lvl="0" algn="just"/>
            <a:r>
              <a:rPr lang="es-NI" b="1" u="sng" dirty="0"/>
              <a:t>La iglesia hacia ferviente oración.</a:t>
            </a:r>
            <a:r>
              <a:rPr lang="es-NI" dirty="0"/>
              <a:t> Hechos.12:5.</a:t>
            </a:r>
          </a:p>
          <a:p>
            <a:pPr lvl="0" algn="just"/>
            <a:r>
              <a:rPr lang="es-NI" dirty="0"/>
              <a:t>Debemos de ser eficaz en la oración, muchas veces la oración no tiene resultados porque pedimos mal. Santiago.4:3. Muchas veces pedimos mal, una oración que no es de acuerdo a la voluntad de Dios, es una oración mal pedida. I Juan.5:14. </a:t>
            </a:r>
          </a:p>
          <a:p>
            <a:pPr lvl="0" algn="just"/>
            <a:r>
              <a:rPr lang="es-NI" dirty="0"/>
              <a:t>Muchas oraciones no tienen sentido, por ejemplo si alguien pierde un ojo, un pie, un dedo, y le pide a Dios que le devuelva el ojo o el pie o el dedo es una oración que no tendrá sentido y es una oración que no es eficaz.</a:t>
            </a:r>
          </a:p>
          <a:p>
            <a:endParaRPr lang="es-NI" dirty="0"/>
          </a:p>
        </p:txBody>
      </p:sp>
      <p:pic>
        <p:nvPicPr>
          <p:cNvPr id="11266" name="Picture 2" descr="C:\Users\MARIO MORENO\Desktop\Señales\no dejen de orar imagen.jpg"/>
          <p:cNvPicPr>
            <a:picLocks noChangeAspect="1" noChangeArrowheads="1"/>
          </p:cNvPicPr>
          <p:nvPr/>
        </p:nvPicPr>
        <p:blipFill>
          <a:blip r:embed="rId3" cstate="print"/>
          <a:srcRect/>
          <a:stretch>
            <a:fillRect/>
          </a:stretch>
        </p:blipFill>
        <p:spPr bwMode="auto">
          <a:xfrm>
            <a:off x="6732240" y="0"/>
            <a:ext cx="2411760" cy="6858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diamond(in)">
                                      <p:cBhvr>
                                        <p:cTn id="22" dur="2000"/>
                                        <p:tgtEl>
                                          <p:spTgt spid="1126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LA ORACION CONTESTADA. SANTIAGO.5:17.</a:t>
            </a:r>
            <a:r>
              <a:rPr lang="es-NI" dirty="0"/>
              <a:t/>
            </a:r>
            <a:br>
              <a:rPr lang="es-NI" dirty="0"/>
            </a:br>
            <a:endParaRPr lang="es-NI" dirty="0"/>
          </a:p>
        </p:txBody>
      </p:sp>
      <p:sp>
        <p:nvSpPr>
          <p:cNvPr id="3" name="2 Marcador de contenido"/>
          <p:cNvSpPr>
            <a:spLocks noGrp="1"/>
          </p:cNvSpPr>
          <p:nvPr>
            <p:ph idx="1"/>
          </p:nvPr>
        </p:nvSpPr>
        <p:spPr>
          <a:xfrm>
            <a:off x="0" y="1600201"/>
            <a:ext cx="9144000" cy="3629000"/>
          </a:xfrm>
        </p:spPr>
        <p:txBody>
          <a:bodyPr>
            <a:normAutofit fontScale="92500" lnSpcReduction="20000"/>
          </a:bodyPr>
          <a:lstStyle/>
          <a:p>
            <a:pPr lvl="0" algn="just"/>
            <a:r>
              <a:rPr lang="es-NI" dirty="0"/>
              <a:t>Toda oración va ser contestada. I Juan.5:14-15. Porque esta es la promesa que Dios nos ha hecho que va a contestar todas nuestras oraciones, pero las oraciones pueden ser contestadas positivamente o negativamente.</a:t>
            </a:r>
          </a:p>
          <a:p>
            <a:pPr lvl="0" algn="just"/>
            <a:r>
              <a:rPr lang="es-NI" dirty="0"/>
              <a:t>Muchas veces creemos que porque no se dio como yo lo pedí es porque Dios no me escucho ni me contesto la oración, pero eso no es verdad, Dios puedo haberme contestado negativamente y no quiero aceptar eso.</a:t>
            </a:r>
          </a:p>
          <a:p>
            <a:endParaRPr lang="es-NI" dirty="0"/>
          </a:p>
        </p:txBody>
      </p:sp>
      <p:pic>
        <p:nvPicPr>
          <p:cNvPr id="12290" name="Picture 2" descr="C:\Users\MARIO MORENO\Desktop\imagenes-cristianas-Dios-escucha-la-oracion_.jpg"/>
          <p:cNvPicPr>
            <a:picLocks noChangeAspect="1" noChangeArrowheads="1"/>
          </p:cNvPicPr>
          <p:nvPr/>
        </p:nvPicPr>
        <p:blipFill>
          <a:blip r:embed="rId3" cstate="print"/>
          <a:srcRect/>
          <a:stretch>
            <a:fillRect/>
          </a:stretch>
        </p:blipFill>
        <p:spPr bwMode="auto">
          <a:xfrm>
            <a:off x="0" y="5085184"/>
            <a:ext cx="9144000" cy="177281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2290"/>
                                        </p:tgtEl>
                                        <p:attrNameLst>
                                          <p:attrName>style.visibility</p:attrName>
                                        </p:attrNameLst>
                                      </p:cBhvr>
                                      <p:to>
                                        <p:strVal val="visible"/>
                                      </p:to>
                                    </p:set>
                                    <p:animEffect transition="in" filter="diamond(in)">
                                      <p:cBhvr>
                                        <p:cTn id="22" dur="2000"/>
                                        <p:tgtEl>
                                          <p:spTgt spid="1229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22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5436096" cy="6858000"/>
          </a:xfrm>
        </p:spPr>
        <p:txBody>
          <a:bodyPr>
            <a:normAutofit fontScale="92500" lnSpcReduction="20000"/>
          </a:bodyPr>
          <a:lstStyle/>
          <a:p>
            <a:pPr lvl="0" algn="just"/>
            <a:r>
              <a:rPr lang="es-NI" dirty="0"/>
              <a:t>Por ejemplo nuestro Señor Jesucristo oro a su Padre para que pasara la copa. Mateo.26:39. Pero sabemos que Jesús tuvo que morir. La pregunta es ¿contesto El Padre la oración de su hijo? SI, la contesto, pero la contesto negativamente y Jesús tuvo que morir</a:t>
            </a:r>
            <a:r>
              <a:rPr lang="es-NI" dirty="0" smtClean="0"/>
              <a:t>.</a:t>
            </a:r>
          </a:p>
          <a:p>
            <a:pPr lvl="0" algn="just"/>
            <a:r>
              <a:rPr lang="es-NI" dirty="0"/>
              <a:t>El apóstol Pablo oro para que Dios le quitara el aguijón. II Corintios.12:8. ¿Escucho Dios a Pablo? SI lo escucho, pero le contesto negativamente, porque no quito el aguijón a Pablo. II Corintios.12:9</a:t>
            </a:r>
          </a:p>
          <a:p>
            <a:endParaRPr lang="es-NI" dirty="0"/>
          </a:p>
        </p:txBody>
      </p:sp>
      <p:pic>
        <p:nvPicPr>
          <p:cNvPr id="13314" name="Picture 2" descr="C:\Users\MARIO MORENO\Desktop\oracontest.jpg"/>
          <p:cNvPicPr>
            <a:picLocks noChangeAspect="1" noChangeArrowheads="1"/>
          </p:cNvPicPr>
          <p:nvPr/>
        </p:nvPicPr>
        <p:blipFill>
          <a:blip r:embed="rId3" cstate="print"/>
          <a:srcRect/>
          <a:stretch>
            <a:fillRect/>
          </a:stretch>
        </p:blipFill>
        <p:spPr bwMode="auto">
          <a:xfrm>
            <a:off x="5508104" y="1772816"/>
            <a:ext cx="3635896" cy="3456384"/>
          </a:xfrm>
          <a:prstGeom prst="rect">
            <a:avLst/>
          </a:prstGeom>
          <a:noFill/>
        </p:spPr>
      </p:pic>
      <p:sp>
        <p:nvSpPr>
          <p:cNvPr id="5" name="4 Flecha doblada hacia arriba"/>
          <p:cNvSpPr/>
          <p:nvPr/>
        </p:nvSpPr>
        <p:spPr>
          <a:xfrm flipV="1">
            <a:off x="5580112" y="548680"/>
            <a:ext cx="936104" cy="9361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6" name="5 Rectángulo"/>
          <p:cNvSpPr/>
          <p:nvPr/>
        </p:nvSpPr>
        <p:spPr>
          <a:xfrm>
            <a:off x="6660232" y="0"/>
            <a:ext cx="2483768"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ORACION CONTESTADA PERO NO POSITIVAMENTE.</a:t>
            </a:r>
            <a:endParaRPr lang="es-NI" sz="2400" b="1" dirty="0"/>
          </a:p>
        </p:txBody>
      </p:sp>
      <p:sp>
        <p:nvSpPr>
          <p:cNvPr id="7" name="6 Flecha doblada hacia arriba"/>
          <p:cNvSpPr/>
          <p:nvPr/>
        </p:nvSpPr>
        <p:spPr>
          <a:xfrm>
            <a:off x="5292080" y="5949280"/>
            <a:ext cx="1152128"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8" name="7 Rectángulo"/>
          <p:cNvSpPr/>
          <p:nvPr/>
        </p:nvSpPr>
        <p:spPr>
          <a:xfrm>
            <a:off x="6732240" y="5301208"/>
            <a:ext cx="2411760" cy="155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ORACION CONTESTADA PERO NO POSITIVAMENTE.</a:t>
            </a:r>
            <a:endParaRPr lang="es-NI" sz="24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diamond(in)">
                                      <p:cBhvr>
                                        <p:cTn id="17" dur="2000"/>
                                        <p:tgtEl>
                                          <p:spTgt spid="133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1331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diamond(in)">
                                      <p:cBhvr>
                                        <p:cTn id="31" dur="20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amond(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21600000">
                                      <p:cBhvr>
                                        <p:cTn id="40" dur="2000" fill="hold"/>
                                        <p:tgtEl>
                                          <p:spTgt spid="13314"/>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amond(in)">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1"/>
            <a:ext cx="6300192" cy="4437112"/>
          </a:xfrm>
        </p:spPr>
        <p:txBody>
          <a:bodyPr>
            <a:normAutofit lnSpcReduction="10000"/>
          </a:bodyPr>
          <a:lstStyle/>
          <a:p>
            <a:pPr lvl="0" algn="just"/>
            <a:r>
              <a:rPr lang="es-NI" dirty="0"/>
              <a:t>Aquí se nos presenta el ejemplo de Elías quien oro para que no lloviese y no llovió, porque Dios siempre va a contestar nuestras oraciones ya sea positivamente o negativamente pero El contestara todas nuestras oraciones</a:t>
            </a:r>
            <a:r>
              <a:rPr lang="es-NI" dirty="0" smtClean="0"/>
              <a:t>.</a:t>
            </a:r>
          </a:p>
          <a:p>
            <a:pPr lvl="0" algn="just"/>
            <a:r>
              <a:rPr lang="es-NI" dirty="0" smtClean="0"/>
              <a:t>Después oro para que lloviera y llovió.</a:t>
            </a:r>
            <a:endParaRPr lang="es-NI" dirty="0"/>
          </a:p>
          <a:p>
            <a:endParaRPr lang="es-NI" dirty="0"/>
          </a:p>
        </p:txBody>
      </p:sp>
      <p:pic>
        <p:nvPicPr>
          <p:cNvPr id="14338" name="Picture 2" descr="C:\Users\MARIO MORENO\Desktop\sequia.gif"/>
          <p:cNvPicPr>
            <a:picLocks noChangeAspect="1" noChangeArrowheads="1" noCrop="1"/>
          </p:cNvPicPr>
          <p:nvPr/>
        </p:nvPicPr>
        <p:blipFill>
          <a:blip r:embed="rId3" cstate="print"/>
          <a:srcRect/>
          <a:stretch>
            <a:fillRect/>
          </a:stretch>
        </p:blipFill>
        <p:spPr bwMode="auto">
          <a:xfrm>
            <a:off x="6300192" y="1412776"/>
            <a:ext cx="2843808" cy="5445224"/>
          </a:xfrm>
          <a:prstGeom prst="rect">
            <a:avLst/>
          </a:prstGeom>
          <a:noFill/>
        </p:spPr>
      </p:pic>
      <p:sp>
        <p:nvSpPr>
          <p:cNvPr id="5" name="4 Flecha doblada hacia arriba"/>
          <p:cNvSpPr/>
          <p:nvPr/>
        </p:nvSpPr>
        <p:spPr>
          <a:xfrm flipV="1">
            <a:off x="6372200" y="260648"/>
            <a:ext cx="1512168"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6" name="5 Flecha abajo"/>
          <p:cNvSpPr/>
          <p:nvPr/>
        </p:nvSpPr>
        <p:spPr>
          <a:xfrm>
            <a:off x="2051720" y="4077072"/>
            <a:ext cx="79208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4339" name="Picture 3" descr="C:\Users\MARIO MORENO\Desktop\lluvia.jpg"/>
          <p:cNvPicPr>
            <a:picLocks noChangeAspect="1" noChangeArrowheads="1"/>
          </p:cNvPicPr>
          <p:nvPr/>
        </p:nvPicPr>
        <p:blipFill>
          <a:blip r:embed="rId4" cstate="print"/>
          <a:srcRect/>
          <a:stretch>
            <a:fillRect/>
          </a:stretch>
        </p:blipFill>
        <p:spPr bwMode="auto">
          <a:xfrm>
            <a:off x="0" y="5085184"/>
            <a:ext cx="6228184" cy="177281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diamond(in)">
                                      <p:cBhvr>
                                        <p:cTn id="17" dur="20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4339"/>
                                        </p:tgtEl>
                                        <p:attrNameLst>
                                          <p:attrName>style.visibility</p:attrName>
                                        </p:attrNameLst>
                                      </p:cBhvr>
                                      <p:to>
                                        <p:strVal val="visible"/>
                                      </p:to>
                                    </p:set>
                                    <p:animEffect transition="in" filter="diamond(in)">
                                      <p:cBhvr>
                                        <p:cTn id="32" dur="2000"/>
                                        <p:tgtEl>
                                          <p:spTgt spid="1433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143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1 Título"/>
          <p:cNvSpPr>
            <a:spLocks noGrp="1"/>
          </p:cNvSpPr>
          <p:nvPr>
            <p:ph type="title"/>
          </p:nvPr>
        </p:nvSpPr>
        <p:spPr>
          <a:xfrm>
            <a:off x="0" y="0"/>
            <a:ext cx="9144000" cy="1124744"/>
          </a:xfrm>
        </p:spPr>
        <p:txBody>
          <a:bodyPr>
            <a:normAutofit fontScale="90000"/>
          </a:bodyPr>
          <a:lstStyle/>
          <a:p>
            <a:r>
              <a:rPr lang="es-NI" b="1" u="sng" dirty="0" smtClean="0"/>
              <a:t/>
            </a:r>
            <a:br>
              <a:rPr lang="es-NI" b="1" u="sng" dirty="0" smtClean="0"/>
            </a:br>
            <a:r>
              <a:rPr lang="es-NI" b="1" u="sng" dirty="0" smtClean="0"/>
              <a:t>CONCLUSION</a:t>
            </a:r>
            <a:r>
              <a:rPr lang="es-NI" b="1" u="sng" dirty="0"/>
              <a:t>:</a:t>
            </a:r>
            <a:r>
              <a:rPr lang="es-NI" dirty="0"/>
              <a:t/>
            </a:r>
            <a:br>
              <a:rPr lang="es-NI" dirty="0"/>
            </a:br>
            <a:endParaRPr lang="es-NI" dirty="0"/>
          </a:p>
        </p:txBody>
      </p:sp>
      <p:sp>
        <p:nvSpPr>
          <p:cNvPr id="3" name="2 Marcador de contenido"/>
          <p:cNvSpPr>
            <a:spLocks noGrp="1"/>
          </p:cNvSpPr>
          <p:nvPr>
            <p:ph idx="1"/>
          </p:nvPr>
        </p:nvSpPr>
        <p:spPr>
          <a:xfrm>
            <a:off x="0" y="1268760"/>
            <a:ext cx="5220072" cy="5589239"/>
          </a:xfrm>
        </p:spPr>
        <p:txBody>
          <a:bodyPr>
            <a:normAutofit lnSpcReduction="10000"/>
          </a:bodyPr>
          <a:lstStyle/>
          <a:p>
            <a:pPr lvl="0" algn="just"/>
            <a:r>
              <a:rPr lang="es-NI" dirty="0"/>
              <a:t>La oración es muy importante en nuestra vida cristiana, debemos orar siempre sin desmayar, sin descansar, sin cesar, fervientes entregados en la oración.</a:t>
            </a:r>
          </a:p>
          <a:p>
            <a:pPr lvl="0" algn="just"/>
            <a:r>
              <a:rPr lang="es-NI" dirty="0"/>
              <a:t>Debemos orar unos por otros siempre.</a:t>
            </a:r>
          </a:p>
          <a:p>
            <a:pPr algn="just"/>
            <a:r>
              <a:rPr lang="es-NI" dirty="0"/>
              <a:t>Debemos orar unánimes, unidos en un mismo sentir</a:t>
            </a:r>
          </a:p>
        </p:txBody>
      </p:sp>
      <p:pic>
        <p:nvPicPr>
          <p:cNvPr id="15362" name="Picture 2" descr="C:\Users\MARIO MORENO\Desktop\Señales\slide_18.jpg"/>
          <p:cNvPicPr>
            <a:picLocks noChangeAspect="1" noChangeArrowheads="1"/>
          </p:cNvPicPr>
          <p:nvPr/>
        </p:nvPicPr>
        <p:blipFill>
          <a:blip r:embed="rId3" cstate="print"/>
          <a:srcRect/>
          <a:stretch>
            <a:fillRect/>
          </a:stretch>
        </p:blipFill>
        <p:spPr bwMode="auto">
          <a:xfrm>
            <a:off x="5364088" y="1844824"/>
            <a:ext cx="3779912" cy="5013176"/>
          </a:xfrm>
          <a:prstGeom prst="rect">
            <a:avLst/>
          </a:prstGeom>
          <a:noFill/>
        </p:spPr>
      </p:pic>
      <p:sp>
        <p:nvSpPr>
          <p:cNvPr id="5" name="4 Flecha doblada hacia arriba"/>
          <p:cNvSpPr/>
          <p:nvPr/>
        </p:nvSpPr>
        <p:spPr>
          <a:xfrm flipV="1">
            <a:off x="5292080" y="1196752"/>
            <a:ext cx="1008112"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6" name="5 Rectángulo"/>
          <p:cNvSpPr/>
          <p:nvPr/>
        </p:nvSpPr>
        <p:spPr>
          <a:xfrm>
            <a:off x="6516216" y="0"/>
            <a:ext cx="2627784"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NUNCA OLVIDES QUE:</a:t>
            </a:r>
            <a:endParaRPr lang="es-NI" sz="2400" b="1" dirty="0"/>
          </a:p>
        </p:txBody>
      </p:sp>
      <p:sp>
        <p:nvSpPr>
          <p:cNvPr id="7" name="6 Flecha abajo"/>
          <p:cNvSpPr/>
          <p:nvPr/>
        </p:nvSpPr>
        <p:spPr>
          <a:xfrm>
            <a:off x="7740352" y="1196752"/>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5362"/>
                                        </p:tgtEl>
                                        <p:attrNameLst>
                                          <p:attrName>style.visibility</p:attrName>
                                        </p:attrNameLst>
                                      </p:cBhvr>
                                      <p:to>
                                        <p:strVal val="visible"/>
                                      </p:to>
                                    </p:set>
                                    <p:animEffect transition="in" filter="diamond(in)">
                                      <p:cBhvr>
                                        <p:cTn id="42" dur="2000"/>
                                        <p:tgtEl>
                                          <p:spTgt spid="1536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15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7410" name="Picture 2" descr="C:\Users\MARIO MORENO\Desktop\Señales\manos.jpg"/>
          <p:cNvPicPr>
            <a:picLocks noChangeAspect="1" noChangeArrowheads="1"/>
          </p:cNvPicPr>
          <p:nvPr/>
        </p:nvPicPr>
        <p:blipFill>
          <a:blip r:embed="rId3" cstate="print"/>
          <a:srcRect/>
          <a:stretch>
            <a:fillRect/>
          </a:stretch>
        </p:blipFill>
        <p:spPr bwMode="auto">
          <a:xfrm>
            <a:off x="0" y="1772815"/>
            <a:ext cx="2339752" cy="5085185"/>
          </a:xfrm>
          <a:prstGeom prst="rect">
            <a:avLst/>
          </a:prstGeom>
          <a:noFill/>
        </p:spPr>
      </p:pic>
      <p:sp>
        <p:nvSpPr>
          <p:cNvPr id="5" name="4 Rectángulo"/>
          <p:cNvSpPr/>
          <p:nvPr/>
        </p:nvSpPr>
        <p:spPr>
          <a:xfrm>
            <a:off x="0" y="0"/>
            <a:ext cx="21237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DEBEMOS DE PEDIR.</a:t>
            </a:r>
            <a:endParaRPr lang="es-NI" sz="2400" b="1" dirty="0"/>
          </a:p>
        </p:txBody>
      </p:sp>
      <p:sp>
        <p:nvSpPr>
          <p:cNvPr id="6" name="5 Flecha abajo"/>
          <p:cNvSpPr/>
          <p:nvPr/>
        </p:nvSpPr>
        <p:spPr>
          <a:xfrm>
            <a:off x="611560" y="1124744"/>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7" name="6 Flecha derecha"/>
          <p:cNvSpPr/>
          <p:nvPr/>
        </p:nvSpPr>
        <p:spPr>
          <a:xfrm>
            <a:off x="2267744" y="260648"/>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8" name="7 Rectángulo"/>
          <p:cNvSpPr/>
          <p:nvPr/>
        </p:nvSpPr>
        <p:spPr>
          <a:xfrm>
            <a:off x="3491880" y="0"/>
            <a:ext cx="1944216"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YA QUE</a:t>
            </a:r>
            <a:endParaRPr lang="es-NI" sz="2400" b="1" dirty="0"/>
          </a:p>
        </p:txBody>
      </p:sp>
      <p:sp>
        <p:nvSpPr>
          <p:cNvPr id="9" name="8 Flecha abajo"/>
          <p:cNvSpPr/>
          <p:nvPr/>
        </p:nvSpPr>
        <p:spPr>
          <a:xfrm>
            <a:off x="4283968" y="112474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7411" name="Picture 3" descr="C:\Users\MARIO MORENO\Desktop\Señales\Orar es vivir.jpg"/>
          <p:cNvPicPr>
            <a:picLocks noChangeAspect="1" noChangeArrowheads="1"/>
          </p:cNvPicPr>
          <p:nvPr/>
        </p:nvPicPr>
        <p:blipFill>
          <a:blip r:embed="rId4" cstate="print"/>
          <a:srcRect/>
          <a:stretch>
            <a:fillRect/>
          </a:stretch>
        </p:blipFill>
        <p:spPr bwMode="auto">
          <a:xfrm>
            <a:off x="3059832" y="1844825"/>
            <a:ext cx="3024336" cy="5013176"/>
          </a:xfrm>
          <a:prstGeom prst="rect">
            <a:avLst/>
          </a:prstGeom>
          <a:noFill/>
        </p:spPr>
      </p:pic>
      <p:sp>
        <p:nvSpPr>
          <p:cNvPr id="11" name="10 Flecha derecha"/>
          <p:cNvSpPr/>
          <p:nvPr/>
        </p:nvSpPr>
        <p:spPr>
          <a:xfrm>
            <a:off x="5796136" y="188640"/>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7412" name="Picture 4" descr="C:\Users\MARIO MORENO\Desktop\Señales\80a72f6fbd9e7459ff6caa000150fb4b.jpg"/>
          <p:cNvPicPr>
            <a:picLocks noChangeAspect="1" noChangeArrowheads="1"/>
          </p:cNvPicPr>
          <p:nvPr/>
        </p:nvPicPr>
        <p:blipFill>
          <a:blip r:embed="rId5" cstate="print"/>
          <a:srcRect/>
          <a:stretch>
            <a:fillRect/>
          </a:stretch>
        </p:blipFill>
        <p:spPr bwMode="auto">
          <a:xfrm>
            <a:off x="6156176" y="1844824"/>
            <a:ext cx="2987824" cy="5013176"/>
          </a:xfrm>
          <a:prstGeom prst="rect">
            <a:avLst/>
          </a:prstGeom>
          <a:noFill/>
        </p:spPr>
      </p:pic>
      <p:sp>
        <p:nvSpPr>
          <p:cNvPr id="13" name="12 Rectángulo"/>
          <p:cNvSpPr/>
          <p:nvPr/>
        </p:nvSpPr>
        <p:spPr>
          <a:xfrm>
            <a:off x="6876256" y="0"/>
            <a:ext cx="2267744"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PORQUE</a:t>
            </a:r>
            <a:endParaRPr lang="es-NI" sz="2400" b="1" dirty="0"/>
          </a:p>
        </p:txBody>
      </p:sp>
      <p:sp>
        <p:nvSpPr>
          <p:cNvPr id="14" name="13 Flecha abajo"/>
          <p:cNvSpPr/>
          <p:nvPr/>
        </p:nvSpPr>
        <p:spPr>
          <a:xfrm>
            <a:off x="7596336" y="1052736"/>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diamond(in)">
                                      <p:cBhvr>
                                        <p:cTn id="17" dur="20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174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7411"/>
                                        </p:tgtEl>
                                        <p:attrNameLst>
                                          <p:attrName>style.visibility</p:attrName>
                                        </p:attrNameLst>
                                      </p:cBhvr>
                                      <p:to>
                                        <p:strVal val="visible"/>
                                      </p:to>
                                    </p:set>
                                    <p:animEffect transition="in" filter="diamond(in)">
                                      <p:cBhvr>
                                        <p:cTn id="41" dur="2000"/>
                                        <p:tgtEl>
                                          <p:spTgt spid="17411"/>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21600000">
                                      <p:cBhvr>
                                        <p:cTn id="45" dur="2000" fill="hold"/>
                                        <p:tgtEl>
                                          <p:spTgt spid="17411"/>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amond(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amond(i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amond(in)">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17412"/>
                                        </p:tgtEl>
                                        <p:attrNameLst>
                                          <p:attrName>style.visibility</p:attrName>
                                        </p:attrNameLst>
                                      </p:cBhvr>
                                      <p:to>
                                        <p:strVal val="visible"/>
                                      </p:to>
                                    </p:set>
                                    <p:animEffect transition="in" filter="diamond(in)">
                                      <p:cBhvr>
                                        <p:cTn id="65" dur="2000"/>
                                        <p:tgtEl>
                                          <p:spTgt spid="17412"/>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174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7101408"/>
          </a:xfrm>
          <a:prstGeom prst="rect">
            <a:avLst/>
          </a:prstGeom>
          <a:noFill/>
        </p:spPr>
      </p:pic>
      <p:pic>
        <p:nvPicPr>
          <p:cNvPr id="16386" name="Picture 2" descr="C:\Users\MARIO MORENO\Desktop\Señales\jdv1220814919z.gif"/>
          <p:cNvPicPr>
            <a:picLocks noGrp="1" noChangeAspect="1" noChangeArrowheads="1" noCrop="1"/>
          </p:cNvPicPr>
          <p:nvPr>
            <p:ph idx="1"/>
          </p:nvPr>
        </p:nvPicPr>
        <p:blipFill>
          <a:blip r:embed="rId3" cstate="print"/>
          <a:srcRect/>
          <a:stretch>
            <a:fillRect/>
          </a:stretch>
        </p:blipFill>
        <p:spPr bwMode="auto">
          <a:xfrm>
            <a:off x="0" y="0"/>
            <a:ext cx="9144000" cy="5085184"/>
          </a:xfrm>
          <a:prstGeom prst="rect">
            <a:avLst/>
          </a:prstGeom>
          <a:noFill/>
        </p:spPr>
      </p:pic>
      <p:sp>
        <p:nvSpPr>
          <p:cNvPr id="5" name="4 Rectángulo"/>
          <p:cNvSpPr/>
          <p:nvPr/>
        </p:nvSpPr>
        <p:spPr>
          <a:xfrm>
            <a:off x="0" y="4941168"/>
            <a:ext cx="914400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4000" b="1" dirty="0" smtClean="0"/>
              <a:t>DIOS NOS BENDIGA A TODOS.</a:t>
            </a:r>
            <a:endParaRPr lang="es-NI" sz="40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455" fill="hold">
                                          <p:stCondLst>
                                            <p:cond delay="0"/>
                                          </p:stCondLst>
                                        </p:cTn>
                                        <p:tgtEl>
                                          <p:spTgt spid="5">
                                            <p:txEl>
                                              <p:pRg st="0" end="0"/>
                                            </p:txEl>
                                          </p:spTgt>
                                        </p:tgtEl>
                                        <p:attrNameLst>
                                          <p:attrName>style.rotation</p:attrName>
                                        </p:attrNameLst>
                                      </p:cBhvr>
                                      <p:to>
                                        <p:strVal val="-45.0"/>
                                      </p:to>
                                    </p:set>
                                    <p:anim calcmode="lin" valueType="num">
                                      <p:cBhvr>
                                        <p:cTn id="8"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6588224" cy="6858000"/>
          </a:xfrm>
        </p:spPr>
        <p:txBody>
          <a:bodyPr>
            <a:normAutofit fontScale="85000" lnSpcReduction="20000"/>
          </a:bodyPr>
          <a:lstStyle/>
          <a:p>
            <a:pPr lvl="0" algn="just"/>
            <a:r>
              <a:rPr lang="es-NI" dirty="0"/>
              <a:t>Pero en este estudio quiero que miremos la oración desde el punto de Santiago.5, para la ver la oración que Santiago nos enseña:</a:t>
            </a:r>
          </a:p>
          <a:p>
            <a:pPr lvl="0" algn="just"/>
            <a:r>
              <a:rPr lang="es-NI" dirty="0"/>
              <a:t> La oración individual: “Haga oración”.  Santiago.5:13.</a:t>
            </a:r>
          </a:p>
          <a:p>
            <a:pPr lvl="0" algn="just"/>
            <a:r>
              <a:rPr lang="es-NI" dirty="0"/>
              <a:t> La oración unida: “Oren sobre él”. Santiago.5:14.</a:t>
            </a:r>
          </a:p>
          <a:p>
            <a:pPr lvl="0" algn="just"/>
            <a:r>
              <a:rPr lang="es-NI" dirty="0"/>
              <a:t>La oración de fe: “La oración de fe”. Santiago.5:15.</a:t>
            </a:r>
          </a:p>
          <a:p>
            <a:pPr lvl="0" algn="just"/>
            <a:r>
              <a:rPr lang="es-NI" dirty="0"/>
              <a:t>La oración por otros: “Orad unos por otros”. Santiago.5:16.</a:t>
            </a:r>
          </a:p>
          <a:p>
            <a:pPr lvl="0" algn="just"/>
            <a:r>
              <a:rPr lang="es-NI" dirty="0"/>
              <a:t>La oración ferviente: “La oración eficaz”. Santiago.5:16.</a:t>
            </a:r>
          </a:p>
          <a:p>
            <a:pPr lvl="0" algn="just"/>
            <a:r>
              <a:rPr lang="es-NI" dirty="0"/>
              <a:t>La oración contestada: “Para que no lloviese”. Santiago.5:17.</a:t>
            </a:r>
          </a:p>
          <a:p>
            <a:pPr lvl="0" algn="just"/>
            <a:r>
              <a:rPr lang="es-NI" dirty="0"/>
              <a:t>Esperando que este estudio nos anime a ser fervientes en la oración como lo demanda la Biblia.</a:t>
            </a:r>
          </a:p>
          <a:p>
            <a:endParaRPr lang="es-NI" dirty="0"/>
          </a:p>
        </p:txBody>
      </p:sp>
      <p:pic>
        <p:nvPicPr>
          <p:cNvPr id="2050" name="Picture 2" descr="C:\Users\MARIO MORENO\Desktop\Señales\80a72f6fbd9e7459ff6caa000150fb4b.jpg"/>
          <p:cNvPicPr>
            <a:picLocks noChangeAspect="1" noChangeArrowheads="1"/>
          </p:cNvPicPr>
          <p:nvPr/>
        </p:nvPicPr>
        <p:blipFill>
          <a:blip r:embed="rId3" cstate="print"/>
          <a:srcRect/>
          <a:stretch>
            <a:fillRect/>
          </a:stretch>
        </p:blipFill>
        <p:spPr bwMode="auto">
          <a:xfrm>
            <a:off x="6660232" y="0"/>
            <a:ext cx="2483768" cy="68770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diamond(in)">
                                      <p:cBhvr>
                                        <p:cTn id="47" dur="2000"/>
                                        <p:tgtEl>
                                          <p:spTgt spid="205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nodeType="clickEffect">
                                  <p:stCondLst>
                                    <p:cond delay="0"/>
                                  </p:stCondLst>
                                  <p:childTnLst>
                                    <p:animRot by="21600000">
                                      <p:cBhvr>
                                        <p:cTn id="51"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ORACION INDIVIDUAL. SANTIAGO.5:13.</a:t>
            </a:r>
            <a:r>
              <a:rPr lang="es-NI" dirty="0"/>
              <a:t/>
            </a:r>
            <a:br>
              <a:rPr lang="es-NI" dirty="0"/>
            </a:br>
            <a:endParaRPr lang="es-NI" dirty="0"/>
          </a:p>
        </p:txBody>
      </p:sp>
      <p:sp>
        <p:nvSpPr>
          <p:cNvPr id="3" name="2 Marcador de contenido"/>
          <p:cNvSpPr>
            <a:spLocks noGrp="1"/>
          </p:cNvSpPr>
          <p:nvPr>
            <p:ph idx="1"/>
          </p:nvPr>
        </p:nvSpPr>
        <p:spPr>
          <a:xfrm>
            <a:off x="0" y="1600200"/>
            <a:ext cx="6660232" cy="5257800"/>
          </a:xfrm>
        </p:spPr>
        <p:txBody>
          <a:bodyPr>
            <a:normAutofit fontScale="85000" lnSpcReduction="10000"/>
          </a:bodyPr>
          <a:lstStyle/>
          <a:p>
            <a:pPr lvl="0" algn="just"/>
            <a:r>
              <a:rPr lang="es-NI" dirty="0"/>
              <a:t>Aquí Santiago nos anima a orar por nosotros mismo, a la oración individual, Si esta alguno enfermo, el remedio, el antídoto es la oración, debemos orar por nuestras enfermedades.</a:t>
            </a:r>
          </a:p>
          <a:p>
            <a:pPr lvl="0" algn="just"/>
            <a:r>
              <a:rPr lang="es-NI" dirty="0"/>
              <a:t>Debemos de ser fervientes en la oración, en nuestra casa, nuestro trabajo, en donde estemos debemos estar siempre orando.</a:t>
            </a:r>
          </a:p>
          <a:p>
            <a:pPr lvl="0" algn="just"/>
            <a:r>
              <a:rPr lang="es-NI" dirty="0"/>
              <a:t>Dios desea que le invoquemos en el tiempo de la angustia, sea cual sea esta. Salmos.50:15. </a:t>
            </a:r>
            <a:r>
              <a:rPr lang="es-NI" b="1" u="sng" dirty="0"/>
              <a:t>Ya que en la angustia podemos clamar al Señor y El nos va a librar.</a:t>
            </a:r>
            <a:r>
              <a:rPr lang="es-NI" dirty="0"/>
              <a:t> Salmos.107:6.</a:t>
            </a:r>
          </a:p>
          <a:p>
            <a:endParaRPr lang="es-NI" dirty="0"/>
          </a:p>
        </p:txBody>
      </p:sp>
      <p:pic>
        <p:nvPicPr>
          <p:cNvPr id="3074" name="Picture 2" descr="C:\Users\MARIO MORENO\Desktop\Señales\c7689ff8d24bf2fa62970988e3cc2725.jpg"/>
          <p:cNvPicPr>
            <a:picLocks noChangeAspect="1" noChangeArrowheads="1"/>
          </p:cNvPicPr>
          <p:nvPr/>
        </p:nvPicPr>
        <p:blipFill>
          <a:blip r:embed="rId3" cstate="print"/>
          <a:srcRect/>
          <a:stretch>
            <a:fillRect/>
          </a:stretch>
        </p:blipFill>
        <p:spPr bwMode="auto">
          <a:xfrm>
            <a:off x="6896100" y="1484784"/>
            <a:ext cx="2247900" cy="537321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amond(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amond(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diamond(in)">
                                      <p:cBhvr>
                                        <p:cTn id="31" dur="20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21600000">
                                      <p:cBhvr>
                                        <p:cTn id="35"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1"/>
            <a:ext cx="9144000" cy="5301207"/>
          </a:xfrm>
        </p:spPr>
        <p:txBody>
          <a:bodyPr/>
          <a:lstStyle/>
          <a:p>
            <a:pPr lvl="0" algn="just"/>
            <a:r>
              <a:rPr lang="es-NI" dirty="0"/>
              <a:t>Miremos el poder de la oración individual nuestro Señor Jesucristo esta angustiado. Mateo.26:38. Jesús esta angustiado hasta al punto de la muerte, pero después que El oro su ánimo fue diferente. Mateo26:45-46. Se levanto e iba con determinación. Primero angustiado y después de la oración con mucha determinación. </a:t>
            </a:r>
          </a:p>
          <a:p>
            <a:pPr lvl="0" algn="just"/>
            <a:r>
              <a:rPr lang="es-NI" b="1" u="sng" dirty="0"/>
              <a:t>Debemos de dar a Dios todas nuestras ansiedades.</a:t>
            </a:r>
            <a:r>
              <a:rPr lang="es-NI" dirty="0"/>
              <a:t> I Pedro.5:7; Salmos.55:22.</a:t>
            </a:r>
          </a:p>
          <a:p>
            <a:pPr lvl="0" algn="just"/>
            <a:r>
              <a:rPr lang="es-NI" dirty="0"/>
              <a:t>Tenemos que orar siempre donde estemos.</a:t>
            </a:r>
          </a:p>
          <a:p>
            <a:pPr algn="just"/>
            <a:endParaRPr lang="es-NI" dirty="0"/>
          </a:p>
        </p:txBody>
      </p:sp>
      <p:sp>
        <p:nvSpPr>
          <p:cNvPr id="4" name="3 Rectángulo"/>
          <p:cNvSpPr/>
          <p:nvPr/>
        </p:nvSpPr>
        <p:spPr>
          <a:xfrm>
            <a:off x="0" y="5301208"/>
            <a:ext cx="4067944" cy="155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LA ORACION SIEMPRE NOS FORTALECE.</a:t>
            </a:r>
            <a:endParaRPr lang="es-NI" sz="2400" b="1" dirty="0"/>
          </a:p>
        </p:txBody>
      </p:sp>
      <p:sp>
        <p:nvSpPr>
          <p:cNvPr id="5" name="4 Flecha derecha"/>
          <p:cNvSpPr/>
          <p:nvPr/>
        </p:nvSpPr>
        <p:spPr>
          <a:xfrm>
            <a:off x="4427984" y="5877272"/>
            <a:ext cx="93610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4098" name="Picture 2" descr="C:\Users\MARIO MORENO\Desktop\Señales\images (1).jpg"/>
          <p:cNvPicPr>
            <a:picLocks noChangeAspect="1" noChangeArrowheads="1"/>
          </p:cNvPicPr>
          <p:nvPr/>
        </p:nvPicPr>
        <p:blipFill>
          <a:blip r:embed="rId3" cstate="print"/>
          <a:srcRect/>
          <a:stretch>
            <a:fillRect/>
          </a:stretch>
        </p:blipFill>
        <p:spPr bwMode="auto">
          <a:xfrm>
            <a:off x="5652121" y="5157192"/>
            <a:ext cx="3491880" cy="17008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diamond(in)">
                                      <p:cBhvr>
                                        <p:cTn id="32" dur="20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LA ORACION UNIDA. SANTIAGO.5:14.</a:t>
            </a:r>
            <a:r>
              <a:rPr lang="es-NI" dirty="0"/>
              <a:t/>
            </a:r>
            <a:br>
              <a:rPr lang="es-NI" dirty="0"/>
            </a:br>
            <a:endParaRPr lang="es-NI" dirty="0"/>
          </a:p>
        </p:txBody>
      </p:sp>
      <p:sp>
        <p:nvSpPr>
          <p:cNvPr id="3" name="2 Marcador de contenido"/>
          <p:cNvSpPr>
            <a:spLocks noGrp="1"/>
          </p:cNvSpPr>
          <p:nvPr>
            <p:ph idx="1"/>
          </p:nvPr>
        </p:nvSpPr>
        <p:spPr>
          <a:xfrm>
            <a:off x="0" y="1600200"/>
            <a:ext cx="9144000" cy="3556992"/>
          </a:xfrm>
        </p:spPr>
        <p:txBody>
          <a:bodyPr>
            <a:normAutofit fontScale="77500" lnSpcReduction="20000"/>
          </a:bodyPr>
          <a:lstStyle/>
          <a:p>
            <a:pPr lvl="0" algn="just"/>
            <a:r>
              <a:rPr lang="es-NI" dirty="0"/>
              <a:t>Como vimos hay oración individual, pero también hay oración colectiva de grupo, unidad. Aquí se habla de los ancianos, pero también debemos orar en grupo como hermanos que somos, no solo en la iglesia cuando nos reunimos, sino también en las casas.</a:t>
            </a:r>
          </a:p>
          <a:p>
            <a:pPr algn="just"/>
            <a:r>
              <a:rPr lang="es-NI" b="1" u="sng" dirty="0"/>
              <a:t>Los hermanos estaban unánimes en la oración.</a:t>
            </a:r>
            <a:r>
              <a:rPr lang="es-NI" dirty="0"/>
              <a:t> Hechos.2:42. Ellos estaban orando todos unidos, vemos los resultados de la oración en grupo. Hechos.12:5. La iglesia estaba haciendo oración ferviente por Pedro y Jacobo, quienes estaban encarcelados y ya habían matado a Jacobo, la oración dio resultado porque Pedro fue librado por El Señor. Hechos.12:12. Muchos estaban orando unidos</a:t>
            </a:r>
          </a:p>
        </p:txBody>
      </p:sp>
      <p:pic>
        <p:nvPicPr>
          <p:cNvPr id="5122" name="Picture 2" descr="C:\Users\MARIO MORENO\Desktop\Señales\unidos-orando.jpg"/>
          <p:cNvPicPr>
            <a:picLocks noChangeAspect="1" noChangeArrowheads="1"/>
          </p:cNvPicPr>
          <p:nvPr/>
        </p:nvPicPr>
        <p:blipFill>
          <a:blip r:embed="rId3" cstate="print"/>
          <a:srcRect/>
          <a:stretch>
            <a:fillRect/>
          </a:stretch>
        </p:blipFill>
        <p:spPr bwMode="auto">
          <a:xfrm>
            <a:off x="0" y="5085184"/>
            <a:ext cx="9144000" cy="177281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diamond(in)">
                                      <p:cBhvr>
                                        <p:cTn id="22" dur="20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1"/>
            <a:ext cx="9144000" cy="5373216"/>
          </a:xfrm>
        </p:spPr>
        <p:txBody>
          <a:bodyPr>
            <a:normAutofit fontScale="85000" lnSpcReduction="10000"/>
          </a:bodyPr>
          <a:lstStyle/>
          <a:p>
            <a:pPr lvl="0" algn="just"/>
            <a:r>
              <a:rPr lang="es-NI" dirty="0"/>
              <a:t>Después de las amenazas que recibieron los apóstoles de no predicar mas a Cristo. Hechos.4:18. Pero después ellos comenzaron a orar. Hechos.4:29-31. Ellos hablaban la palabra de Dios con más valor.</a:t>
            </a:r>
          </a:p>
          <a:p>
            <a:pPr lvl="0" algn="just"/>
            <a:r>
              <a:rPr lang="es-NI" b="1" u="sng" dirty="0"/>
              <a:t>Pablo oro con todos los ancianos de Éfeso.</a:t>
            </a:r>
            <a:r>
              <a:rPr lang="es-NI" dirty="0"/>
              <a:t> Hechos.20:36. Todos estaban orando unánimes juntos, en compañerismo.</a:t>
            </a:r>
          </a:p>
          <a:p>
            <a:pPr lvl="0" algn="just"/>
            <a:r>
              <a:rPr lang="es-NI" dirty="0"/>
              <a:t>Igualmente oro con todos los hermanos de Tiro. Hechos.21:3-5. Oraron todos de rodillas en la playa. No importa el lugar donde estemos siempre podemos orar.</a:t>
            </a:r>
          </a:p>
          <a:p>
            <a:pPr lvl="0" algn="just"/>
            <a:r>
              <a:rPr lang="es-NI" dirty="0"/>
              <a:t>Pablo rogaba  a los hermanos de Roma para que ellos oraran por El. Romanos.15:30. Para que fuera librado. Romanos.15:31.</a:t>
            </a:r>
          </a:p>
          <a:p>
            <a:pPr lvl="0" algn="just"/>
            <a:r>
              <a:rPr lang="es-NI" dirty="0"/>
              <a:t>Debemos orar unidos siempre.</a:t>
            </a:r>
          </a:p>
          <a:p>
            <a:endParaRPr lang="es-NI" dirty="0"/>
          </a:p>
        </p:txBody>
      </p:sp>
      <p:pic>
        <p:nvPicPr>
          <p:cNvPr id="6146" name="Picture 2" descr="C:\Users\MARIO MORENO\Desktop\Señales\Nunca dejeis de orar.jpg"/>
          <p:cNvPicPr>
            <a:picLocks noChangeAspect="1" noChangeArrowheads="1"/>
          </p:cNvPicPr>
          <p:nvPr/>
        </p:nvPicPr>
        <p:blipFill>
          <a:blip r:embed="rId3" cstate="print"/>
          <a:srcRect/>
          <a:stretch>
            <a:fillRect/>
          </a:stretch>
        </p:blipFill>
        <p:spPr bwMode="auto">
          <a:xfrm>
            <a:off x="0" y="5157192"/>
            <a:ext cx="9144000" cy="17008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diamond(in)">
                                      <p:cBhvr>
                                        <p:cTn id="32" dur="200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LA ORACION POR OTROS. SANTIAGO.5:16.</a:t>
            </a:r>
            <a:r>
              <a:rPr lang="es-NI" dirty="0"/>
              <a:t/>
            </a:r>
            <a:br>
              <a:rPr lang="es-NI" dirty="0"/>
            </a:br>
            <a:endParaRPr lang="es-NI" dirty="0"/>
          </a:p>
        </p:txBody>
      </p:sp>
      <p:sp>
        <p:nvSpPr>
          <p:cNvPr id="3" name="2 Marcador de contenido"/>
          <p:cNvSpPr>
            <a:spLocks noGrp="1"/>
          </p:cNvSpPr>
          <p:nvPr>
            <p:ph idx="1"/>
          </p:nvPr>
        </p:nvSpPr>
        <p:spPr>
          <a:xfrm>
            <a:off x="0" y="1600200"/>
            <a:ext cx="7092280" cy="5257800"/>
          </a:xfrm>
        </p:spPr>
        <p:txBody>
          <a:bodyPr>
            <a:normAutofit fontScale="92500" lnSpcReduction="20000"/>
          </a:bodyPr>
          <a:lstStyle/>
          <a:p>
            <a:pPr lvl="0"/>
            <a:r>
              <a:rPr lang="es-NI" dirty="0"/>
              <a:t>Debemos orar unos por otros Pablo siempre oraba por los demás. Colosenses.1:3. </a:t>
            </a:r>
            <a:r>
              <a:rPr lang="es-NI" b="1" u="sng" dirty="0"/>
              <a:t>Siempre estaba orando por ellos.</a:t>
            </a:r>
            <a:r>
              <a:rPr lang="es-NI" dirty="0"/>
              <a:t> Colosenses.1:9. No cesaba de orar por ellos.</a:t>
            </a:r>
          </a:p>
          <a:p>
            <a:pPr lvl="0"/>
            <a:r>
              <a:rPr lang="es-NI" dirty="0"/>
              <a:t>Igualmente pedía que los hermanos oraran por El. </a:t>
            </a:r>
            <a:r>
              <a:rPr lang="en-US" dirty="0"/>
              <a:t>Colosenses.4:3; I Tesalonicenses.5:25; II Tesalonicenses.3:1.</a:t>
            </a:r>
            <a:endParaRPr lang="es-NI" dirty="0"/>
          </a:p>
          <a:p>
            <a:pPr lvl="0"/>
            <a:r>
              <a:rPr lang="es-NI" dirty="0"/>
              <a:t>Debemos pedir que oren también por nosotros. Hebreos.13:18.</a:t>
            </a:r>
          </a:p>
          <a:p>
            <a:pPr lvl="0"/>
            <a:r>
              <a:rPr lang="es-NI" dirty="0"/>
              <a:t>Debemos siempre estar orando unos por otros, es nuestro deber orar unos por otros.</a:t>
            </a:r>
          </a:p>
          <a:p>
            <a:endParaRPr lang="es-NI" dirty="0"/>
          </a:p>
        </p:txBody>
      </p:sp>
      <p:pic>
        <p:nvPicPr>
          <p:cNvPr id="8194" name="Picture 2" descr="C:\Users\MARIO MORENO\Desktop\Señales\slide_20.jpg"/>
          <p:cNvPicPr>
            <a:picLocks noChangeAspect="1" noChangeArrowheads="1"/>
          </p:cNvPicPr>
          <p:nvPr/>
        </p:nvPicPr>
        <p:blipFill>
          <a:blip r:embed="rId3" cstate="print"/>
          <a:srcRect/>
          <a:stretch>
            <a:fillRect/>
          </a:stretch>
        </p:blipFill>
        <p:spPr bwMode="auto">
          <a:xfrm>
            <a:off x="7020272" y="1340768"/>
            <a:ext cx="2123728" cy="551723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diamond(in)">
                                      <p:cBhvr>
                                        <p:cTn id="32" dur="2000"/>
                                        <p:tgtEl>
                                          <p:spTgt spid="819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ORACION DE FE. SANTIAGO.5:15.</a:t>
            </a:r>
            <a:r>
              <a:rPr lang="es-NI" dirty="0"/>
              <a:t/>
            </a:r>
            <a:br>
              <a:rPr lang="es-NI" dirty="0"/>
            </a:br>
            <a:endParaRPr lang="es-NI" dirty="0"/>
          </a:p>
        </p:txBody>
      </p:sp>
      <p:sp>
        <p:nvSpPr>
          <p:cNvPr id="3" name="2 Marcador de contenido"/>
          <p:cNvSpPr>
            <a:spLocks noGrp="1"/>
          </p:cNvSpPr>
          <p:nvPr>
            <p:ph idx="1"/>
          </p:nvPr>
        </p:nvSpPr>
        <p:spPr>
          <a:xfrm>
            <a:off x="0" y="1600201"/>
            <a:ext cx="9144000" cy="3917032"/>
          </a:xfrm>
        </p:spPr>
        <p:txBody>
          <a:bodyPr>
            <a:normAutofit fontScale="85000" lnSpcReduction="10000"/>
          </a:bodyPr>
          <a:lstStyle/>
          <a:p>
            <a:pPr lvl="0"/>
            <a:r>
              <a:rPr lang="es-NI" dirty="0"/>
              <a:t>Para que la oración tenga grandes resultados en nuestras vidas, tiene que ser con fe, sin fe la oración no funciona. </a:t>
            </a:r>
          </a:p>
          <a:p>
            <a:pPr lvl="0"/>
            <a:r>
              <a:rPr lang="es-NI" dirty="0"/>
              <a:t>La oración con fe dará resultados. </a:t>
            </a:r>
            <a:r>
              <a:rPr lang="es-NI" b="1" u="sng" dirty="0"/>
              <a:t>Restaura al enfermo.</a:t>
            </a:r>
            <a:r>
              <a:rPr lang="es-NI" dirty="0"/>
              <a:t> Santiago.5:15. </a:t>
            </a:r>
          </a:p>
          <a:p>
            <a:pPr lvl="0"/>
            <a:r>
              <a:rPr lang="es-NI" dirty="0"/>
              <a:t>Por eso debemos de orar pero con fe. Santiago.1:6. Debemos de pedir pero pedir con fe, </a:t>
            </a:r>
            <a:r>
              <a:rPr lang="es-NI" b="1" u="sng" dirty="0"/>
              <a:t>ya que si pedidos sin fe no recibiremos nada.</a:t>
            </a:r>
            <a:r>
              <a:rPr lang="es-NI" dirty="0"/>
              <a:t> Santiago.1:7.</a:t>
            </a:r>
          </a:p>
          <a:p>
            <a:pPr lvl="0"/>
            <a:r>
              <a:rPr lang="es-NI" dirty="0"/>
              <a:t>Orar con fe da resultados.</a:t>
            </a:r>
          </a:p>
          <a:p>
            <a:pPr lvl="0"/>
            <a:r>
              <a:rPr lang="es-NI" dirty="0"/>
              <a:t>Orar sin fe no da resultados</a:t>
            </a:r>
          </a:p>
          <a:p>
            <a:endParaRPr lang="es-NI" dirty="0"/>
          </a:p>
        </p:txBody>
      </p:sp>
      <p:pic>
        <p:nvPicPr>
          <p:cNvPr id="7170" name="Picture 2" descr="C:\Users\MARIO MORENO\Desktop\Señales\peti-title.jpg"/>
          <p:cNvPicPr>
            <a:picLocks noChangeAspect="1" noChangeArrowheads="1"/>
          </p:cNvPicPr>
          <p:nvPr/>
        </p:nvPicPr>
        <p:blipFill>
          <a:blip r:embed="rId3" cstate="print"/>
          <a:srcRect/>
          <a:stretch>
            <a:fillRect/>
          </a:stretch>
        </p:blipFill>
        <p:spPr bwMode="auto">
          <a:xfrm>
            <a:off x="0" y="5373216"/>
            <a:ext cx="9111438" cy="148478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diamond(in)">
                                      <p:cBhvr>
                                        <p:cTn id="37" dur="2000"/>
                                        <p:tgtEl>
                                          <p:spTgt spid="717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Rectángulo"/>
          <p:cNvSpPr/>
          <p:nvPr/>
        </p:nvSpPr>
        <p:spPr>
          <a:xfrm>
            <a:off x="0" y="0"/>
            <a:ext cx="3635896"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JESUS SIEMPRE ORABA POR LOS DEMAS.</a:t>
            </a:r>
            <a:endParaRPr lang="es-NI" sz="2800" b="1" dirty="0"/>
          </a:p>
        </p:txBody>
      </p:sp>
      <p:sp>
        <p:nvSpPr>
          <p:cNvPr id="5" name="4 Flecha abajo"/>
          <p:cNvSpPr/>
          <p:nvPr/>
        </p:nvSpPr>
        <p:spPr>
          <a:xfrm>
            <a:off x="1115616" y="1556792"/>
            <a:ext cx="720080"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9218" name="Picture 2" descr="C:\Users\MARIO MORENO\Desktop\Señales\slide_20.jpg"/>
          <p:cNvPicPr>
            <a:picLocks noChangeAspect="1" noChangeArrowheads="1"/>
          </p:cNvPicPr>
          <p:nvPr/>
        </p:nvPicPr>
        <p:blipFill>
          <a:blip r:embed="rId3" cstate="print"/>
          <a:srcRect/>
          <a:stretch>
            <a:fillRect/>
          </a:stretch>
        </p:blipFill>
        <p:spPr bwMode="auto">
          <a:xfrm>
            <a:off x="0" y="3140968"/>
            <a:ext cx="4355976" cy="3717032"/>
          </a:xfrm>
          <a:prstGeom prst="rect">
            <a:avLst/>
          </a:prstGeom>
          <a:noFill/>
        </p:spPr>
      </p:pic>
      <p:sp>
        <p:nvSpPr>
          <p:cNvPr id="7" name="6 Flecha derecha"/>
          <p:cNvSpPr/>
          <p:nvPr/>
        </p:nvSpPr>
        <p:spPr>
          <a:xfrm>
            <a:off x="4211960" y="332656"/>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8" name="7 Rectángulo"/>
          <p:cNvSpPr/>
          <p:nvPr/>
        </p:nvSpPr>
        <p:spPr>
          <a:xfrm>
            <a:off x="6084168" y="0"/>
            <a:ext cx="3059832"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DEBEMOS DE IMITARLO</a:t>
            </a:r>
            <a:endParaRPr lang="es-NI" sz="2800" b="1" dirty="0"/>
          </a:p>
        </p:txBody>
      </p:sp>
      <p:sp>
        <p:nvSpPr>
          <p:cNvPr id="9" name="8 Flecha abajo"/>
          <p:cNvSpPr/>
          <p:nvPr/>
        </p:nvSpPr>
        <p:spPr>
          <a:xfrm>
            <a:off x="7308304" y="1484784"/>
            <a:ext cx="64807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9219" name="Picture 3" descr="C:\Users\MARIO MORENO\Desktop\Señales\4703ce926cc764eec9da91f382461bc5.jpg"/>
          <p:cNvPicPr>
            <a:picLocks noChangeAspect="1" noChangeArrowheads="1"/>
          </p:cNvPicPr>
          <p:nvPr/>
        </p:nvPicPr>
        <p:blipFill>
          <a:blip r:embed="rId4" cstate="print"/>
          <a:srcRect/>
          <a:stretch>
            <a:fillRect/>
          </a:stretch>
        </p:blipFill>
        <p:spPr bwMode="auto">
          <a:xfrm>
            <a:off x="4427984" y="3068960"/>
            <a:ext cx="4716016" cy="3789040"/>
          </a:xfrm>
          <a:prstGeom prst="rect">
            <a:avLst/>
          </a:prstGeom>
          <a:noFill/>
        </p:spPr>
      </p:pic>
      <p:pic>
        <p:nvPicPr>
          <p:cNvPr id="9220" name="Picture 4" descr="C:\Users\MARIO MORENO\Desktop\Animo_1.jpg"/>
          <p:cNvPicPr>
            <a:picLocks noChangeAspect="1" noChangeArrowheads="1"/>
          </p:cNvPicPr>
          <p:nvPr/>
        </p:nvPicPr>
        <p:blipFill>
          <a:blip r:embed="rId5" cstate="print"/>
          <a:srcRect/>
          <a:stretch>
            <a:fillRect/>
          </a:stretch>
        </p:blipFill>
        <p:spPr bwMode="auto">
          <a:xfrm>
            <a:off x="2483768" y="1196752"/>
            <a:ext cx="4680520" cy="187220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diamond(in)">
                                      <p:cBhvr>
                                        <p:cTn id="17" dur="20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921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9219"/>
                                        </p:tgtEl>
                                        <p:attrNameLst>
                                          <p:attrName>style.visibility</p:attrName>
                                        </p:attrNameLst>
                                      </p:cBhvr>
                                      <p:to>
                                        <p:strVal val="visible"/>
                                      </p:to>
                                    </p:set>
                                    <p:animEffect transition="in" filter="diamond(in)">
                                      <p:cBhvr>
                                        <p:cTn id="41" dur="2000"/>
                                        <p:tgtEl>
                                          <p:spTgt spid="9219"/>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21600000">
                                      <p:cBhvr>
                                        <p:cTn id="45" dur="2000" fill="hold"/>
                                        <p:tgtEl>
                                          <p:spTgt spid="9219"/>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9220"/>
                                        </p:tgtEl>
                                        <p:attrNameLst>
                                          <p:attrName>style.visibility</p:attrName>
                                        </p:attrNameLst>
                                      </p:cBhvr>
                                      <p:to>
                                        <p:strVal val="visible"/>
                                      </p:to>
                                    </p:set>
                                    <p:animEffect transition="in" filter="diamond(in)">
                                      <p:cBhvr>
                                        <p:cTn id="50" dur="2000"/>
                                        <p:tgtEl>
                                          <p:spTgt spid="922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92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1204</Words>
  <Application>Microsoft Office PowerPoint</Application>
  <PresentationFormat>Presentación en pantalla (4:3)</PresentationFormat>
  <Paragraphs>67</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  TEMA: CARACTERÍSTICAS DE LA ORACIÓN EN SANTIAGO.TEXTO: SANTIAGO.5:13-17.  </vt:lpstr>
      <vt:lpstr>Diapositiva 2</vt:lpstr>
      <vt:lpstr> CARACTERISTICA DE LA ORACION: ORACION INDIVIDUAL. SANTIAGO.5:13. </vt:lpstr>
      <vt:lpstr>Diapositiva 4</vt:lpstr>
      <vt:lpstr> CARACTERISTICA DE LA ORACION: LA ORACION UNIDA. SANTIAGO.5:14. </vt:lpstr>
      <vt:lpstr>Diapositiva 6</vt:lpstr>
      <vt:lpstr> CARACTERISTICA DE LA ORACION: LA ORACION POR OTROS. SANTIAGO.5:16. </vt:lpstr>
      <vt:lpstr> CARACTERISTICA DE LA ORACION: ORACION DE FE. SANTIAGO.5:15. </vt:lpstr>
      <vt:lpstr>Diapositiva 9</vt:lpstr>
      <vt:lpstr> CARACTERISTICA DE LA ORACION: LA ORACION FERVIENTE. SANTIAGO.5:16. </vt:lpstr>
      <vt:lpstr>Diapositiva 11</vt:lpstr>
      <vt:lpstr> CARACTERISTICA DE LA ORACION: LA ORACION CONTESTADA. SANTIAGO.5:17. </vt:lpstr>
      <vt:lpstr>Diapositiva 13</vt:lpstr>
      <vt:lpstr>Diapositiva 14</vt:lpstr>
      <vt:lpstr> CONCLUSION: </vt:lpstr>
      <vt:lpstr>Diapositiva 16</vt:lpstr>
      <vt:lpstr>Diapositiva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CARACTERÍSTICAS DE LA ORACIÓN EN SANTIAGO.TEXTO: SANTIAGO.5:13-17.</dc:title>
  <dc:creator>MARIO MORENO</dc:creator>
  <cp:lastModifiedBy>MARIO MORENO</cp:lastModifiedBy>
  <cp:revision>17</cp:revision>
  <dcterms:created xsi:type="dcterms:W3CDTF">2015-11-25T17:49:03Z</dcterms:created>
  <dcterms:modified xsi:type="dcterms:W3CDTF">2015-11-25T20:51:48Z</dcterms:modified>
</cp:coreProperties>
</file>