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91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NI"/>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NI"/>
          </a:p>
        </p:txBody>
      </p:sp>
      <p:sp>
        <p:nvSpPr>
          <p:cNvPr id="4" name="3 Marcador de fecha"/>
          <p:cNvSpPr>
            <a:spLocks noGrp="1"/>
          </p:cNvSpPr>
          <p:nvPr>
            <p:ph type="dt" sz="half" idx="10"/>
          </p:nvPr>
        </p:nvSpPr>
        <p:spPr/>
        <p:txBody>
          <a:bodyPr/>
          <a:lstStyle/>
          <a:p>
            <a:fld id="{11917710-B59A-45E0-8C5C-197EA2D5F936}" type="datetimeFigureOut">
              <a:rPr lang="es-NI" smtClean="0"/>
              <a:pPr/>
              <a:t>12/03/2016</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4A2FAF9C-A01A-449F-91F0-27BD4C11A8BF}" type="slidenum">
              <a:rPr lang="es-NI" smtClean="0"/>
              <a:pPr/>
              <a:t>‹Nº›</a:t>
            </a:fld>
            <a:endParaRPr lang="es-N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11917710-B59A-45E0-8C5C-197EA2D5F936}" type="datetimeFigureOut">
              <a:rPr lang="es-NI" smtClean="0"/>
              <a:pPr/>
              <a:t>12/03/2016</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4A2FAF9C-A01A-449F-91F0-27BD4C11A8BF}" type="slidenum">
              <a:rPr lang="es-NI" smtClean="0"/>
              <a:pPr/>
              <a:t>‹Nº›</a:t>
            </a:fld>
            <a:endParaRPr lang="es-N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NI"/>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11917710-B59A-45E0-8C5C-197EA2D5F936}" type="datetimeFigureOut">
              <a:rPr lang="es-NI" smtClean="0"/>
              <a:pPr/>
              <a:t>12/03/2016</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4A2FAF9C-A01A-449F-91F0-27BD4C11A8BF}" type="slidenum">
              <a:rPr lang="es-NI" smtClean="0"/>
              <a:pPr/>
              <a:t>‹Nº›</a:t>
            </a:fld>
            <a:endParaRPr lang="es-N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11917710-B59A-45E0-8C5C-197EA2D5F936}" type="datetimeFigureOut">
              <a:rPr lang="es-NI" smtClean="0"/>
              <a:pPr/>
              <a:t>12/03/2016</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4A2FAF9C-A01A-449F-91F0-27BD4C11A8BF}" type="slidenum">
              <a:rPr lang="es-NI" smtClean="0"/>
              <a:pPr/>
              <a:t>‹Nº›</a:t>
            </a:fld>
            <a:endParaRPr lang="es-N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1917710-B59A-45E0-8C5C-197EA2D5F936}" type="datetimeFigureOut">
              <a:rPr lang="es-NI" smtClean="0"/>
              <a:pPr/>
              <a:t>12/03/2016</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4A2FAF9C-A01A-449F-91F0-27BD4C11A8BF}" type="slidenum">
              <a:rPr lang="es-NI" smtClean="0"/>
              <a:pPr/>
              <a:t>‹Nº›</a:t>
            </a:fld>
            <a:endParaRPr lang="es-N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5" name="4 Marcador de fecha"/>
          <p:cNvSpPr>
            <a:spLocks noGrp="1"/>
          </p:cNvSpPr>
          <p:nvPr>
            <p:ph type="dt" sz="half" idx="10"/>
          </p:nvPr>
        </p:nvSpPr>
        <p:spPr/>
        <p:txBody>
          <a:bodyPr/>
          <a:lstStyle/>
          <a:p>
            <a:fld id="{11917710-B59A-45E0-8C5C-197EA2D5F936}" type="datetimeFigureOut">
              <a:rPr lang="es-NI" smtClean="0"/>
              <a:pPr/>
              <a:t>12/03/2016</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4A2FAF9C-A01A-449F-91F0-27BD4C11A8BF}" type="slidenum">
              <a:rPr lang="es-NI" smtClean="0"/>
              <a:pPr/>
              <a:t>‹Nº›</a:t>
            </a:fld>
            <a:endParaRPr lang="es-N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7" name="6 Marcador de fecha"/>
          <p:cNvSpPr>
            <a:spLocks noGrp="1"/>
          </p:cNvSpPr>
          <p:nvPr>
            <p:ph type="dt" sz="half" idx="10"/>
          </p:nvPr>
        </p:nvSpPr>
        <p:spPr/>
        <p:txBody>
          <a:bodyPr/>
          <a:lstStyle/>
          <a:p>
            <a:fld id="{11917710-B59A-45E0-8C5C-197EA2D5F936}" type="datetimeFigureOut">
              <a:rPr lang="es-NI" smtClean="0"/>
              <a:pPr/>
              <a:t>12/03/2016</a:t>
            </a:fld>
            <a:endParaRPr lang="es-NI"/>
          </a:p>
        </p:txBody>
      </p:sp>
      <p:sp>
        <p:nvSpPr>
          <p:cNvPr id="8" name="7 Marcador de pie de página"/>
          <p:cNvSpPr>
            <a:spLocks noGrp="1"/>
          </p:cNvSpPr>
          <p:nvPr>
            <p:ph type="ftr" sz="quarter" idx="11"/>
          </p:nvPr>
        </p:nvSpPr>
        <p:spPr/>
        <p:txBody>
          <a:bodyPr/>
          <a:lstStyle/>
          <a:p>
            <a:endParaRPr lang="es-NI"/>
          </a:p>
        </p:txBody>
      </p:sp>
      <p:sp>
        <p:nvSpPr>
          <p:cNvPr id="9" name="8 Marcador de número de diapositiva"/>
          <p:cNvSpPr>
            <a:spLocks noGrp="1"/>
          </p:cNvSpPr>
          <p:nvPr>
            <p:ph type="sldNum" sz="quarter" idx="12"/>
          </p:nvPr>
        </p:nvSpPr>
        <p:spPr/>
        <p:txBody>
          <a:bodyPr/>
          <a:lstStyle/>
          <a:p>
            <a:fld id="{4A2FAF9C-A01A-449F-91F0-27BD4C11A8BF}" type="slidenum">
              <a:rPr lang="es-NI" smtClean="0"/>
              <a:pPr/>
              <a:t>‹Nº›</a:t>
            </a:fld>
            <a:endParaRPr lang="es-N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fecha"/>
          <p:cNvSpPr>
            <a:spLocks noGrp="1"/>
          </p:cNvSpPr>
          <p:nvPr>
            <p:ph type="dt" sz="half" idx="10"/>
          </p:nvPr>
        </p:nvSpPr>
        <p:spPr/>
        <p:txBody>
          <a:bodyPr/>
          <a:lstStyle/>
          <a:p>
            <a:fld id="{11917710-B59A-45E0-8C5C-197EA2D5F936}" type="datetimeFigureOut">
              <a:rPr lang="es-NI" smtClean="0"/>
              <a:pPr/>
              <a:t>12/03/2016</a:t>
            </a:fld>
            <a:endParaRPr lang="es-NI"/>
          </a:p>
        </p:txBody>
      </p:sp>
      <p:sp>
        <p:nvSpPr>
          <p:cNvPr id="4" name="3 Marcador de pie de página"/>
          <p:cNvSpPr>
            <a:spLocks noGrp="1"/>
          </p:cNvSpPr>
          <p:nvPr>
            <p:ph type="ftr" sz="quarter" idx="11"/>
          </p:nvPr>
        </p:nvSpPr>
        <p:spPr/>
        <p:txBody>
          <a:bodyPr/>
          <a:lstStyle/>
          <a:p>
            <a:endParaRPr lang="es-NI"/>
          </a:p>
        </p:txBody>
      </p:sp>
      <p:sp>
        <p:nvSpPr>
          <p:cNvPr id="5" name="4 Marcador de número de diapositiva"/>
          <p:cNvSpPr>
            <a:spLocks noGrp="1"/>
          </p:cNvSpPr>
          <p:nvPr>
            <p:ph type="sldNum" sz="quarter" idx="12"/>
          </p:nvPr>
        </p:nvSpPr>
        <p:spPr/>
        <p:txBody>
          <a:bodyPr/>
          <a:lstStyle/>
          <a:p>
            <a:fld id="{4A2FAF9C-A01A-449F-91F0-27BD4C11A8BF}" type="slidenum">
              <a:rPr lang="es-NI" smtClean="0"/>
              <a:pPr/>
              <a:t>‹Nº›</a:t>
            </a:fld>
            <a:endParaRPr lang="es-N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1917710-B59A-45E0-8C5C-197EA2D5F936}" type="datetimeFigureOut">
              <a:rPr lang="es-NI" smtClean="0"/>
              <a:pPr/>
              <a:t>12/03/2016</a:t>
            </a:fld>
            <a:endParaRPr lang="es-NI"/>
          </a:p>
        </p:txBody>
      </p:sp>
      <p:sp>
        <p:nvSpPr>
          <p:cNvPr id="3" name="2 Marcador de pie de página"/>
          <p:cNvSpPr>
            <a:spLocks noGrp="1"/>
          </p:cNvSpPr>
          <p:nvPr>
            <p:ph type="ftr" sz="quarter" idx="11"/>
          </p:nvPr>
        </p:nvSpPr>
        <p:spPr/>
        <p:txBody>
          <a:bodyPr/>
          <a:lstStyle/>
          <a:p>
            <a:endParaRPr lang="es-NI"/>
          </a:p>
        </p:txBody>
      </p:sp>
      <p:sp>
        <p:nvSpPr>
          <p:cNvPr id="4" name="3 Marcador de número de diapositiva"/>
          <p:cNvSpPr>
            <a:spLocks noGrp="1"/>
          </p:cNvSpPr>
          <p:nvPr>
            <p:ph type="sldNum" sz="quarter" idx="12"/>
          </p:nvPr>
        </p:nvSpPr>
        <p:spPr/>
        <p:txBody>
          <a:bodyPr/>
          <a:lstStyle/>
          <a:p>
            <a:fld id="{4A2FAF9C-A01A-449F-91F0-27BD4C11A8BF}" type="slidenum">
              <a:rPr lang="es-NI" smtClean="0"/>
              <a:pPr/>
              <a:t>‹Nº›</a:t>
            </a:fld>
            <a:endParaRPr lang="es-N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NI"/>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1917710-B59A-45E0-8C5C-197EA2D5F936}" type="datetimeFigureOut">
              <a:rPr lang="es-NI" smtClean="0"/>
              <a:pPr/>
              <a:t>12/03/2016</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4A2FAF9C-A01A-449F-91F0-27BD4C11A8BF}" type="slidenum">
              <a:rPr lang="es-NI" smtClean="0"/>
              <a:pPr/>
              <a:t>‹Nº›</a:t>
            </a:fld>
            <a:endParaRPr lang="es-N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NI"/>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NI"/>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1917710-B59A-45E0-8C5C-197EA2D5F936}" type="datetimeFigureOut">
              <a:rPr lang="es-NI" smtClean="0"/>
              <a:pPr/>
              <a:t>12/03/2016</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4A2FAF9C-A01A-449F-91F0-27BD4C11A8BF}" type="slidenum">
              <a:rPr lang="es-NI" smtClean="0"/>
              <a:pPr/>
              <a:t>‹Nº›</a:t>
            </a:fld>
            <a:endParaRPr lang="es-N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917710-B59A-45E0-8C5C-197EA2D5F936}" type="datetimeFigureOut">
              <a:rPr lang="es-NI" smtClean="0"/>
              <a:pPr/>
              <a:t>12/03/2016</a:t>
            </a:fld>
            <a:endParaRPr lang="es-NI"/>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FAF9C-A01A-449F-91F0-27BD4C11A8BF}" type="slidenum">
              <a:rPr lang="es-NI" smtClean="0"/>
              <a:pPr/>
              <a:t>‹Nº›</a:t>
            </a:fld>
            <a:endParaRPr lang="es-N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MARIO MORENO\Desktop\Señales\Fondos\imagesCAWUYPDR.jpg"/>
          <p:cNvPicPr>
            <a:picLocks noChangeAspect="1" noChangeArrowheads="1"/>
          </p:cNvPicPr>
          <p:nvPr/>
        </p:nvPicPr>
        <p:blipFill>
          <a:blip r:embed="rId2" cstate="print"/>
          <a:srcRect/>
          <a:stretch>
            <a:fillRect/>
          </a:stretch>
        </p:blipFill>
        <p:spPr bwMode="auto">
          <a:xfrm>
            <a:off x="1" y="0"/>
            <a:ext cx="9144000" cy="6857999"/>
          </a:xfrm>
          <a:prstGeom prst="rect">
            <a:avLst/>
          </a:prstGeom>
          <a:noFill/>
        </p:spPr>
      </p:pic>
      <p:sp>
        <p:nvSpPr>
          <p:cNvPr id="4" name="3 Título"/>
          <p:cNvSpPr>
            <a:spLocks noGrp="1"/>
          </p:cNvSpPr>
          <p:nvPr>
            <p:ph type="title"/>
          </p:nvPr>
        </p:nvSpPr>
        <p:spPr>
          <a:xfrm>
            <a:off x="0" y="0"/>
            <a:ext cx="9144000" cy="1340768"/>
          </a:xfrm>
        </p:spPr>
        <p:txBody>
          <a:bodyPr>
            <a:normAutofit fontScale="90000"/>
          </a:bodyPr>
          <a:lstStyle/>
          <a:p>
            <a:r>
              <a:rPr lang="es-NI" dirty="0" smtClean="0"/>
              <a:t/>
            </a:r>
            <a:br>
              <a:rPr lang="es-NI" dirty="0" smtClean="0"/>
            </a:br>
            <a:r>
              <a:rPr lang="es-NI" b="1" dirty="0" smtClean="0"/>
              <a:t>COMO ALGUNOS TIENEN POR COSTUMBRE. HEBREOS.10:25. </a:t>
            </a:r>
            <a:br>
              <a:rPr lang="es-NI" b="1" dirty="0" smtClean="0"/>
            </a:br>
            <a:endParaRPr lang="es-NI" b="1" dirty="0"/>
          </a:p>
        </p:txBody>
      </p:sp>
      <p:sp>
        <p:nvSpPr>
          <p:cNvPr id="5" name="4 Marcador de contenido"/>
          <p:cNvSpPr>
            <a:spLocks noGrp="1"/>
          </p:cNvSpPr>
          <p:nvPr>
            <p:ph idx="1"/>
          </p:nvPr>
        </p:nvSpPr>
        <p:spPr>
          <a:xfrm>
            <a:off x="0" y="1412776"/>
            <a:ext cx="9144000" cy="4320480"/>
          </a:xfrm>
        </p:spPr>
        <p:txBody>
          <a:bodyPr>
            <a:normAutofit fontScale="92500" lnSpcReduction="20000"/>
          </a:bodyPr>
          <a:lstStyle/>
          <a:p>
            <a:r>
              <a:rPr lang="es-NI" b="1" dirty="0" smtClean="0"/>
              <a:t>INTRODUCCION:</a:t>
            </a:r>
          </a:p>
          <a:p>
            <a:r>
              <a:rPr lang="es-NI" b="1" dirty="0" smtClean="0"/>
              <a:t>Lamentablemente algunos, no todos los hermanos estaban haciendo una costumbre en </a:t>
            </a:r>
            <a:r>
              <a:rPr lang="es-NI" b="1" dirty="0" smtClean="0"/>
              <a:t>ellos, estaban dejando de reunirse.</a:t>
            </a:r>
            <a:endParaRPr lang="es-NI" b="1" dirty="0" smtClean="0"/>
          </a:p>
          <a:p>
            <a:r>
              <a:rPr lang="es-NI" b="1" dirty="0" smtClean="0"/>
              <a:t>Igualmente hoy en día hay algunos hermanos que tienen la costumbre o la mala costumbre de no reunirse por cualquier motivo.</a:t>
            </a:r>
          </a:p>
          <a:p>
            <a:r>
              <a:rPr lang="es-NI" b="1" dirty="0" smtClean="0"/>
              <a:t>El escritor les exhorta a que no tengan esta actitud por que hay un día que esta cerca. Este día puede ser la muerte, o la venida de Cristo.</a:t>
            </a:r>
            <a:endParaRPr lang="es-NI" b="1" dirty="0"/>
          </a:p>
        </p:txBody>
      </p:sp>
      <p:sp>
        <p:nvSpPr>
          <p:cNvPr id="6" name="5 Rectángulo"/>
          <p:cNvSpPr/>
          <p:nvPr/>
        </p:nvSpPr>
        <p:spPr>
          <a:xfrm>
            <a:off x="2195736" y="5657671"/>
            <a:ext cx="4572000" cy="1200329"/>
          </a:xfrm>
          <a:prstGeom prst="rect">
            <a:avLst/>
          </a:prstGeom>
        </p:spPr>
        <p:txBody>
          <a:bodyPr>
            <a:spAutoFit/>
          </a:bodyPr>
          <a:lstStyle/>
          <a:p>
            <a:r>
              <a:rPr lang="es-NI" b="1" dirty="0" smtClean="0"/>
              <a:t>no dejando de congregarnos, como algunos tienen por costumbre, sino exhortándonos; y tanto más, cuanto veis que aquel día se acerca.</a:t>
            </a:r>
            <a:endParaRPr lang="es-NI"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diamond(in)">
                                      <p:cBhvr>
                                        <p:cTn id="18" dur="2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diamond(in)">
                                      <p:cBhvr>
                                        <p:cTn id="23" dur="20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diamond(in)">
                                      <p:cBhvr>
                                        <p:cTn id="28" dur="20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diamond(in)">
                                      <p:cBhvr>
                                        <p:cTn id="33"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MARIO MORENO\Desktop\Señales\Fondos\imagesCAWUYPDR.jpg"/>
          <p:cNvPicPr>
            <a:picLocks noChangeAspect="1" noChangeArrowheads="1"/>
          </p:cNvPicPr>
          <p:nvPr/>
        </p:nvPicPr>
        <p:blipFill>
          <a:blip r:embed="rId2" cstate="print"/>
          <a:srcRect/>
          <a:stretch>
            <a:fillRect/>
          </a:stretch>
        </p:blipFill>
        <p:spPr bwMode="auto">
          <a:xfrm>
            <a:off x="1" y="0"/>
            <a:ext cx="9144000" cy="6857999"/>
          </a:xfrm>
          <a:prstGeom prst="rect">
            <a:avLst/>
          </a:prstGeom>
          <a:noFill/>
        </p:spPr>
      </p:pic>
      <p:sp>
        <p:nvSpPr>
          <p:cNvPr id="2" name="1 Título"/>
          <p:cNvSpPr>
            <a:spLocks noGrp="1"/>
          </p:cNvSpPr>
          <p:nvPr>
            <p:ph type="title"/>
          </p:nvPr>
        </p:nvSpPr>
        <p:spPr>
          <a:xfrm>
            <a:off x="467544" y="0"/>
            <a:ext cx="8229600" cy="1143000"/>
          </a:xfrm>
        </p:spPr>
        <p:txBody>
          <a:bodyPr/>
          <a:lstStyle/>
          <a:p>
            <a:r>
              <a:rPr lang="es-NI" b="1" dirty="0" smtClean="0"/>
              <a:t>DEBEMOS DE IMITAR A CRISTO.</a:t>
            </a:r>
            <a:endParaRPr lang="es-NI" b="1" dirty="0"/>
          </a:p>
        </p:txBody>
      </p:sp>
      <p:sp>
        <p:nvSpPr>
          <p:cNvPr id="3" name="2 Marcador de contenido"/>
          <p:cNvSpPr>
            <a:spLocks noGrp="1"/>
          </p:cNvSpPr>
          <p:nvPr>
            <p:ph idx="1"/>
          </p:nvPr>
        </p:nvSpPr>
        <p:spPr>
          <a:xfrm>
            <a:off x="0" y="1196752"/>
            <a:ext cx="9144000" cy="2952327"/>
          </a:xfrm>
        </p:spPr>
        <p:txBody>
          <a:bodyPr/>
          <a:lstStyle/>
          <a:p>
            <a:r>
              <a:rPr lang="es-NI" b="1" dirty="0" smtClean="0"/>
              <a:t>Todo cristiano su meta es imitar a Cristo en todo, seguir su ejemplo que nos dejo, seguir sus huellas. I Pedro.1:21.</a:t>
            </a:r>
          </a:p>
          <a:p>
            <a:r>
              <a:rPr lang="es-NI" b="1" dirty="0" smtClean="0"/>
              <a:t>Cristo es nuestro ejemplo en todo, aun en reunirse. Lucas.4:16.</a:t>
            </a:r>
            <a:endParaRPr lang="es-NI" b="1" dirty="0"/>
          </a:p>
        </p:txBody>
      </p:sp>
      <p:sp>
        <p:nvSpPr>
          <p:cNvPr id="4" name="3 Rectángulo"/>
          <p:cNvSpPr/>
          <p:nvPr/>
        </p:nvSpPr>
        <p:spPr>
          <a:xfrm>
            <a:off x="0" y="4293096"/>
            <a:ext cx="4572000" cy="1200329"/>
          </a:xfrm>
          <a:prstGeom prst="rect">
            <a:avLst/>
          </a:prstGeom>
        </p:spPr>
        <p:txBody>
          <a:bodyPr>
            <a:spAutoFit/>
          </a:bodyPr>
          <a:lstStyle/>
          <a:p>
            <a:r>
              <a:rPr lang="es-NI" b="1" dirty="0" smtClean="0"/>
              <a:t>Pues para esto fuisteis llamados; porque también Cristo padeció por nosotros, dejándonos ejemplo, para que sigáis sus pisadas;</a:t>
            </a:r>
            <a:endParaRPr lang="es-NI" b="1" dirty="0"/>
          </a:p>
        </p:txBody>
      </p:sp>
      <p:sp>
        <p:nvSpPr>
          <p:cNvPr id="5" name="4 Rectángulo"/>
          <p:cNvSpPr/>
          <p:nvPr/>
        </p:nvSpPr>
        <p:spPr>
          <a:xfrm>
            <a:off x="4572000" y="4221088"/>
            <a:ext cx="4572000" cy="923330"/>
          </a:xfrm>
          <a:prstGeom prst="rect">
            <a:avLst/>
          </a:prstGeom>
        </p:spPr>
        <p:txBody>
          <a:bodyPr>
            <a:spAutoFit/>
          </a:bodyPr>
          <a:lstStyle/>
          <a:p>
            <a:r>
              <a:rPr lang="es-NI" b="1" dirty="0" smtClean="0"/>
              <a:t>Vino a Nazaret, donde se había criado; y en el día de reposo entró en la sinagoga, conforme a su costumbre, y se levantó a leer.</a:t>
            </a:r>
            <a:endParaRPr lang="es-NI" b="1" dirty="0"/>
          </a:p>
        </p:txBody>
      </p:sp>
      <p:sp>
        <p:nvSpPr>
          <p:cNvPr id="6" name="5 Rectángulo"/>
          <p:cNvSpPr/>
          <p:nvPr/>
        </p:nvSpPr>
        <p:spPr>
          <a:xfrm>
            <a:off x="1835696" y="5589240"/>
            <a:ext cx="5544616" cy="1231106"/>
          </a:xfrm>
          <a:prstGeom prst="rect">
            <a:avLst/>
          </a:prstGeom>
        </p:spPr>
        <p:txBody>
          <a:bodyPr wrap="square">
            <a:spAutoFit/>
          </a:bodyPr>
          <a:lstStyle/>
          <a:p>
            <a:endParaRPr lang="es-NI" dirty="0" smtClean="0"/>
          </a:p>
          <a:p>
            <a:r>
              <a:rPr lang="es-NI" dirty="0" smtClean="0"/>
              <a:t> </a:t>
            </a:r>
            <a:r>
              <a:rPr lang="es-NI" sz="2800" b="1" i="1" dirty="0" smtClean="0">
                <a:latin typeface="Aharoni" pitchFamily="2" charset="-79"/>
                <a:cs typeface="Aharoni" pitchFamily="2" charset="-79"/>
              </a:rPr>
              <a:t>¿CÓMO ES SU COSTUMBRE? </a:t>
            </a:r>
          </a:p>
          <a:p>
            <a:r>
              <a:rPr lang="es-NI" sz="2800" b="1" i="1" dirty="0" smtClean="0">
                <a:latin typeface="Aharoni" pitchFamily="2" charset="-79"/>
                <a:cs typeface="Aharoni" pitchFamily="2" charset="-79"/>
              </a:rPr>
              <a:t>¿ES COMO LA DE CRISTO? </a:t>
            </a:r>
            <a:endParaRPr lang="es-NI" sz="2800" b="1" dirty="0">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diamond(in)">
                                      <p:cBhvr>
                                        <p:cTn id="23" dur="2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amond(in)">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ARIO MORENO\Desktop\Como Algunos Tienen Por Costumbre\pisada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MARIO MORENO\Desktop\Como Algunos Tienen Por Costumbre\no-dejar-de-congregarse-4-638.jpg"/>
          <p:cNvPicPr>
            <a:picLocks noChangeAspect="1" noChangeArrowheads="1"/>
          </p:cNvPicPr>
          <p:nvPr/>
        </p:nvPicPr>
        <p:blipFill>
          <a:blip r:embed="rId2" cstate="print"/>
          <a:srcRect/>
          <a:stretch>
            <a:fillRect/>
          </a:stretch>
        </p:blipFill>
        <p:spPr bwMode="auto">
          <a:xfrm>
            <a:off x="0" y="0"/>
            <a:ext cx="9143999" cy="685799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MARIO MORENO\Desktop\Señales\Fondos\imagesCAWUYPDR.jpg"/>
          <p:cNvPicPr>
            <a:picLocks noChangeAspect="1" noChangeArrowheads="1"/>
          </p:cNvPicPr>
          <p:nvPr/>
        </p:nvPicPr>
        <p:blipFill>
          <a:blip r:embed="rId2" cstate="print"/>
          <a:srcRect/>
          <a:stretch>
            <a:fillRect/>
          </a:stretch>
        </p:blipFill>
        <p:spPr bwMode="auto">
          <a:xfrm>
            <a:off x="1" y="0"/>
            <a:ext cx="9144000" cy="6857999"/>
          </a:xfrm>
          <a:prstGeom prst="rect">
            <a:avLst/>
          </a:prstGeom>
          <a:noFill/>
        </p:spPr>
      </p:pic>
      <p:sp>
        <p:nvSpPr>
          <p:cNvPr id="2" name="1 Título"/>
          <p:cNvSpPr>
            <a:spLocks noGrp="1"/>
          </p:cNvSpPr>
          <p:nvPr>
            <p:ph type="title"/>
          </p:nvPr>
        </p:nvSpPr>
        <p:spPr>
          <a:xfrm>
            <a:off x="467544" y="0"/>
            <a:ext cx="8229600" cy="1143000"/>
          </a:xfrm>
        </p:spPr>
        <p:txBody>
          <a:bodyPr/>
          <a:lstStyle/>
          <a:p>
            <a:r>
              <a:rPr lang="es-NI" b="1" dirty="0" smtClean="0"/>
              <a:t>CONCLUSION</a:t>
            </a:r>
            <a:endParaRPr lang="es-NI" b="1" dirty="0"/>
          </a:p>
        </p:txBody>
      </p:sp>
      <p:sp>
        <p:nvSpPr>
          <p:cNvPr id="3" name="2 Marcador de contenido"/>
          <p:cNvSpPr>
            <a:spLocks noGrp="1"/>
          </p:cNvSpPr>
          <p:nvPr>
            <p:ph idx="1"/>
          </p:nvPr>
        </p:nvSpPr>
        <p:spPr>
          <a:xfrm>
            <a:off x="0" y="1196752"/>
            <a:ext cx="9144000" cy="5661248"/>
          </a:xfrm>
        </p:spPr>
        <p:txBody>
          <a:bodyPr/>
          <a:lstStyle/>
          <a:p>
            <a:r>
              <a:rPr lang="es-NI" b="1" dirty="0" smtClean="0"/>
              <a:t>Algunos tenían la costumbre, o la mala costumbre de no congregarse.</a:t>
            </a:r>
          </a:p>
          <a:p>
            <a:r>
              <a:rPr lang="es-NI" b="1" dirty="0" smtClean="0"/>
              <a:t>Como algunos hoy en día.</a:t>
            </a:r>
          </a:p>
          <a:p>
            <a:r>
              <a:rPr lang="es-NI" b="1" dirty="0" smtClean="0"/>
              <a:t>Debemos de preocuparnos los unos por los otros.</a:t>
            </a:r>
          </a:p>
          <a:p>
            <a:r>
              <a:rPr lang="es-NI" b="1" dirty="0" smtClean="0"/>
              <a:t>Por eso se auto- destruyen ellos mismo por no asistir a reunirse con la Iglesia.</a:t>
            </a:r>
          </a:p>
          <a:p>
            <a:r>
              <a:rPr lang="es-NI" b="1" dirty="0" smtClean="0"/>
              <a:t>Afortunadamente no son todos, son algunos.</a:t>
            </a:r>
          </a:p>
          <a:p>
            <a:r>
              <a:rPr lang="es-NI" b="1" dirty="0" smtClean="0"/>
              <a:t>Debemos de imitar a Jesús que su costumbre era estar reunido donde El estuviera.</a:t>
            </a:r>
          </a:p>
          <a:p>
            <a:endParaRPr lang="es-NI"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amond(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amond(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diamond(in)">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diamond(in)">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diamond(in)">
                                      <p:cBhvr>
                                        <p:cTn id="3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589240"/>
            <a:ext cx="9144000" cy="126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4000" b="1" dirty="0" smtClean="0"/>
              <a:t>DIOS NOS BENDIGA A TODOS.</a:t>
            </a:r>
            <a:endParaRPr lang="es-NI" sz="4000" b="1" dirty="0"/>
          </a:p>
        </p:txBody>
      </p:sp>
      <p:pic>
        <p:nvPicPr>
          <p:cNvPr id="8194" name="Picture 2" descr="C:\Users\MARIO MORENO\Desktop\Señales\jdv1220814919z.gif"/>
          <p:cNvPicPr>
            <a:picLocks noGrp="1" noChangeAspect="1" noChangeArrowheads="1" noCrop="1"/>
          </p:cNvPicPr>
          <p:nvPr>
            <p:ph idx="1"/>
          </p:nvPr>
        </p:nvPicPr>
        <p:blipFill>
          <a:blip r:embed="rId2" cstate="print"/>
          <a:srcRect/>
          <a:stretch>
            <a:fillRect/>
          </a:stretch>
        </p:blipFill>
        <p:spPr bwMode="auto">
          <a:xfrm>
            <a:off x="0" y="0"/>
            <a:ext cx="9144000" cy="55892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MARIO MORENO\Desktop\Señales\Fondos\imagesCAWUYPDR.jpg"/>
          <p:cNvPicPr>
            <a:picLocks noChangeAspect="1" noChangeArrowheads="1"/>
          </p:cNvPicPr>
          <p:nvPr/>
        </p:nvPicPr>
        <p:blipFill>
          <a:blip r:embed="rId2" cstate="print"/>
          <a:srcRect/>
          <a:stretch>
            <a:fillRect/>
          </a:stretch>
        </p:blipFill>
        <p:spPr bwMode="auto">
          <a:xfrm>
            <a:off x="1" y="0"/>
            <a:ext cx="9144000" cy="6857999"/>
          </a:xfrm>
          <a:prstGeom prst="rect">
            <a:avLst/>
          </a:prstGeom>
          <a:noFill/>
        </p:spPr>
      </p:pic>
      <p:sp>
        <p:nvSpPr>
          <p:cNvPr id="2" name="1 Título"/>
          <p:cNvSpPr>
            <a:spLocks noGrp="1"/>
          </p:cNvSpPr>
          <p:nvPr>
            <p:ph type="title"/>
          </p:nvPr>
        </p:nvSpPr>
        <p:spPr>
          <a:xfrm>
            <a:off x="467544" y="0"/>
            <a:ext cx="8229600" cy="1143000"/>
          </a:xfrm>
        </p:spPr>
        <p:txBody>
          <a:bodyPr/>
          <a:lstStyle/>
          <a:p>
            <a:r>
              <a:rPr lang="es-NI" b="1" dirty="0" smtClean="0"/>
              <a:t>COMO ALGUNOS HOY EN DIA.</a:t>
            </a:r>
            <a:endParaRPr lang="es-NI" b="1" dirty="0"/>
          </a:p>
        </p:txBody>
      </p:sp>
      <p:sp>
        <p:nvSpPr>
          <p:cNvPr id="3" name="2 Marcador de contenido"/>
          <p:cNvSpPr>
            <a:spLocks noGrp="1"/>
          </p:cNvSpPr>
          <p:nvPr>
            <p:ph idx="1"/>
          </p:nvPr>
        </p:nvSpPr>
        <p:spPr>
          <a:xfrm>
            <a:off x="0" y="1196752"/>
            <a:ext cx="9144000" cy="3600399"/>
          </a:xfrm>
        </p:spPr>
        <p:txBody>
          <a:bodyPr>
            <a:normAutofit fontScale="92500" lnSpcReduction="20000"/>
          </a:bodyPr>
          <a:lstStyle/>
          <a:p>
            <a:r>
              <a:rPr lang="es-NI" b="1" dirty="0" smtClean="0"/>
              <a:t>Lamentablemente esta actitud no ha cambiado mucho en nuestros días.</a:t>
            </a:r>
          </a:p>
          <a:p>
            <a:r>
              <a:rPr lang="es-NI" b="1" dirty="0" smtClean="0"/>
              <a:t>Muchos son como los describió el apóstol Pablo. Hechos.7:51.</a:t>
            </a:r>
          </a:p>
          <a:p>
            <a:r>
              <a:rPr lang="es-NI" b="1" dirty="0" smtClean="0"/>
              <a:t>Muchos ya no querían andar detrás de Jesús. Juan.6:66.</a:t>
            </a:r>
          </a:p>
          <a:p>
            <a:r>
              <a:rPr lang="es-NI" b="1" dirty="0" smtClean="0"/>
              <a:t>Como dijo Pablo no es de todos la fe. II Tesalonicenses.3:2.</a:t>
            </a:r>
            <a:endParaRPr lang="es-NI" b="1" dirty="0"/>
          </a:p>
        </p:txBody>
      </p:sp>
      <p:sp>
        <p:nvSpPr>
          <p:cNvPr id="4" name="3 Rectángulo"/>
          <p:cNvSpPr/>
          <p:nvPr/>
        </p:nvSpPr>
        <p:spPr>
          <a:xfrm>
            <a:off x="0" y="5373216"/>
            <a:ext cx="4572000" cy="1200329"/>
          </a:xfrm>
          <a:prstGeom prst="rect">
            <a:avLst/>
          </a:prstGeom>
        </p:spPr>
        <p:txBody>
          <a:bodyPr>
            <a:spAutoFit/>
          </a:bodyPr>
          <a:lstStyle/>
          <a:p>
            <a:r>
              <a:rPr lang="es-NI" b="1" dirty="0" smtClean="0"/>
              <a:t>¡Duros de cerviz, e incircuncisos de corazón y de oídos! Vosotros resistís siempre al Espíritu Santo; como vuestros padres, así también vosotros.</a:t>
            </a:r>
            <a:endParaRPr lang="es-NI" b="1" dirty="0"/>
          </a:p>
        </p:txBody>
      </p:sp>
      <p:sp>
        <p:nvSpPr>
          <p:cNvPr id="5" name="4 Rectángulo"/>
          <p:cNvSpPr/>
          <p:nvPr/>
        </p:nvSpPr>
        <p:spPr>
          <a:xfrm>
            <a:off x="4572000" y="4941168"/>
            <a:ext cx="4572000" cy="646331"/>
          </a:xfrm>
          <a:prstGeom prst="rect">
            <a:avLst/>
          </a:prstGeom>
        </p:spPr>
        <p:txBody>
          <a:bodyPr>
            <a:spAutoFit/>
          </a:bodyPr>
          <a:lstStyle/>
          <a:p>
            <a:r>
              <a:rPr lang="es-NI" b="1" dirty="0" smtClean="0"/>
              <a:t>Desde entonces muchos de sus discípulos volvieron atrás, y ya no andaban con él.</a:t>
            </a:r>
            <a:endParaRPr lang="es-NI" b="1" dirty="0"/>
          </a:p>
        </p:txBody>
      </p:sp>
      <p:sp>
        <p:nvSpPr>
          <p:cNvPr id="6" name="5 Rectángulo"/>
          <p:cNvSpPr/>
          <p:nvPr/>
        </p:nvSpPr>
        <p:spPr>
          <a:xfrm>
            <a:off x="4572000" y="5934670"/>
            <a:ext cx="4572000" cy="923330"/>
          </a:xfrm>
          <a:prstGeom prst="rect">
            <a:avLst/>
          </a:prstGeom>
        </p:spPr>
        <p:txBody>
          <a:bodyPr>
            <a:spAutoFit/>
          </a:bodyPr>
          <a:lstStyle/>
          <a:p>
            <a:r>
              <a:rPr lang="es-NI" b="1" dirty="0" smtClean="0"/>
              <a:t>y para que seamos librados de hombres perversos y malos; porque no es de todos la fe.</a:t>
            </a:r>
            <a:endParaRPr lang="es-NI"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amond(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amond(in)">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diamond(in)">
                                      <p:cBhvr>
                                        <p:cTn id="28" dur="2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diamond(in)">
                                      <p:cBhvr>
                                        <p:cTn id="33" dur="2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diamond(in)">
                                      <p:cBhvr>
                                        <p:cTn id="38" dur="2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diamond(in)">
                                      <p:cBhvr>
                                        <p:cTn id="4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RIO MORENO\Desktop\Como Algunos Tienen Por Costumbre\las-5-cosas-que-nunca-se-deben-hacer-al-espiritu-santo-24-638.jpg"/>
          <p:cNvPicPr>
            <a:picLocks noChangeAspect="1" noChangeArrowheads="1"/>
          </p:cNvPicPr>
          <p:nvPr/>
        </p:nvPicPr>
        <p:blipFill>
          <a:blip r:embed="rId2" cstate="print"/>
          <a:srcRect/>
          <a:stretch>
            <a:fillRect/>
          </a:stretch>
        </p:blipFill>
        <p:spPr bwMode="auto">
          <a:xfrm>
            <a:off x="0" y="0"/>
            <a:ext cx="4788024" cy="6858000"/>
          </a:xfrm>
          <a:prstGeom prst="rect">
            <a:avLst/>
          </a:prstGeom>
          <a:noFill/>
        </p:spPr>
      </p:pic>
      <p:pic>
        <p:nvPicPr>
          <p:cNvPr id="1027" name="Picture 3" descr="C:\Users\MARIO MORENO\Desktop\Como Algunos Tienen Por Costumbre\artworks-000055015323-5jxc95-large.jpg"/>
          <p:cNvPicPr>
            <a:picLocks noChangeAspect="1" noChangeArrowheads="1"/>
          </p:cNvPicPr>
          <p:nvPr/>
        </p:nvPicPr>
        <p:blipFill>
          <a:blip r:embed="rId3" cstate="print"/>
          <a:srcRect/>
          <a:stretch>
            <a:fillRect/>
          </a:stretch>
        </p:blipFill>
        <p:spPr bwMode="auto">
          <a:xfrm>
            <a:off x="5004048" y="0"/>
            <a:ext cx="4139952"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diamond(in)">
                                      <p:cBhvr>
                                        <p:cTn id="12"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MARIO MORENO\Desktop\Señales\Fondos\imagesCAWUYPDR.jpg"/>
          <p:cNvPicPr>
            <a:picLocks noChangeAspect="1" noChangeArrowheads="1"/>
          </p:cNvPicPr>
          <p:nvPr/>
        </p:nvPicPr>
        <p:blipFill>
          <a:blip r:embed="rId2" cstate="print"/>
          <a:srcRect/>
          <a:stretch>
            <a:fillRect/>
          </a:stretch>
        </p:blipFill>
        <p:spPr bwMode="auto">
          <a:xfrm>
            <a:off x="1" y="0"/>
            <a:ext cx="9144000" cy="6857999"/>
          </a:xfrm>
          <a:prstGeom prst="rect">
            <a:avLst/>
          </a:prstGeom>
          <a:noFill/>
        </p:spPr>
      </p:pic>
      <p:sp>
        <p:nvSpPr>
          <p:cNvPr id="2" name="1 Título"/>
          <p:cNvSpPr>
            <a:spLocks noGrp="1"/>
          </p:cNvSpPr>
          <p:nvPr>
            <p:ph type="title"/>
          </p:nvPr>
        </p:nvSpPr>
        <p:spPr/>
        <p:txBody>
          <a:bodyPr>
            <a:normAutofit fontScale="90000"/>
          </a:bodyPr>
          <a:lstStyle/>
          <a:p>
            <a:r>
              <a:rPr lang="es-NI" b="1" dirty="0" smtClean="0"/>
              <a:t>DEBERIAMOS DE PREOCUPARNOS LOS UNOS POR LOS OTROS.</a:t>
            </a:r>
            <a:endParaRPr lang="es-NI" b="1" dirty="0"/>
          </a:p>
        </p:txBody>
      </p:sp>
      <p:sp>
        <p:nvSpPr>
          <p:cNvPr id="3" name="2 Marcador de contenido"/>
          <p:cNvSpPr>
            <a:spLocks noGrp="1"/>
          </p:cNvSpPr>
          <p:nvPr>
            <p:ph idx="1"/>
          </p:nvPr>
        </p:nvSpPr>
        <p:spPr>
          <a:xfrm>
            <a:off x="0" y="1600201"/>
            <a:ext cx="9144000" cy="2908920"/>
          </a:xfrm>
        </p:spPr>
        <p:txBody>
          <a:bodyPr>
            <a:normAutofit fontScale="92500"/>
          </a:bodyPr>
          <a:lstStyle/>
          <a:p>
            <a:r>
              <a:rPr lang="es-NI" b="1" dirty="0" smtClean="0"/>
              <a:t>El congregarnos debería de ser una preocupación para todos no solos para unos.</a:t>
            </a:r>
          </a:p>
          <a:p>
            <a:r>
              <a:rPr lang="es-NI" b="1" dirty="0" smtClean="0"/>
              <a:t>Debemos de ayudarnos los unos a los otros. Galatas.6:2.</a:t>
            </a:r>
          </a:p>
          <a:p>
            <a:r>
              <a:rPr lang="es-NI" b="1" dirty="0" smtClean="0"/>
              <a:t>Debemos agradar a nuestro prójimo. Romanos.15:2.</a:t>
            </a:r>
            <a:endParaRPr lang="es-NI" b="1" dirty="0"/>
          </a:p>
        </p:txBody>
      </p:sp>
      <p:sp>
        <p:nvSpPr>
          <p:cNvPr id="4" name="3 Rectángulo"/>
          <p:cNvSpPr/>
          <p:nvPr/>
        </p:nvSpPr>
        <p:spPr>
          <a:xfrm>
            <a:off x="0" y="4653136"/>
            <a:ext cx="4572000" cy="646331"/>
          </a:xfrm>
          <a:prstGeom prst="rect">
            <a:avLst/>
          </a:prstGeom>
        </p:spPr>
        <p:txBody>
          <a:bodyPr>
            <a:spAutoFit/>
          </a:bodyPr>
          <a:lstStyle/>
          <a:p>
            <a:r>
              <a:rPr lang="es-NI" b="1" dirty="0" smtClean="0"/>
              <a:t>Sobrellevad los unos las cargas de los otros, y cumplid así la ley de Cristo.</a:t>
            </a:r>
            <a:endParaRPr lang="es-NI" b="1" dirty="0"/>
          </a:p>
        </p:txBody>
      </p:sp>
      <p:sp>
        <p:nvSpPr>
          <p:cNvPr id="5" name="4 Rectángulo"/>
          <p:cNvSpPr/>
          <p:nvPr/>
        </p:nvSpPr>
        <p:spPr>
          <a:xfrm>
            <a:off x="4572000" y="4653136"/>
            <a:ext cx="4572000" cy="646331"/>
          </a:xfrm>
          <a:prstGeom prst="rect">
            <a:avLst/>
          </a:prstGeom>
        </p:spPr>
        <p:txBody>
          <a:bodyPr>
            <a:spAutoFit/>
          </a:bodyPr>
          <a:lstStyle/>
          <a:p>
            <a:r>
              <a:rPr lang="es-NI" b="1" dirty="0" smtClean="0"/>
              <a:t>Cada uno de nosotros agrade a su prójimo en lo que es bueno, para edificación.</a:t>
            </a:r>
            <a:endParaRPr lang="es-NI" b="1" dirty="0"/>
          </a:p>
        </p:txBody>
      </p:sp>
      <p:pic>
        <p:nvPicPr>
          <p:cNvPr id="2050" name="Picture 2" descr="C:\Users\MARIO MORENO\Desktop\Como Algunos Tienen Por Costumbre\imagesCA49NH01.jpg"/>
          <p:cNvPicPr>
            <a:picLocks noChangeAspect="1" noChangeArrowheads="1"/>
          </p:cNvPicPr>
          <p:nvPr/>
        </p:nvPicPr>
        <p:blipFill>
          <a:blip r:embed="rId3" cstate="print"/>
          <a:srcRect/>
          <a:stretch>
            <a:fillRect/>
          </a:stretch>
        </p:blipFill>
        <p:spPr bwMode="auto">
          <a:xfrm>
            <a:off x="0" y="5517232"/>
            <a:ext cx="9144000" cy="13407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amond(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amond(in)">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diamond(in)">
                                      <p:cBhvr>
                                        <p:cTn id="28" dur="2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diamond(in)">
                                      <p:cBhvr>
                                        <p:cTn id="33" dur="2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2050"/>
                                        </p:tgtEl>
                                        <p:attrNameLst>
                                          <p:attrName>style.visibility</p:attrName>
                                        </p:attrNameLst>
                                      </p:cBhvr>
                                      <p:to>
                                        <p:strVal val="visible"/>
                                      </p:to>
                                    </p:set>
                                    <p:animEffect transition="in" filter="diamond(in)">
                                      <p:cBhvr>
                                        <p:cTn id="38"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MARIO MORENO\Desktop\Señales\Fondos\imagesCAWUYPDR.jpg"/>
          <p:cNvPicPr>
            <a:picLocks noChangeAspect="1" noChangeArrowheads="1"/>
          </p:cNvPicPr>
          <p:nvPr/>
        </p:nvPicPr>
        <p:blipFill>
          <a:blip r:embed="rId2" cstate="print"/>
          <a:srcRect/>
          <a:stretch>
            <a:fillRect/>
          </a:stretch>
        </p:blipFill>
        <p:spPr bwMode="auto">
          <a:xfrm>
            <a:off x="1" y="0"/>
            <a:ext cx="9144000" cy="6857999"/>
          </a:xfrm>
          <a:prstGeom prst="rect">
            <a:avLst/>
          </a:prstGeom>
          <a:noFill/>
        </p:spPr>
      </p:pic>
      <p:sp>
        <p:nvSpPr>
          <p:cNvPr id="3" name="2 Marcador de contenido"/>
          <p:cNvSpPr>
            <a:spLocks noGrp="1"/>
          </p:cNvSpPr>
          <p:nvPr>
            <p:ph idx="1"/>
          </p:nvPr>
        </p:nvSpPr>
        <p:spPr>
          <a:xfrm>
            <a:off x="0" y="0"/>
            <a:ext cx="9144000" cy="2276872"/>
          </a:xfrm>
        </p:spPr>
        <p:txBody>
          <a:bodyPr>
            <a:normAutofit/>
          </a:bodyPr>
          <a:lstStyle/>
          <a:p>
            <a:r>
              <a:rPr lang="es-NI" b="1" dirty="0" smtClean="0"/>
              <a:t>Debemos procurar la edificación mutua. Romanos.14:19.</a:t>
            </a:r>
          </a:p>
          <a:p>
            <a:r>
              <a:rPr lang="es-NI" b="1" dirty="0" smtClean="0"/>
              <a:t>Debemos de estimularnos los unos a los otros. Hebreos.10:24.</a:t>
            </a:r>
            <a:endParaRPr lang="es-NI" b="1" dirty="0"/>
          </a:p>
        </p:txBody>
      </p:sp>
      <p:sp>
        <p:nvSpPr>
          <p:cNvPr id="4" name="3 Rectángulo"/>
          <p:cNvSpPr/>
          <p:nvPr/>
        </p:nvSpPr>
        <p:spPr>
          <a:xfrm>
            <a:off x="0" y="2564904"/>
            <a:ext cx="4572000" cy="646331"/>
          </a:xfrm>
          <a:prstGeom prst="rect">
            <a:avLst/>
          </a:prstGeom>
        </p:spPr>
        <p:txBody>
          <a:bodyPr>
            <a:spAutoFit/>
          </a:bodyPr>
          <a:lstStyle/>
          <a:p>
            <a:r>
              <a:rPr lang="es-NI" b="1" dirty="0" smtClean="0"/>
              <a:t>Así que, sigamos lo que contribuye a la paz y a la mutua edificación.</a:t>
            </a:r>
            <a:endParaRPr lang="es-NI" b="1" dirty="0"/>
          </a:p>
        </p:txBody>
      </p:sp>
      <p:sp>
        <p:nvSpPr>
          <p:cNvPr id="5" name="4 Rectángulo"/>
          <p:cNvSpPr/>
          <p:nvPr/>
        </p:nvSpPr>
        <p:spPr>
          <a:xfrm>
            <a:off x="4572000" y="2492896"/>
            <a:ext cx="4572000" cy="646331"/>
          </a:xfrm>
          <a:prstGeom prst="rect">
            <a:avLst/>
          </a:prstGeom>
        </p:spPr>
        <p:txBody>
          <a:bodyPr>
            <a:spAutoFit/>
          </a:bodyPr>
          <a:lstStyle/>
          <a:p>
            <a:r>
              <a:rPr lang="es-NI" b="1" dirty="0" smtClean="0"/>
              <a:t>Y considerémonos unos a otros para estimularnos al amor y a las buenas obras;</a:t>
            </a:r>
            <a:endParaRPr lang="es-NI" b="1" dirty="0"/>
          </a:p>
        </p:txBody>
      </p:sp>
      <p:pic>
        <p:nvPicPr>
          <p:cNvPr id="2050" name="Picture 2" descr="C:\Users\MARIO MORENO\Desktop\Como Algunos Tienen Por Costumbre\silhouetted-bussiness-man-giving-hand-to-help-each-other-from-failed-situation-representing-to-help-across-abyss_161672048.jpg"/>
          <p:cNvPicPr>
            <a:picLocks noChangeAspect="1" noChangeArrowheads="1"/>
          </p:cNvPicPr>
          <p:nvPr/>
        </p:nvPicPr>
        <p:blipFill>
          <a:blip r:embed="rId3" cstate="print"/>
          <a:srcRect/>
          <a:stretch>
            <a:fillRect/>
          </a:stretch>
        </p:blipFill>
        <p:spPr bwMode="auto">
          <a:xfrm>
            <a:off x="0" y="3501008"/>
            <a:ext cx="3491880" cy="3356992"/>
          </a:xfrm>
          <a:prstGeom prst="rect">
            <a:avLst/>
          </a:prstGeom>
          <a:noFill/>
        </p:spPr>
      </p:pic>
      <p:pic>
        <p:nvPicPr>
          <p:cNvPr id="2051" name="Picture 3" descr="C:\Users\MARIO MORENO\Desktop\Como Algunos Tienen Por Costumbre\3e7615895dc6398da17108af788d8f04.jpg"/>
          <p:cNvPicPr>
            <a:picLocks noChangeAspect="1" noChangeArrowheads="1"/>
          </p:cNvPicPr>
          <p:nvPr/>
        </p:nvPicPr>
        <p:blipFill>
          <a:blip r:embed="rId4" cstate="print"/>
          <a:srcRect/>
          <a:stretch>
            <a:fillRect/>
          </a:stretch>
        </p:blipFill>
        <p:spPr bwMode="auto">
          <a:xfrm>
            <a:off x="3491880" y="3501008"/>
            <a:ext cx="5652120" cy="33569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diamond(in)">
                                      <p:cBhvr>
                                        <p:cTn id="27" dur="2000"/>
                                        <p:tgtEl>
                                          <p:spTgt spid="2050"/>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2051"/>
                                        </p:tgtEl>
                                        <p:attrNameLst>
                                          <p:attrName>style.visibility</p:attrName>
                                        </p:attrNameLst>
                                      </p:cBhvr>
                                      <p:to>
                                        <p:strVal val="visible"/>
                                      </p:to>
                                    </p:set>
                                    <p:animEffect transition="in" filter="diamond(in)">
                                      <p:cBhvr>
                                        <p:cTn id="32"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MARIO MORENO\Desktop\Señales\Fondos\imagesCAWUYPDR.jpg"/>
          <p:cNvPicPr>
            <a:picLocks noChangeAspect="1" noChangeArrowheads="1"/>
          </p:cNvPicPr>
          <p:nvPr/>
        </p:nvPicPr>
        <p:blipFill>
          <a:blip r:embed="rId2" cstate="print"/>
          <a:srcRect/>
          <a:stretch>
            <a:fillRect/>
          </a:stretch>
        </p:blipFill>
        <p:spPr bwMode="auto">
          <a:xfrm>
            <a:off x="1" y="0"/>
            <a:ext cx="9144000" cy="6857999"/>
          </a:xfrm>
          <a:prstGeom prst="rect">
            <a:avLst/>
          </a:prstGeom>
          <a:noFill/>
        </p:spPr>
      </p:pic>
      <p:sp>
        <p:nvSpPr>
          <p:cNvPr id="2" name="1 Título"/>
          <p:cNvSpPr>
            <a:spLocks noGrp="1"/>
          </p:cNvSpPr>
          <p:nvPr>
            <p:ph type="title"/>
          </p:nvPr>
        </p:nvSpPr>
        <p:spPr>
          <a:xfrm>
            <a:off x="467544" y="0"/>
            <a:ext cx="8229600" cy="1143000"/>
          </a:xfrm>
        </p:spPr>
        <p:txBody>
          <a:bodyPr/>
          <a:lstStyle/>
          <a:p>
            <a:r>
              <a:rPr lang="es-NI" b="1" dirty="0" smtClean="0"/>
              <a:t>SE AUTO- DESTRUYEN</a:t>
            </a:r>
            <a:endParaRPr lang="es-NI" b="1" dirty="0"/>
          </a:p>
        </p:txBody>
      </p:sp>
      <p:sp>
        <p:nvSpPr>
          <p:cNvPr id="3" name="2 Marcador de contenido"/>
          <p:cNvSpPr>
            <a:spLocks noGrp="1"/>
          </p:cNvSpPr>
          <p:nvPr>
            <p:ph idx="1"/>
          </p:nvPr>
        </p:nvSpPr>
        <p:spPr>
          <a:xfrm>
            <a:off x="0" y="1196752"/>
            <a:ext cx="9144000" cy="2260848"/>
          </a:xfrm>
        </p:spPr>
        <p:txBody>
          <a:bodyPr/>
          <a:lstStyle/>
          <a:p>
            <a:r>
              <a:rPr lang="es-NI" b="1" dirty="0" smtClean="0"/>
              <a:t>El cristiano que deja las reuniones de la iglesia se esta auto- destruyendo el mismo.</a:t>
            </a:r>
          </a:p>
          <a:p>
            <a:r>
              <a:rPr lang="es-NI" b="1" dirty="0" smtClean="0"/>
              <a:t>Deja de alimentarse espiritualmente. Va muriendo poco a poco. Hebreos.12:25.</a:t>
            </a:r>
            <a:endParaRPr lang="es-NI" b="1" dirty="0"/>
          </a:p>
        </p:txBody>
      </p:sp>
      <p:sp>
        <p:nvSpPr>
          <p:cNvPr id="4" name="3 Rectángulo"/>
          <p:cNvSpPr/>
          <p:nvPr/>
        </p:nvSpPr>
        <p:spPr>
          <a:xfrm>
            <a:off x="0" y="4149080"/>
            <a:ext cx="4572000" cy="1477328"/>
          </a:xfrm>
          <a:prstGeom prst="rect">
            <a:avLst/>
          </a:prstGeom>
        </p:spPr>
        <p:txBody>
          <a:bodyPr>
            <a:spAutoFit/>
          </a:bodyPr>
          <a:lstStyle/>
          <a:p>
            <a:r>
              <a:rPr lang="es-NI" b="1" dirty="0" smtClean="0"/>
              <a:t>Mirad que no desechéis al que habla. Porque si no escaparon aquellos que desecharon al que los amonestaba en la tierra, mucho menos nosotros, si desecháremos al que amonesta desde los cielos.</a:t>
            </a:r>
            <a:endParaRPr lang="es-NI" b="1" dirty="0"/>
          </a:p>
        </p:txBody>
      </p:sp>
      <p:pic>
        <p:nvPicPr>
          <p:cNvPr id="1026" name="Picture 2" descr="C:\Users\MARIO MORENO\Desktop\Como Algunos Tienen Por Costumbre\NO DEJANDO DE CONGREGARNOS 1.jpg"/>
          <p:cNvPicPr>
            <a:picLocks noChangeAspect="1" noChangeArrowheads="1"/>
          </p:cNvPicPr>
          <p:nvPr/>
        </p:nvPicPr>
        <p:blipFill>
          <a:blip r:embed="rId3" cstate="print"/>
          <a:srcRect/>
          <a:stretch>
            <a:fillRect/>
          </a:stretch>
        </p:blipFill>
        <p:spPr bwMode="auto">
          <a:xfrm>
            <a:off x="4644008" y="3501008"/>
            <a:ext cx="4499992" cy="33569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amond(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amond(in)">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diamond(in)">
                                      <p:cBhvr>
                                        <p:cTn id="28"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MARIO MORENO\Desktop\Señales\Fondos\imagesCAWUYPDR.jpg"/>
          <p:cNvPicPr>
            <a:picLocks noChangeAspect="1" noChangeArrowheads="1"/>
          </p:cNvPicPr>
          <p:nvPr/>
        </p:nvPicPr>
        <p:blipFill>
          <a:blip r:embed="rId2" cstate="print"/>
          <a:srcRect/>
          <a:stretch>
            <a:fillRect/>
          </a:stretch>
        </p:blipFill>
        <p:spPr bwMode="auto">
          <a:xfrm>
            <a:off x="1" y="0"/>
            <a:ext cx="9144000" cy="6857999"/>
          </a:xfrm>
          <a:prstGeom prst="rect">
            <a:avLst/>
          </a:prstGeom>
          <a:noFill/>
        </p:spPr>
      </p:pic>
      <p:sp>
        <p:nvSpPr>
          <p:cNvPr id="3" name="2 Marcador de contenido"/>
          <p:cNvSpPr>
            <a:spLocks noGrp="1"/>
          </p:cNvSpPr>
          <p:nvPr>
            <p:ph idx="1"/>
          </p:nvPr>
        </p:nvSpPr>
        <p:spPr>
          <a:xfrm>
            <a:off x="0" y="0"/>
            <a:ext cx="9144000" cy="2132856"/>
          </a:xfrm>
        </p:spPr>
        <p:txBody>
          <a:bodyPr>
            <a:normAutofit lnSpcReduction="10000"/>
          </a:bodyPr>
          <a:lstStyle/>
          <a:p>
            <a:r>
              <a:rPr lang="es-NI" b="1" dirty="0" smtClean="0"/>
              <a:t>Al dejar de congregarnos estamos pecando voluntariamente. Hebreos.10:26.</a:t>
            </a:r>
          </a:p>
          <a:p>
            <a:r>
              <a:rPr lang="es-NI" b="1" dirty="0" smtClean="0"/>
              <a:t>Si dejamos de congregarnos somos siervos inútiles. Mateo.25:30.</a:t>
            </a:r>
            <a:endParaRPr lang="es-NI" b="1" dirty="0"/>
          </a:p>
        </p:txBody>
      </p:sp>
      <p:sp>
        <p:nvSpPr>
          <p:cNvPr id="4" name="3 Rectángulo"/>
          <p:cNvSpPr/>
          <p:nvPr/>
        </p:nvSpPr>
        <p:spPr>
          <a:xfrm>
            <a:off x="0" y="3356992"/>
            <a:ext cx="4572000" cy="1200329"/>
          </a:xfrm>
          <a:prstGeom prst="rect">
            <a:avLst/>
          </a:prstGeom>
        </p:spPr>
        <p:txBody>
          <a:bodyPr>
            <a:spAutoFit/>
          </a:bodyPr>
          <a:lstStyle/>
          <a:p>
            <a:r>
              <a:rPr lang="es-NI" b="1" dirty="0" smtClean="0"/>
              <a:t>Porque si pecáremos voluntariamente después de haber recibido el conocimiento de la verdad, ya no queda más sacrificio por los pecados,</a:t>
            </a:r>
            <a:endParaRPr lang="es-NI" b="1" dirty="0"/>
          </a:p>
        </p:txBody>
      </p:sp>
      <p:sp>
        <p:nvSpPr>
          <p:cNvPr id="5" name="4 Rectángulo"/>
          <p:cNvSpPr/>
          <p:nvPr/>
        </p:nvSpPr>
        <p:spPr>
          <a:xfrm>
            <a:off x="0" y="5373216"/>
            <a:ext cx="4572000" cy="646331"/>
          </a:xfrm>
          <a:prstGeom prst="rect">
            <a:avLst/>
          </a:prstGeom>
        </p:spPr>
        <p:txBody>
          <a:bodyPr>
            <a:spAutoFit/>
          </a:bodyPr>
          <a:lstStyle/>
          <a:p>
            <a:r>
              <a:rPr lang="es-NI" b="1" dirty="0" smtClean="0"/>
              <a:t>Y al siervo inútil echadle en las tinieblas de afuera; allí será el lloro y el crujir de dientes.</a:t>
            </a:r>
            <a:endParaRPr lang="es-NI" b="1" dirty="0"/>
          </a:p>
        </p:txBody>
      </p:sp>
      <p:pic>
        <p:nvPicPr>
          <p:cNvPr id="3074" name="Picture 2" descr="C:\Users\MARIO MORENO\Desktop\Como Algunos Tienen Por Costumbre\da4b37f9a29da0ca0c854ad95e4cba72.jpg"/>
          <p:cNvPicPr>
            <a:picLocks noChangeAspect="1" noChangeArrowheads="1"/>
          </p:cNvPicPr>
          <p:nvPr/>
        </p:nvPicPr>
        <p:blipFill>
          <a:blip r:embed="rId3" cstate="print"/>
          <a:srcRect/>
          <a:stretch>
            <a:fillRect/>
          </a:stretch>
        </p:blipFill>
        <p:spPr bwMode="auto">
          <a:xfrm>
            <a:off x="4788024" y="2132856"/>
            <a:ext cx="4355976" cy="47251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diamond(in)">
                                      <p:cBhvr>
                                        <p:cTn id="2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MARIO MORENO\Desktop\Señales\Fondos\imagesCAWUYPDR.jpg"/>
          <p:cNvPicPr>
            <a:picLocks noChangeAspect="1" noChangeArrowheads="1"/>
          </p:cNvPicPr>
          <p:nvPr/>
        </p:nvPicPr>
        <p:blipFill>
          <a:blip r:embed="rId2" cstate="print"/>
          <a:srcRect/>
          <a:stretch>
            <a:fillRect/>
          </a:stretch>
        </p:blipFill>
        <p:spPr bwMode="auto">
          <a:xfrm>
            <a:off x="1" y="0"/>
            <a:ext cx="9144000" cy="6857999"/>
          </a:xfrm>
          <a:prstGeom prst="rect">
            <a:avLst/>
          </a:prstGeom>
          <a:noFill/>
        </p:spPr>
      </p:pic>
      <p:sp>
        <p:nvSpPr>
          <p:cNvPr id="2" name="1 Título"/>
          <p:cNvSpPr>
            <a:spLocks noGrp="1"/>
          </p:cNvSpPr>
          <p:nvPr>
            <p:ph type="title"/>
          </p:nvPr>
        </p:nvSpPr>
        <p:spPr>
          <a:xfrm>
            <a:off x="0" y="0"/>
            <a:ext cx="9144000" cy="1143000"/>
          </a:xfrm>
        </p:spPr>
        <p:txBody>
          <a:bodyPr>
            <a:normAutofit/>
          </a:bodyPr>
          <a:lstStyle/>
          <a:p>
            <a:r>
              <a:rPr lang="es-NI" b="1" dirty="0" smtClean="0"/>
              <a:t>AFORTUNADAMENTE NO SON TODOS.</a:t>
            </a:r>
            <a:endParaRPr lang="es-NI" b="1" dirty="0"/>
          </a:p>
        </p:txBody>
      </p:sp>
      <p:sp>
        <p:nvSpPr>
          <p:cNvPr id="3" name="2 Marcador de contenido"/>
          <p:cNvSpPr>
            <a:spLocks noGrp="1"/>
          </p:cNvSpPr>
          <p:nvPr>
            <p:ph idx="1"/>
          </p:nvPr>
        </p:nvSpPr>
        <p:spPr>
          <a:xfrm>
            <a:off x="0" y="1340768"/>
            <a:ext cx="9144000" cy="2260848"/>
          </a:xfrm>
        </p:spPr>
        <p:txBody>
          <a:bodyPr/>
          <a:lstStyle/>
          <a:p>
            <a:r>
              <a:rPr lang="es-NI" b="1" dirty="0" smtClean="0"/>
              <a:t>Aunque algunos tienen la costumbre de no reunirse, afortunadamente no son todos.</a:t>
            </a:r>
          </a:p>
          <a:p>
            <a:r>
              <a:rPr lang="es-NI" b="1" dirty="0" smtClean="0"/>
              <a:t>Muchos son los que tienen alegría al reunirse. Salmos.122:1.</a:t>
            </a:r>
          </a:p>
          <a:p>
            <a:endParaRPr lang="es-NI" dirty="0"/>
          </a:p>
        </p:txBody>
      </p:sp>
      <p:sp>
        <p:nvSpPr>
          <p:cNvPr id="4" name="3 Rectángulo"/>
          <p:cNvSpPr/>
          <p:nvPr/>
        </p:nvSpPr>
        <p:spPr>
          <a:xfrm>
            <a:off x="0" y="5013176"/>
            <a:ext cx="4572000" cy="646331"/>
          </a:xfrm>
          <a:prstGeom prst="rect">
            <a:avLst/>
          </a:prstGeom>
        </p:spPr>
        <p:txBody>
          <a:bodyPr>
            <a:spAutoFit/>
          </a:bodyPr>
          <a:lstStyle/>
          <a:p>
            <a:r>
              <a:rPr lang="es-NI" b="1" dirty="0" smtClean="0"/>
              <a:t>Yo me alegré con los que me decían: A la casa de Jehová iremos.</a:t>
            </a:r>
            <a:endParaRPr lang="es-NI" b="1" dirty="0"/>
          </a:p>
        </p:txBody>
      </p:sp>
      <p:pic>
        <p:nvPicPr>
          <p:cNvPr id="4098" name="Picture 2" descr="C:\Users\MARIO MORENO\Desktop\Como Algunos Tienen Por Costumbre\felizdomingo.png"/>
          <p:cNvPicPr>
            <a:picLocks noChangeAspect="1" noChangeArrowheads="1"/>
          </p:cNvPicPr>
          <p:nvPr/>
        </p:nvPicPr>
        <p:blipFill>
          <a:blip r:embed="rId3" cstate="print"/>
          <a:srcRect/>
          <a:stretch>
            <a:fillRect/>
          </a:stretch>
        </p:blipFill>
        <p:spPr bwMode="auto">
          <a:xfrm>
            <a:off x="3995936" y="3501008"/>
            <a:ext cx="5148064" cy="33569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amond(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amond(in)">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4098"/>
                                        </p:tgtEl>
                                        <p:attrNameLst>
                                          <p:attrName>style.visibility</p:attrName>
                                        </p:attrNameLst>
                                      </p:cBhvr>
                                      <p:to>
                                        <p:strVal val="visible"/>
                                      </p:to>
                                    </p:set>
                                    <p:animEffect transition="in" filter="diamond(in)">
                                      <p:cBhvr>
                                        <p:cTn id="28"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MARIO MORENO\Desktop\Señales\Fondos\imagesCAWUYPDR.jpg"/>
          <p:cNvPicPr>
            <a:picLocks noChangeAspect="1" noChangeArrowheads="1"/>
          </p:cNvPicPr>
          <p:nvPr/>
        </p:nvPicPr>
        <p:blipFill>
          <a:blip r:embed="rId2" cstate="print"/>
          <a:srcRect/>
          <a:stretch>
            <a:fillRect/>
          </a:stretch>
        </p:blipFill>
        <p:spPr bwMode="auto">
          <a:xfrm>
            <a:off x="1" y="0"/>
            <a:ext cx="9144000" cy="6857999"/>
          </a:xfrm>
          <a:prstGeom prst="rect">
            <a:avLst/>
          </a:prstGeom>
          <a:noFill/>
        </p:spPr>
      </p:pic>
      <p:sp>
        <p:nvSpPr>
          <p:cNvPr id="3" name="2 Marcador de contenido"/>
          <p:cNvSpPr>
            <a:spLocks noGrp="1"/>
          </p:cNvSpPr>
          <p:nvPr>
            <p:ph idx="1"/>
          </p:nvPr>
        </p:nvSpPr>
        <p:spPr>
          <a:xfrm>
            <a:off x="0" y="0"/>
            <a:ext cx="9144000" cy="2924944"/>
          </a:xfrm>
        </p:spPr>
        <p:txBody>
          <a:bodyPr>
            <a:normAutofit/>
          </a:bodyPr>
          <a:lstStyle/>
          <a:p>
            <a:r>
              <a:rPr lang="es-NI" b="1" dirty="0" smtClean="0"/>
              <a:t>Los hermanos del primer siglo se reunían cada día. Hechos.2:46.</a:t>
            </a:r>
          </a:p>
          <a:p>
            <a:r>
              <a:rPr lang="es-NI" b="1" dirty="0" smtClean="0"/>
              <a:t>Estaban continuamente en la enseñanza. Hechos.2:42.</a:t>
            </a:r>
          </a:p>
          <a:p>
            <a:r>
              <a:rPr lang="es-NI" b="1" dirty="0" smtClean="0"/>
              <a:t>Se reunían. Hechos.20:7.</a:t>
            </a:r>
          </a:p>
          <a:p>
            <a:endParaRPr lang="es-NI" dirty="0"/>
          </a:p>
        </p:txBody>
      </p:sp>
      <p:sp>
        <p:nvSpPr>
          <p:cNvPr id="4" name="3 Rectángulo"/>
          <p:cNvSpPr/>
          <p:nvPr/>
        </p:nvSpPr>
        <p:spPr>
          <a:xfrm>
            <a:off x="0" y="3140968"/>
            <a:ext cx="4572000" cy="1200329"/>
          </a:xfrm>
          <a:prstGeom prst="rect">
            <a:avLst/>
          </a:prstGeom>
        </p:spPr>
        <p:txBody>
          <a:bodyPr>
            <a:spAutoFit/>
          </a:bodyPr>
          <a:lstStyle/>
          <a:p>
            <a:r>
              <a:rPr lang="es-NI" b="1" dirty="0" smtClean="0"/>
              <a:t>Y perseverando unánimes cada día en el templo, y partiendo el pan en las casas, comían juntos con alegría y sencillez de corazón,</a:t>
            </a:r>
            <a:endParaRPr lang="es-NI" b="1" dirty="0"/>
          </a:p>
        </p:txBody>
      </p:sp>
      <p:sp>
        <p:nvSpPr>
          <p:cNvPr id="5" name="4 Rectángulo"/>
          <p:cNvSpPr/>
          <p:nvPr/>
        </p:nvSpPr>
        <p:spPr>
          <a:xfrm>
            <a:off x="0" y="4509120"/>
            <a:ext cx="4572000" cy="923330"/>
          </a:xfrm>
          <a:prstGeom prst="rect">
            <a:avLst/>
          </a:prstGeom>
        </p:spPr>
        <p:txBody>
          <a:bodyPr>
            <a:spAutoFit/>
          </a:bodyPr>
          <a:lstStyle/>
          <a:p>
            <a:r>
              <a:rPr lang="es-NI" b="1" dirty="0" smtClean="0"/>
              <a:t>Y perseveraban en la doctrina de los apóstoles, en la comunión unos con otros, en el partimiento del pan y en las oraciones.</a:t>
            </a:r>
            <a:endParaRPr lang="es-NI" b="1" dirty="0"/>
          </a:p>
        </p:txBody>
      </p:sp>
      <p:pic>
        <p:nvPicPr>
          <p:cNvPr id="5122" name="Picture 2" descr="C:\Users\MARIO MORENO\Desktop\Como Algunos Tienen Por Costumbre\121177548.png"/>
          <p:cNvPicPr>
            <a:picLocks noChangeAspect="1" noChangeArrowheads="1"/>
          </p:cNvPicPr>
          <p:nvPr/>
        </p:nvPicPr>
        <p:blipFill>
          <a:blip r:embed="rId3" cstate="print"/>
          <a:srcRect/>
          <a:stretch>
            <a:fillRect/>
          </a:stretch>
        </p:blipFill>
        <p:spPr bwMode="auto">
          <a:xfrm>
            <a:off x="4572000" y="2708920"/>
            <a:ext cx="4572000" cy="4149080"/>
          </a:xfrm>
          <a:prstGeom prst="rect">
            <a:avLst/>
          </a:prstGeom>
          <a:noFill/>
        </p:spPr>
      </p:pic>
      <p:sp>
        <p:nvSpPr>
          <p:cNvPr id="7" name="6 Rectángulo"/>
          <p:cNvSpPr/>
          <p:nvPr/>
        </p:nvSpPr>
        <p:spPr>
          <a:xfrm>
            <a:off x="0" y="5657671"/>
            <a:ext cx="4572000" cy="1200329"/>
          </a:xfrm>
          <a:prstGeom prst="rect">
            <a:avLst/>
          </a:prstGeom>
        </p:spPr>
        <p:txBody>
          <a:bodyPr>
            <a:spAutoFit/>
          </a:bodyPr>
          <a:lstStyle/>
          <a:p>
            <a:r>
              <a:rPr lang="es-NI" b="1" dirty="0" smtClean="0"/>
              <a:t>El primer día de la semana, reunidos los discípulos para partir el pan, Pablo les enseñaba, habiendo de salir al día siguiente; y alargó el discurso hasta la medianoche.</a:t>
            </a:r>
            <a:endParaRPr lang="es-NI"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amond(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amond(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5122"/>
                                        </p:tgtEl>
                                        <p:attrNameLst>
                                          <p:attrName>style.visibility</p:attrName>
                                        </p:attrNameLst>
                                      </p:cBhvr>
                                      <p:to>
                                        <p:strVal val="visible"/>
                                      </p:to>
                                    </p:set>
                                    <p:animEffect transition="in" filter="diamond(in)">
                                      <p:cBhvr>
                                        <p:cTn id="3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816</Words>
  <Application>Microsoft Office PowerPoint</Application>
  <PresentationFormat>Presentación en pantalla (4:3)</PresentationFormat>
  <Paragraphs>58</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 COMO ALGUNOS TIENEN POR COSTUMBRE. HEBREOS.10:25.  </vt:lpstr>
      <vt:lpstr>COMO ALGUNOS HOY EN DIA.</vt:lpstr>
      <vt:lpstr>Diapositiva 3</vt:lpstr>
      <vt:lpstr>DEBERIAMOS DE PREOCUPARNOS LOS UNOS POR LOS OTROS.</vt:lpstr>
      <vt:lpstr>Diapositiva 5</vt:lpstr>
      <vt:lpstr>SE AUTO- DESTRUYEN</vt:lpstr>
      <vt:lpstr>Diapositiva 7</vt:lpstr>
      <vt:lpstr>AFORTUNADAMENTE NO SON TODOS.</vt:lpstr>
      <vt:lpstr>Diapositiva 9</vt:lpstr>
      <vt:lpstr>DEBEMOS DE IMITAR A CRISTO.</vt:lpstr>
      <vt:lpstr>Diapositiva 11</vt:lpstr>
      <vt:lpstr>Diapositiva 12</vt:lpstr>
      <vt:lpstr>CONCLUSION</vt:lpstr>
      <vt:lpstr>Diapositiva 14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COMO ALGUNOS TIENEN POR COSTUMBRE. HEBREOS.10:25.</dc:title>
  <dc:creator>MARIO MORENO</dc:creator>
  <cp:lastModifiedBy>MARIO MORENO</cp:lastModifiedBy>
  <cp:revision>14</cp:revision>
  <dcterms:created xsi:type="dcterms:W3CDTF">2016-03-12T01:16:38Z</dcterms:created>
  <dcterms:modified xsi:type="dcterms:W3CDTF">2016-03-13T03:26:22Z</dcterms:modified>
</cp:coreProperties>
</file>