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8" r:id="rId6"/>
    <p:sldId id="261" r:id="rId7"/>
    <p:sldId id="273" r:id="rId8"/>
    <p:sldId id="262" r:id="rId9"/>
    <p:sldId id="263" r:id="rId10"/>
    <p:sldId id="274" r:id="rId11"/>
    <p:sldId id="280" r:id="rId12"/>
    <p:sldId id="264" r:id="rId13"/>
    <p:sldId id="265" r:id="rId14"/>
    <p:sldId id="281" r:id="rId15"/>
    <p:sldId id="266" r:id="rId16"/>
    <p:sldId id="267" r:id="rId17"/>
    <p:sldId id="268" r:id="rId18"/>
    <p:sldId id="275" r:id="rId19"/>
    <p:sldId id="269" r:id="rId20"/>
    <p:sldId id="276" r:id="rId21"/>
    <p:sldId id="270" r:id="rId22"/>
    <p:sldId id="277" r:id="rId23"/>
    <p:sldId id="282" r:id="rId24"/>
    <p:sldId id="283" r:id="rId25"/>
  </p:sldIdLst>
  <p:sldSz cx="9144000" cy="6858000" type="screen4x3"/>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NI"/>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NI"/>
          </a:p>
        </p:txBody>
      </p:sp>
      <p:sp>
        <p:nvSpPr>
          <p:cNvPr id="4" name="3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NI"/>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11"/>
          </p:nvPr>
        </p:nvSpPr>
        <p:spPr/>
        <p:txBody>
          <a:bodyPr/>
          <a:lstStyle/>
          <a:p>
            <a:endParaRPr lang="es-NI"/>
          </a:p>
        </p:txBody>
      </p:sp>
      <p:sp>
        <p:nvSpPr>
          <p:cNvPr id="6" name="5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7" name="6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8" name="7 Marcador de pie de página"/>
          <p:cNvSpPr>
            <a:spLocks noGrp="1"/>
          </p:cNvSpPr>
          <p:nvPr>
            <p:ph type="ftr" sz="quarter" idx="11"/>
          </p:nvPr>
        </p:nvSpPr>
        <p:spPr/>
        <p:txBody>
          <a:bodyPr/>
          <a:lstStyle/>
          <a:p>
            <a:endParaRPr lang="es-NI"/>
          </a:p>
        </p:txBody>
      </p:sp>
      <p:sp>
        <p:nvSpPr>
          <p:cNvPr id="9" name="8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NI"/>
          </a:p>
        </p:txBody>
      </p:sp>
      <p:sp>
        <p:nvSpPr>
          <p:cNvPr id="3" name="2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4" name="3 Marcador de pie de página"/>
          <p:cNvSpPr>
            <a:spLocks noGrp="1"/>
          </p:cNvSpPr>
          <p:nvPr>
            <p:ph type="ftr" sz="quarter" idx="11"/>
          </p:nvPr>
        </p:nvSpPr>
        <p:spPr/>
        <p:txBody>
          <a:bodyPr/>
          <a:lstStyle/>
          <a:p>
            <a:endParaRPr lang="es-NI"/>
          </a:p>
        </p:txBody>
      </p:sp>
      <p:sp>
        <p:nvSpPr>
          <p:cNvPr id="5" name="4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3" name="2 Marcador de pie de página"/>
          <p:cNvSpPr>
            <a:spLocks noGrp="1"/>
          </p:cNvSpPr>
          <p:nvPr>
            <p:ph type="ftr" sz="quarter" idx="11"/>
          </p:nvPr>
        </p:nvSpPr>
        <p:spPr/>
        <p:txBody>
          <a:bodyPr/>
          <a:lstStyle/>
          <a:p>
            <a:endParaRPr lang="es-NI"/>
          </a:p>
        </p:txBody>
      </p:sp>
      <p:sp>
        <p:nvSpPr>
          <p:cNvPr id="4" name="3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NI"/>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NI"/>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26EF6F-3FAE-4FC7-BD2B-09D399CB0F0B}" type="datetimeFigureOut">
              <a:rPr lang="es-NI" smtClean="0"/>
              <a:pPr/>
              <a:t>04/01/2017</a:t>
            </a:fld>
            <a:endParaRPr lang="es-NI"/>
          </a:p>
        </p:txBody>
      </p:sp>
      <p:sp>
        <p:nvSpPr>
          <p:cNvPr id="6" name="5 Marcador de pie de página"/>
          <p:cNvSpPr>
            <a:spLocks noGrp="1"/>
          </p:cNvSpPr>
          <p:nvPr>
            <p:ph type="ftr" sz="quarter" idx="11"/>
          </p:nvPr>
        </p:nvSpPr>
        <p:spPr/>
        <p:txBody>
          <a:bodyPr/>
          <a:lstStyle/>
          <a:p>
            <a:endParaRPr lang="es-NI"/>
          </a:p>
        </p:txBody>
      </p:sp>
      <p:sp>
        <p:nvSpPr>
          <p:cNvPr id="7" name="6 Marcador de número de diapositiva"/>
          <p:cNvSpPr>
            <a:spLocks noGrp="1"/>
          </p:cNvSpPr>
          <p:nvPr>
            <p:ph type="sldNum" sz="quarter" idx="12"/>
          </p:nvPr>
        </p:nvSpPr>
        <p:spPr/>
        <p:txBody>
          <a:bodyPr/>
          <a:lstStyle/>
          <a:p>
            <a:fld id="{D32D3CA8-75E7-4018-9347-64D3F31B8843}" type="slidenum">
              <a:rPr lang="es-NI" smtClean="0"/>
              <a:pPr/>
              <a:t>‹Nº›</a:t>
            </a:fld>
            <a:endParaRPr lang="es-N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NI"/>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NI"/>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6EF6F-3FAE-4FC7-BD2B-09D399CB0F0B}" type="datetimeFigureOut">
              <a:rPr lang="es-NI" smtClean="0"/>
              <a:pPr/>
              <a:t>04/01/2017</a:t>
            </a:fld>
            <a:endParaRPr lang="es-NI"/>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D3CA8-75E7-4018-9347-64D3F31B8843}" type="slidenum">
              <a:rPr lang="es-NI" smtClean="0"/>
              <a:pPr/>
              <a:t>‹Nº›</a:t>
            </a:fld>
            <a:endParaRPr lang="es-N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80728"/>
          </a:xfrm>
        </p:spPr>
        <p:txBody>
          <a:bodyPr/>
          <a:lstStyle/>
          <a:p>
            <a:r>
              <a:rPr lang="es-ES" b="1" u="sng" dirty="0"/>
              <a:t>TEMA: COSAS QUE SE PROHIBEN.</a:t>
            </a:r>
            <a:endParaRPr lang="es-NI" dirty="0"/>
          </a:p>
        </p:txBody>
      </p:sp>
      <p:sp>
        <p:nvSpPr>
          <p:cNvPr id="3" name="2 Marcador de contenido"/>
          <p:cNvSpPr>
            <a:spLocks noGrp="1"/>
          </p:cNvSpPr>
          <p:nvPr>
            <p:ph idx="1"/>
          </p:nvPr>
        </p:nvSpPr>
        <p:spPr>
          <a:xfrm>
            <a:off x="0" y="908720"/>
            <a:ext cx="9144000" cy="4968553"/>
          </a:xfrm>
        </p:spPr>
        <p:txBody>
          <a:bodyPr>
            <a:normAutofit fontScale="92500" lnSpcReduction="20000"/>
          </a:bodyPr>
          <a:lstStyle/>
          <a:p>
            <a:r>
              <a:rPr lang="es-ES" b="1" u="sng" dirty="0"/>
              <a:t>INTRODUCCIÒN:</a:t>
            </a:r>
            <a:endParaRPr lang="es-NI" dirty="0"/>
          </a:p>
          <a:p>
            <a:pPr lvl="0"/>
            <a:r>
              <a:rPr lang="es-ES" b="1" dirty="0"/>
              <a:t>En este estudio quiero tocar algunas cosas que se prohíben dentro de la iglesia de Cristo. Se que estos temas son muy delicados muchos no van a estar de acuerdo, pero es mi deseo siempre decir lo que Dios manda, no la opinión de nadie.</a:t>
            </a:r>
            <a:endParaRPr lang="es-NI" b="1" dirty="0"/>
          </a:p>
          <a:p>
            <a:pPr lvl="0"/>
            <a:r>
              <a:rPr lang="es-ES" b="1" dirty="0"/>
              <a:t>Desde que obedecí al evangelio siempre he oído, y yo mismo siempre lo he dicho que nuestro lema siempre a sido: </a:t>
            </a:r>
            <a:r>
              <a:rPr lang="es-ES" b="1" u="sng" dirty="0"/>
              <a:t>“Hablar Donde La Biblia, Y Callar Donde Ella Calla”.</a:t>
            </a:r>
            <a:r>
              <a:rPr lang="es-ES" b="1" dirty="0"/>
              <a:t> I Ped.4:11; I Cor.4:6. </a:t>
            </a:r>
            <a:endParaRPr lang="es-ES" b="1" dirty="0" smtClean="0"/>
          </a:p>
          <a:p>
            <a:pPr lvl="0"/>
            <a:r>
              <a:rPr lang="es-ES" b="1" dirty="0" smtClean="0"/>
              <a:t>Siempre </a:t>
            </a:r>
            <a:r>
              <a:rPr lang="es-ES" b="1" dirty="0"/>
              <a:t>tenemos que respetar lo que la Biblia dice, hablar donde ella habla, y callar donde ella calla.</a:t>
            </a:r>
            <a:endParaRPr lang="es-NI" b="1" dirty="0"/>
          </a:p>
          <a:p>
            <a:endParaRPr lang="es-NI" dirty="0"/>
          </a:p>
        </p:txBody>
      </p:sp>
      <p:pic>
        <p:nvPicPr>
          <p:cNvPr id="1026" name="Picture 2" descr="C:\Users\MARIO MORENO\Desktop\Cosas Que Se Prohiben\slide_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27" name="Picture 3" descr="C:\Users\MARIO MORENO\Desktop\Cosas Que Se Prohiben\slide_20.jpg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8" name="Picture 4" descr="C:\Users\MARIO MORENO\Desktop\Cosas Que Se Prohiben\slide_7.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029" name="Picture 5" descr="C:\Users\MARIO MORENO\Desktop\Cosas Que Se Prohiben\slide_10.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checkerboard(across)">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checkerboard(across)">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checkerboard(across)">
                                      <p:cBhvr>
                                        <p:cTn id="43" dur="500"/>
                                        <p:tgtEl>
                                          <p:spTgt spid="102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1029"/>
                                        </p:tgtEl>
                                        <p:attrNameLst>
                                          <p:attrName>style.visibility</p:attrName>
                                        </p:attrNameLst>
                                      </p:cBhvr>
                                      <p:to>
                                        <p:strVal val="visible"/>
                                      </p:to>
                                    </p:set>
                                    <p:animEffect transition="in" filter="checkerboard(across)">
                                      <p:cBhvr>
                                        <p:cTn id="4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922114"/>
          </a:xfrm>
        </p:spPr>
        <p:txBody>
          <a:bodyPr>
            <a:normAutofit fontScale="90000"/>
          </a:bodyPr>
          <a:lstStyle/>
          <a:p>
            <a:r>
              <a:rPr lang="es-ES" b="1" u="sng" dirty="0" smtClean="0"/>
              <a:t/>
            </a:r>
            <a:br>
              <a:rPr lang="es-ES" b="1" u="sng" dirty="0" smtClean="0"/>
            </a:br>
            <a:r>
              <a:rPr lang="es-ES" b="1" u="sng" dirty="0" smtClean="0"/>
              <a:t>III</a:t>
            </a:r>
            <a:r>
              <a:rPr lang="es-ES" b="1" u="sng" dirty="0"/>
              <a:t>. QUE LA MUJER USE PANTALON.</a:t>
            </a:r>
            <a:r>
              <a:rPr lang="es-NI" dirty="0"/>
              <a:t/>
            </a:r>
            <a:br>
              <a:rPr lang="es-NI" dirty="0"/>
            </a:br>
            <a:endParaRPr lang="es-NI" dirty="0"/>
          </a:p>
        </p:txBody>
      </p:sp>
      <p:sp>
        <p:nvSpPr>
          <p:cNvPr id="3" name="2 Marcador de contenido"/>
          <p:cNvSpPr>
            <a:spLocks noGrp="1"/>
          </p:cNvSpPr>
          <p:nvPr>
            <p:ph idx="1"/>
          </p:nvPr>
        </p:nvSpPr>
        <p:spPr>
          <a:xfrm>
            <a:off x="0" y="1052736"/>
            <a:ext cx="9144000" cy="5805264"/>
          </a:xfrm>
        </p:spPr>
        <p:txBody>
          <a:bodyPr>
            <a:normAutofit/>
          </a:bodyPr>
          <a:lstStyle/>
          <a:p>
            <a:r>
              <a:rPr lang="es-ES" b="1" dirty="0"/>
              <a:t>Este es otro de los temas que se predica mucho que la mujer no debe usar pantalón por que es pecado. ¿Pero donde esta el texto que lo prohíba? Muchos usan Deut.22.5. </a:t>
            </a:r>
            <a:endParaRPr lang="es-ES" b="1" dirty="0" smtClean="0"/>
          </a:p>
          <a:p>
            <a:r>
              <a:rPr lang="es-ES" b="1" u="sng" dirty="0" smtClean="0"/>
              <a:t>“</a:t>
            </a:r>
            <a:r>
              <a:rPr lang="es-ES" b="1" u="sng" dirty="0"/>
              <a:t>No vestirá la mujer ropa de hombre, ni el hombre vestirá ropa de mujer, por que abominación es a Jehová, cualquiera que esto hace”.</a:t>
            </a:r>
            <a:r>
              <a:rPr lang="es-ES" b="1" dirty="0"/>
              <a:t> </a:t>
            </a:r>
            <a:endParaRPr lang="es-ES" b="1" dirty="0" smtClean="0"/>
          </a:p>
        </p:txBody>
      </p:sp>
      <p:pic>
        <p:nvPicPr>
          <p:cNvPr id="9218" name="Picture 2" descr="C:\Users\MARIO MORENO\Desktop\Cosas Que Se Prohiben\santidad-38-6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checkerboard(across)">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ES" sz="4000" b="1" dirty="0" smtClean="0"/>
              <a:t>Pero en primer lugar este texto es del Antiguo Testamento no es ley para nosotros. </a:t>
            </a:r>
          </a:p>
          <a:p>
            <a:r>
              <a:rPr lang="es-ES" sz="4000" b="1" dirty="0" smtClean="0"/>
              <a:t>Si vamos a aplicar este texto, tenemos que aplicar todo el contexto. Donde también se prohíbe Deut.22:9. </a:t>
            </a:r>
            <a:r>
              <a:rPr lang="es-ES" sz="4000" b="1" u="sng" dirty="0" smtClean="0"/>
              <a:t>Sembrar dos clases de semillas. </a:t>
            </a:r>
          </a:p>
          <a:p>
            <a:endParaRPr lang="es-ES" sz="4000" b="1" u="sng" dirty="0" smtClean="0"/>
          </a:p>
          <a:p>
            <a:r>
              <a:rPr lang="es-ES" sz="4000" b="1" u="sng" dirty="0" smtClean="0"/>
              <a:t>Arar con buey y asnos juntos.</a:t>
            </a:r>
            <a:r>
              <a:rPr lang="es-ES" sz="4000" b="1" dirty="0" smtClean="0"/>
              <a:t> Deut.22:10.</a:t>
            </a:r>
            <a:endParaRPr lang="es-NI" sz="4000" b="1" dirty="0"/>
          </a:p>
        </p:txBody>
      </p:sp>
      <p:pic>
        <p:nvPicPr>
          <p:cNvPr id="1026" name="Picture 2" descr="C:\Users\MARIO MORENO\Desktop\Cosas Que Se Prohiben\iglesia-no-te-mezcles-y-guarda-la-semilla-que-hay-en-ti-9-638.jpg"/>
          <p:cNvPicPr>
            <a:picLocks noChangeAspect="1" noChangeArrowheads="1"/>
          </p:cNvPicPr>
          <p:nvPr/>
        </p:nvPicPr>
        <p:blipFill>
          <a:blip r:embed="rId2" cstate="print"/>
          <a:srcRect/>
          <a:stretch>
            <a:fillRect/>
          </a:stretch>
        </p:blipFill>
        <p:spPr bwMode="auto">
          <a:xfrm>
            <a:off x="0" y="0"/>
            <a:ext cx="9144000" cy="5229200"/>
          </a:xfrm>
          <a:prstGeom prst="rect">
            <a:avLst/>
          </a:prstGeom>
          <a:noFill/>
        </p:spPr>
      </p:pic>
      <p:pic>
        <p:nvPicPr>
          <p:cNvPr id="1027" name="Picture 3" descr="C:\Users\MARIO MORENO\Desktop\Cosas Que Se Prohiben\slide_11.jpg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10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8244408" cy="6858000"/>
          </a:xfrm>
        </p:spPr>
        <p:txBody>
          <a:bodyPr>
            <a:normAutofit lnSpcReduction="10000"/>
          </a:bodyPr>
          <a:lstStyle/>
          <a:p>
            <a:r>
              <a:rPr lang="es-ES" b="1" u="sng" dirty="0"/>
              <a:t>Vestir ropa de material mezclado.</a:t>
            </a:r>
            <a:r>
              <a:rPr lang="es-ES" b="1" dirty="0"/>
              <a:t> Deut.22:11. </a:t>
            </a:r>
            <a:endParaRPr lang="es-ES" b="1" dirty="0" smtClean="0"/>
          </a:p>
          <a:p>
            <a:r>
              <a:rPr lang="es-ES" b="1" u="sng" dirty="0" smtClean="0"/>
              <a:t>Y </a:t>
            </a:r>
            <a:r>
              <a:rPr lang="es-ES" b="1" u="sng" dirty="0"/>
              <a:t>Hacer Borlas- Flecos en las puntas.</a:t>
            </a:r>
            <a:r>
              <a:rPr lang="es-ES" b="1" dirty="0"/>
              <a:t> Deut.22:12. Flecos- Adorno de cordel trenzado que los israelitas usaban en sus vestimentas exteriores para acordarse de que debían ser leales a Dios. Numero.15:38-39. </a:t>
            </a:r>
            <a:endParaRPr lang="es-ES" b="1" dirty="0" smtClean="0"/>
          </a:p>
          <a:p>
            <a:r>
              <a:rPr lang="es-ES" b="1" dirty="0" smtClean="0"/>
              <a:t>¿</a:t>
            </a:r>
            <a:r>
              <a:rPr lang="es-ES" b="1" dirty="0"/>
              <a:t>Por que no lo hacen? Solo aplican el otro versículo para condenar a la hermana que usa pantalón. </a:t>
            </a:r>
            <a:endParaRPr lang="es-ES" b="1" dirty="0" smtClean="0"/>
          </a:p>
          <a:p>
            <a:r>
              <a:rPr lang="es-ES" b="1" dirty="0" smtClean="0"/>
              <a:t>Aunque </a:t>
            </a:r>
            <a:r>
              <a:rPr lang="es-ES" b="1" dirty="0"/>
              <a:t>esta ley se haya en la ley de Moisés, el propósito de tal ley, es hacer distinción entre el hombre y la mujer, pero no se puede probar que el pantalón fue ropa exclusiva del hombre, cuando Dios dio la ley de Deut.22:5. </a:t>
            </a:r>
            <a:endParaRPr lang="es-NI" b="1" dirty="0"/>
          </a:p>
        </p:txBody>
      </p:sp>
      <p:pic>
        <p:nvPicPr>
          <p:cNvPr id="2050" name="Picture 2" descr="C:\Users\MARIO MORENO\Desktop\Cosas Que Se Prohiben\hq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MARIO MORENO\Desktop\Cosas Que Se Prohiben\diversas-leyes-57-63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heckerboard(across)">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checkerboard(across)">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a:bodyPr>
          <a:lstStyle/>
          <a:p>
            <a:r>
              <a:rPr lang="es-ES" b="1" dirty="0"/>
              <a:t>Y aun durante el primer siglo, cuando el Nuevo Testamento fue escrito, nadie llevaba pantalón como ropa de vestir. </a:t>
            </a:r>
            <a:endParaRPr lang="es-ES" b="1" dirty="0" smtClean="0"/>
          </a:p>
          <a:p>
            <a:r>
              <a:rPr lang="es-ES" b="1" dirty="0" smtClean="0"/>
              <a:t>Los </a:t>
            </a:r>
            <a:r>
              <a:rPr lang="es-ES" b="1" dirty="0"/>
              <a:t>Israelita tanto hombres como mujeres y sus vecinos paganos llevaban túnicas, no llevaban pantalones y vestidos como los usamos ahora. </a:t>
            </a:r>
            <a:endParaRPr lang="es-ES" b="1" dirty="0" smtClean="0"/>
          </a:p>
          <a:p>
            <a:r>
              <a:rPr lang="es-ES" b="1" dirty="0" smtClean="0"/>
              <a:t>Sin </a:t>
            </a:r>
            <a:r>
              <a:rPr lang="es-ES" b="1" dirty="0"/>
              <a:t>embargo aunque todos llevaban túnicas, había túnicas para hombres y túnicas para mujeres, había distinción entre ellas, lo mismo que ahora, hay distinción entre los pantalones de mujer y los de los hombres. </a:t>
            </a:r>
            <a:endParaRPr lang="es-ES" b="1" dirty="0" smtClean="0"/>
          </a:p>
          <a:p>
            <a:r>
              <a:rPr lang="es-ES" b="1" dirty="0" smtClean="0"/>
              <a:t>Los </a:t>
            </a:r>
            <a:r>
              <a:rPr lang="es-ES" b="1" dirty="0"/>
              <a:t>predicadores que dicen que el pantalón es ropa de hombre, nunca se pondrían un pantalón de mujer, por que solamente los homosexuales lo hacen</a:t>
            </a:r>
            <a:endParaRPr lang="es-NI"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Cosas Que Se Prohiben\jesus.png"/>
          <p:cNvPicPr>
            <a:picLocks noChangeAspect="1" noChangeArrowheads="1"/>
          </p:cNvPicPr>
          <p:nvPr/>
        </p:nvPicPr>
        <p:blipFill>
          <a:blip r:embed="rId2" cstate="print"/>
          <a:srcRect/>
          <a:stretch>
            <a:fillRect/>
          </a:stretch>
        </p:blipFill>
        <p:spPr bwMode="auto">
          <a:xfrm>
            <a:off x="25400" y="1"/>
            <a:ext cx="9091613" cy="6757988"/>
          </a:xfrm>
          <a:prstGeom prst="rect">
            <a:avLst/>
          </a:prstGeom>
          <a:noFill/>
        </p:spPr>
      </p:pic>
      <p:pic>
        <p:nvPicPr>
          <p:cNvPr id="7" name="Picture 3" descr="C:\Users\MARIO MORENO\Desktop\Cosas Que Se Prohiben\tunicas 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076" name="Picture 4" descr="C:\Users\MARIO MORENO\Desktop\Cosas Que Se Prohiben\la-vestimenta-del-cristiano-8-638.jpg"/>
          <p:cNvPicPr>
            <a:picLocks noChangeAspect="1" noChangeArrowheads="1"/>
          </p:cNvPicPr>
          <p:nvPr/>
        </p:nvPicPr>
        <p:blipFill>
          <a:blip r:embed="rId4" cstate="print"/>
          <a:srcRect/>
          <a:stretch>
            <a:fillRect/>
          </a:stretch>
        </p:blipFill>
        <p:spPr bwMode="auto">
          <a:xfrm>
            <a:off x="0" y="1"/>
            <a:ext cx="9144000" cy="6858000"/>
          </a:xfrm>
          <a:prstGeom prst="rect">
            <a:avLst/>
          </a:prstGeom>
          <a:noFill/>
        </p:spPr>
      </p:pic>
      <p:pic>
        <p:nvPicPr>
          <p:cNvPr id="3077" name="Picture 5" descr="C:\Users\MARIO MORENO\Desktop\Cosas Que Se Prohiben\4-vestimenta_001.jpg"/>
          <p:cNvPicPr>
            <a:picLocks noChangeAspect="1" noChangeArrowheads="1"/>
          </p:cNvPicPr>
          <p:nvPr/>
        </p:nvPicPr>
        <p:blipFill>
          <a:blip r:embed="rId5" cstate="print"/>
          <a:srcRect/>
          <a:stretch>
            <a:fillRect/>
          </a:stretch>
        </p:blipFill>
        <p:spPr bwMode="auto">
          <a:xfrm>
            <a:off x="1" y="0"/>
            <a:ext cx="9144000" cy="6858000"/>
          </a:xfrm>
          <a:prstGeom prst="rect">
            <a:avLst/>
          </a:prstGeom>
          <a:noFill/>
        </p:spPr>
      </p:pic>
      <p:pic>
        <p:nvPicPr>
          <p:cNvPr id="3078" name="Picture 6" descr="C:\Users\MARIO MORENO\Desktop\Cosas Que Se Prohiben\37244827-Plantillas-en-blanco-de-los-pantalones-vaqueros-de-los-hombres-y-de-las-mujeres-en-el-frente-la-espa-Foto-de-archivo.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11" name="10 Rectángulo"/>
          <p:cNvSpPr/>
          <p:nvPr/>
        </p:nvSpPr>
        <p:spPr>
          <a:xfrm>
            <a:off x="2286000" y="3105835"/>
            <a:ext cx="1133872" cy="369332"/>
          </a:xfrm>
          <a:prstGeom prst="rect">
            <a:avLst/>
          </a:prstGeom>
        </p:spPr>
        <p:txBody>
          <a:bodyPr wrap="square">
            <a:spAutoFit/>
          </a:bodyPr>
          <a:lstStyle/>
          <a:p>
            <a:endParaRPr lang="es-NI" dirty="0"/>
          </a:p>
        </p:txBody>
      </p:sp>
      <p:sp>
        <p:nvSpPr>
          <p:cNvPr id="12" name="11 Rectángulo"/>
          <p:cNvSpPr/>
          <p:nvPr/>
        </p:nvSpPr>
        <p:spPr>
          <a:xfrm>
            <a:off x="0" y="0"/>
            <a:ext cx="9144000" cy="830997"/>
          </a:xfrm>
          <a:prstGeom prst="rect">
            <a:avLst/>
          </a:prstGeom>
        </p:spPr>
        <p:txBody>
          <a:bodyPr wrap="square">
            <a:spAutoFit/>
          </a:bodyPr>
          <a:lstStyle/>
          <a:p>
            <a:pPr algn="ctr"/>
            <a:r>
              <a:rPr lang="es-NI" sz="2400" b="1" dirty="0" smtClean="0">
                <a:latin typeface="Arial Black" pitchFamily="34" charset="0"/>
              </a:rPr>
              <a:t>También hay diferencia entre el pantalón del hombre y el de la mujer.</a:t>
            </a:r>
            <a:endParaRPr lang="es-NI" sz="2400"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checkerboard(across)">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checkerboard(across)">
                                      <p:cBhvr>
                                        <p:cTn id="22" dur="5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checkerboard(across)">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lvl="0"/>
            <a:r>
              <a:rPr lang="es-ES" b="1" dirty="0"/>
              <a:t>Hay hermanos que condenan el pantalón pero solo en el local, ellos dicen es pecado venir al local con pantalón, que inconsecuencia en esto, si es pecado, es pecado en todo lugar.</a:t>
            </a:r>
            <a:endParaRPr lang="es-NI" b="1" dirty="0"/>
          </a:p>
          <a:p>
            <a:pPr lvl="0"/>
            <a:r>
              <a:rPr lang="es-ES" b="1" dirty="0"/>
              <a:t>Lo que yo encuentro es que la Biblia </a:t>
            </a:r>
            <a:r>
              <a:rPr lang="es-ES" b="1" u="sng" dirty="0"/>
              <a:t>si prohíbe la ropa indecorosa, inmodesta, sin pudor.</a:t>
            </a:r>
            <a:r>
              <a:rPr lang="es-ES" b="1" dirty="0"/>
              <a:t> I Timoteo.2:9. Y esta puede ser vestido, falda, pantalón. </a:t>
            </a:r>
            <a:endParaRPr lang="es-ES" b="1" dirty="0" smtClean="0"/>
          </a:p>
          <a:p>
            <a:pPr lvl="0"/>
            <a:r>
              <a:rPr lang="es-ES" b="1" dirty="0" smtClean="0"/>
              <a:t>La </a:t>
            </a:r>
            <a:r>
              <a:rPr lang="es-ES" b="1" dirty="0"/>
              <a:t>ropa que nos pongamos tienen que ser decorosa, con pudor y modestia, sino con cumple con estas tres cualidades es pecado. </a:t>
            </a:r>
            <a:endParaRPr lang="es-ES" b="1" dirty="0" smtClean="0"/>
          </a:p>
          <a:p>
            <a:pPr lvl="0"/>
            <a:r>
              <a:rPr lang="es-ES" b="1" dirty="0" smtClean="0"/>
              <a:t>No </a:t>
            </a:r>
            <a:r>
              <a:rPr lang="es-ES" b="1" dirty="0"/>
              <a:t>solo el pantalón es inmodesto, indecoroso, también lo puede ser el vestido, la falda.</a:t>
            </a:r>
            <a:endParaRPr lang="es-NI" b="1" dirty="0"/>
          </a:p>
          <a:p>
            <a:endParaRPr lang="es-NI" dirty="0"/>
          </a:p>
        </p:txBody>
      </p:sp>
      <p:pic>
        <p:nvPicPr>
          <p:cNvPr id="4098" name="Picture 2" descr="C:\Users\MARIO MORENO\Desktop\Cosas Que Se Prohiben\Arreglo en la mujer.jpg"/>
          <p:cNvPicPr>
            <a:picLocks noChangeAspect="1" noChangeArrowheads="1"/>
          </p:cNvPicPr>
          <p:nvPr/>
        </p:nvPicPr>
        <p:blipFill>
          <a:blip r:embed="rId2" cstate="print"/>
          <a:srcRect/>
          <a:stretch>
            <a:fillRect/>
          </a:stretch>
        </p:blipFill>
        <p:spPr bwMode="auto">
          <a:xfrm>
            <a:off x="0" y="1"/>
            <a:ext cx="9144000" cy="6938962"/>
          </a:xfrm>
          <a:prstGeom prst="rect">
            <a:avLst/>
          </a:prstGeom>
          <a:noFill/>
        </p:spPr>
      </p:pic>
      <p:pic>
        <p:nvPicPr>
          <p:cNvPr id="7" name="Picture 3" descr="C:\Users\MARIO MORENO\Desktop\Cosas Que Se Prohiben\03cebb86763663c943a7c8d815b3633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4102" name="Picture 6" descr="C:\Users\MARIO MORENO\Desktop\Cosas Que Se Prohiben\slide_4.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4103" name="Picture 7" descr="C:\Users\MARIO MORENO\Desktop\Cosas Que Se Prohiben\slide_7.jpg8.jp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blinds(horizontal)">
                                      <p:cBhvr>
                                        <p:cTn id="27" dur="5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02"/>
                                        </p:tgtEl>
                                        <p:attrNameLst>
                                          <p:attrName>style.visibility</p:attrName>
                                        </p:attrNameLst>
                                      </p:cBhvr>
                                      <p:to>
                                        <p:strVal val="visible"/>
                                      </p:to>
                                    </p:set>
                                    <p:animEffect transition="in" filter="blinds(horizontal)">
                                      <p:cBhvr>
                                        <p:cTn id="37" dur="500"/>
                                        <p:tgtEl>
                                          <p:spTgt spid="410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03"/>
                                        </p:tgtEl>
                                        <p:attrNameLst>
                                          <p:attrName>style.visibility</p:attrName>
                                        </p:attrNameLst>
                                      </p:cBhvr>
                                      <p:to>
                                        <p:strVal val="visible"/>
                                      </p:to>
                                    </p:set>
                                    <p:anim calcmode="lin" valueType="num">
                                      <p:cBhvr additive="base">
                                        <p:cTn id="42" dur="500" fill="hold"/>
                                        <p:tgtEl>
                                          <p:spTgt spid="4103"/>
                                        </p:tgtEl>
                                        <p:attrNameLst>
                                          <p:attrName>ppt_x</p:attrName>
                                        </p:attrNameLst>
                                      </p:cBhvr>
                                      <p:tavLst>
                                        <p:tav tm="0">
                                          <p:val>
                                            <p:strVal val="#ppt_x"/>
                                          </p:val>
                                        </p:tav>
                                        <p:tav tm="100000">
                                          <p:val>
                                            <p:strVal val="#ppt_x"/>
                                          </p:val>
                                        </p:tav>
                                      </p:tavLst>
                                    </p:anim>
                                    <p:anim calcmode="lin" valueType="num">
                                      <p:cBhvr additive="base">
                                        <p:cTn id="43"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a:bodyPr>
          <a:lstStyle/>
          <a:p>
            <a:pPr lvl="0"/>
            <a:r>
              <a:rPr lang="es-ES" b="1" dirty="0"/>
              <a:t>Muchos hermanos en su afán por prohibir el pantalón pierden de vista lo que realmente la Biblia prohíbe. </a:t>
            </a:r>
            <a:endParaRPr lang="es-ES" b="1" dirty="0" smtClean="0"/>
          </a:p>
          <a:p>
            <a:pPr lvl="0"/>
            <a:r>
              <a:rPr lang="es-ES" b="1" dirty="0" smtClean="0"/>
              <a:t>Una </a:t>
            </a:r>
            <a:r>
              <a:rPr lang="es-ES" b="1" dirty="0"/>
              <a:t>ves que visitaba una iglesia donde el predicador condena el pantalón en la mujer, entro una hermana de pantalón, y toda la </a:t>
            </a:r>
            <a:r>
              <a:rPr lang="es-ES" b="1" dirty="0" smtClean="0"/>
              <a:t>membrecía </a:t>
            </a:r>
            <a:r>
              <a:rPr lang="es-ES" b="1" dirty="0"/>
              <a:t>la quedo viendo, no le quitaron la vista de encima a la hermana por que iba de pantalón, pero al rato entro una hermana con una mini falda, y nadie la quedo viendo. </a:t>
            </a:r>
            <a:endParaRPr lang="es-ES" b="1" dirty="0" smtClean="0"/>
          </a:p>
          <a:p>
            <a:pPr lvl="0"/>
            <a:r>
              <a:rPr lang="es-ES" b="1" dirty="0" smtClean="0"/>
              <a:t>La </a:t>
            </a:r>
            <a:r>
              <a:rPr lang="es-ES" b="1" dirty="0"/>
              <a:t>pregunta es ¿Por qué no la quedaron viendo? ¿Por qué no la juzgaron? </a:t>
            </a:r>
            <a:endParaRPr lang="es-ES" b="1" dirty="0" smtClean="0"/>
          </a:p>
          <a:p>
            <a:pPr lvl="0"/>
            <a:r>
              <a:rPr lang="es-ES" b="1" dirty="0" smtClean="0"/>
              <a:t>Si </a:t>
            </a:r>
            <a:r>
              <a:rPr lang="es-ES" b="1" dirty="0"/>
              <a:t>ella la hermana de minifalda si esta en pecado por que violaba I Tim.2:9. </a:t>
            </a:r>
            <a:endParaRPr lang="es-ES" b="1" dirty="0" smtClean="0"/>
          </a:p>
          <a:p>
            <a:pPr lvl="0"/>
            <a:r>
              <a:rPr lang="es-ES" b="1" dirty="0" smtClean="0"/>
              <a:t>Andaba </a:t>
            </a:r>
            <a:r>
              <a:rPr lang="es-ES" b="1" dirty="0"/>
              <a:t>con ropa indecorosa. Indecente.</a:t>
            </a:r>
            <a:endParaRPr lang="es-NI" b="1" dirty="0"/>
          </a:p>
          <a:p>
            <a:endParaRPr lang="es-NI" dirty="0"/>
          </a:p>
        </p:txBody>
      </p:sp>
      <p:pic>
        <p:nvPicPr>
          <p:cNvPr id="5123" name="Picture 3" descr="C:\Users\MARIO MORENO\Desktop\Cosas Que Se Prohiben\como-debe-vestirse-una-cristiana-por-dr-ruby-saez-35-638.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5124" name="Picture 4" descr="C:\Users\MARIO MORENO\Desktop\Cosas Que Se Prohiben\guas-de-vestimenta-para-las-cantantes-ministerio-de-adoracin-13-638.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 calcmode="lin" valueType="num">
                                      <p:cBhvr additive="base">
                                        <p:cTn id="32" dur="500" fill="hold"/>
                                        <p:tgtEl>
                                          <p:spTgt spid="5123"/>
                                        </p:tgtEl>
                                        <p:attrNameLst>
                                          <p:attrName>ppt_x</p:attrName>
                                        </p:attrNameLst>
                                      </p:cBhvr>
                                      <p:tavLst>
                                        <p:tav tm="0">
                                          <p:val>
                                            <p:strVal val="#ppt_x"/>
                                          </p:val>
                                        </p:tav>
                                        <p:tav tm="100000">
                                          <p:val>
                                            <p:strVal val="#ppt_x"/>
                                          </p:val>
                                        </p:tav>
                                      </p:tavLst>
                                    </p:anim>
                                    <p:anim calcmode="lin" valueType="num">
                                      <p:cBhvr additive="base">
                                        <p:cTn id="33"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blinds(horizontal)">
                                      <p:cBhvr>
                                        <p:cTn id="3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lvl="0"/>
            <a:r>
              <a:rPr lang="es-ES" b="1" dirty="0"/>
              <a:t>Hermano es mi opinión que la mujer se ve más femenina con vestido y falda. </a:t>
            </a:r>
            <a:endParaRPr lang="es-ES" b="1" dirty="0" smtClean="0"/>
          </a:p>
          <a:p>
            <a:pPr lvl="0"/>
            <a:r>
              <a:rPr lang="es-ES" b="1" dirty="0" smtClean="0"/>
              <a:t>Pero </a:t>
            </a:r>
            <a:r>
              <a:rPr lang="es-ES" b="1" dirty="0"/>
              <a:t>es mi opinión, no condeno a una hermana que use pantalón si este cumple con I Tim.2:9. </a:t>
            </a:r>
            <a:endParaRPr lang="es-ES" b="1" dirty="0" smtClean="0"/>
          </a:p>
          <a:p>
            <a:pPr lvl="0"/>
            <a:r>
              <a:rPr lang="es-ES" b="1" dirty="0" smtClean="0"/>
              <a:t>La </a:t>
            </a:r>
            <a:r>
              <a:rPr lang="es-ES" b="1" dirty="0"/>
              <a:t>modestia, el decoro, el pudor. No hagamos leyes donde la Biblia no hace, reflexiones sobre esto hermano, cuando hacemos leyes que Dios no hace, daremos cuenta a Dios por ello.</a:t>
            </a:r>
            <a:endParaRPr lang="es-NI" b="1" dirty="0"/>
          </a:p>
          <a:p>
            <a:endParaRPr lang="es-NI" dirty="0"/>
          </a:p>
        </p:txBody>
      </p:sp>
      <p:pic>
        <p:nvPicPr>
          <p:cNvPr id="6146" name="Picture 2" descr="C:\Users\MARIO MORENO\Desktop\Cosas Que Se Prohiben\03cebb86763663c943a7c8d815b3633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7" name="Picture 3" descr="C:\Users\MARIO MORENO\Desktop\Cosas Que Se Prohiben\reverencia-en-los-templos-de-dios-68-638.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 calcmode="lin" valueType="num">
                                      <p:cBhvr additive="base">
                                        <p:cTn id="22" dur="500" fill="hold"/>
                                        <p:tgtEl>
                                          <p:spTgt spid="6146"/>
                                        </p:tgtEl>
                                        <p:attrNameLst>
                                          <p:attrName>ppt_x</p:attrName>
                                        </p:attrNameLst>
                                      </p:cBhvr>
                                      <p:tavLst>
                                        <p:tav tm="0">
                                          <p:val>
                                            <p:strVal val="#ppt_x"/>
                                          </p:val>
                                        </p:tav>
                                        <p:tav tm="100000">
                                          <p:val>
                                            <p:strVal val="#ppt_x"/>
                                          </p:val>
                                        </p:tav>
                                      </p:tavLst>
                                    </p:anim>
                                    <p:anim calcmode="lin" valueType="num">
                                      <p:cBhvr additive="base">
                                        <p:cTn id="2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 calcmode="lin" valueType="num">
                                      <p:cBhvr additive="base">
                                        <p:cTn id="28" dur="500" fill="hold"/>
                                        <p:tgtEl>
                                          <p:spTgt spid="6147"/>
                                        </p:tgtEl>
                                        <p:attrNameLst>
                                          <p:attrName>ppt_x</p:attrName>
                                        </p:attrNameLst>
                                      </p:cBhvr>
                                      <p:tavLst>
                                        <p:tav tm="0">
                                          <p:val>
                                            <p:strVal val="#ppt_x"/>
                                          </p:val>
                                        </p:tav>
                                        <p:tav tm="100000">
                                          <p:val>
                                            <p:strVal val="#ppt_x"/>
                                          </p:val>
                                        </p:tav>
                                      </p:tavLst>
                                    </p:anim>
                                    <p:anim calcmode="lin" valueType="num">
                                      <p:cBhvr additive="base">
                                        <p:cTn id="29"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066130"/>
          </a:xfrm>
        </p:spPr>
        <p:txBody>
          <a:bodyPr>
            <a:normAutofit fontScale="90000"/>
          </a:bodyPr>
          <a:lstStyle/>
          <a:p>
            <a:r>
              <a:rPr lang="es-ES" b="1" u="sng" dirty="0" smtClean="0"/>
              <a:t/>
            </a:r>
            <a:br>
              <a:rPr lang="es-ES" b="1" u="sng" dirty="0" smtClean="0"/>
            </a:br>
            <a:r>
              <a:rPr lang="es-ES" b="1" u="sng" dirty="0" smtClean="0"/>
              <a:t>IV</a:t>
            </a:r>
            <a:r>
              <a:rPr lang="es-ES" b="1" u="sng" dirty="0"/>
              <a:t>. QUE LA MUJER SE PINTE.</a:t>
            </a:r>
            <a:r>
              <a:rPr lang="es-NI" dirty="0"/>
              <a:t/>
            </a:r>
            <a:br>
              <a:rPr lang="es-NI" dirty="0"/>
            </a:br>
            <a:endParaRPr lang="es-NI" dirty="0"/>
          </a:p>
        </p:txBody>
      </p:sp>
      <p:sp>
        <p:nvSpPr>
          <p:cNvPr id="3" name="2 Marcador de contenido"/>
          <p:cNvSpPr>
            <a:spLocks noGrp="1"/>
          </p:cNvSpPr>
          <p:nvPr>
            <p:ph idx="1"/>
          </p:nvPr>
        </p:nvSpPr>
        <p:spPr>
          <a:xfrm>
            <a:off x="0" y="1196752"/>
            <a:ext cx="9144000" cy="5661248"/>
          </a:xfrm>
        </p:spPr>
        <p:txBody>
          <a:bodyPr/>
          <a:lstStyle/>
          <a:p>
            <a:pPr lvl="1"/>
            <a:r>
              <a:rPr lang="es-ES" b="1" dirty="0"/>
              <a:t>Este es otro de los temas que muchos condenan que las hermanas se pinten, hay predicadores que condenan eso. No quieren que las hermanas usen ningún tipo de maquillaje por que es pecado.</a:t>
            </a:r>
            <a:endParaRPr lang="es-NI" sz="2400" b="1" dirty="0"/>
          </a:p>
          <a:p>
            <a:r>
              <a:rPr lang="es-ES" b="1" dirty="0"/>
              <a:t>Siempre influenciados por los evangélicos que condenan eso, y cuando pedimos texto para prohibir dicen que Jezabel se pinto y que Dios la condeno. Pero esto no es cierto, Jezabel no fue condenada por haberse pintado. </a:t>
            </a:r>
            <a:endParaRPr lang="es-ES" b="1" dirty="0" smtClean="0"/>
          </a:p>
          <a:p>
            <a:r>
              <a:rPr lang="es-ES" b="1" dirty="0" smtClean="0"/>
              <a:t>Fue </a:t>
            </a:r>
            <a:r>
              <a:rPr lang="es-ES" b="1" dirty="0"/>
              <a:t>condenada por sus actos contra Dios. </a:t>
            </a:r>
            <a:endParaRPr lang="es-NI" b="1" dirty="0"/>
          </a:p>
        </p:txBody>
      </p:sp>
      <p:pic>
        <p:nvPicPr>
          <p:cNvPr id="7170" name="Picture 2" descr="C:\Users\MARIO MORENO\Desktop\Cosas Que Se Prohiben\pintarse-pestanas-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 calcmode="lin" valueType="num">
                                      <p:cBhvr additive="base">
                                        <p:cTn id="28" dur="500" fill="hold"/>
                                        <p:tgtEl>
                                          <p:spTgt spid="7170"/>
                                        </p:tgtEl>
                                        <p:attrNameLst>
                                          <p:attrName>ppt_x</p:attrName>
                                        </p:attrNameLst>
                                      </p:cBhvr>
                                      <p:tavLst>
                                        <p:tav tm="0">
                                          <p:val>
                                            <p:strVal val="#ppt_x"/>
                                          </p:val>
                                        </p:tav>
                                        <p:tav tm="100000">
                                          <p:val>
                                            <p:strVal val="#ppt_x"/>
                                          </p:val>
                                        </p:tav>
                                      </p:tavLst>
                                    </p:anim>
                                    <p:anim calcmode="lin" valueType="num">
                                      <p:cBhvr additive="base">
                                        <p:cTn id="29"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pPr lvl="1"/>
            <a:r>
              <a:rPr lang="es-ES" b="1" dirty="0"/>
              <a:t>Por hacer lo malo, mandar a matar a los profetas. Pero muchos quieren usar II Reyes.9:30. </a:t>
            </a:r>
            <a:r>
              <a:rPr lang="es-ES" b="1" dirty="0" smtClean="0"/>
              <a:t> </a:t>
            </a:r>
          </a:p>
          <a:p>
            <a:pPr lvl="1"/>
            <a:r>
              <a:rPr lang="es-ES" b="1" dirty="0" smtClean="0"/>
              <a:t>Para </a:t>
            </a:r>
            <a:r>
              <a:rPr lang="es-ES" b="1" dirty="0"/>
              <a:t>decir que murió por pintarse. Y que por eso es pecado pintarse, Pero el texto no dice eso.</a:t>
            </a:r>
            <a:endParaRPr lang="es-NI" sz="2400" b="1" dirty="0"/>
          </a:p>
          <a:p>
            <a:pPr lvl="1"/>
            <a:r>
              <a:rPr lang="es-ES" b="1" dirty="0"/>
              <a:t>Es como los testigos de Jehová que no celebran cumpleaños por que dicen que Juan El Bautista murió en un cumpleaños y que por eso no se debe celebrar cumpleaños, pero eso es aplicar mal el texto, eso no es enseñar la verdad</a:t>
            </a:r>
            <a:r>
              <a:rPr lang="es-ES" b="1" dirty="0" smtClean="0"/>
              <a:t>.</a:t>
            </a:r>
          </a:p>
          <a:p>
            <a:pPr lvl="1"/>
            <a:r>
              <a:rPr lang="es-ES" sz="2400" b="1" u="sng" dirty="0"/>
              <a:t>La Biblia prohíbe la extravagancia.</a:t>
            </a:r>
            <a:r>
              <a:rPr lang="es-ES" sz="2400" b="1" dirty="0"/>
              <a:t> I Ped.3:3. Lo ostentoso, lo pomposo, la vanagloria. Si vamos a prohibir el maquillaje, la pintura en las hermanas, prohibamos el </a:t>
            </a:r>
            <a:r>
              <a:rPr lang="es-ES" sz="2400" b="1" dirty="0" err="1"/>
              <a:t>shampoo</a:t>
            </a:r>
            <a:r>
              <a:rPr lang="es-ES" sz="2400" b="1" dirty="0"/>
              <a:t>, el perfume. Apliquemos la regla para todos.</a:t>
            </a:r>
            <a:endParaRPr lang="es-NI" sz="2400" b="1" dirty="0"/>
          </a:p>
          <a:p>
            <a:pPr lvl="1"/>
            <a:endParaRPr lang="es-NI" sz="2400" dirty="0"/>
          </a:p>
          <a:p>
            <a:endParaRPr lang="es-NI" dirty="0"/>
          </a:p>
        </p:txBody>
      </p:sp>
      <p:pic>
        <p:nvPicPr>
          <p:cNvPr id="1026" name="Picture 2" descr="C:\Users\MARIO MORENO\Desktop\Cosas Que Se Prohiben\JEZABEL LA REINA INICUA  MENSAJESDEDIOSALMUNDO_BLOGSPOT_jpg12.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4" name="3 Rectángulo"/>
          <p:cNvSpPr/>
          <p:nvPr/>
        </p:nvSpPr>
        <p:spPr>
          <a:xfrm>
            <a:off x="0" y="908720"/>
            <a:ext cx="2627784" cy="923330"/>
          </a:xfrm>
          <a:prstGeom prst="rect">
            <a:avLst/>
          </a:prstGeom>
        </p:spPr>
        <p:txBody>
          <a:bodyPr wrap="square">
            <a:spAutoFit/>
          </a:bodyPr>
          <a:lstStyle/>
          <a:p>
            <a:pPr algn="ctr"/>
            <a:r>
              <a:rPr lang="es-NI" b="1" dirty="0" smtClean="0">
                <a:solidFill>
                  <a:schemeClr val="bg1"/>
                </a:solidFill>
                <a:latin typeface="Arial Black" pitchFamily="34" charset="0"/>
              </a:rPr>
              <a:t>La manipulación palabras bonitas. </a:t>
            </a:r>
          </a:p>
          <a:p>
            <a:pPr algn="ctr"/>
            <a:r>
              <a:rPr lang="es-NI" b="1" dirty="0" smtClean="0">
                <a:solidFill>
                  <a:schemeClr val="bg1"/>
                </a:solidFill>
                <a:latin typeface="Arial Black" pitchFamily="34" charset="0"/>
              </a:rPr>
              <a:t>I Reyes.21:25.</a:t>
            </a:r>
            <a:endParaRPr lang="es-NI" b="1" dirty="0">
              <a:solidFill>
                <a:schemeClr val="bg1"/>
              </a:solidFill>
              <a:latin typeface="Arial Black" pitchFamily="34" charset="0"/>
            </a:endParaRPr>
          </a:p>
        </p:txBody>
      </p:sp>
      <p:sp>
        <p:nvSpPr>
          <p:cNvPr id="5" name="4 Rectángulo"/>
          <p:cNvSpPr/>
          <p:nvPr/>
        </p:nvSpPr>
        <p:spPr>
          <a:xfrm>
            <a:off x="1" y="2132856"/>
            <a:ext cx="2555776" cy="646331"/>
          </a:xfrm>
          <a:prstGeom prst="rect">
            <a:avLst/>
          </a:prstGeom>
        </p:spPr>
        <p:txBody>
          <a:bodyPr wrap="square">
            <a:spAutoFit/>
          </a:bodyPr>
          <a:lstStyle/>
          <a:p>
            <a:pPr algn="ctr"/>
            <a:r>
              <a:rPr lang="es-NI" b="1" dirty="0" smtClean="0">
                <a:solidFill>
                  <a:schemeClr val="bg1"/>
                </a:solidFill>
                <a:latin typeface="Arial Black" pitchFamily="34" charset="0"/>
              </a:rPr>
              <a:t>Quita viña.</a:t>
            </a:r>
          </a:p>
          <a:p>
            <a:pPr algn="ctr"/>
            <a:r>
              <a:rPr lang="es-NI" b="1" dirty="0" smtClean="0">
                <a:solidFill>
                  <a:schemeClr val="bg1"/>
                </a:solidFill>
                <a:latin typeface="Arial Black" pitchFamily="34" charset="0"/>
              </a:rPr>
              <a:t> I Reyes.21:2.</a:t>
            </a:r>
            <a:endParaRPr lang="es-NI" b="1" dirty="0">
              <a:solidFill>
                <a:schemeClr val="bg1"/>
              </a:solidFill>
              <a:latin typeface="Arial Black" pitchFamily="34" charset="0"/>
            </a:endParaRPr>
          </a:p>
        </p:txBody>
      </p:sp>
      <p:sp>
        <p:nvSpPr>
          <p:cNvPr id="6" name="5 Rectángulo"/>
          <p:cNvSpPr/>
          <p:nvPr/>
        </p:nvSpPr>
        <p:spPr>
          <a:xfrm>
            <a:off x="0" y="3356992"/>
            <a:ext cx="2555776" cy="923330"/>
          </a:xfrm>
          <a:prstGeom prst="rect">
            <a:avLst/>
          </a:prstGeom>
        </p:spPr>
        <p:txBody>
          <a:bodyPr wrap="square">
            <a:spAutoFit/>
          </a:bodyPr>
          <a:lstStyle/>
          <a:p>
            <a:pPr algn="ctr"/>
            <a:r>
              <a:rPr lang="es-NI" b="1" dirty="0" smtClean="0">
                <a:solidFill>
                  <a:schemeClr val="bg1"/>
                </a:solidFill>
                <a:latin typeface="Arial Black" pitchFamily="34" charset="0"/>
              </a:rPr>
              <a:t>Destruye profetas de Dios. </a:t>
            </a:r>
          </a:p>
          <a:p>
            <a:pPr algn="ctr"/>
            <a:r>
              <a:rPr lang="es-NI" b="1" dirty="0" smtClean="0">
                <a:solidFill>
                  <a:schemeClr val="bg1"/>
                </a:solidFill>
                <a:latin typeface="Arial Black" pitchFamily="34" charset="0"/>
              </a:rPr>
              <a:t>I Reyes.18:4.</a:t>
            </a:r>
            <a:endParaRPr lang="es-NI" b="1" dirty="0">
              <a:solidFill>
                <a:schemeClr val="bg1"/>
              </a:solidFill>
              <a:latin typeface="Arial Black" pitchFamily="34" charset="0"/>
            </a:endParaRPr>
          </a:p>
        </p:txBody>
      </p:sp>
      <p:sp>
        <p:nvSpPr>
          <p:cNvPr id="7" name="6 Rectángulo"/>
          <p:cNvSpPr/>
          <p:nvPr/>
        </p:nvSpPr>
        <p:spPr>
          <a:xfrm>
            <a:off x="0" y="4653136"/>
            <a:ext cx="2771800" cy="646331"/>
          </a:xfrm>
          <a:prstGeom prst="rect">
            <a:avLst/>
          </a:prstGeom>
        </p:spPr>
        <p:txBody>
          <a:bodyPr wrap="square">
            <a:spAutoFit/>
          </a:bodyPr>
          <a:lstStyle/>
          <a:p>
            <a:pPr algn="ctr"/>
            <a:r>
              <a:rPr lang="es-NI" b="1" dirty="0" smtClean="0">
                <a:solidFill>
                  <a:schemeClr val="bg1"/>
                </a:solidFill>
                <a:latin typeface="Arial Black" pitchFamily="34" charset="0"/>
              </a:rPr>
              <a:t>Provoca miedo. </a:t>
            </a:r>
          </a:p>
          <a:p>
            <a:pPr algn="ctr"/>
            <a:r>
              <a:rPr lang="es-NI" b="1" dirty="0" smtClean="0">
                <a:solidFill>
                  <a:schemeClr val="bg1"/>
                </a:solidFill>
                <a:latin typeface="Arial Black" pitchFamily="34" charset="0"/>
              </a:rPr>
              <a:t>I Reyes.19:2-3.</a:t>
            </a:r>
            <a:endParaRPr lang="es-NI" b="1" dirty="0">
              <a:solidFill>
                <a:schemeClr val="bg1"/>
              </a:solidFill>
              <a:latin typeface="Arial Black" pitchFamily="34" charset="0"/>
            </a:endParaRPr>
          </a:p>
        </p:txBody>
      </p:sp>
      <p:sp>
        <p:nvSpPr>
          <p:cNvPr id="8" name="7 Rectángulo"/>
          <p:cNvSpPr/>
          <p:nvPr/>
        </p:nvSpPr>
        <p:spPr>
          <a:xfrm>
            <a:off x="6084168" y="1268760"/>
            <a:ext cx="3059832" cy="923330"/>
          </a:xfrm>
          <a:prstGeom prst="rect">
            <a:avLst/>
          </a:prstGeom>
        </p:spPr>
        <p:txBody>
          <a:bodyPr wrap="square">
            <a:spAutoFit/>
          </a:bodyPr>
          <a:lstStyle/>
          <a:p>
            <a:pPr algn="ctr"/>
            <a:r>
              <a:rPr lang="es-NI" b="1" dirty="0" smtClean="0">
                <a:solidFill>
                  <a:schemeClr val="bg1"/>
                </a:solidFill>
                <a:latin typeface="Arial Black" pitchFamily="34" charset="0"/>
              </a:rPr>
              <a:t>No reconocía la autoridad. </a:t>
            </a:r>
          </a:p>
          <a:p>
            <a:pPr algn="ctr"/>
            <a:r>
              <a:rPr lang="es-NI" b="1" dirty="0" smtClean="0">
                <a:solidFill>
                  <a:schemeClr val="bg1"/>
                </a:solidFill>
                <a:latin typeface="Arial Black" pitchFamily="34" charset="0"/>
              </a:rPr>
              <a:t>I Reyes.19:1.</a:t>
            </a:r>
            <a:endParaRPr lang="es-NI" b="1" dirty="0">
              <a:solidFill>
                <a:schemeClr val="bg1"/>
              </a:solidFill>
              <a:latin typeface="Arial Black" pitchFamily="34" charset="0"/>
            </a:endParaRPr>
          </a:p>
        </p:txBody>
      </p:sp>
      <p:sp>
        <p:nvSpPr>
          <p:cNvPr id="9" name="8 Rectángulo"/>
          <p:cNvSpPr/>
          <p:nvPr/>
        </p:nvSpPr>
        <p:spPr>
          <a:xfrm>
            <a:off x="6403313" y="5085184"/>
            <a:ext cx="2740687" cy="646331"/>
          </a:xfrm>
          <a:prstGeom prst="rect">
            <a:avLst/>
          </a:prstGeom>
        </p:spPr>
        <p:txBody>
          <a:bodyPr wrap="square">
            <a:spAutoFit/>
          </a:bodyPr>
          <a:lstStyle/>
          <a:p>
            <a:pPr algn="ctr"/>
            <a:r>
              <a:rPr lang="es-NI" b="1" dirty="0" smtClean="0">
                <a:solidFill>
                  <a:schemeClr val="bg1"/>
                </a:solidFill>
                <a:latin typeface="Arial Black" pitchFamily="34" charset="0"/>
              </a:rPr>
              <a:t>Adulterio. Apocalipsis.2:22</a:t>
            </a:r>
            <a:r>
              <a:rPr lang="es-NI" dirty="0" smtClean="0"/>
              <a:t>.</a:t>
            </a:r>
            <a:endParaRPr lang="es-NI" dirty="0"/>
          </a:p>
        </p:txBody>
      </p:sp>
      <p:sp>
        <p:nvSpPr>
          <p:cNvPr id="10" name="9 Rectángulo"/>
          <p:cNvSpPr/>
          <p:nvPr/>
        </p:nvSpPr>
        <p:spPr>
          <a:xfrm>
            <a:off x="6084167" y="2564904"/>
            <a:ext cx="3059833" cy="923330"/>
          </a:xfrm>
          <a:prstGeom prst="rect">
            <a:avLst/>
          </a:prstGeom>
        </p:spPr>
        <p:txBody>
          <a:bodyPr wrap="square">
            <a:spAutoFit/>
          </a:bodyPr>
          <a:lstStyle/>
          <a:p>
            <a:pPr algn="ctr"/>
            <a:r>
              <a:rPr lang="es-NI" b="1" dirty="0" smtClean="0">
                <a:solidFill>
                  <a:schemeClr val="bg1"/>
                </a:solidFill>
                <a:latin typeface="Arial Black" pitchFamily="34" charset="0"/>
              </a:rPr>
              <a:t>Prostitución, Inmoralidad. </a:t>
            </a:r>
          </a:p>
          <a:p>
            <a:pPr algn="ctr"/>
            <a:r>
              <a:rPr lang="es-NI" b="1" dirty="0" smtClean="0">
                <a:solidFill>
                  <a:schemeClr val="bg1"/>
                </a:solidFill>
                <a:latin typeface="Arial Black" pitchFamily="34" charset="0"/>
              </a:rPr>
              <a:t>II Reyes.9:22.</a:t>
            </a:r>
            <a:endParaRPr lang="es-NI" b="1" dirty="0">
              <a:solidFill>
                <a:schemeClr val="bg1"/>
              </a:solidFill>
              <a:latin typeface="Arial Black" pitchFamily="34" charset="0"/>
            </a:endParaRPr>
          </a:p>
        </p:txBody>
      </p:sp>
      <p:sp>
        <p:nvSpPr>
          <p:cNvPr id="11" name="10 Rectángulo"/>
          <p:cNvSpPr/>
          <p:nvPr/>
        </p:nvSpPr>
        <p:spPr>
          <a:xfrm>
            <a:off x="6372200" y="4005064"/>
            <a:ext cx="2771800" cy="646331"/>
          </a:xfrm>
          <a:prstGeom prst="rect">
            <a:avLst/>
          </a:prstGeom>
        </p:spPr>
        <p:txBody>
          <a:bodyPr wrap="square">
            <a:spAutoFit/>
          </a:bodyPr>
          <a:lstStyle/>
          <a:p>
            <a:pPr algn="ctr"/>
            <a:r>
              <a:rPr lang="es-NI" b="1" dirty="0" smtClean="0">
                <a:solidFill>
                  <a:schemeClr val="bg1"/>
                </a:solidFill>
                <a:latin typeface="Arial Black" pitchFamily="34" charset="0"/>
              </a:rPr>
              <a:t>Derramar sangre. </a:t>
            </a:r>
          </a:p>
          <a:p>
            <a:pPr algn="ctr"/>
            <a:r>
              <a:rPr lang="es-NI" b="1" dirty="0" smtClean="0">
                <a:solidFill>
                  <a:schemeClr val="bg1"/>
                </a:solidFill>
                <a:latin typeface="Arial Black" pitchFamily="34" charset="0"/>
              </a:rPr>
              <a:t>II Reyes.9:7.</a:t>
            </a:r>
            <a:endParaRPr lang="es-NI" b="1" dirty="0">
              <a:solidFill>
                <a:schemeClr val="bg1"/>
              </a:solidFill>
              <a:latin typeface="Arial Black" pitchFamily="34" charset="0"/>
            </a:endParaRPr>
          </a:p>
        </p:txBody>
      </p:sp>
      <p:sp>
        <p:nvSpPr>
          <p:cNvPr id="12" name="11 Rectángulo"/>
          <p:cNvSpPr/>
          <p:nvPr/>
        </p:nvSpPr>
        <p:spPr>
          <a:xfrm>
            <a:off x="251520" y="0"/>
            <a:ext cx="8424936" cy="646331"/>
          </a:xfrm>
          <a:prstGeom prst="rect">
            <a:avLst/>
          </a:prstGeom>
        </p:spPr>
        <p:txBody>
          <a:bodyPr wrap="square">
            <a:spAutoFit/>
          </a:bodyPr>
          <a:lstStyle/>
          <a:p>
            <a:pPr algn="ctr"/>
            <a:r>
              <a:rPr lang="es-NI" b="1" dirty="0" smtClean="0">
                <a:solidFill>
                  <a:schemeClr val="bg1"/>
                </a:solidFill>
                <a:latin typeface="Arial Black" pitchFamily="34" charset="0"/>
              </a:rPr>
              <a:t>JEZABEL NO FUE CONDENADA POR PINTARSE, SINO POR LOS PECADOS QUE COMETIO.</a:t>
            </a:r>
            <a:endParaRPr lang="es-NI" b="1" dirty="0">
              <a:solidFill>
                <a:schemeClr val="bg1"/>
              </a:solidFill>
              <a:latin typeface="Arial Black" pitchFamily="34" charset="0"/>
            </a:endParaRPr>
          </a:p>
        </p:txBody>
      </p:sp>
      <p:pic>
        <p:nvPicPr>
          <p:cNvPr id="2" name="Picture 2" descr="C:\Users\MARIO MORENO\Desktop\Cosas Que Se Prohiben\1-pedro-3-3-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028" name="Picture 4" descr="C:\Users\MARIO MORENO\Desktop\Cosas Que Se Prohiben\vestimenta-hombre-y-mujer-7-638.jpg"/>
          <p:cNvPicPr>
            <a:picLocks noChangeAspect="1" noChangeArrowheads="1"/>
          </p:cNvPicPr>
          <p:nvPr/>
        </p:nvPicPr>
        <p:blipFill>
          <a:blip r:embed="rId4" cstate="print"/>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heckerboard(across)">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500" fill="hold"/>
                                        <p:tgtEl>
                                          <p:spTgt spid="9"/>
                                        </p:tgtEl>
                                        <p:attrNameLst>
                                          <p:attrName>ppt_x</p:attrName>
                                        </p:attrNameLst>
                                      </p:cBhvr>
                                      <p:tavLst>
                                        <p:tav tm="0">
                                          <p:val>
                                            <p:strVal val="#ppt_x"/>
                                          </p:val>
                                        </p:tav>
                                        <p:tav tm="100000">
                                          <p:val>
                                            <p:strVal val="#ppt_x"/>
                                          </p:val>
                                        </p:tav>
                                      </p:tavLst>
                                    </p:anim>
                                    <p:anim calcmode="lin" valueType="num">
                                      <p:cBhvr additive="base">
                                        <p:cTn id="8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28"/>
                                        </p:tgtEl>
                                        <p:attrNameLst>
                                          <p:attrName>style.visibility</p:attrName>
                                        </p:attrNameLst>
                                      </p:cBhvr>
                                      <p:to>
                                        <p:strVal val="visible"/>
                                      </p:to>
                                    </p:set>
                                    <p:anim calcmode="lin" valueType="num">
                                      <p:cBhvr additive="base">
                                        <p:cTn id="92" dur="500" fill="hold"/>
                                        <p:tgtEl>
                                          <p:spTgt spid="1028"/>
                                        </p:tgtEl>
                                        <p:attrNameLst>
                                          <p:attrName>ppt_x</p:attrName>
                                        </p:attrNameLst>
                                      </p:cBhvr>
                                      <p:tavLst>
                                        <p:tav tm="0">
                                          <p:val>
                                            <p:strVal val="#ppt_x"/>
                                          </p:val>
                                        </p:tav>
                                        <p:tav tm="100000">
                                          <p:val>
                                            <p:strVal val="#ppt_x"/>
                                          </p:val>
                                        </p:tav>
                                      </p:tavLst>
                                    </p:anim>
                                    <p:anim calcmode="lin" valueType="num">
                                      <p:cBhvr additive="base">
                                        <p:cTn id="9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165304"/>
          </a:xfrm>
        </p:spPr>
        <p:txBody>
          <a:bodyPr>
            <a:normAutofit fontScale="92500"/>
          </a:bodyPr>
          <a:lstStyle/>
          <a:p>
            <a:pPr lvl="0"/>
            <a:r>
              <a:rPr lang="es-ES" b="1" dirty="0"/>
              <a:t>Para condenar algo, o decir que es pecado, tenemos que definir Bíblicamente que es pecado, ya que el pecado no es lo que yo piense o crea, o lo que piense la gente. </a:t>
            </a:r>
            <a:endParaRPr lang="es-ES" b="1" dirty="0" smtClean="0"/>
          </a:p>
          <a:p>
            <a:pPr lvl="0"/>
            <a:r>
              <a:rPr lang="es-ES" b="1" dirty="0" smtClean="0"/>
              <a:t>La </a:t>
            </a:r>
            <a:r>
              <a:rPr lang="es-ES" b="1" dirty="0"/>
              <a:t>Biblia es bien clara cuando define que es pecado. I Juan.3:4. </a:t>
            </a:r>
            <a:r>
              <a:rPr lang="es-ES" b="1" u="sng" dirty="0"/>
              <a:t>“El Pecado es violar la ley de Dios”.</a:t>
            </a:r>
            <a:r>
              <a:rPr lang="es-ES" b="1" dirty="0"/>
              <a:t> </a:t>
            </a:r>
            <a:endParaRPr lang="es-ES" b="1" dirty="0" smtClean="0"/>
          </a:p>
          <a:p>
            <a:pPr lvl="0"/>
            <a:r>
              <a:rPr lang="es-ES" b="1" dirty="0" smtClean="0"/>
              <a:t>Pecamos </a:t>
            </a:r>
            <a:r>
              <a:rPr lang="es-ES" b="1" dirty="0"/>
              <a:t>cuando violamos la ley de Dios. Ahora la ley de Dios se declara o se aplica de tres formas:</a:t>
            </a:r>
            <a:endParaRPr lang="es-NI" sz="2800" b="1" dirty="0"/>
          </a:p>
          <a:p>
            <a:pPr lvl="3"/>
            <a:r>
              <a:rPr lang="es-ES" b="1" u="sng" dirty="0"/>
              <a:t>Mandamiento Directo.</a:t>
            </a:r>
            <a:r>
              <a:rPr lang="es-ES" b="1" dirty="0"/>
              <a:t> Marcos.16:15. Ir a predicar el evangelio. Es un mandamiento directo.</a:t>
            </a:r>
            <a:endParaRPr lang="es-NI" sz="1800" b="1" dirty="0"/>
          </a:p>
          <a:p>
            <a:pPr lvl="3"/>
            <a:r>
              <a:rPr lang="es-ES" b="1" u="sng" dirty="0"/>
              <a:t>Ejemplo Aprobado.</a:t>
            </a:r>
            <a:r>
              <a:rPr lang="es-ES" b="1" dirty="0"/>
              <a:t> Hechos.20:7. </a:t>
            </a:r>
            <a:endParaRPr lang="es-NI" sz="1800" b="1" dirty="0"/>
          </a:p>
          <a:p>
            <a:pPr lvl="3"/>
            <a:r>
              <a:rPr lang="es-ES" b="1" u="sng" dirty="0"/>
              <a:t>La Inferencia Necesaria o Implicación.</a:t>
            </a:r>
            <a:r>
              <a:rPr lang="es-ES" b="1" dirty="0"/>
              <a:t> Hechos.20:7. Por inferencia necesaria aprendemos que la cena del Señor, debe ser observada semanalmente, cada semana tiene un primer día, es el día del Señor, el domingo.</a:t>
            </a:r>
            <a:endParaRPr lang="es-NI" sz="1800" b="1" dirty="0"/>
          </a:p>
          <a:p>
            <a:endParaRPr lang="es-NI" dirty="0"/>
          </a:p>
        </p:txBody>
      </p:sp>
      <p:pic>
        <p:nvPicPr>
          <p:cNvPr id="2050" name="Picture 2" descr="C:\Users\MARIO MORENO\Desktop\Cosas Que Se Prohiben\slide_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MARIO MORENO\Desktop\Cosas Que Se Prohiben\id-por-todo-el-mundo.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2052" name="Picture 4" descr="C:\Users\MARIO MORENO\Desktop\Cosas Que Se Prohiben\la-mujer-puede-predicar-en-la-iglesia-49-728.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additive="base">
                                        <p:cTn id="49" dur="500" fill="hold"/>
                                        <p:tgtEl>
                                          <p:spTgt spid="2052"/>
                                        </p:tgtEl>
                                        <p:attrNameLst>
                                          <p:attrName>ppt_x</p:attrName>
                                        </p:attrNameLst>
                                      </p:cBhvr>
                                      <p:tavLst>
                                        <p:tav tm="0">
                                          <p:val>
                                            <p:strVal val="#ppt_x"/>
                                          </p:val>
                                        </p:tav>
                                        <p:tav tm="100000">
                                          <p:val>
                                            <p:strVal val="#ppt_x"/>
                                          </p:val>
                                        </p:tav>
                                      </p:tavLst>
                                    </p:anim>
                                    <p:anim calcmode="lin" valueType="num">
                                      <p:cBhvr additive="base">
                                        <p:cTn id="5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rmAutofit fontScale="90000"/>
          </a:bodyPr>
          <a:lstStyle/>
          <a:p>
            <a:r>
              <a:rPr lang="es-ES" b="1" u="sng" dirty="0" smtClean="0"/>
              <a:t/>
            </a:r>
            <a:br>
              <a:rPr lang="es-ES" b="1" u="sng" dirty="0" smtClean="0"/>
            </a:br>
            <a:r>
              <a:rPr lang="es-ES" b="1" u="sng" dirty="0" smtClean="0"/>
              <a:t>V</a:t>
            </a:r>
            <a:r>
              <a:rPr lang="es-ES" b="1" u="sng" dirty="0"/>
              <a:t>. QUE LA MUJER SE CORTE EL CABELLO.</a:t>
            </a:r>
            <a:r>
              <a:rPr lang="es-NI" dirty="0"/>
              <a:t/>
            </a:r>
            <a:br>
              <a:rPr lang="es-NI" dirty="0"/>
            </a:br>
            <a:endParaRPr lang="es-NI" dirty="0"/>
          </a:p>
        </p:txBody>
      </p:sp>
      <p:sp>
        <p:nvSpPr>
          <p:cNvPr id="3" name="2 Marcador de contenido"/>
          <p:cNvSpPr>
            <a:spLocks noGrp="1"/>
          </p:cNvSpPr>
          <p:nvPr>
            <p:ph idx="1"/>
          </p:nvPr>
        </p:nvSpPr>
        <p:spPr>
          <a:xfrm>
            <a:off x="0" y="1268760"/>
            <a:ext cx="9144000" cy="5589240"/>
          </a:xfrm>
        </p:spPr>
        <p:txBody>
          <a:bodyPr>
            <a:normAutofit fontScale="77500" lnSpcReduction="20000"/>
          </a:bodyPr>
          <a:lstStyle/>
          <a:p>
            <a:pPr lvl="0"/>
            <a:r>
              <a:rPr lang="es-ES" b="1" dirty="0"/>
              <a:t>El ultimo punto que quiero tocar es el que si la mujer puede cortarse el cabello o no. Por que al igual que los otros puntos también en este hay problema por que muchos condenan que la mujer se corte el cabello.</a:t>
            </a:r>
            <a:endParaRPr lang="es-NI" b="1" dirty="0"/>
          </a:p>
          <a:p>
            <a:pPr lvl="0"/>
            <a:r>
              <a:rPr lang="es-ES" b="1" u="sng" dirty="0"/>
              <a:t>Para ellos se van a</a:t>
            </a:r>
            <a:r>
              <a:rPr lang="es-ES" b="1" dirty="0"/>
              <a:t> I Cor.11:6. Pero lamentablemente aplican mal el texto, primero el punto de Pablo aquí no es el cabello, es el de la autoridad. </a:t>
            </a:r>
            <a:endParaRPr lang="es-ES" b="1" dirty="0" smtClean="0"/>
          </a:p>
          <a:p>
            <a:pPr lvl="0"/>
            <a:r>
              <a:rPr lang="es-ES" b="1" dirty="0" smtClean="0"/>
              <a:t>I </a:t>
            </a:r>
            <a:r>
              <a:rPr lang="es-ES" b="1" dirty="0"/>
              <a:t>Cor.11:3. </a:t>
            </a:r>
            <a:r>
              <a:rPr lang="es-ES" b="1" u="sng" dirty="0"/>
              <a:t>Dios- Cristo- El Hombre- La Mujer.</a:t>
            </a:r>
            <a:r>
              <a:rPr lang="es-ES" b="1" dirty="0"/>
              <a:t> No es el tema de cortarse o no el cabello.</a:t>
            </a:r>
            <a:endParaRPr lang="es-NI" b="1" dirty="0"/>
          </a:p>
          <a:p>
            <a:pPr lvl="0"/>
            <a:r>
              <a:rPr lang="es-ES" b="1" dirty="0"/>
              <a:t>Conocí a un hermano predicador, que prohibía a las hermanas cortarse el cabello, y se ponía en la puerta del local con una regla para medir el cabello a cada hermana, para el, las hermanas tenia que andar el cabello debajo de los hombros, sino estaba en pecado</a:t>
            </a:r>
            <a:r>
              <a:rPr lang="es-ES" b="1" dirty="0" smtClean="0"/>
              <a:t>.</a:t>
            </a:r>
          </a:p>
          <a:p>
            <a:pPr lvl="0"/>
            <a:r>
              <a:rPr lang="es-ES" b="1" dirty="0" smtClean="0"/>
              <a:t>¿</a:t>
            </a:r>
            <a:r>
              <a:rPr lang="es-ES" b="1" dirty="0"/>
              <a:t>Quién le dio esa autoridad? Para saber hasta donde es pecado cortarse el cabello o no.</a:t>
            </a:r>
            <a:endParaRPr lang="es-NI" b="1" dirty="0"/>
          </a:p>
          <a:p>
            <a:endParaRPr lang="es-NI" dirty="0"/>
          </a:p>
        </p:txBody>
      </p:sp>
      <p:pic>
        <p:nvPicPr>
          <p:cNvPr id="2050" name="Picture 2" descr="C:\Users\MARIO MORENO\Desktop\Cosas Que Se Prohiben\el-hombre-como-lider-espiritual-de-la-familia-4-638.jpg"/>
          <p:cNvPicPr>
            <a:picLocks noChangeAspect="1" noChangeArrowheads="1"/>
          </p:cNvPicPr>
          <p:nvPr/>
        </p:nvPicPr>
        <p:blipFill>
          <a:blip r:embed="rId2" cstate="print"/>
          <a:srcRect/>
          <a:stretch>
            <a:fillRect/>
          </a:stretch>
        </p:blipFill>
        <p:spPr bwMode="auto">
          <a:xfrm>
            <a:off x="0" y="1"/>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amond(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ppt_x"/>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lvl="0"/>
            <a:r>
              <a:rPr lang="es-ES" b="1" dirty="0"/>
              <a:t>No es el tema de Pablo cortase el cabello o no. Así que aplicar este texto para decir que Dios condena a las hermanas que se cortan el cabello, es aplicar mal el texto. </a:t>
            </a:r>
            <a:endParaRPr lang="es-NI" b="1" dirty="0"/>
          </a:p>
          <a:p>
            <a:pPr lvl="0"/>
            <a:r>
              <a:rPr lang="es-ES" b="1" dirty="0"/>
              <a:t>Hermanos no condenemos donde la Biblia da libertad, por que daremos cuenta a Dios por eso, </a:t>
            </a:r>
            <a:r>
              <a:rPr lang="es-ES" b="1" u="sng" dirty="0"/>
              <a:t>sino usamos la palabra bien.</a:t>
            </a:r>
            <a:r>
              <a:rPr lang="es-ES" b="1" dirty="0"/>
              <a:t> II Tim.2:15.</a:t>
            </a:r>
            <a:endParaRPr lang="es-NI" b="1" dirty="0"/>
          </a:p>
          <a:p>
            <a:pPr lvl="0"/>
            <a:r>
              <a:rPr lang="es-ES" b="1" dirty="0"/>
              <a:t>El cristianismo esta basado en la palabra de Dios, no en opiniones, o lo que la gente piense, o crea. Respetemos la autoridad de la Biblia no la de los hombres.</a:t>
            </a:r>
            <a:endParaRPr lang="es-NI" b="1" dirty="0"/>
          </a:p>
          <a:p>
            <a:endParaRPr lang="es-NI" dirty="0"/>
          </a:p>
        </p:txBody>
      </p:sp>
      <p:pic>
        <p:nvPicPr>
          <p:cNvPr id="3074" name="Picture 2" descr="C:\Users\MARIO MORENO\Desktop\Cosas Que Se Prohiben\conociendo-el-uso-del-velo-10-638.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pic>
        <p:nvPicPr>
          <p:cNvPr id="3075" name="Picture 3" descr="C:\Users\MARIO MORENO\Desktop\Cosas Que Se Prohiben\slide_4.jpg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additive="base">
                                        <p:cTn id="22" dur="500" fill="hold"/>
                                        <p:tgtEl>
                                          <p:spTgt spid="3074"/>
                                        </p:tgtEl>
                                        <p:attrNameLst>
                                          <p:attrName>ppt_x</p:attrName>
                                        </p:attrNameLst>
                                      </p:cBhvr>
                                      <p:tavLst>
                                        <p:tav tm="0">
                                          <p:val>
                                            <p:strVal val="#ppt_x"/>
                                          </p:val>
                                        </p:tav>
                                        <p:tav tm="100000">
                                          <p:val>
                                            <p:strVal val="#ppt_x"/>
                                          </p:val>
                                        </p:tav>
                                      </p:tavLst>
                                    </p:anim>
                                    <p:anim calcmode="lin" valueType="num">
                                      <p:cBhvr additive="base">
                                        <p:cTn id="2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 calcmode="lin" valueType="num">
                                      <p:cBhvr additive="base">
                                        <p:cTn id="28" dur="500" fill="hold"/>
                                        <p:tgtEl>
                                          <p:spTgt spid="3075"/>
                                        </p:tgtEl>
                                        <p:attrNameLst>
                                          <p:attrName>ppt_x</p:attrName>
                                        </p:attrNameLst>
                                      </p:cBhvr>
                                      <p:tavLst>
                                        <p:tav tm="0">
                                          <p:val>
                                            <p:strVal val="#ppt_x"/>
                                          </p:val>
                                        </p:tav>
                                        <p:tav tm="100000">
                                          <p:val>
                                            <p:strVal val="#ppt_x"/>
                                          </p:val>
                                        </p:tav>
                                      </p:tavLst>
                                    </p:anim>
                                    <p:anim calcmode="lin" valueType="num">
                                      <p:cBhvr additive="base">
                                        <p:cTn id="29"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94122"/>
          </a:xfrm>
        </p:spPr>
        <p:txBody>
          <a:bodyPr>
            <a:normAutofit fontScale="90000"/>
          </a:bodyPr>
          <a:lstStyle/>
          <a:p>
            <a:r>
              <a:rPr lang="es-ES" b="1" u="sng" dirty="0" smtClean="0"/>
              <a:t/>
            </a:r>
            <a:br>
              <a:rPr lang="es-ES" b="1" u="sng" dirty="0" smtClean="0"/>
            </a:br>
            <a:r>
              <a:rPr lang="es-ES" b="1" u="sng" dirty="0" smtClean="0"/>
              <a:t>CONCLUSION</a:t>
            </a:r>
            <a:r>
              <a:rPr lang="es-ES" b="1" u="sng" dirty="0"/>
              <a:t>:</a:t>
            </a:r>
            <a:r>
              <a:rPr lang="es-NI" dirty="0"/>
              <a:t/>
            </a:r>
            <a:br>
              <a:rPr lang="es-NI" dirty="0"/>
            </a:br>
            <a:endParaRPr lang="es-NI" dirty="0"/>
          </a:p>
        </p:txBody>
      </p:sp>
      <p:sp>
        <p:nvSpPr>
          <p:cNvPr id="3" name="2 Marcador de contenido"/>
          <p:cNvSpPr>
            <a:spLocks noGrp="1"/>
          </p:cNvSpPr>
          <p:nvPr>
            <p:ph idx="1"/>
          </p:nvPr>
        </p:nvSpPr>
        <p:spPr>
          <a:xfrm>
            <a:off x="0" y="1268760"/>
            <a:ext cx="9144000" cy="5589240"/>
          </a:xfrm>
        </p:spPr>
        <p:txBody>
          <a:bodyPr>
            <a:normAutofit fontScale="92500" lnSpcReduction="10000"/>
          </a:bodyPr>
          <a:lstStyle/>
          <a:p>
            <a:pPr lvl="0"/>
            <a:r>
              <a:rPr lang="es-ES" b="1" dirty="0"/>
              <a:t>La Biblia define que es pecado: </a:t>
            </a:r>
            <a:r>
              <a:rPr lang="es-ES" b="1" u="sng" dirty="0"/>
              <a:t>es violar de ley de Dios.</a:t>
            </a:r>
            <a:r>
              <a:rPr lang="es-ES" b="1" dirty="0"/>
              <a:t> I Juan.3:4. Cuando no violamos la ley de Dios no es pecado.</a:t>
            </a:r>
            <a:endParaRPr lang="es-NI" b="1" dirty="0"/>
          </a:p>
          <a:p>
            <a:pPr lvl="0"/>
            <a:r>
              <a:rPr lang="es-ES" b="1" dirty="0"/>
              <a:t>Dejemos de estar condenando cosas que la Biblia no condena, donde hay libertad. </a:t>
            </a:r>
            <a:endParaRPr lang="es-NI" b="1" dirty="0"/>
          </a:p>
          <a:p>
            <a:pPr lvl="0"/>
            <a:r>
              <a:rPr lang="es-ES" b="1" dirty="0"/>
              <a:t>Estos hermanos que condenan estas cosas como: el oír música, ver televisión, que la mujer use pantalón, que se pinte, que se corte el cabello, no aplica la Biblia, por que si es pecado eso, ¿por que no han disciplinado a los miembros que lo hacen? Mat.18:15-17. </a:t>
            </a:r>
            <a:endParaRPr lang="es-ES" b="1" dirty="0" smtClean="0"/>
          </a:p>
          <a:p>
            <a:pPr lvl="0"/>
            <a:r>
              <a:rPr lang="es-ES" b="1" dirty="0" smtClean="0"/>
              <a:t>¿</a:t>
            </a:r>
            <a:r>
              <a:rPr lang="es-ES" b="1" dirty="0"/>
              <a:t>Por que no aplican la disciplina en estos casos?</a:t>
            </a:r>
            <a:endParaRPr lang="es-NI" b="1" dirty="0"/>
          </a:p>
          <a:p>
            <a:endParaRPr lang="es-NI" dirty="0"/>
          </a:p>
        </p:txBody>
      </p:sp>
      <p:pic>
        <p:nvPicPr>
          <p:cNvPr id="4099" name="Picture 3" descr="C:\Users\MARIO MORENO\Desktop\Cosas Que Se Prohiben\slide_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100" name="Picture 4" descr="C:\Users\MARIO MORENO\Desktop\Cosas Que Se Prohiben\glatas-2-19-638.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 calcmode="lin" valueType="num">
                                      <p:cBhvr additive="base">
                                        <p:cTn id="33" dur="500" fill="hold"/>
                                        <p:tgtEl>
                                          <p:spTgt spid="4099"/>
                                        </p:tgtEl>
                                        <p:attrNameLst>
                                          <p:attrName>ppt_x</p:attrName>
                                        </p:attrNameLst>
                                      </p:cBhvr>
                                      <p:tavLst>
                                        <p:tav tm="0">
                                          <p:val>
                                            <p:strVal val="#ppt_x"/>
                                          </p:val>
                                        </p:tav>
                                        <p:tav tm="100000">
                                          <p:val>
                                            <p:strVal val="#ppt_x"/>
                                          </p:val>
                                        </p:tav>
                                      </p:tavLst>
                                    </p:anim>
                                    <p:anim calcmode="lin" valueType="num">
                                      <p:cBhvr additive="base">
                                        <p:cTn id="3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100"/>
                                        </p:tgtEl>
                                        <p:attrNameLst>
                                          <p:attrName>style.visibility</p:attrName>
                                        </p:attrNameLst>
                                      </p:cBhvr>
                                      <p:to>
                                        <p:strVal val="visible"/>
                                      </p:to>
                                    </p:set>
                                    <p:anim calcmode="lin" valueType="num">
                                      <p:cBhvr additive="base">
                                        <p:cTn id="39" dur="500" fill="hold"/>
                                        <p:tgtEl>
                                          <p:spTgt spid="4100"/>
                                        </p:tgtEl>
                                        <p:attrNameLst>
                                          <p:attrName>ppt_x</p:attrName>
                                        </p:attrNameLst>
                                      </p:cBhvr>
                                      <p:tavLst>
                                        <p:tav tm="0">
                                          <p:val>
                                            <p:strVal val="#ppt_x"/>
                                          </p:val>
                                        </p:tav>
                                        <p:tav tm="100000">
                                          <p:val>
                                            <p:strVal val="#ppt_x"/>
                                          </p:val>
                                        </p:tav>
                                      </p:tavLst>
                                    </p:anim>
                                    <p:anim calcmode="lin" valueType="num">
                                      <p:cBhvr additive="base">
                                        <p:cTn id="40"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O MORENO\Desktop\Cosas Que Se Prohiben\vestimenta-hombre-y-mujer-1-638.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sp>
        <p:nvSpPr>
          <p:cNvPr id="5" name="4 Rectángulo"/>
          <p:cNvSpPr/>
          <p:nvPr/>
        </p:nvSpPr>
        <p:spPr>
          <a:xfrm>
            <a:off x="467544" y="6150114"/>
            <a:ext cx="7862345" cy="707886"/>
          </a:xfrm>
          <a:prstGeom prst="rect">
            <a:avLst/>
          </a:prstGeom>
        </p:spPr>
        <p:txBody>
          <a:bodyPr wrap="none">
            <a:spAutoFit/>
          </a:bodyPr>
          <a:lstStyle/>
          <a:p>
            <a:pPr algn="ctr"/>
            <a:r>
              <a:rPr lang="es-NI" sz="4000" b="1" dirty="0" smtClean="0">
                <a:solidFill>
                  <a:schemeClr val="bg1"/>
                </a:solidFill>
                <a:latin typeface="Arial" pitchFamily="34" charset="0"/>
                <a:cs typeface="Arial" pitchFamily="34" charset="0"/>
              </a:rPr>
              <a:t>¿TEXTO PARA CONDENARLO?</a:t>
            </a:r>
            <a:endParaRPr lang="es-NI" sz="4000" b="1" dirty="0">
              <a:solidFill>
                <a:schemeClr val="bg1"/>
              </a:solidFill>
              <a:latin typeface="Arial" pitchFamily="34" charset="0"/>
              <a:cs typeface="Arial" pitchFamily="34" charset="0"/>
            </a:endParaRPr>
          </a:p>
        </p:txBody>
      </p:sp>
      <p:pic>
        <p:nvPicPr>
          <p:cNvPr id="5123" name="Picture 3" descr="C:\Users\MARIO MORENO\Desktop\Cosas Que Se Prohiben\slide_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5124" name="Picture 4" descr="C:\Users\MARIO MORENO\Desktop\Cosas Que Se Prohiben\slide_7.jpg"/>
          <p:cNvPicPr>
            <a:picLocks noChangeAspect="1" noChangeArrowheads="1"/>
          </p:cNvPicPr>
          <p:nvPr/>
        </p:nvPicPr>
        <p:blipFill>
          <a:blip r:embed="rId4" cstate="print"/>
          <a:srcRect/>
          <a:stretch>
            <a:fillRect/>
          </a:stretch>
        </p:blipFill>
        <p:spPr bwMode="auto">
          <a:xfrm>
            <a:off x="-180528" y="0"/>
            <a:ext cx="9324528" cy="6858000"/>
          </a:xfrm>
          <a:prstGeom prst="rect">
            <a:avLst/>
          </a:prstGeom>
          <a:noFill/>
        </p:spPr>
      </p:pic>
      <p:sp>
        <p:nvSpPr>
          <p:cNvPr id="8" name="7 Rectángulo"/>
          <p:cNvSpPr/>
          <p:nvPr/>
        </p:nvSpPr>
        <p:spPr>
          <a:xfrm>
            <a:off x="3923928" y="3318570"/>
            <a:ext cx="5220072" cy="3539430"/>
          </a:xfrm>
          <a:prstGeom prst="rect">
            <a:avLst/>
          </a:prstGeom>
        </p:spPr>
        <p:txBody>
          <a:bodyPr wrap="square">
            <a:spAutoFit/>
          </a:bodyPr>
          <a:lstStyle/>
          <a:p>
            <a:pPr algn="ctr"/>
            <a:r>
              <a:rPr lang="es-NI" sz="3200" b="1" dirty="0" smtClean="0">
                <a:solidFill>
                  <a:schemeClr val="bg1"/>
                </a:solidFill>
                <a:latin typeface="Arial Black" pitchFamily="34" charset="0"/>
              </a:rPr>
              <a:t>SI LA BIBLIA NO LO CONDENA NO DEBEMOS DE CONDENARLO NOSOTROS NO TENEMOS ESA AUTORIDAD.</a:t>
            </a:r>
            <a:endParaRPr lang="es-NI" sz="3200" b="1" dirty="0">
              <a:solidFill>
                <a:schemeClr val="bg1"/>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 calcmode="lin" valueType="num">
                                      <p:cBhvr additive="base">
                                        <p:cTn id="19" dur="500" fill="hold"/>
                                        <p:tgtEl>
                                          <p:spTgt spid="5123"/>
                                        </p:tgtEl>
                                        <p:attrNameLst>
                                          <p:attrName>ppt_x</p:attrName>
                                        </p:attrNameLst>
                                      </p:cBhvr>
                                      <p:tavLst>
                                        <p:tav tm="0">
                                          <p:val>
                                            <p:strVal val="#ppt_x"/>
                                          </p:val>
                                        </p:tav>
                                        <p:tav tm="100000">
                                          <p:val>
                                            <p:strVal val="#ppt_x"/>
                                          </p:val>
                                        </p:tav>
                                      </p:tavLst>
                                    </p:anim>
                                    <p:anim calcmode="lin" valueType="num">
                                      <p:cBhvr additive="base">
                                        <p:cTn id="2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4"/>
                                        </p:tgtEl>
                                        <p:attrNameLst>
                                          <p:attrName>style.visibility</p:attrName>
                                        </p:attrNameLst>
                                      </p:cBhvr>
                                      <p:to>
                                        <p:strVal val="visible"/>
                                      </p:to>
                                    </p:set>
                                    <p:anim calcmode="lin" valueType="num">
                                      <p:cBhvr additive="base">
                                        <p:cTn id="25" dur="500" fill="hold"/>
                                        <p:tgtEl>
                                          <p:spTgt spid="5124"/>
                                        </p:tgtEl>
                                        <p:attrNameLst>
                                          <p:attrName>ppt_x</p:attrName>
                                        </p:attrNameLst>
                                      </p:cBhvr>
                                      <p:tavLst>
                                        <p:tav tm="0">
                                          <p:val>
                                            <p:strVal val="#ppt_x"/>
                                          </p:val>
                                        </p:tav>
                                        <p:tav tm="100000">
                                          <p:val>
                                            <p:strVal val="#ppt_x"/>
                                          </p:val>
                                        </p:tav>
                                      </p:tavLst>
                                    </p:anim>
                                    <p:anim calcmode="lin" valueType="num">
                                      <p:cBhvr additive="base">
                                        <p:cTn id="26"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Autofit/>
          </a:bodyPr>
          <a:lstStyle/>
          <a:p>
            <a:pPr algn="ctr"/>
            <a:r>
              <a:rPr lang="es-NI" sz="4400" b="1" dirty="0" smtClean="0">
                <a:solidFill>
                  <a:srgbClr val="0070C0"/>
                </a:solidFill>
                <a:latin typeface="Arial Black" pitchFamily="34" charset="0"/>
              </a:rPr>
              <a:t>GRACIAS POR SU FINA ATENCION </a:t>
            </a:r>
          </a:p>
          <a:p>
            <a:pPr algn="ctr"/>
            <a:endParaRPr lang="es-NI" sz="4400" b="1" dirty="0" smtClean="0">
              <a:solidFill>
                <a:srgbClr val="0070C0"/>
              </a:solidFill>
              <a:latin typeface="Arial Black" pitchFamily="34" charset="0"/>
            </a:endParaRPr>
          </a:p>
          <a:p>
            <a:pPr algn="ctr">
              <a:buNone/>
            </a:pPr>
            <a:endParaRPr lang="es-NI" sz="4400" b="1" dirty="0" smtClean="0">
              <a:solidFill>
                <a:srgbClr val="0070C0"/>
              </a:solidFill>
              <a:latin typeface="Arial Black" pitchFamily="34" charset="0"/>
            </a:endParaRPr>
          </a:p>
          <a:p>
            <a:pPr algn="ctr"/>
            <a:r>
              <a:rPr lang="es-NI" sz="4400" b="1" dirty="0" smtClean="0">
                <a:solidFill>
                  <a:srgbClr val="0070C0"/>
                </a:solidFill>
                <a:latin typeface="Arial Black" pitchFamily="34" charset="0"/>
              </a:rPr>
              <a:t>DIOS </a:t>
            </a:r>
          </a:p>
          <a:p>
            <a:pPr algn="ctr"/>
            <a:endParaRPr lang="es-NI" sz="4400" b="1" dirty="0" smtClean="0">
              <a:solidFill>
                <a:srgbClr val="0070C0"/>
              </a:solidFill>
              <a:latin typeface="Arial Black" pitchFamily="34" charset="0"/>
            </a:endParaRPr>
          </a:p>
          <a:p>
            <a:pPr algn="ctr">
              <a:buNone/>
            </a:pPr>
            <a:endParaRPr lang="es-NI" sz="4400" b="1" dirty="0" smtClean="0">
              <a:solidFill>
                <a:srgbClr val="0070C0"/>
              </a:solidFill>
              <a:latin typeface="Arial Black" pitchFamily="34" charset="0"/>
            </a:endParaRPr>
          </a:p>
          <a:p>
            <a:pPr algn="ctr"/>
            <a:r>
              <a:rPr lang="es-NI" sz="4400" b="1" dirty="0" smtClean="0">
                <a:solidFill>
                  <a:srgbClr val="0070C0"/>
                </a:solidFill>
                <a:latin typeface="Arial Black" pitchFamily="34" charset="0"/>
              </a:rPr>
              <a:t>NOS BENDIGA A TODOS.</a:t>
            </a:r>
            <a:endParaRPr lang="es-NI" sz="4400" b="1" dirty="0">
              <a:solidFill>
                <a:srgbClr val="0070C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3" end="3"/>
                                            </p:txEl>
                                          </p:spTgt>
                                        </p:tgtEl>
                                        <p:attrNameLst>
                                          <p:attrName>style.visibility</p:attrName>
                                        </p:attrNameLst>
                                      </p:cBhvr>
                                      <p:to>
                                        <p:strVal val="visible"/>
                                      </p:to>
                                    </p:set>
                                    <p:set>
                                      <p:cBhvr>
                                        <p:cTn id="16" dur="455" fill="hold">
                                          <p:stCondLst>
                                            <p:cond delay="0"/>
                                          </p:stCondLst>
                                        </p:cTn>
                                        <p:tgtEl>
                                          <p:spTgt spid="3">
                                            <p:txEl>
                                              <p:pRg st="3" end="3"/>
                                            </p:txEl>
                                          </p:spTgt>
                                        </p:tgtEl>
                                        <p:attrNameLst>
                                          <p:attrName>style.rotation</p:attrName>
                                        </p:attrNameLst>
                                      </p:cBhvr>
                                      <p:to>
                                        <p:strVal val="-45.0"/>
                                      </p:to>
                                    </p:set>
                                    <p:anim calcmode="lin" valueType="num">
                                      <p:cBhvr>
                                        <p:cTn id="17" dur="455" fill="hold">
                                          <p:stCondLst>
                                            <p:cond delay="455"/>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6" end="6"/>
                                            </p:txEl>
                                          </p:spTgt>
                                        </p:tgtEl>
                                        <p:attrNameLst>
                                          <p:attrName>style.visibility</p:attrName>
                                        </p:attrNameLst>
                                      </p:cBhvr>
                                      <p:to>
                                        <p:strVal val="visible"/>
                                      </p:to>
                                    </p:set>
                                    <p:set>
                                      <p:cBhvr>
                                        <p:cTn id="25" dur="455" fill="hold">
                                          <p:stCondLst>
                                            <p:cond delay="0"/>
                                          </p:stCondLst>
                                        </p:cTn>
                                        <p:tgtEl>
                                          <p:spTgt spid="3">
                                            <p:txEl>
                                              <p:pRg st="6" end="6"/>
                                            </p:txEl>
                                          </p:spTgt>
                                        </p:tgtEl>
                                        <p:attrNameLst>
                                          <p:attrName>style.rotation</p:attrName>
                                        </p:attrNameLst>
                                      </p:cBhvr>
                                      <p:to>
                                        <p:strVal val="-45.0"/>
                                      </p:to>
                                    </p:set>
                                    <p:anim calcmode="lin" valueType="num">
                                      <p:cBhvr>
                                        <p:cTn id="26" dur="455" fill="hold">
                                          <p:stCondLst>
                                            <p:cond delay="455"/>
                                          </p:stCondLst>
                                        </p:cTn>
                                        <p:tgtEl>
                                          <p:spTgt spid="3">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6" end="6"/>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lnSpcReduction="20000"/>
          </a:bodyPr>
          <a:lstStyle/>
          <a:p>
            <a:pPr lvl="0"/>
            <a:r>
              <a:rPr lang="es-ES" b="1" dirty="0"/>
              <a:t>De esas tres formas se puede violar la ley de Dios, si violamos la ley de Dios de una de estas formas pecados. Pero por más que he buscado e investigado no he encontrado que se viole la ley de Dios en estos temas.</a:t>
            </a:r>
            <a:endParaRPr lang="es-NI" sz="2800" b="1" dirty="0"/>
          </a:p>
          <a:p>
            <a:pPr lvl="0"/>
            <a:r>
              <a:rPr lang="es-ES" b="1" dirty="0"/>
              <a:t>Los temas que voy a tocar en este estudio son:</a:t>
            </a:r>
            <a:endParaRPr lang="es-NI" sz="2800" b="1" dirty="0"/>
          </a:p>
          <a:p>
            <a:pPr lvl="3"/>
            <a:r>
              <a:rPr lang="es-ES" b="1" dirty="0"/>
              <a:t>Escuchar Música.</a:t>
            </a:r>
            <a:endParaRPr lang="es-NI" sz="1800" b="1" dirty="0"/>
          </a:p>
          <a:p>
            <a:pPr lvl="3"/>
            <a:r>
              <a:rPr lang="es-ES" b="1" dirty="0"/>
              <a:t>Ver Televisión.</a:t>
            </a:r>
            <a:endParaRPr lang="es-NI" sz="1800" b="1" dirty="0"/>
          </a:p>
          <a:p>
            <a:pPr lvl="3"/>
            <a:r>
              <a:rPr lang="es-ES" b="1" dirty="0"/>
              <a:t>Que La Mujer Use Pantalón.</a:t>
            </a:r>
            <a:endParaRPr lang="es-NI" sz="1800" b="1" dirty="0"/>
          </a:p>
          <a:p>
            <a:pPr lvl="3"/>
            <a:r>
              <a:rPr lang="es-ES" b="1" dirty="0"/>
              <a:t>Que La Mujer Se Pinte.</a:t>
            </a:r>
            <a:endParaRPr lang="es-NI" sz="1800" b="1" dirty="0"/>
          </a:p>
          <a:p>
            <a:pPr lvl="3"/>
            <a:r>
              <a:rPr lang="es-ES" b="1" dirty="0"/>
              <a:t>Que La Mujer Se Corte El Cabello.</a:t>
            </a:r>
            <a:endParaRPr lang="es-NI" sz="1800" b="1" dirty="0"/>
          </a:p>
          <a:p>
            <a:pPr lvl="0"/>
            <a:r>
              <a:rPr lang="es-ES" b="1" dirty="0"/>
              <a:t>Muchos hermanos por muchos años he estado oyendo que prohíben todas estas cosas, pero la pregunta es: ¿Con texto condenan esto? Donde hallan texto para prohibir estas cosas. </a:t>
            </a:r>
            <a:endParaRPr lang="es-ES" b="1" dirty="0" smtClean="0"/>
          </a:p>
          <a:p>
            <a:pPr lvl="0"/>
            <a:r>
              <a:rPr lang="es-ES" b="1" dirty="0" smtClean="0"/>
              <a:t>Lamentablemente </a:t>
            </a:r>
            <a:r>
              <a:rPr lang="es-ES" b="1" dirty="0"/>
              <a:t>muchos hermanos se han dejado influenciar por las iglesias evangélicas donde se prohíben todas estas cosas. </a:t>
            </a:r>
            <a:endParaRPr lang="es-ES" b="1" dirty="0" smtClean="0"/>
          </a:p>
          <a:p>
            <a:endParaRPr lang="es-N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amond(in)">
                                      <p:cBhvr>
                                        <p:cTn id="21" dur="2000"/>
                                        <p:tgtEl>
                                          <p:spTgt spid="3">
                                            <p:txEl>
                                              <p:pRg st="4" end="4"/>
                                            </p:txEl>
                                          </p:spTgt>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amond(in)">
                                      <p:cBhvr>
                                        <p:cTn id="24" dur="2000"/>
                                        <p:tgtEl>
                                          <p:spTgt spid="3">
                                            <p:txEl>
                                              <p:pRg st="5" end="5"/>
                                            </p:txEl>
                                          </p:spTgt>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diamond(in)">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85000" lnSpcReduction="20000"/>
          </a:bodyPr>
          <a:lstStyle/>
          <a:p>
            <a:pPr lvl="0"/>
            <a:r>
              <a:rPr lang="es-ES" b="1" dirty="0" smtClean="0"/>
              <a:t>Sin tener ninguna autoridad para hacerlo. </a:t>
            </a:r>
            <a:r>
              <a:rPr lang="es-ES" b="1" u="sng" dirty="0" smtClean="0"/>
              <a:t>Cuidado estamos enseñando como doctrinas mandamientos de hombres.</a:t>
            </a:r>
            <a:r>
              <a:rPr lang="es-ES" b="1" dirty="0" smtClean="0"/>
              <a:t> Mat.15:7-9.</a:t>
            </a:r>
            <a:endParaRPr lang="es-NI" b="1" dirty="0" smtClean="0"/>
          </a:p>
          <a:p>
            <a:pPr lvl="0"/>
            <a:r>
              <a:rPr lang="es-ES" b="1" dirty="0"/>
              <a:t>Muchos dicen que lo hacen por que los evangélicos nos tildan que estamos mal por que en la iglesia se permite estas cosas, y por eso muchos lo prohíben para no ofender la conciencia de las personas. </a:t>
            </a:r>
            <a:endParaRPr lang="es-ES" b="1" dirty="0" smtClean="0"/>
          </a:p>
          <a:p>
            <a:pPr lvl="0"/>
            <a:r>
              <a:rPr lang="es-ES" b="1" dirty="0" smtClean="0"/>
              <a:t>¿</a:t>
            </a:r>
            <a:r>
              <a:rPr lang="es-ES" b="1" dirty="0"/>
              <a:t>Pero cual conciencia ofenden? Si hablamos de eso entonces comencemos a usar instrumentos musicales en la adoración, por que cuando no lo hacemos ofendemos a los evangélicos, comencemos a diezmar por que cuando no lo hacemos ofendemos a los evangélicos, comencemos a orar a </a:t>
            </a:r>
            <a:r>
              <a:rPr lang="es-ES" b="1" dirty="0" err="1"/>
              <a:t>Maria</a:t>
            </a:r>
            <a:r>
              <a:rPr lang="es-ES" b="1" dirty="0"/>
              <a:t>, por que cuando no lo hacemos ofendemos a los católicos. </a:t>
            </a:r>
            <a:endParaRPr lang="es-ES" b="1" dirty="0" smtClean="0"/>
          </a:p>
          <a:p>
            <a:pPr lvl="0"/>
            <a:r>
              <a:rPr lang="es-ES" b="1" dirty="0" smtClean="0"/>
              <a:t>Muchos </a:t>
            </a:r>
            <a:r>
              <a:rPr lang="es-ES" b="1" dirty="0"/>
              <a:t>dirán allí no, ¿Pero por que no? Si vamos a aplicar una regla en algo tenemos que aplicar en todo, no solo en algunas cosas</a:t>
            </a:r>
            <a:r>
              <a:rPr lang="es-ES" b="1" dirty="0" smtClean="0"/>
              <a:t>.</a:t>
            </a:r>
          </a:p>
          <a:p>
            <a:r>
              <a:rPr lang="es-ES" b="1" dirty="0"/>
              <a:t>Es mi deseo que podamos aplicar lo que Dios dice en su palabra y no lo que la gente diga o piense.</a:t>
            </a:r>
            <a:endParaRPr lang="es-NI" b="1" dirty="0"/>
          </a:p>
          <a:p>
            <a:pPr lvl="0"/>
            <a:endParaRPr lang="es-NI" dirty="0"/>
          </a:p>
          <a:p>
            <a:endParaRPr lang="es-NI" dirty="0"/>
          </a:p>
        </p:txBody>
      </p:sp>
      <p:pic>
        <p:nvPicPr>
          <p:cNvPr id="3074" name="Picture 2" descr="C:\Users\MARIO MORENO\Desktop\Cosas Que Se Prohiben\el-significad-de-la-ceniza-15-72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5" name="Picture 3" descr="C:\Users\MARIO MORENO\Desktop\Cosas Que Se Prohiben\slide_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checkerboard(across)">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Effect transition="in" filter="checkerboard(across)">
                                      <p:cBhvr>
                                        <p:cTn id="3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778098"/>
          </a:xfrm>
        </p:spPr>
        <p:txBody>
          <a:bodyPr>
            <a:normAutofit fontScale="90000"/>
          </a:bodyPr>
          <a:lstStyle/>
          <a:p>
            <a:r>
              <a:rPr lang="es-ES" b="1" u="sng" dirty="0" smtClean="0"/>
              <a:t/>
            </a:r>
            <a:br>
              <a:rPr lang="es-ES" b="1" u="sng" dirty="0" smtClean="0"/>
            </a:br>
            <a:r>
              <a:rPr lang="es-ES" b="1" u="sng" dirty="0" smtClean="0"/>
              <a:t>I</a:t>
            </a:r>
            <a:r>
              <a:rPr lang="es-ES" b="1" u="sng" dirty="0"/>
              <a:t>. ESCUCHAR MUSICA.</a:t>
            </a:r>
            <a:r>
              <a:rPr lang="es-NI" dirty="0"/>
              <a:t/>
            </a:r>
            <a:br>
              <a:rPr lang="es-NI" dirty="0"/>
            </a:br>
            <a:endParaRPr lang="es-NI" dirty="0"/>
          </a:p>
        </p:txBody>
      </p:sp>
      <p:sp>
        <p:nvSpPr>
          <p:cNvPr id="3" name="2 Marcador de contenido"/>
          <p:cNvSpPr>
            <a:spLocks noGrp="1"/>
          </p:cNvSpPr>
          <p:nvPr>
            <p:ph idx="1"/>
          </p:nvPr>
        </p:nvSpPr>
        <p:spPr>
          <a:xfrm>
            <a:off x="0" y="1052736"/>
            <a:ext cx="9144000" cy="5805264"/>
          </a:xfrm>
        </p:spPr>
        <p:txBody>
          <a:bodyPr>
            <a:normAutofit fontScale="92500" lnSpcReduction="20000"/>
          </a:bodyPr>
          <a:lstStyle/>
          <a:p>
            <a:pPr lvl="0"/>
            <a:r>
              <a:rPr lang="es-ES" b="1" dirty="0"/>
              <a:t>Por mas que he buscado y escudriñado no he hallado mandamiento directo, ni por ejemplo aprobado, ni por inferencia que la Biblia hable del tema de escuchar música.</a:t>
            </a:r>
            <a:endParaRPr lang="es-NI" b="1" dirty="0"/>
          </a:p>
          <a:p>
            <a:pPr lvl="0"/>
            <a:r>
              <a:rPr lang="es-ES" b="1" dirty="0"/>
              <a:t>Muchos hermanos y predicadores prohíben como mandamiento que los hermanos escuchen música. ¿Pero donde hay texto para prohibirlo? </a:t>
            </a:r>
            <a:endParaRPr lang="es-ES" b="1" dirty="0" smtClean="0"/>
          </a:p>
          <a:p>
            <a:pPr lvl="0"/>
            <a:r>
              <a:rPr lang="es-ES" b="1" dirty="0" smtClean="0"/>
              <a:t>Muchos </a:t>
            </a:r>
            <a:r>
              <a:rPr lang="es-ES" b="1" dirty="0"/>
              <a:t>de estos hermanos quieren clasificar ciertas músicas, muchos que condenan la música, también dicen que cierta música se puede oír, por ejemplo ellos dicen que se puede oír música instrumental, o música suave, o música romántica. </a:t>
            </a:r>
            <a:endParaRPr lang="es-ES" b="1" dirty="0" smtClean="0"/>
          </a:p>
          <a:p>
            <a:pPr lvl="0"/>
            <a:r>
              <a:rPr lang="es-ES" b="1" dirty="0" smtClean="0"/>
              <a:t>Pero </a:t>
            </a:r>
            <a:r>
              <a:rPr lang="es-ES" b="1" dirty="0"/>
              <a:t>oír música merengue, </a:t>
            </a:r>
            <a:r>
              <a:rPr lang="es-ES" b="1" dirty="0" err="1"/>
              <a:t>reggeaton</a:t>
            </a:r>
            <a:r>
              <a:rPr lang="es-ES" b="1" dirty="0"/>
              <a:t>, rock, ese tipo de música esta prohibido según ellos.</a:t>
            </a:r>
            <a:endParaRPr lang="es-NI" b="1" dirty="0"/>
          </a:p>
          <a:p>
            <a:endParaRPr lang="es-NI" dirty="0"/>
          </a:p>
        </p:txBody>
      </p:sp>
      <p:pic>
        <p:nvPicPr>
          <p:cNvPr id="4098" name="Picture 2" descr="C:\Users\MARIO MORENO\Desktop\Cosas Que Se Prohiben\radio-009.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amond(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checkerboard(across)">
                                      <p:cBhvr>
                                        <p:cTn id="3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fontScale="92500"/>
          </a:bodyPr>
          <a:lstStyle/>
          <a:p>
            <a:pPr lvl="0"/>
            <a:r>
              <a:rPr lang="es-ES" b="1" dirty="0"/>
              <a:t>¿Pero quien les dio autoridad a ellos para clasificar que tipo de música tienen que oír los miembros? </a:t>
            </a:r>
            <a:r>
              <a:rPr lang="es-ES" b="1" u="sng" dirty="0"/>
              <a:t>Solo Cristo es el dador de la ley.</a:t>
            </a:r>
            <a:r>
              <a:rPr lang="es-ES" b="1" dirty="0"/>
              <a:t> Santiago.4:12. </a:t>
            </a:r>
            <a:endParaRPr lang="es-ES" b="1" dirty="0" smtClean="0"/>
          </a:p>
          <a:p>
            <a:pPr lvl="0"/>
            <a:r>
              <a:rPr lang="es-ES" b="1" dirty="0" smtClean="0"/>
              <a:t>Hermano </a:t>
            </a:r>
            <a:r>
              <a:rPr lang="es-ES" b="1" dirty="0"/>
              <a:t>si algo es pecado tiene que ser pecado en todo no solo una música y otra no.</a:t>
            </a:r>
            <a:endParaRPr lang="es-NI" b="1" dirty="0"/>
          </a:p>
          <a:p>
            <a:pPr lvl="0"/>
            <a:r>
              <a:rPr lang="es-ES" b="1" dirty="0"/>
              <a:t>Algunos de estos hermanos que condenan la música, ellos mismo oyen música evangélica, donde muchas de esas músicas evangélicas su ritmos son igual que el merengue, la salsa, el </a:t>
            </a:r>
            <a:r>
              <a:rPr lang="es-ES" b="1" dirty="0" err="1"/>
              <a:t>reggeaton</a:t>
            </a:r>
            <a:r>
              <a:rPr lang="es-ES" b="1" dirty="0"/>
              <a:t>. Y es peor por que los evangélicos la usan para adorar a Dios.</a:t>
            </a:r>
            <a:endParaRPr lang="es-NI" b="1" dirty="0"/>
          </a:p>
          <a:p>
            <a:pPr lvl="0"/>
            <a:r>
              <a:rPr lang="es-ES" b="1" dirty="0"/>
              <a:t>No encuentro por ningún lado que la Biblia prohíba el escuchar música, ya queda de cada uno de nosotros, escucharla o no. Pero yo no puedo prohibir algo donde hay libertad.</a:t>
            </a:r>
            <a:endParaRPr lang="es-NI" b="1" dirty="0"/>
          </a:p>
          <a:p>
            <a:endParaRPr lang="es-NI" dirty="0"/>
          </a:p>
        </p:txBody>
      </p:sp>
      <p:pic>
        <p:nvPicPr>
          <p:cNvPr id="5122" name="Picture 2" descr="C:\Users\MARIO MORENO\Desktop\Cosas Que Se Prohiben\09-un-legislador-y-juez-3-638.jpg"/>
          <p:cNvPicPr>
            <a:picLocks noChangeAspect="1" noChangeArrowheads="1"/>
          </p:cNvPicPr>
          <p:nvPr/>
        </p:nvPicPr>
        <p:blipFill>
          <a:blip r:embed="rId2" cstate="print"/>
          <a:srcRect/>
          <a:stretch>
            <a:fillRect/>
          </a:stretch>
        </p:blipFill>
        <p:spPr bwMode="auto">
          <a:xfrm>
            <a:off x="0" y="0"/>
            <a:ext cx="9143999" cy="6857999"/>
          </a:xfrm>
          <a:prstGeom prst="rect">
            <a:avLst/>
          </a:prstGeom>
          <a:noFill/>
        </p:spPr>
      </p:pic>
      <p:pic>
        <p:nvPicPr>
          <p:cNvPr id="4" name="Picture 3" descr="C:\Users\MARIO MORENO\Desktop\Cosas Que Se Prohiben\band-musicians-4.jpg"/>
          <p:cNvPicPr>
            <a:picLocks noChangeAspect="1" noChangeArrowheads="1"/>
          </p:cNvPicPr>
          <p:nvPr/>
        </p:nvPicPr>
        <p:blipFill>
          <a:blip r:embed="rId3" cstate="print"/>
          <a:srcRect/>
          <a:stretch>
            <a:fillRect/>
          </a:stretch>
        </p:blipFill>
        <p:spPr bwMode="auto">
          <a:xfrm>
            <a:off x="1" y="0"/>
            <a:ext cx="9143999" cy="6858000"/>
          </a:xfrm>
          <a:prstGeom prst="rect">
            <a:avLst/>
          </a:prstGeom>
          <a:noFill/>
        </p:spPr>
      </p:pic>
      <p:sp>
        <p:nvSpPr>
          <p:cNvPr id="5" name="4 Rectángulo"/>
          <p:cNvSpPr/>
          <p:nvPr/>
        </p:nvSpPr>
        <p:spPr>
          <a:xfrm>
            <a:off x="827584" y="188640"/>
            <a:ext cx="7848872" cy="1077218"/>
          </a:xfrm>
          <a:prstGeom prst="rect">
            <a:avLst/>
          </a:prstGeom>
        </p:spPr>
        <p:txBody>
          <a:bodyPr wrap="square">
            <a:spAutoFit/>
          </a:bodyPr>
          <a:lstStyle/>
          <a:p>
            <a:pPr algn="ctr"/>
            <a:r>
              <a:rPr lang="es-NI" sz="3200" b="1" dirty="0" smtClean="0">
                <a:latin typeface="Aharoni" pitchFamily="2" charset="-79"/>
                <a:cs typeface="Aharoni" pitchFamily="2" charset="-79"/>
              </a:rPr>
              <a:t>Prohibir la música es mandamiento de hombre. </a:t>
            </a:r>
            <a:endParaRPr lang="es-NI" sz="3200" b="1" dirty="0">
              <a:latin typeface="Aharoni" pitchFamily="2" charset="-79"/>
              <a:cs typeface="Aharoni" pitchFamily="2" charset="-79"/>
            </a:endParaRPr>
          </a:p>
        </p:txBody>
      </p:sp>
      <p:sp>
        <p:nvSpPr>
          <p:cNvPr id="6" name="5 Rectángulo"/>
          <p:cNvSpPr/>
          <p:nvPr/>
        </p:nvSpPr>
        <p:spPr>
          <a:xfrm>
            <a:off x="1475656" y="5229200"/>
            <a:ext cx="5761514" cy="769441"/>
          </a:xfrm>
          <a:prstGeom prst="rect">
            <a:avLst/>
          </a:prstGeom>
        </p:spPr>
        <p:txBody>
          <a:bodyPr wrap="none">
            <a:spAutoFit/>
          </a:bodyPr>
          <a:lstStyle/>
          <a:p>
            <a:pPr algn="ctr"/>
            <a:r>
              <a:rPr lang="es-NI" sz="4400" dirty="0" smtClean="0">
                <a:latin typeface="Aharoni" pitchFamily="2" charset="-79"/>
                <a:cs typeface="Aharoni" pitchFamily="2" charset="-79"/>
              </a:rPr>
              <a:t>¿</a:t>
            </a:r>
            <a:r>
              <a:rPr lang="es-NI" sz="4400" b="1" dirty="0" smtClean="0">
                <a:latin typeface="Aharoni" pitchFamily="2" charset="-79"/>
                <a:cs typeface="Aharoni" pitchFamily="2" charset="-79"/>
              </a:rPr>
              <a:t>Dónde está el texto?</a:t>
            </a:r>
            <a:endParaRPr lang="es-NI" sz="4400" b="1"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checkerboard(across)">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52736"/>
          </a:xfrm>
        </p:spPr>
        <p:txBody>
          <a:bodyPr>
            <a:normAutofit fontScale="90000"/>
          </a:bodyPr>
          <a:lstStyle/>
          <a:p>
            <a:r>
              <a:rPr lang="es-ES" b="1" u="sng" dirty="0" smtClean="0"/>
              <a:t/>
            </a:r>
            <a:br>
              <a:rPr lang="es-ES" b="1" u="sng" dirty="0" smtClean="0"/>
            </a:br>
            <a:r>
              <a:rPr lang="es-ES" b="1" u="sng" dirty="0" smtClean="0"/>
              <a:t>II</a:t>
            </a:r>
            <a:r>
              <a:rPr lang="es-ES" b="1" u="sng" dirty="0"/>
              <a:t>. VER TELEVISION.</a:t>
            </a:r>
            <a:r>
              <a:rPr lang="es-NI" dirty="0"/>
              <a:t/>
            </a:r>
            <a:br>
              <a:rPr lang="es-NI" dirty="0"/>
            </a:br>
            <a:endParaRPr lang="es-NI" dirty="0"/>
          </a:p>
        </p:txBody>
      </p:sp>
      <p:sp>
        <p:nvSpPr>
          <p:cNvPr id="3" name="2 Marcador de contenido"/>
          <p:cNvSpPr>
            <a:spLocks noGrp="1"/>
          </p:cNvSpPr>
          <p:nvPr>
            <p:ph idx="1"/>
          </p:nvPr>
        </p:nvSpPr>
        <p:spPr>
          <a:xfrm>
            <a:off x="0" y="1124744"/>
            <a:ext cx="9144000" cy="5733256"/>
          </a:xfrm>
        </p:spPr>
        <p:txBody>
          <a:bodyPr>
            <a:normAutofit fontScale="92500" lnSpcReduction="20000"/>
          </a:bodyPr>
          <a:lstStyle/>
          <a:p>
            <a:pPr lvl="0"/>
            <a:r>
              <a:rPr lang="es-ES" b="1" dirty="0"/>
              <a:t>Otro de los temas que ha dado mucho problema, por que hay hermanos que lo prohíben es el ver televisión, para muchos es pecado ver televisión. Siempre influenciado por los evangélicos quienes dicen que el televisor es Satanás.</a:t>
            </a:r>
            <a:endParaRPr lang="es-NI" b="1" dirty="0"/>
          </a:p>
          <a:p>
            <a:pPr lvl="0"/>
            <a:r>
              <a:rPr lang="es-ES" b="1" dirty="0"/>
              <a:t>Recuerdo de un predicador que prohibía la televisión a los miembros y los hacia que la vendieran a quien la tuviera. Igual como la música no hay autoridad bíblica para prohibir tampoco la televisión.</a:t>
            </a:r>
            <a:endParaRPr lang="es-NI" b="1" dirty="0"/>
          </a:p>
          <a:p>
            <a:pPr lvl="0"/>
            <a:r>
              <a:rPr lang="es-ES" b="1" dirty="0"/>
              <a:t>Estos hermanos también quieren clasificar que tipo de programas ver y que tipo de programas no, según su juicio. Pero esto no es correcto si la televisión es pecado, no podríamos ver absolutamente nada en ella, ningún tipo de programa.</a:t>
            </a:r>
            <a:endParaRPr lang="es-NI" b="1" dirty="0"/>
          </a:p>
          <a:p>
            <a:endParaRPr lang="es-NI" dirty="0"/>
          </a:p>
        </p:txBody>
      </p:sp>
      <p:pic>
        <p:nvPicPr>
          <p:cNvPr id="6146" name="Picture 2" descr="C:\Users\MARIO MORENO\Desktop\Cosas Que Se Prohiben\teleplasma.jpg"/>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checkerboard(across)">
                                      <p:cBhvr>
                                        <p:cTn id="2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lvl="0"/>
            <a:r>
              <a:rPr lang="es-ES" b="1" dirty="0"/>
              <a:t>Yo no puedo prohibir algo que la Biblia ni toca el tema, hablemos donde la Biblia habla. </a:t>
            </a:r>
            <a:endParaRPr lang="es-ES" b="1" dirty="0" smtClean="0"/>
          </a:p>
          <a:p>
            <a:pPr lvl="0"/>
            <a:r>
              <a:rPr lang="es-ES" b="1" dirty="0" smtClean="0"/>
              <a:t>Cuando </a:t>
            </a:r>
            <a:r>
              <a:rPr lang="es-ES" b="1" dirty="0"/>
              <a:t>nosotros ponemos mandamientos, caemos en pecado. Por que estaríamos pasando mas halla de la ley de Dios. Apoc.22:18.</a:t>
            </a:r>
            <a:endParaRPr lang="es-NI" b="1" dirty="0"/>
          </a:p>
          <a:p>
            <a:pPr lvl="0"/>
            <a:r>
              <a:rPr lang="es-ES" b="1" dirty="0"/>
              <a:t>Algunos hermanos que clasifican que tipo de programas ver en la televisión, animan a sus miembros a ver predicas de evangélicos, aun ellos mismo oyen predicas falsas de estos evangélicos y hasta ellos predican algunos temas que escuchan que ilógico esto, seamos consecuentes hermanos.</a:t>
            </a:r>
            <a:endParaRPr lang="es-NI" b="1" dirty="0"/>
          </a:p>
          <a:p>
            <a:endParaRPr lang="es-NI" dirty="0"/>
          </a:p>
        </p:txBody>
      </p:sp>
      <p:pic>
        <p:nvPicPr>
          <p:cNvPr id="7170" name="Picture 2" descr="C:\Users\MARIO MORENO\Desktop\Cosas Que Se Prohiben\slide_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checkerboard(across)">
                                      <p:cBhvr>
                                        <p:cTn id="2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lstStyle/>
          <a:p>
            <a:pPr lvl="0"/>
            <a:r>
              <a:rPr lang="es-ES" b="1" dirty="0"/>
              <a:t>La televisión como aparatado no tiene nada de malo, es como el cuchillo que usamos para cortar carne o fruta, le damos un buen uso, pero también puede ser usado para algo malo, con el ponemos matar a alguien, pero en si el cuchillo no es malo, el uso que le damos determinara si lo usamos para lo bueno o lo malo, si con el violamos un mandamiento de Dios.</a:t>
            </a:r>
            <a:endParaRPr lang="es-NI" b="1" dirty="0"/>
          </a:p>
          <a:p>
            <a:endParaRPr lang="es-NI" dirty="0"/>
          </a:p>
        </p:txBody>
      </p:sp>
      <p:pic>
        <p:nvPicPr>
          <p:cNvPr id="8194" name="Picture 2" descr="C:\Users\MARIO MORENO\Desktop\Cosas Que Se Prohiben\teleplasm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323528" y="0"/>
            <a:ext cx="8352928" cy="1077218"/>
          </a:xfrm>
          <a:prstGeom prst="rect">
            <a:avLst/>
          </a:prstGeom>
        </p:spPr>
        <p:txBody>
          <a:bodyPr wrap="square">
            <a:spAutoFit/>
          </a:bodyPr>
          <a:lstStyle/>
          <a:p>
            <a:pPr algn="ctr"/>
            <a:r>
              <a:rPr lang="es-NI" sz="3200" b="1" dirty="0" smtClean="0">
                <a:latin typeface="Aharoni" pitchFamily="2" charset="-79"/>
                <a:cs typeface="Aharoni" pitchFamily="2" charset="-79"/>
              </a:rPr>
              <a:t>Prohibir la televisión es mandamiento de hombre. </a:t>
            </a:r>
            <a:endParaRPr lang="es-NI" sz="3200" b="1" dirty="0">
              <a:latin typeface="Aharoni" pitchFamily="2" charset="-79"/>
              <a:cs typeface="Aharoni" pitchFamily="2" charset="-79"/>
            </a:endParaRPr>
          </a:p>
        </p:txBody>
      </p:sp>
      <p:sp>
        <p:nvSpPr>
          <p:cNvPr id="5" name="4 Rectángulo"/>
          <p:cNvSpPr/>
          <p:nvPr/>
        </p:nvSpPr>
        <p:spPr>
          <a:xfrm>
            <a:off x="0" y="6093296"/>
            <a:ext cx="9038052" cy="584775"/>
          </a:xfrm>
          <a:prstGeom prst="rect">
            <a:avLst/>
          </a:prstGeom>
        </p:spPr>
        <p:txBody>
          <a:bodyPr wrap="none">
            <a:spAutoFit/>
          </a:bodyPr>
          <a:lstStyle/>
          <a:p>
            <a:pPr algn="ctr"/>
            <a:r>
              <a:rPr lang="es-NI" sz="3200" b="1" dirty="0" smtClean="0">
                <a:latin typeface="Aharoni" pitchFamily="2" charset="-79"/>
                <a:cs typeface="Aharoni" pitchFamily="2" charset="-79"/>
              </a:rPr>
              <a:t>No encontramos ningún texto para prohibirlo</a:t>
            </a:r>
            <a:endParaRPr lang="es-NI" sz="3200" b="1"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2499</Words>
  <Application>Microsoft Office PowerPoint</Application>
  <PresentationFormat>Presentación en pantalla (4:3)</PresentationFormat>
  <Paragraphs>121</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TEMA: COSAS QUE SE PROHIBEN.</vt:lpstr>
      <vt:lpstr>Diapositiva 2</vt:lpstr>
      <vt:lpstr>Diapositiva 3</vt:lpstr>
      <vt:lpstr>Diapositiva 4</vt:lpstr>
      <vt:lpstr> I. ESCUCHAR MUSICA. </vt:lpstr>
      <vt:lpstr>Diapositiva 6</vt:lpstr>
      <vt:lpstr> II. VER TELEVISION. </vt:lpstr>
      <vt:lpstr>Diapositiva 8</vt:lpstr>
      <vt:lpstr>Diapositiva 9</vt:lpstr>
      <vt:lpstr> III. QUE LA MUJER USE PANTALON. </vt:lpstr>
      <vt:lpstr>Diapositiva 11</vt:lpstr>
      <vt:lpstr>Diapositiva 12</vt:lpstr>
      <vt:lpstr>Diapositiva 13</vt:lpstr>
      <vt:lpstr>Diapositiva 14</vt:lpstr>
      <vt:lpstr>Diapositiva 15</vt:lpstr>
      <vt:lpstr>Diapositiva 16</vt:lpstr>
      <vt:lpstr>Diapositiva 17</vt:lpstr>
      <vt:lpstr> IV. QUE LA MUJER SE PINTE. </vt:lpstr>
      <vt:lpstr>Diapositiva 19</vt:lpstr>
      <vt:lpstr> V. QUE LA MUJER SE CORTE EL CABELLO. </vt:lpstr>
      <vt:lpstr>Diapositiva 21</vt:lpstr>
      <vt:lpstr> CONCLUSION: </vt:lpstr>
      <vt:lpstr>Diapositiva 23</vt:lpstr>
      <vt:lpstr>Diapositiva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COSAS QUE SE PROHIBEN.</dc:title>
  <dc:creator>MARIO MORENO</dc:creator>
  <cp:lastModifiedBy>MARIO MORENO</cp:lastModifiedBy>
  <cp:revision>39</cp:revision>
  <dcterms:created xsi:type="dcterms:W3CDTF">2016-12-30T15:43:33Z</dcterms:created>
  <dcterms:modified xsi:type="dcterms:W3CDTF">2017-01-05T05:59:42Z</dcterms:modified>
</cp:coreProperties>
</file>