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27"/>
  </p:notesMasterIdLst>
  <p:sldIdLst>
    <p:sldId id="256" r:id="rId4"/>
    <p:sldId id="293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98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96" r:id="rId22"/>
    <p:sldId id="292" r:id="rId23"/>
    <p:sldId id="294" r:id="rId24"/>
    <p:sldId id="295" r:id="rId25"/>
    <p:sldId id="297" r:id="rId26"/>
  </p:sldIdLst>
  <p:sldSz cx="9144000" cy="6858000" type="screen4x3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6" autoAdjust="0"/>
    <p:restoredTop sz="94660"/>
  </p:normalViewPr>
  <p:slideViewPr>
    <p:cSldViewPr>
      <p:cViewPr varScale="1">
        <p:scale>
          <a:sx n="64" d="100"/>
          <a:sy n="64" d="100"/>
        </p:scale>
        <p:origin x="-91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556EEF-7FBB-42C6-A15A-BE9D3F0CFF79}" type="doc">
      <dgm:prSet loTypeId="urn:microsoft.com/office/officeart/2005/8/layout/hProcess9" loCatId="process" qsTypeId="urn:microsoft.com/office/officeart/2005/8/quickstyle/simple5" qsCatId="simple" csTypeId="urn:microsoft.com/office/officeart/2005/8/colors/colorful1#1" csCatId="colorful"/>
      <dgm:spPr/>
      <dgm:t>
        <a:bodyPr/>
        <a:lstStyle/>
        <a:p>
          <a:endParaRPr lang="es-PA"/>
        </a:p>
      </dgm:t>
    </dgm:pt>
    <dgm:pt modelId="{692A7F6E-1E9B-4B15-BD85-BC5E6D3F0FB1}">
      <dgm:prSet/>
      <dgm:spPr/>
      <dgm:t>
        <a:bodyPr/>
        <a:lstStyle/>
        <a:p>
          <a:pPr rtl="0"/>
          <a:r>
            <a:rPr lang="es-PA" smtClean="0"/>
            <a:t>¿Pero qué acerca de ti? </a:t>
          </a:r>
          <a:endParaRPr lang="es-PA"/>
        </a:p>
      </dgm:t>
    </dgm:pt>
    <dgm:pt modelId="{6D381A7F-134B-4759-B8B7-ECA030BC59F1}" type="parTrans" cxnId="{6240547A-0BE8-4C75-AEDD-855E6FE5DD5A}">
      <dgm:prSet/>
      <dgm:spPr/>
      <dgm:t>
        <a:bodyPr/>
        <a:lstStyle/>
        <a:p>
          <a:endParaRPr lang="es-PA"/>
        </a:p>
      </dgm:t>
    </dgm:pt>
    <dgm:pt modelId="{30308BA2-F0AA-4451-89D8-9E10A19ED8E8}" type="sibTrans" cxnId="{6240547A-0BE8-4C75-AEDD-855E6FE5DD5A}">
      <dgm:prSet/>
      <dgm:spPr/>
      <dgm:t>
        <a:bodyPr/>
        <a:lstStyle/>
        <a:p>
          <a:endParaRPr lang="es-PA"/>
        </a:p>
      </dgm:t>
    </dgm:pt>
    <dgm:pt modelId="{E3BFB676-5640-4197-9A47-B7B3C3A74978}">
      <dgm:prSet/>
      <dgm:spPr/>
      <dgm:t>
        <a:bodyPr/>
        <a:lstStyle/>
        <a:p>
          <a:pPr rtl="0"/>
          <a:r>
            <a:rPr lang="es-PA" smtClean="0"/>
            <a:t>¿Cómo está tu alma?</a:t>
          </a:r>
          <a:endParaRPr lang="es-PA"/>
        </a:p>
      </dgm:t>
    </dgm:pt>
    <dgm:pt modelId="{D2029B2A-0731-4A97-92B7-36DACCC1EF9B}" type="parTrans" cxnId="{0B7C8D88-4794-4550-ACB1-64276CB7ED43}">
      <dgm:prSet/>
      <dgm:spPr/>
      <dgm:t>
        <a:bodyPr/>
        <a:lstStyle/>
        <a:p>
          <a:endParaRPr lang="es-PA"/>
        </a:p>
      </dgm:t>
    </dgm:pt>
    <dgm:pt modelId="{DA4778CD-7799-45AB-981C-25140E4E322B}" type="sibTrans" cxnId="{0B7C8D88-4794-4550-ACB1-64276CB7ED43}">
      <dgm:prSet/>
      <dgm:spPr/>
      <dgm:t>
        <a:bodyPr/>
        <a:lstStyle/>
        <a:p>
          <a:endParaRPr lang="es-PA"/>
        </a:p>
      </dgm:t>
    </dgm:pt>
    <dgm:pt modelId="{2068DC7B-F50F-4423-99EA-0F320DF36C1B}">
      <dgm:prSet/>
      <dgm:spPr/>
      <dgm:t>
        <a:bodyPr/>
        <a:lstStyle/>
        <a:p>
          <a:pPr rtl="0"/>
          <a:r>
            <a:rPr lang="es-PA" dirty="0" smtClean="0"/>
            <a:t>¿Estás yendo a la deriva sin llegar a ninguna parte con Dios?</a:t>
          </a:r>
          <a:endParaRPr lang="es-PA" dirty="0"/>
        </a:p>
      </dgm:t>
    </dgm:pt>
    <dgm:pt modelId="{6F11DC7E-409D-4784-8C01-4C47DE88BB60}" type="parTrans" cxnId="{EB866D34-5CF8-45C0-8029-618A992D7D07}">
      <dgm:prSet/>
      <dgm:spPr/>
      <dgm:t>
        <a:bodyPr/>
        <a:lstStyle/>
        <a:p>
          <a:endParaRPr lang="es-PA"/>
        </a:p>
      </dgm:t>
    </dgm:pt>
    <dgm:pt modelId="{598805FD-4C0C-4D85-994D-5AC1AFDE97E4}" type="sibTrans" cxnId="{EB866D34-5CF8-45C0-8029-618A992D7D07}">
      <dgm:prSet/>
      <dgm:spPr/>
      <dgm:t>
        <a:bodyPr/>
        <a:lstStyle/>
        <a:p>
          <a:endParaRPr lang="es-PA"/>
        </a:p>
      </dgm:t>
    </dgm:pt>
    <dgm:pt modelId="{0C273C8E-00D5-4059-8878-77DE63EE9B88}" type="pres">
      <dgm:prSet presAssocID="{05556EEF-7FBB-42C6-A15A-BE9D3F0CFF79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A"/>
        </a:p>
      </dgm:t>
    </dgm:pt>
    <dgm:pt modelId="{F8B6F6E2-F898-4006-A53B-CD690CB2225F}" type="pres">
      <dgm:prSet presAssocID="{05556EEF-7FBB-42C6-A15A-BE9D3F0CFF79}" presName="arrow" presStyleLbl="bgShp" presStyleIdx="0" presStyleCnt="1"/>
      <dgm:spPr/>
    </dgm:pt>
    <dgm:pt modelId="{6F9A095A-2D6B-47E3-8F2C-AB689B07E691}" type="pres">
      <dgm:prSet presAssocID="{05556EEF-7FBB-42C6-A15A-BE9D3F0CFF79}" presName="linearProcess" presStyleCnt="0"/>
      <dgm:spPr/>
    </dgm:pt>
    <dgm:pt modelId="{6E639EE5-3838-47D9-B2F6-F8D83E6789A5}" type="pres">
      <dgm:prSet presAssocID="{692A7F6E-1E9B-4B15-BD85-BC5E6D3F0FB1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EF8AEF2D-8F81-411C-B643-C5EC2A7031B4}" type="pres">
      <dgm:prSet presAssocID="{30308BA2-F0AA-4451-89D8-9E10A19ED8E8}" presName="sibTrans" presStyleCnt="0"/>
      <dgm:spPr/>
    </dgm:pt>
    <dgm:pt modelId="{BCA8F926-DA05-4247-A987-F2FAF65ACECC}" type="pres">
      <dgm:prSet presAssocID="{E3BFB676-5640-4197-9A47-B7B3C3A74978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8B530DCC-D330-4CF7-8BCC-FB91E7CF7E2D}" type="pres">
      <dgm:prSet presAssocID="{DA4778CD-7799-45AB-981C-25140E4E322B}" presName="sibTrans" presStyleCnt="0"/>
      <dgm:spPr/>
    </dgm:pt>
    <dgm:pt modelId="{4A8D38B1-CB21-4FAF-84F5-7DCEBA8442BC}" type="pres">
      <dgm:prSet presAssocID="{2068DC7B-F50F-4423-99EA-0F320DF36C1B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</dgm:ptLst>
  <dgm:cxnLst>
    <dgm:cxn modelId="{6240547A-0BE8-4C75-AEDD-855E6FE5DD5A}" srcId="{05556EEF-7FBB-42C6-A15A-BE9D3F0CFF79}" destId="{692A7F6E-1E9B-4B15-BD85-BC5E6D3F0FB1}" srcOrd="0" destOrd="0" parTransId="{6D381A7F-134B-4759-B8B7-ECA030BC59F1}" sibTransId="{30308BA2-F0AA-4451-89D8-9E10A19ED8E8}"/>
    <dgm:cxn modelId="{4BEB2C26-7B00-460D-8156-951021516FB3}" type="presOf" srcId="{692A7F6E-1E9B-4B15-BD85-BC5E6D3F0FB1}" destId="{6E639EE5-3838-47D9-B2F6-F8D83E6789A5}" srcOrd="0" destOrd="0" presId="urn:microsoft.com/office/officeart/2005/8/layout/hProcess9"/>
    <dgm:cxn modelId="{0B7C8D88-4794-4550-ACB1-64276CB7ED43}" srcId="{05556EEF-7FBB-42C6-A15A-BE9D3F0CFF79}" destId="{E3BFB676-5640-4197-9A47-B7B3C3A74978}" srcOrd="1" destOrd="0" parTransId="{D2029B2A-0731-4A97-92B7-36DACCC1EF9B}" sibTransId="{DA4778CD-7799-45AB-981C-25140E4E322B}"/>
    <dgm:cxn modelId="{762D5734-1D7E-4A91-AF73-50582E0E1C2E}" type="presOf" srcId="{E3BFB676-5640-4197-9A47-B7B3C3A74978}" destId="{BCA8F926-DA05-4247-A987-F2FAF65ACECC}" srcOrd="0" destOrd="0" presId="urn:microsoft.com/office/officeart/2005/8/layout/hProcess9"/>
    <dgm:cxn modelId="{EB866D34-5CF8-45C0-8029-618A992D7D07}" srcId="{05556EEF-7FBB-42C6-A15A-BE9D3F0CFF79}" destId="{2068DC7B-F50F-4423-99EA-0F320DF36C1B}" srcOrd="2" destOrd="0" parTransId="{6F11DC7E-409D-4784-8C01-4C47DE88BB60}" sibTransId="{598805FD-4C0C-4D85-994D-5AC1AFDE97E4}"/>
    <dgm:cxn modelId="{9BE6701C-F433-42C9-B7A7-E48F30B5CAE0}" type="presOf" srcId="{2068DC7B-F50F-4423-99EA-0F320DF36C1B}" destId="{4A8D38B1-CB21-4FAF-84F5-7DCEBA8442BC}" srcOrd="0" destOrd="0" presId="urn:microsoft.com/office/officeart/2005/8/layout/hProcess9"/>
    <dgm:cxn modelId="{EED37A19-4D28-4E00-BF0C-1E1FFB31212A}" type="presOf" srcId="{05556EEF-7FBB-42C6-A15A-BE9D3F0CFF79}" destId="{0C273C8E-00D5-4059-8878-77DE63EE9B88}" srcOrd="0" destOrd="0" presId="urn:microsoft.com/office/officeart/2005/8/layout/hProcess9"/>
    <dgm:cxn modelId="{22C585DB-D5D7-433B-8EAC-58AA1A4BC2AA}" type="presParOf" srcId="{0C273C8E-00D5-4059-8878-77DE63EE9B88}" destId="{F8B6F6E2-F898-4006-A53B-CD690CB2225F}" srcOrd="0" destOrd="0" presId="urn:microsoft.com/office/officeart/2005/8/layout/hProcess9"/>
    <dgm:cxn modelId="{E146856E-E659-4FA4-A9E1-BD13DC9F4A81}" type="presParOf" srcId="{0C273C8E-00D5-4059-8878-77DE63EE9B88}" destId="{6F9A095A-2D6B-47E3-8F2C-AB689B07E691}" srcOrd="1" destOrd="0" presId="urn:microsoft.com/office/officeart/2005/8/layout/hProcess9"/>
    <dgm:cxn modelId="{17FFFF15-2E25-401A-9018-162E8CD816BC}" type="presParOf" srcId="{6F9A095A-2D6B-47E3-8F2C-AB689B07E691}" destId="{6E639EE5-3838-47D9-B2F6-F8D83E6789A5}" srcOrd="0" destOrd="0" presId="urn:microsoft.com/office/officeart/2005/8/layout/hProcess9"/>
    <dgm:cxn modelId="{EAB6EE25-1561-4D09-8880-D85B723F7F0F}" type="presParOf" srcId="{6F9A095A-2D6B-47E3-8F2C-AB689B07E691}" destId="{EF8AEF2D-8F81-411C-B643-C5EC2A7031B4}" srcOrd="1" destOrd="0" presId="urn:microsoft.com/office/officeart/2005/8/layout/hProcess9"/>
    <dgm:cxn modelId="{B72ACE41-65E9-42A3-A1E3-0B63032B1B49}" type="presParOf" srcId="{6F9A095A-2D6B-47E3-8F2C-AB689B07E691}" destId="{BCA8F926-DA05-4247-A987-F2FAF65ACECC}" srcOrd="2" destOrd="0" presId="urn:microsoft.com/office/officeart/2005/8/layout/hProcess9"/>
    <dgm:cxn modelId="{4349D427-E89D-4A70-9FD7-AF1ACA0E336D}" type="presParOf" srcId="{6F9A095A-2D6B-47E3-8F2C-AB689B07E691}" destId="{8B530DCC-D330-4CF7-8BCC-FB91E7CF7E2D}" srcOrd="3" destOrd="0" presId="urn:microsoft.com/office/officeart/2005/8/layout/hProcess9"/>
    <dgm:cxn modelId="{AA8AAA5D-5DCA-4551-881F-928E9AAD5DC9}" type="presParOf" srcId="{6F9A095A-2D6B-47E3-8F2C-AB689B07E691}" destId="{4A8D38B1-CB21-4FAF-84F5-7DCEBA8442B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B6F6E2-F898-4006-A53B-CD690CB2225F}">
      <dsp:nvSpPr>
        <dsp:cNvPr id="0" name=""/>
        <dsp:cNvSpPr/>
      </dsp:nvSpPr>
      <dsp:spPr>
        <a:xfrm>
          <a:off x="651509" y="0"/>
          <a:ext cx="7383780" cy="4525962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E639EE5-3838-47D9-B2F6-F8D83E6789A5}">
      <dsp:nvSpPr>
        <dsp:cNvPr id="0" name=""/>
        <dsp:cNvSpPr/>
      </dsp:nvSpPr>
      <dsp:spPr>
        <a:xfrm>
          <a:off x="9331" y="1357788"/>
          <a:ext cx="2796063" cy="181038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2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700" kern="1200" smtClean="0"/>
            <a:t>¿Pero qué acerca de ti? </a:t>
          </a:r>
          <a:endParaRPr lang="es-PA" sz="2700" kern="1200"/>
        </a:p>
      </dsp:txBody>
      <dsp:txXfrm>
        <a:off x="9331" y="1357788"/>
        <a:ext cx="2796063" cy="1810384"/>
      </dsp:txXfrm>
    </dsp:sp>
    <dsp:sp modelId="{BCA8F926-DA05-4247-A987-F2FAF65ACECC}">
      <dsp:nvSpPr>
        <dsp:cNvPr id="0" name=""/>
        <dsp:cNvSpPr/>
      </dsp:nvSpPr>
      <dsp:spPr>
        <a:xfrm>
          <a:off x="2945368" y="1357788"/>
          <a:ext cx="2796063" cy="181038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3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700" kern="1200" smtClean="0"/>
            <a:t>¿Cómo está tu alma?</a:t>
          </a:r>
          <a:endParaRPr lang="es-PA" sz="2700" kern="1200"/>
        </a:p>
      </dsp:txBody>
      <dsp:txXfrm>
        <a:off x="2945368" y="1357788"/>
        <a:ext cx="2796063" cy="1810384"/>
      </dsp:txXfrm>
    </dsp:sp>
    <dsp:sp modelId="{4A8D38B1-CB21-4FAF-84F5-7DCEBA8442BC}">
      <dsp:nvSpPr>
        <dsp:cNvPr id="0" name=""/>
        <dsp:cNvSpPr/>
      </dsp:nvSpPr>
      <dsp:spPr>
        <a:xfrm>
          <a:off x="5881404" y="1357788"/>
          <a:ext cx="2796063" cy="181038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700" kern="1200" dirty="0" smtClean="0"/>
            <a:t>¿Estás yendo a la deriva sin llegar a ninguna parte con Dios?</a:t>
          </a:r>
          <a:endParaRPr lang="es-PA" sz="2700" kern="1200" dirty="0"/>
        </a:p>
      </dsp:txBody>
      <dsp:txXfrm>
        <a:off x="5881404" y="1357788"/>
        <a:ext cx="2796063" cy="18103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7DC99A-8FCB-4178-9BD2-87C8A77582C2}" type="datetimeFigureOut">
              <a:rPr lang="es-PA" smtClean="0"/>
              <a:pPr/>
              <a:t>10/24/2016</a:t>
            </a:fld>
            <a:endParaRPr lang="es-PA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A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0FD049-F43E-477B-B303-E69A751EDDC3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="" xmlns:p14="http://schemas.microsoft.com/office/powerpoint/2010/main" val="2387531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FD049-F43E-477B-B303-E69A751EDDC3}" type="slidenum">
              <a:rPr lang="es-PA" smtClean="0"/>
              <a:pPr/>
              <a:t>16</a:t>
            </a:fld>
            <a:endParaRPr lang="es-PA"/>
          </a:p>
        </p:txBody>
      </p:sp>
    </p:spTree>
    <p:extLst>
      <p:ext uri="{BB962C8B-B14F-4D97-AF65-F5344CB8AC3E}">
        <p14:creationId xmlns="" xmlns:p14="http://schemas.microsoft.com/office/powerpoint/2010/main" val="881749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6054-F80D-41E6-82EB-5047CEB01D1E}" type="datetimeFigureOut">
              <a:rPr lang="es-PA" smtClean="0"/>
              <a:pPr/>
              <a:t>10/24/2016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42D65-11C8-49B4-AB7D-E7D31E8B4865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="" xmlns:p14="http://schemas.microsoft.com/office/powerpoint/2010/main" val="4126504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6054-F80D-41E6-82EB-5047CEB01D1E}" type="datetimeFigureOut">
              <a:rPr lang="es-PA" smtClean="0"/>
              <a:pPr/>
              <a:t>10/24/2016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42D65-11C8-49B4-AB7D-E7D31E8B4865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="" xmlns:p14="http://schemas.microsoft.com/office/powerpoint/2010/main" val="332229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6054-F80D-41E6-82EB-5047CEB01D1E}" type="datetimeFigureOut">
              <a:rPr lang="es-PA" smtClean="0"/>
              <a:pPr/>
              <a:t>10/24/2016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42D65-11C8-49B4-AB7D-E7D31E8B4865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="" xmlns:p14="http://schemas.microsoft.com/office/powerpoint/2010/main" val="1587495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6054-F80D-41E6-82EB-5047CEB01D1E}" type="datetimeFigureOut">
              <a:rPr lang="es-PA" smtClean="0"/>
              <a:pPr/>
              <a:t>10/24/2016</a:t>
            </a:fld>
            <a:endParaRPr lang="es-PA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D342D65-11C8-49B4-AB7D-E7D31E8B4865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6054-F80D-41E6-82EB-5047CEB01D1E}" type="datetimeFigureOut">
              <a:rPr lang="es-PA" smtClean="0"/>
              <a:pPr/>
              <a:t>10/24/2016</a:t>
            </a:fld>
            <a:endParaRPr lang="es-PA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PA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D342D65-11C8-49B4-AB7D-E7D31E8B4865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6054-F80D-41E6-82EB-5047CEB01D1E}" type="datetimeFigureOut">
              <a:rPr lang="es-PA" smtClean="0"/>
              <a:pPr/>
              <a:t>10/24/2016</a:t>
            </a:fld>
            <a:endParaRPr lang="es-PA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42D65-11C8-49B4-AB7D-E7D31E8B4865}" type="slidenum">
              <a:rPr lang="es-PA" smtClean="0"/>
              <a:pPr/>
              <a:t>‹Nº›</a:t>
            </a:fld>
            <a:endParaRPr lang="es-PA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6054-F80D-41E6-82EB-5047CEB01D1E}" type="datetimeFigureOut">
              <a:rPr lang="es-PA" smtClean="0"/>
              <a:pPr/>
              <a:t>10/24/2016</a:t>
            </a:fld>
            <a:endParaRPr lang="es-PA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42D65-11C8-49B4-AB7D-E7D31E8B4865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6054-F80D-41E6-82EB-5047CEB01D1E}" type="datetimeFigureOut">
              <a:rPr lang="es-PA" smtClean="0"/>
              <a:pPr/>
              <a:t>10/24/2016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D342D65-11C8-49B4-AB7D-E7D31E8B4865}" type="slidenum">
              <a:rPr lang="es-PA" smtClean="0"/>
              <a:pPr/>
              <a:t>‹Nº›</a:t>
            </a:fld>
            <a:endParaRPr lang="es-PA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6054-F80D-41E6-82EB-5047CEB01D1E}" type="datetimeFigureOut">
              <a:rPr lang="es-PA" smtClean="0"/>
              <a:pPr/>
              <a:t>10/24/2016</a:t>
            </a:fld>
            <a:endParaRPr lang="es-PA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42D65-11C8-49B4-AB7D-E7D31E8B4865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6054-F80D-41E6-82EB-5047CEB01D1E}" type="datetimeFigureOut">
              <a:rPr lang="es-PA" smtClean="0"/>
              <a:pPr/>
              <a:t>10/24/2016</a:t>
            </a:fld>
            <a:endParaRPr lang="es-PA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42D65-11C8-49B4-AB7D-E7D31E8B4865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6054-F80D-41E6-82EB-5047CEB01D1E}" type="datetimeFigureOut">
              <a:rPr lang="es-PA" smtClean="0"/>
              <a:pPr/>
              <a:t>10/24/2016</a:t>
            </a:fld>
            <a:endParaRPr lang="es-PA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42D65-11C8-49B4-AB7D-E7D31E8B4865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6054-F80D-41E6-82EB-5047CEB01D1E}" type="datetimeFigureOut">
              <a:rPr lang="es-PA" smtClean="0"/>
              <a:pPr/>
              <a:t>10/24/2016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42D65-11C8-49B4-AB7D-E7D31E8B4865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="" xmlns:p14="http://schemas.microsoft.com/office/powerpoint/2010/main" val="3404231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6054-F80D-41E6-82EB-5047CEB01D1E}" type="datetimeFigureOut">
              <a:rPr lang="es-PA" smtClean="0"/>
              <a:pPr/>
              <a:t>10/24/2016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42D65-11C8-49B4-AB7D-E7D31E8B4865}" type="slidenum">
              <a:rPr lang="es-PA" smtClean="0"/>
              <a:pPr/>
              <a:t>‹Nº›</a:t>
            </a:fld>
            <a:endParaRPr lang="es-PA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6054-F80D-41E6-82EB-5047CEB01D1E}" type="datetimeFigureOut">
              <a:rPr lang="es-PA" smtClean="0"/>
              <a:pPr/>
              <a:t>10/24/2016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42D65-11C8-49B4-AB7D-E7D31E8B4865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6054-F80D-41E6-82EB-5047CEB01D1E}" type="datetimeFigureOut">
              <a:rPr lang="es-PA" smtClean="0"/>
              <a:pPr/>
              <a:t>10/24/2016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42D65-11C8-49B4-AB7D-E7D31E8B4865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6054-F80D-41E6-82EB-5047CEB01D1E}" type="datetimeFigureOut">
              <a:rPr lang="es-PA" smtClean="0"/>
              <a:pPr/>
              <a:t>10/24/2016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42D65-11C8-49B4-AB7D-E7D31E8B4865}" type="slidenum">
              <a:rPr lang="es-PA" smtClean="0"/>
              <a:pPr/>
              <a:t>‹Nº›</a:t>
            </a:fld>
            <a:endParaRPr lang="es-PA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6054-F80D-41E6-82EB-5047CEB01D1E}" type="datetimeFigureOut">
              <a:rPr lang="es-PA" smtClean="0"/>
              <a:pPr/>
              <a:t>10/24/2016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42D65-11C8-49B4-AB7D-E7D31E8B4865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6054-F80D-41E6-82EB-5047CEB01D1E}" type="datetimeFigureOut">
              <a:rPr lang="es-PA" smtClean="0"/>
              <a:pPr/>
              <a:t>10/24/2016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42D65-11C8-49B4-AB7D-E7D31E8B4865}" type="slidenum">
              <a:rPr lang="es-PA" smtClean="0"/>
              <a:pPr/>
              <a:t>‹Nº›</a:t>
            </a:fld>
            <a:endParaRPr lang="es-PA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6054-F80D-41E6-82EB-5047CEB01D1E}" type="datetimeFigureOut">
              <a:rPr lang="es-PA" smtClean="0"/>
              <a:pPr/>
              <a:t>10/24/2016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42D65-11C8-49B4-AB7D-E7D31E8B4865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6054-F80D-41E6-82EB-5047CEB01D1E}" type="datetimeFigureOut">
              <a:rPr lang="es-PA" smtClean="0"/>
              <a:pPr/>
              <a:t>10/24/2016</a:t>
            </a:fld>
            <a:endParaRPr lang="es-P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42D65-11C8-49B4-AB7D-E7D31E8B4865}" type="slidenum">
              <a:rPr lang="es-PA" smtClean="0"/>
              <a:pPr/>
              <a:t>‹Nº›</a:t>
            </a:fld>
            <a:endParaRPr lang="es-PA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6054-F80D-41E6-82EB-5047CEB01D1E}" type="datetimeFigureOut">
              <a:rPr lang="es-PA" smtClean="0"/>
              <a:pPr/>
              <a:t>10/24/2016</a:t>
            </a:fld>
            <a:endParaRPr lang="es-P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42D65-11C8-49B4-AB7D-E7D31E8B4865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6054-F80D-41E6-82EB-5047CEB01D1E}" type="datetimeFigureOut">
              <a:rPr lang="es-PA" smtClean="0"/>
              <a:pPr/>
              <a:t>10/24/2016</a:t>
            </a:fld>
            <a:endParaRPr lang="es-P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42D65-11C8-49B4-AB7D-E7D31E8B4865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6054-F80D-41E6-82EB-5047CEB01D1E}" type="datetimeFigureOut">
              <a:rPr lang="es-PA" smtClean="0"/>
              <a:pPr/>
              <a:t>10/24/2016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42D65-11C8-49B4-AB7D-E7D31E8B4865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="" xmlns:p14="http://schemas.microsoft.com/office/powerpoint/2010/main" val="42405420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6054-F80D-41E6-82EB-5047CEB01D1E}" type="datetimeFigureOut">
              <a:rPr lang="es-PA" smtClean="0"/>
              <a:pPr/>
              <a:t>10/24/2016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42D65-11C8-49B4-AB7D-E7D31E8B4865}" type="slidenum">
              <a:rPr lang="es-PA" smtClean="0"/>
              <a:pPr/>
              <a:t>‹Nº›</a:t>
            </a:fld>
            <a:endParaRPr lang="es-PA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6054-F80D-41E6-82EB-5047CEB01D1E}" type="datetimeFigureOut">
              <a:rPr lang="es-PA" smtClean="0"/>
              <a:pPr/>
              <a:t>10/24/2016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42D65-11C8-49B4-AB7D-E7D31E8B4865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6054-F80D-41E6-82EB-5047CEB01D1E}" type="datetimeFigureOut">
              <a:rPr lang="es-PA" smtClean="0"/>
              <a:pPr/>
              <a:t>10/24/2016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42D65-11C8-49B4-AB7D-E7D31E8B4865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6054-F80D-41E6-82EB-5047CEB01D1E}" type="datetimeFigureOut">
              <a:rPr lang="es-PA" smtClean="0"/>
              <a:pPr/>
              <a:t>10/24/2016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42D65-11C8-49B4-AB7D-E7D31E8B4865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6054-F80D-41E6-82EB-5047CEB01D1E}" type="datetimeFigureOut">
              <a:rPr lang="es-PA" smtClean="0"/>
              <a:pPr/>
              <a:t>10/24/2016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42D65-11C8-49B4-AB7D-E7D31E8B4865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="" xmlns:p14="http://schemas.microsoft.com/office/powerpoint/2010/main" val="3078167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6054-F80D-41E6-82EB-5047CEB01D1E}" type="datetimeFigureOut">
              <a:rPr lang="es-PA" smtClean="0"/>
              <a:pPr/>
              <a:t>10/24/2016</a:t>
            </a:fld>
            <a:endParaRPr lang="es-PA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42D65-11C8-49B4-AB7D-E7D31E8B4865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="" xmlns:p14="http://schemas.microsoft.com/office/powerpoint/2010/main" val="2781809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6054-F80D-41E6-82EB-5047CEB01D1E}" type="datetimeFigureOut">
              <a:rPr lang="es-PA" smtClean="0"/>
              <a:pPr/>
              <a:t>10/24/2016</a:t>
            </a:fld>
            <a:endParaRPr lang="es-PA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42D65-11C8-49B4-AB7D-E7D31E8B4865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="" xmlns:p14="http://schemas.microsoft.com/office/powerpoint/2010/main" val="2498447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6054-F80D-41E6-82EB-5047CEB01D1E}" type="datetimeFigureOut">
              <a:rPr lang="es-PA" smtClean="0"/>
              <a:pPr/>
              <a:t>10/24/2016</a:t>
            </a:fld>
            <a:endParaRPr lang="es-PA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42D65-11C8-49B4-AB7D-E7D31E8B4865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="" xmlns:p14="http://schemas.microsoft.com/office/powerpoint/2010/main" val="3976377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6054-F80D-41E6-82EB-5047CEB01D1E}" type="datetimeFigureOut">
              <a:rPr lang="es-PA" smtClean="0"/>
              <a:pPr/>
              <a:t>10/24/2016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42D65-11C8-49B4-AB7D-E7D31E8B4865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="" xmlns:p14="http://schemas.microsoft.com/office/powerpoint/2010/main" val="1921288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6054-F80D-41E6-82EB-5047CEB01D1E}" type="datetimeFigureOut">
              <a:rPr lang="es-PA" smtClean="0"/>
              <a:pPr/>
              <a:t>10/24/2016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42D65-11C8-49B4-AB7D-E7D31E8B4865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="" xmlns:p14="http://schemas.microsoft.com/office/powerpoint/2010/main" val="3767368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E6054-F80D-41E6-82EB-5047CEB01D1E}" type="datetimeFigureOut">
              <a:rPr lang="es-PA" smtClean="0"/>
              <a:pPr/>
              <a:t>10/24/2016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42D65-11C8-49B4-AB7D-E7D31E8B4865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="" xmlns:p14="http://schemas.microsoft.com/office/powerpoint/2010/main" val="2700759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A6E6054-F80D-41E6-82EB-5047CEB01D1E}" type="datetimeFigureOut">
              <a:rPr lang="es-PA" smtClean="0"/>
              <a:pPr/>
              <a:t>10/24/2016</a:t>
            </a:fld>
            <a:endParaRPr lang="es-PA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D342D65-11C8-49B4-AB7D-E7D31E8B4865}" type="slidenum">
              <a:rPr lang="es-PA" smtClean="0"/>
              <a:pPr/>
              <a:t>‹Nº›</a:t>
            </a:fld>
            <a:endParaRPr lang="es-PA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AA6E6054-F80D-41E6-82EB-5047CEB01D1E}" type="datetimeFigureOut">
              <a:rPr lang="es-PA" smtClean="0"/>
              <a:pPr/>
              <a:t>10/24/2016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0D342D65-11C8-49B4-AB7D-E7D31E8B4865}" type="slidenum">
              <a:rPr lang="es-PA" smtClean="0"/>
              <a:pPr/>
              <a:t>‹Nº›</a:t>
            </a:fld>
            <a:endParaRPr lang="es-PA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s.123rf.com/photo_6770507_una-persona-brillante-con-un-circulo-de-personas-imagen-conceptual.html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Relationship Id="rId4" Type="http://schemas.openxmlformats.org/officeDocument/2006/relationships/hyperlink" Target="http://www.bing.com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tiempoaire.sitiosprodigy.mx/pagina150378.html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Relationship Id="rId4" Type="http://schemas.openxmlformats.org/officeDocument/2006/relationships/hyperlink" Target="http://www.bing.com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untoxdexencuentro.blogspot.com/2010/03/el-chisme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ing.com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bing.com/" TargetMode="External"/><Relationship Id="rId4" Type="http://schemas.openxmlformats.org/officeDocument/2006/relationships/hyperlink" Target="http://www.todofiestasburgos.es/accesorios-y-complementos/515-estetoscopio.html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5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ES" sz="8800" i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FlamencoInl" pitchFamily="82" charset="0"/>
              </a:rPr>
              <a:t>Cómo </a:t>
            </a:r>
            <a:br>
              <a:rPr lang="es-ES" sz="8800" i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FlamencoInl" pitchFamily="82" charset="0"/>
              </a:rPr>
            </a:br>
            <a:r>
              <a:rPr lang="es-ES" sz="8800" i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FlamencoInl" pitchFamily="82" charset="0"/>
              </a:rPr>
              <a:t>saber que </a:t>
            </a:r>
            <a:br>
              <a:rPr lang="es-ES" sz="8800" i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FlamencoInl" pitchFamily="82" charset="0"/>
              </a:rPr>
            </a:br>
            <a:r>
              <a:rPr lang="es-ES" sz="8800" i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FlamencoInl" pitchFamily="82" charset="0"/>
              </a:rPr>
              <a:t>estoy resbalando</a:t>
            </a:r>
            <a:r>
              <a:rPr lang="es-ES" sz="8800" i="1" dirty="0" smtClean="0">
                <a:latin typeface="FlamencoInl" pitchFamily="82" charset="0"/>
              </a:rPr>
              <a:t>.? </a:t>
            </a:r>
            <a:r>
              <a:rPr lang="es-ES" sz="8800" b="1" i="1" dirty="0" smtClean="0">
                <a:solidFill>
                  <a:schemeClr val="bg1"/>
                </a:solidFill>
                <a:latin typeface="FlamencoInl" pitchFamily="82" charset="0"/>
              </a:rPr>
              <a:t>Hebreos.2:1.</a:t>
            </a:r>
            <a:endParaRPr lang="es-PA" sz="8800" i="1" dirty="0">
              <a:latin typeface="FlamencoInl" pitchFamily="82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79512" y="57332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NI" b="1" dirty="0" smtClean="0">
                <a:solidFill>
                  <a:schemeClr val="bg1"/>
                </a:solidFill>
              </a:rPr>
              <a:t>Por tanto, debemos prestar mucha mayor atención a lo que hemos oído, no sea que nos desviemos. </a:t>
            </a:r>
            <a:endParaRPr lang="es-NI" b="1" dirty="0">
              <a:solidFill>
                <a:schemeClr val="bg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572000" y="566124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NI" b="1" dirty="0" smtClean="0">
                <a:solidFill>
                  <a:schemeClr val="bg1"/>
                </a:solidFill>
              </a:rPr>
              <a:t>Por lo tanto, es necesario que con más diligencia atendamos a las cosas que hemos oído, no sea que nos deslicemos.  </a:t>
            </a:r>
            <a:r>
              <a:rPr lang="es-NI" b="1" dirty="0" err="1" smtClean="0">
                <a:solidFill>
                  <a:schemeClr val="bg1"/>
                </a:solidFill>
              </a:rPr>
              <a:t>Version</a:t>
            </a:r>
            <a:r>
              <a:rPr lang="es-NI" b="1" dirty="0" smtClean="0">
                <a:solidFill>
                  <a:schemeClr val="bg1"/>
                </a:solidFill>
              </a:rPr>
              <a:t>. Reina Valera.</a:t>
            </a:r>
            <a:endParaRPr lang="es-NI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1202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4572000"/>
            <a:ext cx="9144000" cy="1600200"/>
          </a:xfrm>
        </p:spPr>
        <p:txBody>
          <a:bodyPr>
            <a:normAutofit fontScale="90000"/>
          </a:bodyPr>
          <a:lstStyle/>
          <a:p>
            <a:r>
              <a:rPr lang="es-PA" b="1" dirty="0" smtClean="0"/>
              <a:t>2. ¿No Estas Orando Como Antes? I Tesalonosenses.5:17 .</a:t>
            </a:r>
            <a:endParaRPr lang="es-NI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2852936"/>
          </a:xfrm>
        </p:spPr>
        <p:txBody>
          <a:bodyPr>
            <a:normAutofit fontScale="92500"/>
          </a:bodyPr>
          <a:lstStyle/>
          <a:p>
            <a:r>
              <a:rPr lang="es-PA" b="1" dirty="0" smtClean="0"/>
              <a:t>A menudo no necesitamos dragar profundo en nuestras almas para encontrar que nos estamos deslizando. </a:t>
            </a:r>
          </a:p>
          <a:p>
            <a:r>
              <a:rPr lang="es-PA" b="1" dirty="0" smtClean="0"/>
              <a:t>Está ahí mismo en la superficie donde cualquiera puede verla, como la pintura descascarada de las paredes de la casa. </a:t>
            </a:r>
          </a:p>
          <a:p>
            <a:r>
              <a:rPr lang="es-PA" b="1" dirty="0" smtClean="0"/>
              <a:t>Cuando uno deja de orar es un síntoma que nos estamos deslizando. </a:t>
            </a:r>
          </a:p>
          <a:p>
            <a:r>
              <a:rPr lang="es-PA" b="1" dirty="0" smtClean="0"/>
              <a:t>Debemos ser como David. Salmos.55:17.</a:t>
            </a:r>
          </a:p>
          <a:p>
            <a:r>
              <a:rPr lang="es-PA" b="1" dirty="0" smtClean="0"/>
              <a:t> Y Daniel.6:10.</a:t>
            </a:r>
          </a:p>
          <a:p>
            <a:endParaRPr lang="es-NI" dirty="0"/>
          </a:p>
        </p:txBody>
      </p:sp>
      <p:sp>
        <p:nvSpPr>
          <p:cNvPr id="4" name="3 Rectángulo"/>
          <p:cNvSpPr/>
          <p:nvPr/>
        </p:nvSpPr>
        <p:spPr>
          <a:xfrm>
            <a:off x="0" y="270892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NI" b="1" dirty="0" smtClean="0"/>
              <a:t>Cuando Daniel supo que había sido firmado el documento, entró en su casa (en su aposento superior tenía ventanas abiertas en dirección a Jerusalén), y como lo solía hacer antes, continuó arrodillándose tres veces al día, orando y dando gracias delante de su Dios. </a:t>
            </a:r>
            <a:endParaRPr lang="es-NI" b="1" dirty="0"/>
          </a:p>
        </p:txBody>
      </p:sp>
      <p:sp>
        <p:nvSpPr>
          <p:cNvPr id="5" name="4 Rectángulo"/>
          <p:cNvSpPr/>
          <p:nvPr/>
        </p:nvSpPr>
        <p:spPr>
          <a:xfrm>
            <a:off x="3995936" y="6488668"/>
            <a:ext cx="1691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NI" b="1" dirty="0" smtClean="0"/>
              <a:t>orad sin cesar; </a:t>
            </a:r>
            <a:endParaRPr lang="es-NI" b="1" dirty="0"/>
          </a:p>
        </p:txBody>
      </p:sp>
      <p:sp>
        <p:nvSpPr>
          <p:cNvPr id="6" name="5 Rectángulo"/>
          <p:cNvSpPr/>
          <p:nvPr/>
        </p:nvSpPr>
        <p:spPr>
          <a:xfrm>
            <a:off x="4572000" y="38610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NI" b="1" dirty="0" smtClean="0"/>
              <a:t>Tarde, mañana y mediodía me lamentaré y gemiré, y El oirá mi voz. </a:t>
            </a:r>
            <a:endParaRPr lang="es-NI" dirty="0"/>
          </a:p>
        </p:txBody>
      </p:sp>
      <p:pic>
        <p:nvPicPr>
          <p:cNvPr id="7" name="Picture 2" descr="C:\Users\MARIO MORENO\Desktop\4efb064f6467f5a3847b64a5e8cfd8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772816"/>
            <a:ext cx="3779912" cy="19442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5445224"/>
            <a:ext cx="7416824" cy="726976"/>
          </a:xfrm>
        </p:spPr>
        <p:txBody>
          <a:bodyPr>
            <a:normAutofit fontScale="90000"/>
          </a:bodyPr>
          <a:lstStyle/>
          <a:p>
            <a:r>
              <a:rPr lang="es-PA" b="1" i="1" dirty="0"/>
              <a:t>3. ¿Estás cansado de Dios?</a:t>
            </a:r>
            <a:endParaRPr lang="es-PA" dirty="0"/>
          </a:p>
        </p:txBody>
      </p:sp>
      <p:sp>
        <p:nvSpPr>
          <p:cNvPr id="5" name="4 Rectángulo"/>
          <p:cNvSpPr/>
          <p:nvPr/>
        </p:nvSpPr>
        <p:spPr>
          <a:xfrm>
            <a:off x="0" y="332656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PA" sz="2400" b="1" dirty="0" smtClean="0"/>
              <a:t>Estás cerca de Dios con tus labios mientras tu corazón está en el campo de futbol, o todavía en la cama? (Cocinando, de compras, </a:t>
            </a:r>
            <a:r>
              <a:rPr lang="es-PA" sz="2400" b="1" dirty="0" err="1" smtClean="0"/>
              <a:t>etc</a:t>
            </a:r>
            <a:r>
              <a:rPr lang="es-PA" sz="2400" b="1" dirty="0" smtClean="0"/>
              <a:t>) Isaías 29:13; Mateo.15:8. </a:t>
            </a:r>
            <a:endParaRPr lang="es-NI" sz="2400" dirty="0"/>
          </a:p>
        </p:txBody>
      </p:sp>
      <p:sp>
        <p:nvSpPr>
          <p:cNvPr id="6" name="5 Rectángulo"/>
          <p:cNvSpPr/>
          <p:nvPr/>
        </p:nvSpPr>
        <p:spPr>
          <a:xfrm>
            <a:off x="0" y="177281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NI" b="1" dirty="0" smtClean="0"/>
              <a:t>Dijo entonces el Señor: Por cuanto este pueblo se </a:t>
            </a:r>
            <a:r>
              <a:rPr lang="es-NI" b="1" i="1" dirty="0" smtClean="0"/>
              <a:t>m</a:t>
            </a:r>
            <a:r>
              <a:rPr lang="es-NI" b="1" dirty="0" smtClean="0"/>
              <a:t>e acerca con sus palabras y me honra con sus labios, pero aleja de mí su corazón, y su veneración hacia mí es sólo una tradición aprendida de memoria , </a:t>
            </a:r>
            <a:endParaRPr lang="es-NI" b="1" dirty="0"/>
          </a:p>
        </p:txBody>
      </p:sp>
      <p:sp>
        <p:nvSpPr>
          <p:cNvPr id="7" name="6 Rectángulo"/>
          <p:cNvSpPr/>
          <p:nvPr/>
        </p:nvSpPr>
        <p:spPr>
          <a:xfrm>
            <a:off x="4572000" y="19888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NI" b="1" dirty="0" smtClean="0"/>
              <a:t>"MAS EN VANO ME RINDEN CULTO, ENSEÑANDO COMO DOCTRINAS PRECEPTOS DE HOMBRES." </a:t>
            </a:r>
            <a:endParaRPr lang="es-NI" b="1" dirty="0"/>
          </a:p>
        </p:txBody>
      </p:sp>
      <p:sp>
        <p:nvSpPr>
          <p:cNvPr id="8" name="7 Rectángulo"/>
          <p:cNvSpPr/>
          <p:nvPr/>
        </p:nvSpPr>
        <p:spPr>
          <a:xfrm>
            <a:off x="0" y="328498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PA" sz="2400" b="1" dirty="0" smtClean="0"/>
              <a:t>“Dios es Espíritu y los que le adoran en espíritu y verdad es necesario que le adoren” Juan.4:24. Y porque Dios da severas advertencias a aquellos cuya adoración es vacía. (Vea el Salmo 50).</a:t>
            </a:r>
            <a:endParaRPr lang="es-PA" sz="2400" b="1" dirty="0"/>
          </a:p>
        </p:txBody>
      </p:sp>
      <p:sp>
        <p:nvSpPr>
          <p:cNvPr id="10" name="9 Rectángulo"/>
          <p:cNvSpPr/>
          <p:nvPr/>
        </p:nvSpPr>
        <p:spPr>
          <a:xfrm>
            <a:off x="2483768" y="450912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NI" b="1" dirty="0" smtClean="0"/>
              <a:t>Dios es espíritu, y los que le adoran deben adorarle en espíritu y en verdad. </a:t>
            </a:r>
            <a:endParaRPr lang="es-NI" b="1" dirty="0"/>
          </a:p>
        </p:txBody>
      </p:sp>
    </p:spTree>
    <p:extLst>
      <p:ext uri="{BB962C8B-B14F-4D97-AF65-F5344CB8AC3E}">
        <p14:creationId xmlns="" xmlns:p14="http://schemas.microsoft.com/office/powerpoint/2010/main" val="1249857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5157192"/>
            <a:ext cx="8892480" cy="1008112"/>
          </a:xfrm>
        </p:spPr>
        <p:txBody>
          <a:bodyPr>
            <a:normAutofit fontScale="90000"/>
          </a:bodyPr>
          <a:lstStyle/>
          <a:p>
            <a:r>
              <a:rPr lang="es-PA" b="1" i="1" dirty="0"/>
              <a:t>4. </a:t>
            </a:r>
            <a:r>
              <a:rPr lang="es-PA" b="1" i="1" dirty="0" smtClean="0"/>
              <a:t>No Estas Estudiando La Biblia?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332656"/>
            <a:ext cx="5220072" cy="2520280"/>
          </a:xfrm>
        </p:spPr>
        <p:txBody>
          <a:bodyPr>
            <a:normAutofit/>
          </a:bodyPr>
          <a:lstStyle/>
          <a:p>
            <a:pPr algn="just"/>
            <a:r>
              <a:rPr lang="es-PA" sz="2800" b="1" dirty="0" smtClean="0"/>
              <a:t>Otra </a:t>
            </a:r>
            <a:r>
              <a:rPr lang="es-PA" sz="2800" b="1" dirty="0"/>
              <a:t>manera en que </a:t>
            </a:r>
            <a:r>
              <a:rPr lang="es-PA" sz="2800" b="1" dirty="0" smtClean="0"/>
              <a:t>podemos ver que nos estamos deslizando es en el tiempo que dedicamos a estudiar la Biblia. I Timoteo.4:13.</a:t>
            </a:r>
            <a:endParaRPr lang="es-PA" sz="2800" b="1" dirty="0"/>
          </a:p>
        </p:txBody>
      </p:sp>
      <p:sp>
        <p:nvSpPr>
          <p:cNvPr id="7" name="6 Rectángulo"/>
          <p:cNvSpPr/>
          <p:nvPr/>
        </p:nvSpPr>
        <p:spPr>
          <a:xfrm>
            <a:off x="0" y="39330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NI" b="1" dirty="0" smtClean="0"/>
              <a:t>Entretanto que llego, ocúpate en la lectura de las Escrituras, la exhortación y la enseñanza.</a:t>
            </a:r>
            <a:endParaRPr lang="es-NI" b="1" dirty="0"/>
          </a:p>
        </p:txBody>
      </p:sp>
      <p:pic>
        <p:nvPicPr>
          <p:cNvPr id="2050" name="Picture 2" descr="C:\Users\MARIO MORENO\Desktop\100_35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32656"/>
            <a:ext cx="3528392" cy="49685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323353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4509120"/>
            <a:ext cx="9144000" cy="1728192"/>
          </a:xfrm>
        </p:spPr>
        <p:txBody>
          <a:bodyPr>
            <a:normAutofit fontScale="90000"/>
          </a:bodyPr>
          <a:lstStyle/>
          <a:p>
            <a:r>
              <a:rPr lang="es-PA" b="1" i="1" dirty="0"/>
              <a:t>5. ¿Brilla la Gloria de Dios a través de ti?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88640"/>
            <a:ext cx="4932040" cy="3240360"/>
          </a:xfrm>
        </p:spPr>
        <p:txBody>
          <a:bodyPr>
            <a:noAutofit/>
          </a:bodyPr>
          <a:lstStyle/>
          <a:p>
            <a:pPr algn="just"/>
            <a:r>
              <a:rPr lang="es-PA" sz="2300" b="1" dirty="0" smtClean="0"/>
              <a:t>Estamos creciendo espiritual mente como deberíamos de crecer?</a:t>
            </a:r>
          </a:p>
          <a:p>
            <a:pPr algn="just"/>
            <a:r>
              <a:rPr lang="es-PA" sz="2300" b="1" dirty="0" smtClean="0"/>
              <a:t>¿Están </a:t>
            </a:r>
            <a:r>
              <a:rPr lang="es-PA" sz="2300" b="1" dirty="0"/>
              <a:t>creciendo </a:t>
            </a:r>
            <a:r>
              <a:rPr lang="es-PA" sz="2300" b="1" dirty="0" smtClean="0"/>
              <a:t>en ti. II Pedro.1:8.</a:t>
            </a:r>
          </a:p>
          <a:p>
            <a:pPr algn="just"/>
            <a:r>
              <a:rPr lang="es-PA" sz="2300" b="1" dirty="0" smtClean="0"/>
              <a:t>De </a:t>
            </a:r>
            <a:r>
              <a:rPr lang="es-PA" sz="2300" b="1" dirty="0"/>
              <a:t>manera que el fruto de ellos manifieste la fiel provisión del Dios de Gracia</a:t>
            </a:r>
            <a:r>
              <a:rPr lang="es-PA" sz="2300" b="1" dirty="0" smtClean="0"/>
              <a:t>?</a:t>
            </a:r>
          </a:p>
          <a:p>
            <a:pPr algn="just"/>
            <a:r>
              <a:rPr lang="es-PA" sz="2300" b="1" dirty="0" smtClean="0"/>
              <a:t>Deberíamos de ser ya maestros. Hebreos.5:12.</a:t>
            </a:r>
            <a:endParaRPr lang="es-PA" sz="2300" b="1" dirty="0"/>
          </a:p>
        </p:txBody>
      </p:sp>
      <p:grpSp>
        <p:nvGrpSpPr>
          <p:cNvPr id="6" name="AgAsdGrp5 Group"/>
          <p:cNvGrpSpPr/>
          <p:nvPr/>
        </p:nvGrpSpPr>
        <p:grpSpPr>
          <a:xfrm>
            <a:off x="5255568" y="332656"/>
            <a:ext cx="3636912" cy="2808311"/>
            <a:chOff x="2032000" y="889000"/>
            <a:chExt cx="5080000" cy="5304711"/>
          </a:xfrm>
        </p:grpSpPr>
        <p:pic>
          <p:nvPicPr>
            <p:cNvPr id="4" name="3 Picture-aSDesktop-2"/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000" y="889000"/>
              <a:ext cx="5080000" cy="508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3 Picture-aSDesktop-2AGLicenseInfo"/>
            <p:cNvSpPr txBox="1"/>
            <p:nvPr/>
          </p:nvSpPr>
          <p:spPr>
            <a:xfrm>
              <a:off x="2032000" y="5947490"/>
              <a:ext cx="888064" cy="246221"/>
            </a:xfrm>
            <a:prstGeom prst="rect">
              <a:avLst/>
            </a:prstGeom>
            <a:pattFill prst="pct5">
              <a:fgClr>
                <a:srgbClr val="D3D3D3">
                  <a:alpha val="70000"/>
                </a:srgbClr>
              </a:fgClr>
              <a:bgClr>
                <a:srgbClr val="D3D3D3">
                  <a:alpha val="70000"/>
                </a:srgbClr>
              </a:bgClr>
            </a:pattFill>
          </p:spPr>
          <p:txBody>
            <a:bodyPr vert="horz" wrap="none" lIns="0" rIns="0" rtlCol="0" anchor="ctr">
              <a:spAutoFit/>
            </a:bodyPr>
            <a:lstStyle/>
            <a:p>
              <a:r>
                <a:rPr lang="es-PA" sz="1000" smtClean="0"/>
                <a:t>*Image </a:t>
              </a:r>
              <a:r>
                <a:rPr lang="es-PA" sz="1000" smtClean="0">
                  <a:hlinkClick r:id="rId3"/>
                </a:rPr>
                <a:t>via</a:t>
              </a:r>
              <a:r>
                <a:rPr lang="es-PA" sz="1000" smtClean="0"/>
                <a:t> </a:t>
              </a:r>
              <a:r>
                <a:rPr lang="es-PA" sz="1000" smtClean="0">
                  <a:hlinkClick r:id="rId4"/>
                </a:rPr>
                <a:t>Bing</a:t>
              </a:r>
              <a:r>
                <a:rPr lang="es-PA" sz="1000" smtClean="0"/>
                <a:t> </a:t>
              </a:r>
              <a:endParaRPr lang="es-PA" sz="1000"/>
            </a:p>
          </p:txBody>
        </p:sp>
      </p:grpSp>
      <p:sp>
        <p:nvSpPr>
          <p:cNvPr id="7" name="6 Rectángulo"/>
          <p:cNvSpPr/>
          <p:nvPr/>
        </p:nvSpPr>
        <p:spPr>
          <a:xfrm>
            <a:off x="0" y="34290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NI" b="1" i="1" dirty="0" smtClean="0"/>
              <a:t>Pues estas virtudes, al estar en vosotros y al abundar, no os dejarán ociosos ni estériles en el verdadero conocimiento de nuestro Señor Jesucristo. </a:t>
            </a:r>
            <a:endParaRPr lang="es-NI" b="1" i="1" dirty="0"/>
          </a:p>
        </p:txBody>
      </p:sp>
      <p:sp>
        <p:nvSpPr>
          <p:cNvPr id="8" name="7 Rectángulo"/>
          <p:cNvSpPr/>
          <p:nvPr/>
        </p:nvSpPr>
        <p:spPr>
          <a:xfrm>
            <a:off x="4572000" y="321297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NI" b="1" dirty="0" smtClean="0"/>
              <a:t>Pues aunque ya debierais ser maestros, otra vez tenéis necesidad de que alguien os enseñe los principios elementales de los oráculos de Dios, y habéis llegado a tener necesidad de leche y no de alimento sólido. </a:t>
            </a:r>
            <a:endParaRPr lang="es-NI" b="1" dirty="0"/>
          </a:p>
        </p:txBody>
      </p:sp>
    </p:spTree>
    <p:extLst>
      <p:ext uri="{BB962C8B-B14F-4D97-AF65-F5344CB8AC3E}">
        <p14:creationId xmlns="" xmlns:p14="http://schemas.microsoft.com/office/powerpoint/2010/main" val="12693193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5301208"/>
            <a:ext cx="9036496" cy="936104"/>
          </a:xfrm>
        </p:spPr>
        <p:txBody>
          <a:bodyPr>
            <a:normAutofit fontScale="90000"/>
          </a:bodyPr>
          <a:lstStyle/>
          <a:p>
            <a:r>
              <a:rPr lang="es-PA" b="1" i="1" dirty="0"/>
              <a:t>6. ¿Cómo es tu apetito espiritual?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2592288"/>
          </a:xfrm>
        </p:spPr>
        <p:txBody>
          <a:bodyPr>
            <a:noAutofit/>
          </a:bodyPr>
          <a:lstStyle/>
          <a:p>
            <a:r>
              <a:rPr lang="es-PA" sz="2800" b="1" dirty="0" smtClean="0"/>
              <a:t>Todavía </a:t>
            </a:r>
            <a:r>
              <a:rPr lang="es-PA" sz="2800" b="1" dirty="0"/>
              <a:t>te entusiasma la leche de la Palabra de Dios? </a:t>
            </a:r>
            <a:r>
              <a:rPr lang="es-PA" sz="2800" b="1" dirty="0" smtClean="0"/>
              <a:t>I Pedro.2:2-3</a:t>
            </a:r>
            <a:r>
              <a:rPr lang="es-PA" sz="2800" b="1" dirty="0"/>
              <a:t>.</a:t>
            </a:r>
            <a:r>
              <a:rPr lang="es-PA" sz="2800" b="1" dirty="0" smtClean="0"/>
              <a:t>? </a:t>
            </a:r>
          </a:p>
          <a:p>
            <a:r>
              <a:rPr lang="es-PA" sz="2800" b="1" dirty="0" smtClean="0"/>
              <a:t>He </a:t>
            </a:r>
            <a:r>
              <a:rPr lang="es-PA" sz="2800" b="1" dirty="0"/>
              <a:t>sabido de varias personas, especialmente aquellos que son más viejos, </a:t>
            </a:r>
            <a:r>
              <a:rPr lang="es-PA" sz="2800" b="1" dirty="0" smtClean="0"/>
              <a:t>quienes fueron </a:t>
            </a:r>
            <a:r>
              <a:rPr lang="es-PA" sz="2800" b="1" dirty="0"/>
              <a:t>hospitalizados debido a que no comían; algo les hizo perder el apetito por </a:t>
            </a:r>
            <a:r>
              <a:rPr lang="es-PA" sz="2800" b="1" dirty="0" smtClean="0"/>
              <a:t>el alimento</a:t>
            </a:r>
            <a:r>
              <a:rPr lang="es-PA" sz="2800" b="1" dirty="0"/>
              <a:t>. </a:t>
            </a:r>
            <a:endParaRPr lang="es-PA" sz="2800" b="1" dirty="0" smtClean="0"/>
          </a:p>
          <a:p>
            <a:r>
              <a:rPr lang="es-PA" sz="2800" b="1" dirty="0" smtClean="0"/>
              <a:t>Alguien </a:t>
            </a:r>
            <a:r>
              <a:rPr lang="es-PA" sz="2800" b="1" dirty="0"/>
              <a:t>que ha perdido su hambre espiritual es como un enfermo. </a:t>
            </a:r>
            <a:r>
              <a:rPr lang="es-PA" sz="2800" b="1" dirty="0" smtClean="0"/>
              <a:t>Pregúntese, no </a:t>
            </a:r>
            <a:r>
              <a:rPr lang="es-PA" sz="2800" b="1" dirty="0"/>
              <a:t>solo si desea oír la Palabra de Dios predicada, sino también si la desea </a:t>
            </a:r>
            <a:r>
              <a:rPr lang="es-PA" sz="3200" b="1" dirty="0"/>
              <a:t>tanto como </a:t>
            </a:r>
            <a:r>
              <a:rPr lang="es-PA" sz="3200" b="1" dirty="0" smtClean="0"/>
              <a:t>la solía desear.</a:t>
            </a:r>
            <a:endParaRPr lang="es-PA" sz="3200" b="1" dirty="0"/>
          </a:p>
        </p:txBody>
      </p:sp>
      <p:sp>
        <p:nvSpPr>
          <p:cNvPr id="4" name="3 Rectángulo"/>
          <p:cNvSpPr/>
          <p:nvPr/>
        </p:nvSpPr>
        <p:spPr>
          <a:xfrm>
            <a:off x="4572000" y="450912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NI" b="1" dirty="0" smtClean="0"/>
              <a:t>desead como niños recién nacidos, la leche pura de la palabra, para que por ella crezcáis para salvación, </a:t>
            </a:r>
            <a:endParaRPr lang="es-NI" b="1" dirty="0"/>
          </a:p>
        </p:txBody>
      </p:sp>
      <p:sp>
        <p:nvSpPr>
          <p:cNvPr id="5" name="4 Rectángulo"/>
          <p:cNvSpPr/>
          <p:nvPr/>
        </p:nvSpPr>
        <p:spPr>
          <a:xfrm>
            <a:off x="0" y="47971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NI" b="1" dirty="0" smtClean="0"/>
              <a:t> si es que habéis probado la benignidad del Señor. </a:t>
            </a:r>
            <a:endParaRPr lang="es-NI" b="1" dirty="0"/>
          </a:p>
        </p:txBody>
      </p:sp>
    </p:spTree>
    <p:extLst>
      <p:ext uri="{BB962C8B-B14F-4D97-AF65-F5344CB8AC3E}">
        <p14:creationId xmlns="" xmlns:p14="http://schemas.microsoft.com/office/powerpoint/2010/main" val="2465189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3312368"/>
          </a:xfrm>
        </p:spPr>
        <p:txBody>
          <a:bodyPr>
            <a:noAutofit/>
          </a:bodyPr>
          <a:lstStyle/>
          <a:p>
            <a:pPr algn="just"/>
            <a:r>
              <a:rPr lang="es-PA" sz="2800" b="1" dirty="0"/>
              <a:t>Otra razón por la que perdemos nuestro apetito es que estamos hartos. </a:t>
            </a:r>
            <a:endParaRPr lang="es-PA" sz="2800" b="1" dirty="0" smtClean="0"/>
          </a:p>
          <a:p>
            <a:pPr algn="just"/>
            <a:r>
              <a:rPr lang="es-PA" sz="2800" b="1" dirty="0" smtClean="0"/>
              <a:t>Una </a:t>
            </a:r>
            <a:r>
              <a:rPr lang="es-PA" sz="2800" b="1" dirty="0"/>
              <a:t>mirada a </a:t>
            </a:r>
            <a:r>
              <a:rPr lang="es-PA" sz="2800" b="1" dirty="0" smtClean="0"/>
              <a:t>una rebanada </a:t>
            </a:r>
            <a:r>
              <a:rPr lang="es-PA" sz="2800" b="1" dirty="0"/>
              <a:t>de chocolate, le revuelve el estómago a alguien que se ha atiborrado de él. </a:t>
            </a:r>
          </a:p>
          <a:p>
            <a:pPr algn="just"/>
            <a:r>
              <a:rPr lang="es-PA" sz="2800" b="1" dirty="0" smtClean="0"/>
              <a:t>Provebios.27:7. </a:t>
            </a:r>
            <a:r>
              <a:rPr lang="es-PA" sz="2800" b="1" dirty="0"/>
              <a:t>La pérdida del apetito espiritual también puede venir de estar lleno; lleno </a:t>
            </a:r>
            <a:r>
              <a:rPr lang="es-PA" sz="2800" b="1" dirty="0" smtClean="0"/>
              <a:t>de uno </a:t>
            </a:r>
            <a:r>
              <a:rPr lang="es-PA" sz="2800" b="1" dirty="0"/>
              <a:t>mismo, lleno del mundo.</a:t>
            </a:r>
          </a:p>
        </p:txBody>
      </p:sp>
      <p:grpSp>
        <p:nvGrpSpPr>
          <p:cNvPr id="6" name="AgAsdGrp5 Group"/>
          <p:cNvGrpSpPr/>
          <p:nvPr/>
        </p:nvGrpSpPr>
        <p:grpSpPr>
          <a:xfrm>
            <a:off x="0" y="4653136"/>
            <a:ext cx="9144000" cy="2016224"/>
            <a:chOff x="0" y="937381"/>
            <a:chExt cx="9144000" cy="5207949"/>
          </a:xfrm>
        </p:grpSpPr>
        <p:pic>
          <p:nvPicPr>
            <p:cNvPr id="4" name="3 Picture-aSDesktop-2"/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937381"/>
              <a:ext cx="9144000" cy="4983238"/>
            </a:xfrm>
            <a:prstGeom prst="rect">
              <a:avLst/>
            </a:prstGeom>
          </p:spPr>
        </p:pic>
        <p:sp>
          <p:nvSpPr>
            <p:cNvPr id="5" name="3 Picture-aSDesktop-2AGLicenseInfo"/>
            <p:cNvSpPr txBox="1"/>
            <p:nvPr/>
          </p:nvSpPr>
          <p:spPr>
            <a:xfrm>
              <a:off x="0" y="5899109"/>
              <a:ext cx="888064" cy="246221"/>
            </a:xfrm>
            <a:prstGeom prst="rect">
              <a:avLst/>
            </a:prstGeom>
            <a:pattFill prst="pct5">
              <a:fgClr>
                <a:srgbClr val="D3D3D3">
                  <a:alpha val="70000"/>
                </a:srgbClr>
              </a:fgClr>
              <a:bgClr>
                <a:srgbClr val="D3D3D3">
                  <a:alpha val="70000"/>
                </a:srgbClr>
              </a:bgClr>
            </a:pattFill>
          </p:spPr>
          <p:txBody>
            <a:bodyPr vert="horz" wrap="none" lIns="0" rIns="0" rtlCol="0" anchor="ctr">
              <a:spAutoFit/>
            </a:bodyPr>
            <a:lstStyle/>
            <a:p>
              <a:r>
                <a:rPr lang="es-PA" sz="1000" smtClean="0"/>
                <a:t>*Image </a:t>
              </a:r>
              <a:r>
                <a:rPr lang="es-PA" sz="1000" smtClean="0">
                  <a:hlinkClick r:id="rId3"/>
                </a:rPr>
                <a:t>via</a:t>
              </a:r>
              <a:r>
                <a:rPr lang="es-PA" sz="1000" smtClean="0"/>
                <a:t> </a:t>
              </a:r>
              <a:r>
                <a:rPr lang="es-PA" sz="1000" smtClean="0">
                  <a:hlinkClick r:id="rId4"/>
                </a:rPr>
                <a:t>Bing</a:t>
              </a:r>
              <a:r>
                <a:rPr lang="es-PA" sz="1000" smtClean="0"/>
                <a:t> </a:t>
              </a:r>
              <a:endParaRPr lang="es-PA" sz="1000"/>
            </a:p>
          </p:txBody>
        </p:sp>
      </p:grpSp>
      <p:sp>
        <p:nvSpPr>
          <p:cNvPr id="7" name="6 Rectángulo"/>
          <p:cNvSpPr/>
          <p:nvPr/>
        </p:nvSpPr>
        <p:spPr>
          <a:xfrm>
            <a:off x="3275856" y="364502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NI" b="1" dirty="0" smtClean="0"/>
              <a:t>El hombre saciado aborrece la miel, pero para el hombre hambriento todo lo amargo es dulce. </a:t>
            </a:r>
            <a:endParaRPr lang="es-NI" b="1" dirty="0"/>
          </a:p>
        </p:txBody>
      </p:sp>
    </p:spTree>
    <p:extLst>
      <p:ext uri="{BB962C8B-B14F-4D97-AF65-F5344CB8AC3E}">
        <p14:creationId xmlns="" xmlns:p14="http://schemas.microsoft.com/office/powerpoint/2010/main" val="528221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4725144"/>
            <a:ext cx="9136151" cy="1600200"/>
          </a:xfrm>
        </p:spPr>
        <p:txBody>
          <a:bodyPr>
            <a:normAutofit fontScale="90000"/>
          </a:bodyPr>
          <a:lstStyle/>
          <a:p>
            <a:r>
              <a:rPr lang="es-P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7. ¿Es Cristo el primero y mayor pensamiento de tu vida?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2887216"/>
          </a:xfrm>
        </p:spPr>
        <p:txBody>
          <a:bodyPr>
            <a:noAutofit/>
          </a:bodyPr>
          <a:lstStyle/>
          <a:p>
            <a:r>
              <a:rPr lang="es-P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Cuando Cristo ya no es mi primer pensamiento, eso demuestra que me estoy deslizando.</a:t>
            </a:r>
          </a:p>
          <a:p>
            <a:r>
              <a:rPr lang="es-P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Pensar en Cristo es pensar en su reino. Mateo.6:33.</a:t>
            </a:r>
          </a:p>
          <a:p>
            <a:r>
              <a:rPr lang="es-P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Por eso debemos pensar en todo lo puro. Filipenses.4:8.</a:t>
            </a:r>
          </a:p>
          <a:p>
            <a:r>
              <a:rPr lang="es-P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Cuando nuestros pensamientos no son puros eso demuestra que nos estamos deslizando.</a:t>
            </a:r>
            <a:endParaRPr lang="es-PA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0" y="335699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NI" dirty="0" smtClean="0"/>
              <a:t> </a:t>
            </a:r>
            <a:r>
              <a:rPr lang="es-NI" sz="2000" b="1" dirty="0" smtClean="0"/>
              <a:t>Pero buscad primero su reino y su justicia, y todas estas cosas os serán añadidas. </a:t>
            </a:r>
            <a:endParaRPr lang="es-NI" sz="2000" b="1" dirty="0"/>
          </a:p>
        </p:txBody>
      </p:sp>
      <p:sp>
        <p:nvSpPr>
          <p:cNvPr id="5" name="4 Rectángulo"/>
          <p:cNvSpPr/>
          <p:nvPr/>
        </p:nvSpPr>
        <p:spPr>
          <a:xfrm>
            <a:off x="4572000" y="314096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NI" b="1" dirty="0" smtClean="0"/>
              <a:t>Por lo demás, hermanos, todo lo que es verdadero, todo lo digno, todo lo justo, todo lo puro, todo lo amable, todo lo honorable, si hay alguna virtud o algo que merece elogio, en esto meditad. </a:t>
            </a:r>
            <a:endParaRPr lang="es-NI" b="1" dirty="0"/>
          </a:p>
        </p:txBody>
      </p:sp>
    </p:spTree>
    <p:extLst>
      <p:ext uri="{BB962C8B-B14F-4D97-AF65-F5344CB8AC3E}">
        <p14:creationId xmlns="" xmlns:p14="http://schemas.microsoft.com/office/powerpoint/2010/main" val="27956153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5229200"/>
            <a:ext cx="8424936" cy="1008112"/>
          </a:xfrm>
        </p:spPr>
        <p:txBody>
          <a:bodyPr>
            <a:normAutofit/>
          </a:bodyPr>
          <a:lstStyle/>
          <a:p>
            <a:r>
              <a:rPr lang="es-PA" dirty="0"/>
              <a:t>8. </a:t>
            </a:r>
            <a:r>
              <a:rPr lang="es-PA" dirty="0" smtClean="0"/>
              <a:t>No Estamos Dando frutos? 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404664"/>
            <a:ext cx="9144000" cy="3384376"/>
          </a:xfrm>
        </p:spPr>
        <p:txBody>
          <a:bodyPr>
            <a:noAutofit/>
          </a:bodyPr>
          <a:lstStyle/>
          <a:p>
            <a:pPr algn="just"/>
            <a:r>
              <a:rPr lang="es-PA" sz="3200" b="1" dirty="0" smtClean="0"/>
              <a:t>Alguien </a:t>
            </a:r>
            <a:r>
              <a:rPr lang="es-PA" sz="3200" b="1" dirty="0"/>
              <a:t>que está </a:t>
            </a:r>
            <a:r>
              <a:rPr lang="es-PA" sz="3200" b="1" dirty="0" smtClean="0"/>
              <a:t>viviendo en </a:t>
            </a:r>
            <a:r>
              <a:rPr lang="es-PA" sz="3200" b="1" dirty="0"/>
              <a:t>Cristo da fruto; </a:t>
            </a:r>
            <a:r>
              <a:rPr lang="es-PA" sz="3200" b="1" dirty="0" smtClean="0"/>
              <a:t> especialmente </a:t>
            </a:r>
            <a:r>
              <a:rPr lang="es-PA" sz="3200" b="1" dirty="0"/>
              <a:t>el fruto de amor que sirve a otros </a:t>
            </a:r>
            <a:r>
              <a:rPr lang="es-PA" sz="3200" b="1" dirty="0" smtClean="0"/>
              <a:t>Juan 15:2, 4. ¿</a:t>
            </a:r>
            <a:r>
              <a:rPr lang="es-PA" sz="3200" b="1" dirty="0"/>
              <a:t>cuán rápidamente te ofrece?</a:t>
            </a:r>
          </a:p>
          <a:p>
            <a:pPr algn="just"/>
            <a:r>
              <a:rPr lang="es-PA" sz="3200" b="1" dirty="0" smtClean="0"/>
              <a:t>El no llevar frutos es muestra que nos estamos deslizando.</a:t>
            </a:r>
            <a:endParaRPr lang="es-PA" sz="3200" b="1" dirty="0"/>
          </a:p>
        </p:txBody>
      </p:sp>
      <p:sp>
        <p:nvSpPr>
          <p:cNvPr id="4" name="3 Rectángulo"/>
          <p:cNvSpPr/>
          <p:nvPr/>
        </p:nvSpPr>
        <p:spPr>
          <a:xfrm>
            <a:off x="0" y="414908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NI" b="1" dirty="0" smtClean="0"/>
              <a:t>Todo sarmiento que en mí no da fruto, lo quita; y todo </a:t>
            </a:r>
            <a:r>
              <a:rPr lang="es-NI" b="1" i="1" dirty="0" smtClean="0"/>
              <a:t>el que da fruto, lo poda para que dé más fruto. </a:t>
            </a:r>
            <a:endParaRPr lang="es-NI" b="1" dirty="0"/>
          </a:p>
        </p:txBody>
      </p:sp>
      <p:sp>
        <p:nvSpPr>
          <p:cNvPr id="5" name="4 Rectángulo"/>
          <p:cNvSpPr/>
          <p:nvPr/>
        </p:nvSpPr>
        <p:spPr>
          <a:xfrm>
            <a:off x="4572000" y="378904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NI" b="1" dirty="0" smtClean="0"/>
              <a:t>Permaneced en mí, y yo en vosotros. Como el sarmiento no puede dar fruto por sí mismo si no permanece en la vid, así tampoco vosotros si no permanecéis en mí. </a:t>
            </a:r>
            <a:endParaRPr lang="es-NI" b="1" dirty="0"/>
          </a:p>
        </p:txBody>
      </p:sp>
    </p:spTree>
    <p:extLst>
      <p:ext uri="{BB962C8B-B14F-4D97-AF65-F5344CB8AC3E}">
        <p14:creationId xmlns="" xmlns:p14="http://schemas.microsoft.com/office/powerpoint/2010/main" val="395029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4509120"/>
            <a:ext cx="9144000" cy="1656184"/>
          </a:xfrm>
        </p:spPr>
        <p:txBody>
          <a:bodyPr>
            <a:normAutofit fontScale="90000"/>
          </a:bodyPr>
          <a:lstStyle/>
          <a:p>
            <a:r>
              <a:rPr lang="es-PA" dirty="0" smtClean="0"/>
              <a:t/>
            </a:r>
            <a:br>
              <a:rPr lang="es-PA" dirty="0" smtClean="0"/>
            </a:br>
            <a:r>
              <a:rPr lang="es-PA" dirty="0" smtClean="0"/>
              <a:t/>
            </a:r>
            <a:br>
              <a:rPr lang="es-PA" dirty="0" smtClean="0"/>
            </a:br>
            <a:r>
              <a:rPr lang="es-PA" dirty="0" smtClean="0"/>
              <a:t/>
            </a:r>
            <a:br>
              <a:rPr lang="es-PA" dirty="0" smtClean="0"/>
            </a:br>
            <a:r>
              <a:rPr lang="es-PA" dirty="0" smtClean="0"/>
              <a:t/>
            </a:r>
            <a:br>
              <a:rPr lang="es-PA" dirty="0" smtClean="0"/>
            </a:br>
            <a:r>
              <a:rPr lang="es-PA" dirty="0" smtClean="0"/>
              <a:t/>
            </a:r>
            <a:br>
              <a:rPr lang="es-PA" dirty="0" smtClean="0"/>
            </a:br>
            <a:r>
              <a:rPr lang="es-PA" dirty="0"/>
              <a:t/>
            </a:r>
            <a:br>
              <a:rPr lang="es-PA" dirty="0"/>
            </a:br>
            <a:endParaRPr lang="es-PA" dirty="0"/>
          </a:p>
        </p:txBody>
      </p:sp>
      <p:sp>
        <p:nvSpPr>
          <p:cNvPr id="4" name="3 Rectángulo"/>
          <p:cNvSpPr/>
          <p:nvPr/>
        </p:nvSpPr>
        <p:spPr>
          <a:xfrm>
            <a:off x="0" y="4581128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A" sz="5400" dirty="0" smtClean="0">
                <a:latin typeface="+mj-lt"/>
              </a:rPr>
              <a:t>9. No Tenemos Deseo De Reunirnos?</a:t>
            </a:r>
            <a:endParaRPr lang="es-NI" sz="5400" dirty="0">
              <a:latin typeface="+mj-lt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1584176"/>
          </a:xfrm>
        </p:spPr>
        <p:txBody>
          <a:bodyPr/>
          <a:lstStyle/>
          <a:p>
            <a:r>
              <a:rPr lang="es-NI" b="1" dirty="0" smtClean="0"/>
              <a:t>Cuando ya no sentimos el mismo deseo de reunirnos como antes, eso demuestra que nos estamos deslizando. Hebreos.10:25.</a:t>
            </a:r>
          </a:p>
          <a:p>
            <a:r>
              <a:rPr lang="es-NI" b="1" dirty="0" smtClean="0"/>
              <a:t>Si ya sentimos una carga el reunirnos. Malaquias.1:13.</a:t>
            </a:r>
            <a:endParaRPr lang="es-NI" b="1" dirty="0"/>
          </a:p>
        </p:txBody>
      </p:sp>
      <p:sp>
        <p:nvSpPr>
          <p:cNvPr id="6" name="5 Rectángulo"/>
          <p:cNvSpPr/>
          <p:nvPr/>
        </p:nvSpPr>
        <p:spPr>
          <a:xfrm>
            <a:off x="0" y="191683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NI" b="1" dirty="0" smtClean="0"/>
              <a:t>no dejando de congregarnos, como algunos tienen por costumbre, sino exhortándonos unos a otros , y mucho más al ver que el día se acerca. </a:t>
            </a:r>
            <a:endParaRPr lang="es-NI" b="1" dirty="0"/>
          </a:p>
        </p:txBody>
      </p:sp>
      <p:sp>
        <p:nvSpPr>
          <p:cNvPr id="7" name="6 Rectángulo"/>
          <p:cNvSpPr/>
          <p:nvPr/>
        </p:nvSpPr>
        <p:spPr>
          <a:xfrm>
            <a:off x="0" y="314096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NI" b="1" dirty="0" smtClean="0"/>
              <a:t>También decís: "¡Ay, qué fastidio!" Y con indiferencia lo despreciáis--dice el SEÑOR de los ejércitos-- y traéis lo robado, o cojo, o enfermo; así traéis la ofrenda. ¿Aceptaré eso de vuestra mano?--dice el SEÑOR. </a:t>
            </a:r>
            <a:endParaRPr lang="es-NI" b="1" dirty="0"/>
          </a:p>
        </p:txBody>
      </p:sp>
      <p:pic>
        <p:nvPicPr>
          <p:cNvPr id="2050" name="Picture 2" descr="C:\Users\MARIO MORENO\Desktop\no dejando de congregarse como muchos tienen por costumbre imagenes cristian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844824"/>
            <a:ext cx="4572000" cy="27877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370158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4572000"/>
            <a:ext cx="9144000" cy="1600200"/>
          </a:xfrm>
        </p:spPr>
        <p:txBody>
          <a:bodyPr>
            <a:normAutofit fontScale="90000"/>
          </a:bodyPr>
          <a:lstStyle/>
          <a:p>
            <a:r>
              <a:rPr lang="es-NI" dirty="0" smtClean="0"/>
              <a:t>10. Si Has Dejado Tu Primer Amor?</a:t>
            </a:r>
            <a:endParaRPr lang="es-NI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404664"/>
            <a:ext cx="9144000" cy="2023120"/>
          </a:xfrm>
        </p:spPr>
        <p:txBody>
          <a:bodyPr/>
          <a:lstStyle/>
          <a:p>
            <a:r>
              <a:rPr lang="es-NI" b="1" dirty="0" smtClean="0"/>
              <a:t>Otros de los factores que nos demuestra que nos estamos deslizando es si hemos dejado nuestro primer amor. Apocalipsis.2:4.</a:t>
            </a:r>
          </a:p>
          <a:p>
            <a:r>
              <a:rPr lang="es-NI" b="1" dirty="0" smtClean="0"/>
              <a:t>Debe permanecer el amor. I Corintios.13:13.</a:t>
            </a:r>
            <a:endParaRPr lang="es-NI" b="1" dirty="0"/>
          </a:p>
        </p:txBody>
      </p:sp>
      <p:sp>
        <p:nvSpPr>
          <p:cNvPr id="4" name="3 Rectángulo"/>
          <p:cNvSpPr/>
          <p:nvPr/>
        </p:nvSpPr>
        <p:spPr>
          <a:xfrm>
            <a:off x="0" y="29969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NI" b="1" dirty="0" smtClean="0"/>
              <a:t>Pero tengo </a:t>
            </a:r>
            <a:r>
              <a:rPr lang="es-NI" b="1" i="1" dirty="0" smtClean="0"/>
              <a:t>esto contra ti: que has dejado tu primer amor. </a:t>
            </a:r>
            <a:endParaRPr lang="es-NI" b="1" dirty="0"/>
          </a:p>
        </p:txBody>
      </p:sp>
      <p:sp>
        <p:nvSpPr>
          <p:cNvPr id="5" name="4 Rectángulo"/>
          <p:cNvSpPr/>
          <p:nvPr/>
        </p:nvSpPr>
        <p:spPr>
          <a:xfrm>
            <a:off x="0" y="39330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NI" b="1" dirty="0" smtClean="0"/>
              <a:t> Y ahora permanecen la fe, la esperanza y el amor, estos tres; pero el mayor de ellos es el amor. </a:t>
            </a:r>
            <a:endParaRPr lang="es-NI" b="1" dirty="0"/>
          </a:p>
        </p:txBody>
      </p:sp>
      <p:pic>
        <p:nvPicPr>
          <p:cNvPr id="6146" name="Picture 2" descr="C:\Users\MARIO MORENO\Desktop\Captura de pantalla 2016-02-24 a las 20_22_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348880"/>
            <a:ext cx="4572000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IO MORENO\Desktop\stick_figure_slipping_md_w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0" y="476672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NI" sz="3600" b="1" dirty="0" smtClean="0"/>
              <a:t>DESLIZAR</a:t>
            </a:r>
          </a:p>
          <a:p>
            <a:r>
              <a:rPr lang="es-NI" sz="3600" b="1" i="1" dirty="0" err="1" smtClean="0"/>
              <a:t>parareo</a:t>
            </a:r>
            <a:r>
              <a:rPr lang="es-NI" sz="3600" b="1" i="1" dirty="0" smtClean="0"/>
              <a:t> (</a:t>
            </a:r>
            <a:r>
              <a:rPr lang="es-NI" sz="3600" b="1" i="1" dirty="0" err="1" smtClean="0"/>
              <a:t>παραρέω</a:t>
            </a:r>
            <a:r>
              <a:rPr lang="es-NI" sz="3600" b="1" i="1" dirty="0" smtClean="0"/>
              <a:t>, </a:t>
            </a:r>
            <a:r>
              <a:rPr lang="es-NI" sz="3600" b="1" i="1" u="sng" dirty="0" smtClean="0"/>
              <a:t>G3901), </a:t>
            </a:r>
            <a:r>
              <a:rPr lang="es-NI" sz="3600" b="1" i="1" u="sng" dirty="0" err="1" smtClean="0"/>
              <a:t>lit</a:t>
            </a:r>
            <a:r>
              <a:rPr lang="es-NI" sz="3600" b="1" i="1" u="sng" dirty="0" smtClean="0"/>
              <a:t>: fluir deslizándose, deslizar al lado (para, al lado; reo, fluir). Se usa en Heb_2:1, donde el significado es el de verse fluyendo o deslizándose pasando de largo, sin prestar la debida atención a algo, aquí «a las cosas que hemos oído», o quizás la salvación de la que en estas cosas se comunicaba.</a:t>
            </a:r>
            <a:r>
              <a:rPr lang="es-NI" sz="3600" b="1" i="1" dirty="0" smtClean="0"/>
              <a:t> Diccionario Vine.</a:t>
            </a:r>
            <a:endParaRPr lang="es-NI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872208"/>
          </a:xfrm>
        </p:spPr>
        <p:txBody>
          <a:bodyPr>
            <a:normAutofit/>
          </a:bodyPr>
          <a:lstStyle/>
          <a:p>
            <a:r>
              <a:rPr lang="es-PA" dirty="0" smtClean="0"/>
              <a:t>SON MUCHAS LAS ADVERTENCIAS QUE ENTONTRAMOS EN LA BIBLIA.</a:t>
            </a:r>
            <a:endParaRPr lang="es-PA" dirty="0"/>
          </a:p>
        </p:txBody>
      </p:sp>
      <p:sp>
        <p:nvSpPr>
          <p:cNvPr id="4" name="3 Rectángulo"/>
          <p:cNvSpPr/>
          <p:nvPr/>
        </p:nvSpPr>
        <p:spPr>
          <a:xfrm>
            <a:off x="0" y="2276872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NI" sz="2800" b="1" dirty="0" smtClean="0"/>
              <a:t>El apóstol Pablo Advirtió a los corintios que se examinaran. II Corintios.13:5.</a:t>
            </a:r>
          </a:p>
          <a:p>
            <a:r>
              <a:rPr lang="es-NI" sz="2800" b="1" dirty="0" smtClean="0"/>
              <a:t>Debemos permanecer firmes. </a:t>
            </a:r>
            <a:r>
              <a:rPr lang="es-NI" sz="2800" b="1" dirty="0" smtClean="0"/>
              <a:t>Colosenses.1:23.</a:t>
            </a:r>
            <a:endParaRPr lang="es-NI" sz="2800" b="1" dirty="0"/>
          </a:p>
        </p:txBody>
      </p:sp>
      <p:sp>
        <p:nvSpPr>
          <p:cNvPr id="5" name="4 Rectángulo"/>
          <p:cNvSpPr/>
          <p:nvPr/>
        </p:nvSpPr>
        <p:spPr>
          <a:xfrm>
            <a:off x="0" y="393305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NI" b="1" dirty="0" smtClean="0"/>
              <a:t>Poneos a prueba para ver si estáis en la fe; examinaos a vosotros mismos. ¿O no os reconocéis a vosotros mismos de que Jesucristo está en vosotros, a menos de que en verdad no paséis la prueba? </a:t>
            </a:r>
            <a:endParaRPr lang="es-NI" b="1" dirty="0"/>
          </a:p>
        </p:txBody>
      </p:sp>
      <p:sp>
        <p:nvSpPr>
          <p:cNvPr id="6" name="5 Rectángulo"/>
          <p:cNvSpPr/>
          <p:nvPr/>
        </p:nvSpPr>
        <p:spPr>
          <a:xfrm>
            <a:off x="4572000" y="393305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NI" dirty="0" smtClean="0"/>
              <a:t> </a:t>
            </a:r>
            <a:r>
              <a:rPr lang="es-NI" b="1" dirty="0" smtClean="0"/>
              <a:t>si en verdad permanecéis en la fe bien cimentados y constantes, sin moveros de la esperanza del evangelio que habéis oído, que fue proclamado a toda la creación debajo del cielo, y del cual yo, Pablo, fui hecho ministro. </a:t>
            </a:r>
            <a:endParaRPr lang="es-NI" b="1" dirty="0"/>
          </a:p>
        </p:txBody>
      </p:sp>
      <p:pic>
        <p:nvPicPr>
          <p:cNvPr id="3074" name="Picture 2" descr="C:\Users\MARIO MORENO\Desktop\firmes bann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33256"/>
            <a:ext cx="9144000" cy="11247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5880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1591072"/>
          </a:xfrm>
        </p:spPr>
        <p:txBody>
          <a:bodyPr/>
          <a:lstStyle/>
          <a:p>
            <a:r>
              <a:rPr lang="es-NI" b="1" dirty="0" smtClean="0"/>
              <a:t>Debemos permanecer firmes en la fe. I Corintios.15:1; 16:13.</a:t>
            </a:r>
          </a:p>
          <a:p>
            <a:r>
              <a:rPr lang="es-NI" b="1" dirty="0" smtClean="0"/>
              <a:t>Para eso nos liberto Cristo para estar firmes. Galatas.5:1.</a:t>
            </a:r>
          </a:p>
          <a:p>
            <a:r>
              <a:rPr lang="es-NI" b="1" dirty="0" smtClean="0"/>
              <a:t>Los Filipenses deberían de estar firmes en la fe. Filipenses.1:27.</a:t>
            </a:r>
            <a:endParaRPr lang="es-NI" b="1" dirty="0"/>
          </a:p>
        </p:txBody>
      </p:sp>
      <p:sp>
        <p:nvSpPr>
          <p:cNvPr id="4" name="3 Rectángulo"/>
          <p:cNvSpPr/>
          <p:nvPr/>
        </p:nvSpPr>
        <p:spPr>
          <a:xfrm>
            <a:off x="0" y="22048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NI" b="1" dirty="0" smtClean="0"/>
              <a:t>Estad alerta, permaneced firmes en la fe, portaos varonilmente, sed fuertes. </a:t>
            </a:r>
            <a:endParaRPr lang="es-NI" b="1" dirty="0"/>
          </a:p>
        </p:txBody>
      </p:sp>
      <p:sp>
        <p:nvSpPr>
          <p:cNvPr id="5" name="4 Rectángulo"/>
          <p:cNvSpPr/>
          <p:nvPr/>
        </p:nvSpPr>
        <p:spPr>
          <a:xfrm>
            <a:off x="0" y="299695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NI" b="1" dirty="0" smtClean="0"/>
              <a:t>Ahora os hago saber, hermanos, el evangelio que os prediqué, el cual también recibisteis, en el cual también estáis firmes, </a:t>
            </a:r>
            <a:endParaRPr lang="es-NI" b="1" dirty="0"/>
          </a:p>
        </p:txBody>
      </p:sp>
      <p:sp>
        <p:nvSpPr>
          <p:cNvPr id="6" name="5 Rectángulo"/>
          <p:cNvSpPr/>
          <p:nvPr/>
        </p:nvSpPr>
        <p:spPr>
          <a:xfrm>
            <a:off x="0" y="407707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NI" dirty="0" smtClean="0"/>
              <a:t> </a:t>
            </a:r>
            <a:r>
              <a:rPr lang="es-NI" b="1" dirty="0" smtClean="0"/>
              <a:t>Para libertad fue que Cristo nos hizo libres; por tanto, permaneced firmes, y no os sometáis otra vez al yugo de esclavitud. </a:t>
            </a:r>
            <a:endParaRPr lang="es-NI" b="1" dirty="0"/>
          </a:p>
        </p:txBody>
      </p:sp>
      <p:sp>
        <p:nvSpPr>
          <p:cNvPr id="7" name="6 Rectángulo"/>
          <p:cNvSpPr/>
          <p:nvPr/>
        </p:nvSpPr>
        <p:spPr>
          <a:xfrm>
            <a:off x="0" y="510367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NI" b="1" dirty="0" smtClean="0"/>
              <a:t>Solamente comportaos de una manera digna del evangelio de Cristo, de modo que ya sea que vaya a veros, o que permanezca ausente, pueda oír que vosotros estáis firmes en un mismo espíritu, luchando unánimes por la fe del evangelio; </a:t>
            </a:r>
            <a:endParaRPr lang="es-NI" b="1" dirty="0"/>
          </a:p>
        </p:txBody>
      </p:sp>
      <p:pic>
        <p:nvPicPr>
          <p:cNvPr id="4098" name="Picture 2" descr="C:\Users\MARIO MORENO\Desktop\hq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88840"/>
            <a:ext cx="4572000" cy="4869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404664"/>
            <a:ext cx="9144000" cy="1663080"/>
          </a:xfrm>
        </p:spPr>
        <p:txBody>
          <a:bodyPr>
            <a:normAutofit fontScale="92500"/>
          </a:bodyPr>
          <a:lstStyle/>
          <a:p>
            <a:r>
              <a:rPr lang="es-NI" b="1" dirty="0" smtClean="0"/>
              <a:t>Debemos mantener firme nuestra profesión. Hebreos.10:23.</a:t>
            </a:r>
          </a:p>
          <a:p>
            <a:r>
              <a:rPr lang="es-NI" b="1" dirty="0" smtClean="0"/>
              <a:t>Por eso El que cree estar firme mire que no caiga. I Corintios.10:12.</a:t>
            </a:r>
          </a:p>
          <a:p>
            <a:r>
              <a:rPr lang="es-NI" b="1" dirty="0" smtClean="0"/>
              <a:t>Por eso debemos de tener cuidado de no caer. Romanos.11:20.</a:t>
            </a:r>
          </a:p>
          <a:p>
            <a:r>
              <a:rPr lang="es-NI" b="1" dirty="0" smtClean="0"/>
              <a:t>Por eso debemos de estar alertas. II Pedro.3:17.</a:t>
            </a:r>
            <a:endParaRPr lang="es-NI" b="1" dirty="0"/>
          </a:p>
        </p:txBody>
      </p:sp>
      <p:sp>
        <p:nvSpPr>
          <p:cNvPr id="4" name="3 Rectángulo"/>
          <p:cNvSpPr/>
          <p:nvPr/>
        </p:nvSpPr>
        <p:spPr>
          <a:xfrm>
            <a:off x="0" y="227687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NI" b="1" dirty="0" smtClean="0"/>
              <a:t>Mantengamos firme la profesión de nuestra esperanza sin vacilar, porque fiel es el que prometió; </a:t>
            </a:r>
            <a:endParaRPr lang="es-NI" b="1" dirty="0"/>
          </a:p>
        </p:txBody>
      </p:sp>
      <p:sp>
        <p:nvSpPr>
          <p:cNvPr id="5" name="4 Rectángulo"/>
          <p:cNvSpPr/>
          <p:nvPr/>
        </p:nvSpPr>
        <p:spPr>
          <a:xfrm>
            <a:off x="0" y="32849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NI" b="1" dirty="0" smtClean="0"/>
              <a:t>Por tanto, el que cree que está firme, tenga cuidado, no sea que caiga. </a:t>
            </a:r>
            <a:endParaRPr lang="es-NI" b="1" dirty="0"/>
          </a:p>
        </p:txBody>
      </p:sp>
      <p:sp>
        <p:nvSpPr>
          <p:cNvPr id="6" name="5 Rectángulo"/>
          <p:cNvSpPr/>
          <p:nvPr/>
        </p:nvSpPr>
        <p:spPr>
          <a:xfrm>
            <a:off x="0" y="39330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NI" b="1" dirty="0" smtClean="0"/>
              <a:t>Muy cierto; fueron desgajadas por su incredulidad, pero tú por la fe te mantienes firme. No seas altanero, sino teme; </a:t>
            </a:r>
            <a:endParaRPr lang="es-NI" b="1" dirty="0"/>
          </a:p>
        </p:txBody>
      </p:sp>
      <p:sp>
        <p:nvSpPr>
          <p:cNvPr id="7" name="6 Rectángulo"/>
          <p:cNvSpPr/>
          <p:nvPr/>
        </p:nvSpPr>
        <p:spPr>
          <a:xfrm>
            <a:off x="0" y="501317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NI" b="1" dirty="0" smtClean="0"/>
              <a:t>Por tanto, amados, sabiendo esto de antemano, estad en guardia, no sea que arrastrados por el error de hombres libertinos, caigáis de vuestra firmeza; </a:t>
            </a:r>
            <a:endParaRPr lang="es-NI" b="1" dirty="0"/>
          </a:p>
        </p:txBody>
      </p:sp>
      <p:pic>
        <p:nvPicPr>
          <p:cNvPr id="5122" name="Picture 2" descr="C:\Users\MARIO MORENO\Desktop\Dios-te-ayuda-en-los-momentos-de-prueb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204864"/>
            <a:ext cx="4499992" cy="4653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5445224"/>
            <a:ext cx="9144000" cy="1412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NI" sz="4000" dirty="0" smtClean="0"/>
              <a:t>DIOS NOS BENDIGA A TODOS.</a:t>
            </a:r>
            <a:endParaRPr lang="es-NI" sz="4000" dirty="0"/>
          </a:p>
        </p:txBody>
      </p:sp>
      <p:pic>
        <p:nvPicPr>
          <p:cNvPr id="7170" name="Picture 2" descr="C:\Users\MARIO MORENO\Desktop\Señales\Gracias\gracias2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r>
              <a:rPr lang="es-ES" sz="4800" dirty="0" smtClean="0"/>
              <a:t>¿</a:t>
            </a:r>
            <a:r>
              <a:rPr lang="es-ES" dirty="0" smtClean="0"/>
              <a:t>Te a pasado?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Sin darte cuenta te has caído, porque pisaste algo, o el terreno estaba resbaloso y tus pies se fueron </a:t>
            </a:r>
            <a:endParaRPr lang="es-PA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30801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6000" i="1" dirty="0" smtClean="0">
                <a:latin typeface="FlamencoInl" pitchFamily="82" charset="0"/>
              </a:rPr>
              <a:t>¿Te ha pasado?</a:t>
            </a:r>
            <a:endParaRPr lang="es-PA" sz="6000" i="1" dirty="0">
              <a:latin typeface="FlamencoInl" pitchFamily="82" charset="0"/>
            </a:endParaRPr>
          </a:p>
        </p:txBody>
      </p:sp>
      <p:grpSp>
        <p:nvGrpSpPr>
          <p:cNvPr id="7" name="AgAsdGrp6 Group"/>
          <p:cNvGrpSpPr/>
          <p:nvPr/>
        </p:nvGrpSpPr>
        <p:grpSpPr>
          <a:xfrm>
            <a:off x="385309" y="738571"/>
            <a:ext cx="4680521" cy="5960662"/>
            <a:chOff x="2667000" y="1524000"/>
            <a:chExt cx="3810000" cy="3994094"/>
          </a:xfrm>
        </p:grpSpPr>
        <p:pic>
          <p:nvPicPr>
            <p:cNvPr id="5" name="4 Picture-aSDesktop-2"/>
            <p:cNvPicPr>
              <a:picLocks/>
            </p:cNvPicPr>
            <p:nvPr/>
          </p:nvPicPr>
          <p:blipFill>
            <a:blip r:embed="rId2" cstate="print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1524000"/>
              <a:ext cx="3810000" cy="381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4 Picture-aSDesktop-2AGLicenseInfo"/>
            <p:cNvSpPr txBox="1"/>
            <p:nvPr/>
          </p:nvSpPr>
          <p:spPr>
            <a:xfrm>
              <a:off x="2667000" y="5353107"/>
              <a:ext cx="53" cy="164987"/>
            </a:xfrm>
            <a:prstGeom prst="rect">
              <a:avLst/>
            </a:prstGeom>
            <a:pattFill prst="pct5">
              <a:fgClr>
                <a:srgbClr val="D3D3D3">
                  <a:alpha val="70000"/>
                </a:srgbClr>
              </a:fgClr>
              <a:bgClr>
                <a:srgbClr val="D3D3D3">
                  <a:alpha val="70000"/>
                </a:srgbClr>
              </a:bgClr>
            </a:pattFill>
          </p:spPr>
          <p:txBody>
            <a:bodyPr vert="horz" wrap="none" lIns="0" rIns="0" rtlCol="0" anchor="ctr">
              <a:spAutoFit/>
            </a:bodyPr>
            <a:lstStyle/>
            <a:p>
              <a:endParaRPr lang="es-PA" sz="1000" dirty="0"/>
            </a:p>
          </p:txBody>
        </p:sp>
      </p:grp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4427984" y="1412776"/>
            <a:ext cx="4557192" cy="5328592"/>
          </a:xfrm>
        </p:spPr>
        <p:txBody>
          <a:bodyPr>
            <a:normAutofit/>
          </a:bodyPr>
          <a:lstStyle/>
          <a:p>
            <a:pPr algn="ctr"/>
            <a:r>
              <a:rPr lang="es-ES" sz="4400" dirty="0" smtClean="0"/>
              <a:t>Que de pronto te encontraste, con situaciones en tu vida, que pensabas que nunca te pasarían a ti?</a:t>
            </a:r>
            <a:endParaRPr lang="es-PA" sz="4400" dirty="0"/>
          </a:p>
        </p:txBody>
      </p:sp>
    </p:spTree>
    <p:extLst>
      <p:ext uri="{BB962C8B-B14F-4D97-AF65-F5344CB8AC3E}">
        <p14:creationId xmlns="" xmlns:p14="http://schemas.microsoft.com/office/powerpoint/2010/main" val="6109016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525963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es-E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Hablamos de hermanos “caídos”, a veces con pesar porque se trata de hermanos de mucha trayectoria y que de pronto “caen”.</a:t>
            </a:r>
          </a:p>
          <a:p>
            <a:r>
              <a:rPr lang="es-E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También sabemos que antes de la caída viene el resbalón.</a:t>
            </a:r>
          </a:p>
          <a:p>
            <a:r>
              <a:rPr lang="es-E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Que antes de la caída delante de los hombres ya hemos caído mucho tiempo delante de Dios,,</a:t>
            </a:r>
            <a:endParaRPr lang="es-PA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6 Picture-aSDesktop-2AGLicenseInfo"/>
          <p:cNvSpPr txBox="1"/>
          <p:nvPr/>
        </p:nvSpPr>
        <p:spPr>
          <a:xfrm>
            <a:off x="1397000" y="5991940"/>
            <a:ext cx="846386" cy="246221"/>
          </a:xfrm>
          <a:prstGeom prst="rect">
            <a:avLst/>
          </a:prstGeom>
          <a:pattFill prst="pct5">
            <a:fgClr>
              <a:srgbClr val="D3D3D3">
                <a:alpha val="70000"/>
              </a:srgbClr>
            </a:fgClr>
            <a:bgClr>
              <a:srgbClr val="D3D3D3">
                <a:alpha val="70000"/>
              </a:srgbClr>
            </a:bgClr>
          </a:pattFill>
        </p:spPr>
        <p:txBody>
          <a:bodyPr vert="horz" wrap="none" lIns="0" rIns="0" rtlCol="0" anchor="ctr">
            <a:spAutoFit/>
          </a:bodyPr>
          <a:lstStyle/>
          <a:p>
            <a:r>
              <a:rPr lang="es-PA" sz="1000" smtClean="0"/>
              <a:t>*Image </a:t>
            </a:r>
            <a:r>
              <a:rPr lang="es-PA" sz="1000" smtClean="0">
                <a:hlinkClick r:id="rId3"/>
              </a:rPr>
              <a:t>via</a:t>
            </a:r>
            <a:r>
              <a:rPr lang="es-PA" sz="1000" smtClean="0"/>
              <a:t> </a:t>
            </a:r>
            <a:r>
              <a:rPr lang="es-PA" sz="1000" smtClean="0">
                <a:hlinkClick r:id="rId4"/>
              </a:rPr>
              <a:t>Bing</a:t>
            </a:r>
            <a:r>
              <a:rPr lang="es-PA" sz="1000" smtClean="0"/>
              <a:t> </a:t>
            </a:r>
            <a:endParaRPr lang="es-PA" sz="1000"/>
          </a:p>
        </p:txBody>
      </p:sp>
    </p:spTree>
    <p:extLst>
      <p:ext uri="{BB962C8B-B14F-4D97-AF65-F5344CB8AC3E}">
        <p14:creationId xmlns="" xmlns:p14="http://schemas.microsoft.com/office/powerpoint/2010/main" val="91722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5300" b="1" dirty="0" smtClean="0"/>
              <a:t>¿</a:t>
            </a:r>
            <a:r>
              <a:rPr lang="es-ES" b="1" dirty="0" smtClean="0"/>
              <a:t>Puedo darme cuenta que estoy resbalando?</a:t>
            </a:r>
            <a:endParaRPr lang="es-PA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PA" b="1" dirty="0" smtClean="0"/>
              <a:t>Ya que con frecuencia Dios nos advierte de la decadencia espiritual, y en vista de que él hace tantas promesas de restauración, y ya que tenemos tantos ejemplos notables de los que tropezaron, no debe sorprendernos que hay tantos en la iglesia, cada día, cuyos corazones están embotados.</a:t>
            </a:r>
          </a:p>
          <a:p>
            <a:pPr algn="just"/>
            <a:r>
              <a:rPr lang="es-PA" b="1" dirty="0" smtClean="0"/>
              <a:t>Y si podemos darnos cuentas que nos estamos resbalando.</a:t>
            </a:r>
          </a:p>
          <a:p>
            <a:pPr algn="just"/>
            <a:r>
              <a:rPr lang="es-PA" b="1" dirty="0" smtClean="0"/>
              <a:t>Asi como toda enfermedad se detecta, asi también tenemos síntomas que detectan si nos estamos resbalando.</a:t>
            </a:r>
            <a:endParaRPr lang="es-PA" b="1" dirty="0"/>
          </a:p>
        </p:txBody>
      </p:sp>
    </p:spTree>
    <p:extLst>
      <p:ext uri="{BB962C8B-B14F-4D97-AF65-F5344CB8AC3E}">
        <p14:creationId xmlns="" xmlns:p14="http://schemas.microsoft.com/office/powerpoint/2010/main" val="292147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40638433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22860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smtClean="0"/>
              <a:t>Salmo.139:23-24.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554162"/>
            <a:ext cx="3979168" cy="4525963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s-PA" sz="4400" b="1" dirty="0" smtClean="0"/>
              <a:t>Sal.139:23  </a:t>
            </a:r>
            <a:r>
              <a:rPr lang="es-PA" sz="4400" b="1" dirty="0"/>
              <a:t>Examíname,  Dios,  y conoce mi corazón;  </a:t>
            </a:r>
          </a:p>
          <a:p>
            <a:pPr algn="just"/>
            <a:r>
              <a:rPr lang="es-PA" sz="4400" b="1" dirty="0"/>
              <a:t> pruébame y conoce mis pensamientos</a:t>
            </a:r>
            <a:r>
              <a:rPr lang="es-PA" sz="4400" b="1" dirty="0" smtClean="0"/>
              <a:t>.</a:t>
            </a:r>
            <a:endParaRPr lang="es-PA" sz="4400" b="1" dirty="0"/>
          </a:p>
          <a:p>
            <a:pPr algn="just"/>
            <a:r>
              <a:rPr lang="es-PA" sz="4400" b="1" dirty="0" smtClean="0"/>
              <a:t>24  </a:t>
            </a:r>
            <a:r>
              <a:rPr lang="es-PA" sz="4400" b="1" dirty="0"/>
              <a:t>Ve si hay en mí camino de perversidad </a:t>
            </a:r>
          </a:p>
          <a:p>
            <a:pPr algn="just"/>
            <a:r>
              <a:rPr lang="es-PA" sz="4400" b="1" dirty="0"/>
              <a:t> y guíame en el camino eterno</a:t>
            </a:r>
            <a:r>
              <a:rPr lang="es-PA" sz="4400" b="1" dirty="0" smtClean="0"/>
              <a:t>.</a:t>
            </a:r>
            <a:endParaRPr lang="es-PA" sz="4400" b="1" dirty="0"/>
          </a:p>
          <a:p>
            <a:endParaRPr lang="es-PA" dirty="0"/>
          </a:p>
        </p:txBody>
      </p:sp>
      <p:grpSp>
        <p:nvGrpSpPr>
          <p:cNvPr id="9" name="AgAsdGrp8 Group"/>
          <p:cNvGrpSpPr/>
          <p:nvPr/>
        </p:nvGrpSpPr>
        <p:grpSpPr>
          <a:xfrm>
            <a:off x="4283968" y="1268760"/>
            <a:ext cx="4828519" cy="5400600"/>
            <a:chOff x="2667000" y="1108662"/>
            <a:chExt cx="4126595" cy="4450049"/>
          </a:xfrm>
        </p:grpSpPr>
        <p:pic>
          <p:nvPicPr>
            <p:cNvPr id="7" name="6 Picture-aSDesktop-2"/>
            <p:cNvPicPr>
              <a:picLocks/>
            </p:cNvPicPr>
            <p:nvPr/>
          </p:nvPicPr>
          <p:blipFill>
            <a:blip r:embed="rId2" cstate="print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backgroundRemoval t="10000" b="91000" l="1000" r="97333">
                          <a14:foregroundMark x1="11667" y1="51667" x2="11667" y2="51667"/>
                          <a14:foregroundMark x1="6333" y1="57000" x2="6333" y2="57000"/>
                          <a14:foregroundMark x1="10667" y1="52000" x2="7667" y2="56667"/>
                          <a14:foregroundMark x1="72000" y1="37667" x2="92667" y2="9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3595" y="1108662"/>
              <a:ext cx="3810000" cy="3810000"/>
            </a:xfrm>
            <a:prstGeom prst="rect">
              <a:avLst/>
            </a:prstGeom>
          </p:spPr>
        </p:pic>
        <p:sp>
          <p:nvSpPr>
            <p:cNvPr id="8" name="6 Picture-aSDesktop-2AGLicenseInfo"/>
            <p:cNvSpPr txBox="1"/>
            <p:nvPr/>
          </p:nvSpPr>
          <p:spPr>
            <a:xfrm>
              <a:off x="2667000" y="5312490"/>
              <a:ext cx="896079" cy="246221"/>
            </a:xfrm>
            <a:prstGeom prst="rect">
              <a:avLst/>
            </a:prstGeom>
            <a:pattFill prst="pct5">
              <a:fgClr>
                <a:srgbClr val="D3D3D3">
                  <a:alpha val="70000"/>
                </a:srgbClr>
              </a:fgClr>
              <a:bgClr>
                <a:srgbClr val="D3D3D3">
                  <a:alpha val="70000"/>
                </a:srgbClr>
              </a:bgClr>
            </a:pattFill>
          </p:spPr>
          <p:txBody>
            <a:bodyPr vert="horz" wrap="none" lIns="0" rIns="0" rtlCol="0" anchor="ctr">
              <a:spAutoFit/>
            </a:bodyPr>
            <a:lstStyle/>
            <a:p>
              <a:r>
                <a:rPr lang="es-PA" sz="1000" smtClean="0"/>
                <a:t>*Image </a:t>
              </a:r>
              <a:r>
                <a:rPr lang="es-PA" sz="1000" smtClean="0">
                  <a:hlinkClick r:id="rId4"/>
                </a:rPr>
                <a:t>via</a:t>
              </a:r>
              <a:r>
                <a:rPr lang="es-PA" sz="1000" smtClean="0"/>
                <a:t> </a:t>
              </a:r>
              <a:r>
                <a:rPr lang="es-PA" sz="1000" smtClean="0">
                  <a:hlinkClick r:id="rId5"/>
                </a:rPr>
                <a:t>Bing</a:t>
              </a:r>
              <a:r>
                <a:rPr lang="es-PA" sz="1000" smtClean="0"/>
                <a:t> </a:t>
              </a:r>
              <a:endParaRPr lang="es-PA" sz="1000"/>
            </a:p>
          </p:txBody>
        </p:sp>
      </p:grpSp>
    </p:spTree>
    <p:extLst>
      <p:ext uri="{BB962C8B-B14F-4D97-AF65-F5344CB8AC3E}">
        <p14:creationId xmlns="" xmlns:p14="http://schemas.microsoft.com/office/powerpoint/2010/main" val="132748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5085184"/>
            <a:ext cx="9144000" cy="1080120"/>
          </a:xfrm>
        </p:spPr>
        <p:txBody>
          <a:bodyPr>
            <a:normAutofit/>
          </a:bodyPr>
          <a:lstStyle/>
          <a:p>
            <a:r>
              <a:rPr lang="es-PA" dirty="0"/>
              <a:t>1. Tienes paz y gozo</a:t>
            </a:r>
            <a:r>
              <a:rPr lang="es-PA" dirty="0" smtClean="0"/>
              <a:t>? Juan.16:33. 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685800"/>
            <a:ext cx="8820472" cy="3463280"/>
          </a:xfrm>
        </p:spPr>
        <p:txBody>
          <a:bodyPr>
            <a:noAutofit/>
          </a:bodyPr>
          <a:lstStyle/>
          <a:p>
            <a:pPr algn="just"/>
            <a:r>
              <a:rPr lang="es-PA" sz="3200" b="1" dirty="0" smtClean="0"/>
              <a:t>La </a:t>
            </a:r>
            <a:r>
              <a:rPr lang="es-PA" sz="3200" b="1" dirty="0"/>
              <a:t>paz y el gozo vienen de una fiel y saludable vida de fe. ¿</a:t>
            </a:r>
            <a:r>
              <a:rPr lang="es-PA" sz="3200" b="1" dirty="0" smtClean="0"/>
              <a:t>Ha permanecido </a:t>
            </a:r>
            <a:r>
              <a:rPr lang="es-PA" sz="3200" b="1" dirty="0"/>
              <a:t>firme tu paz y gozo en medio de la dificultad y la tentación, o te pones </a:t>
            </a:r>
            <a:r>
              <a:rPr lang="es-PA" sz="3200" b="1" dirty="0" smtClean="0"/>
              <a:t>pronto incómodo </a:t>
            </a:r>
            <a:r>
              <a:rPr lang="es-PA" sz="3200" b="1" dirty="0"/>
              <a:t>y confuso? </a:t>
            </a:r>
            <a:endParaRPr lang="es-PA" sz="3200" b="1" dirty="0" smtClean="0"/>
          </a:p>
          <a:p>
            <a:pPr algn="just"/>
            <a:r>
              <a:rPr lang="es-PA" sz="3200" b="1" dirty="0" smtClean="0"/>
              <a:t>La </a:t>
            </a:r>
            <a:r>
              <a:rPr lang="es-PA" sz="3200" b="1" dirty="0"/>
              <a:t>paz de Cristo no es consistente con el decaimiento espiritual. </a:t>
            </a:r>
            <a:r>
              <a:rPr lang="es-PA" sz="3200" b="1" dirty="0" smtClean="0"/>
              <a:t>Si has </a:t>
            </a:r>
            <a:r>
              <a:rPr lang="es-PA" sz="3200" b="1" dirty="0"/>
              <a:t>perdido tu paz, te has alejado de Cristo en algún grado.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483768" y="4365104"/>
            <a:ext cx="46440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NI" b="1" dirty="0" smtClean="0"/>
              <a:t>Estas cosas os he hablado para que en mí tengáis paz. En el mundo tenéis tribulación; pero confiad, yo he vencido al mundo. </a:t>
            </a:r>
            <a:endParaRPr lang="es-NI" b="1" dirty="0"/>
          </a:p>
        </p:txBody>
      </p:sp>
    </p:spTree>
    <p:extLst>
      <p:ext uri="{BB962C8B-B14F-4D97-AF65-F5344CB8AC3E}">
        <p14:creationId xmlns="" xmlns:p14="http://schemas.microsoft.com/office/powerpoint/2010/main" val="8411777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798</TotalTime>
  <Words>2013</Words>
  <Application>Microsoft Office PowerPoint</Application>
  <PresentationFormat>Presentación en pantalla (4:3)</PresentationFormat>
  <Paragraphs>112</Paragraphs>
  <Slides>23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23</vt:i4>
      </vt:variant>
    </vt:vector>
  </HeadingPairs>
  <TitlesOfParts>
    <vt:vector size="26" baseType="lpstr">
      <vt:lpstr>Tema de Office</vt:lpstr>
      <vt:lpstr>Viajes</vt:lpstr>
      <vt:lpstr>NewsPrint</vt:lpstr>
      <vt:lpstr>Cómo  saber que  estoy resbalando.? Hebreos.2:1.</vt:lpstr>
      <vt:lpstr>Diapositiva 2</vt:lpstr>
      <vt:lpstr>¿Te a pasado?</vt:lpstr>
      <vt:lpstr>¿Te ha pasado?</vt:lpstr>
      <vt:lpstr>Diapositiva 5</vt:lpstr>
      <vt:lpstr>¿Puedo darme cuenta que estoy resbalando?</vt:lpstr>
      <vt:lpstr>Diapositiva 7</vt:lpstr>
      <vt:lpstr>Salmo.139:23-24.</vt:lpstr>
      <vt:lpstr>1. Tienes paz y gozo? Juan.16:33. </vt:lpstr>
      <vt:lpstr>2. ¿No Estas Orando Como Antes? I Tesalonosenses.5:17 .</vt:lpstr>
      <vt:lpstr>3. ¿Estás cansado de Dios?</vt:lpstr>
      <vt:lpstr>4. No Estas Estudiando La Biblia?</vt:lpstr>
      <vt:lpstr>5. ¿Brilla la Gloria de Dios a través de ti?</vt:lpstr>
      <vt:lpstr>6. ¿Cómo es tu apetito espiritual?</vt:lpstr>
      <vt:lpstr>Diapositiva 15</vt:lpstr>
      <vt:lpstr>7. ¿Es Cristo el primero y mayor pensamiento de tu vida? </vt:lpstr>
      <vt:lpstr>8. No Estamos Dando frutos? </vt:lpstr>
      <vt:lpstr>      </vt:lpstr>
      <vt:lpstr>10. Si Has Dejado Tu Primer Amor?</vt:lpstr>
      <vt:lpstr>SON MUCHAS LAS ADVERTENCIAS QUE ENTONTRAMOS EN LA BIBLIA.</vt:lpstr>
      <vt:lpstr>Diapositiva 21</vt:lpstr>
      <vt:lpstr>Diapositiva 22</vt:lpstr>
      <vt:lpstr>Diapositiva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¿Cómo saber que estoy resbalalando?</dc:title>
  <dc:creator>vjmoreno</dc:creator>
  <cp:lastModifiedBy>MARIO MORENO</cp:lastModifiedBy>
  <cp:revision>53</cp:revision>
  <dcterms:created xsi:type="dcterms:W3CDTF">2012-04-10T15:42:38Z</dcterms:created>
  <dcterms:modified xsi:type="dcterms:W3CDTF">2016-10-25T04:41:24Z</dcterms:modified>
</cp:coreProperties>
</file>