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4624" autoAdjust="0"/>
  </p:normalViewPr>
  <p:slideViewPr>
    <p:cSldViewPr>
      <p:cViewPr>
        <p:scale>
          <a:sx n="80" d="100"/>
          <a:sy n="80" d="100"/>
        </p:scale>
        <p:origin x="-97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FD4C9-4AF3-41A3-988C-274C35B35205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96C87-D837-453A-B8C1-7794CB7772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96C87-D837-453A-B8C1-7794CB77728F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6B3244-69CF-4B05-AABC-F4D2F6DBBB41}" type="datetimeFigureOut">
              <a:rPr lang="es-MX" smtClean="0"/>
              <a:pPr/>
              <a:t>28/02/2012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43A3CD-11D1-48A1-869F-D5DCA9F6954E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3.gstatic.com/images?q=tbn:ANd9GcQLJ-vQdfiNkSG6Wcxubb4VMCquXsiEjfXb7yJ8WyjZMMtsPN3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5256584" cy="525658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96136" y="692696"/>
            <a:ext cx="3168352" cy="5256584"/>
          </a:xfrm>
          <a:ln w="3810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/>
              <a:t>Contrastes entre…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LA INFANCIA Y LA MADUREZ DEL CRISTIANO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QLJ-vQdfiNkSG6Wcxubb4VMCquXsiEjfXb7yJ8WyjZMMtsPN3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43608" y="990144"/>
            <a:ext cx="7128792" cy="53191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6372200" y="5445224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FIN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s-MX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40960" cy="7943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Hebreos 5: 11-14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9685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baseline="30000" dirty="0" smtClean="0"/>
              <a:t>11</a:t>
            </a:r>
            <a:r>
              <a:rPr lang="es-MX" dirty="0" smtClean="0"/>
              <a:t> “Acerca de esto tenemos mucho que decir, y difícil de explicar, por cuanto os habéis hecho tardos para oír. </a:t>
            </a:r>
            <a:endParaRPr lang="es-MX" baseline="30000" dirty="0" smtClean="0"/>
          </a:p>
          <a:p>
            <a:pPr algn="ctr">
              <a:buNone/>
            </a:pPr>
            <a:r>
              <a:rPr lang="es-MX" baseline="30000" dirty="0" smtClean="0"/>
              <a:t>12</a:t>
            </a:r>
            <a:r>
              <a:rPr lang="es-MX" dirty="0" smtClean="0"/>
              <a:t> Porque debiendo ser ya maestros, después de tanto tiempo, tenéis necesidad de que se os vuelva a enseñar cuáles son los primeros rudimentos de las palabras de Dios; y habéis llegado a ser tales que tenéis necesidad de leche, y no de alimento sólido. </a:t>
            </a:r>
          </a:p>
          <a:p>
            <a:pPr algn="ctr">
              <a:buNone/>
            </a:pPr>
            <a:r>
              <a:rPr lang="es-MX" baseline="30000" dirty="0" smtClean="0"/>
              <a:t>13</a:t>
            </a:r>
            <a:r>
              <a:rPr lang="es-MX" dirty="0" smtClean="0"/>
              <a:t> Y todo aquel que participa de la leche es inexperto en la palabra de justicia, porque es niño; </a:t>
            </a:r>
          </a:p>
          <a:p>
            <a:pPr algn="ctr">
              <a:buNone/>
            </a:pPr>
            <a:r>
              <a:rPr lang="es-MX" baseline="30000" dirty="0" smtClean="0"/>
              <a:t>14</a:t>
            </a:r>
            <a:r>
              <a:rPr lang="es-MX" dirty="0" smtClean="0"/>
              <a:t> pero el alimento sólido es para los que han alcanzado madurez, para los que por el uso tienen los sentidos ejercitados en el discernimiento del bien y del mal”.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INTRODUCCION: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4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3200" dirty="0" smtClean="0">
                <a:solidFill>
                  <a:srgbClr val="000066"/>
                </a:solidFill>
              </a:rPr>
              <a:t>Todos los cristianos después de convertirnos a Cristo, somos nuevas criaturas en Cristo. </a:t>
            </a:r>
            <a:r>
              <a:rPr lang="es-ES" sz="3200" b="1" dirty="0" smtClean="0">
                <a:solidFill>
                  <a:srgbClr val="000066"/>
                </a:solidFill>
              </a:rPr>
              <a:t>2 Corintios 5:17</a:t>
            </a:r>
            <a:r>
              <a:rPr lang="es-ES" sz="3200" dirty="0">
                <a:solidFill>
                  <a:srgbClr val="000066"/>
                </a:solidFill>
              </a:rPr>
              <a:t>.</a:t>
            </a:r>
            <a:endParaRPr lang="es-ES" sz="3200" dirty="0" smtClean="0">
              <a:solidFill>
                <a:srgbClr val="000066"/>
              </a:solidFill>
            </a:endParaRPr>
          </a:p>
          <a:p>
            <a:pPr algn="just"/>
            <a:r>
              <a:rPr lang="es-ES" sz="3200" dirty="0">
                <a:solidFill>
                  <a:srgbClr val="000066"/>
                </a:solidFill>
              </a:rPr>
              <a:t>P</a:t>
            </a:r>
            <a:r>
              <a:rPr lang="es-ES" sz="3200" dirty="0" smtClean="0">
                <a:solidFill>
                  <a:srgbClr val="000066"/>
                </a:solidFill>
              </a:rPr>
              <a:t>or lo tanto somos niños en Cristo. Pero una de las metas que debe tener todo  cristiano es ir adelante a la perfección (madurez) como bien nos exhorta el autor de la epístola a los Hebreos. </a:t>
            </a:r>
            <a:r>
              <a:rPr lang="es-ES" sz="3200" b="1" dirty="0" smtClean="0">
                <a:solidFill>
                  <a:srgbClr val="000066"/>
                </a:solidFill>
              </a:rPr>
              <a:t>Hebreos 6:1.</a:t>
            </a:r>
            <a:r>
              <a:rPr lang="es-ES" sz="3200" dirty="0" smtClean="0">
                <a:solidFill>
                  <a:srgbClr val="000066"/>
                </a:solidFill>
              </a:rPr>
              <a:t> </a:t>
            </a:r>
          </a:p>
          <a:p>
            <a:pPr algn="just"/>
            <a:r>
              <a:rPr lang="es-ES" sz="3200" dirty="0" smtClean="0">
                <a:solidFill>
                  <a:srgbClr val="000066"/>
                </a:solidFill>
              </a:rPr>
              <a:t>En este estudio vamos a ver algunas características los cristianos infantes  como también de los cristianos maduros. Entre ambos hay grandes diferencias, notemos…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CONTRASTES ENTRE LA INFANCIA Y LA MADUREZ</a:t>
            </a: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980728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INFANTES: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44008" y="980728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MADUROS: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44008" y="1772816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PRONTOS PARA OIR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Santiago 1:19, 20.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1763688" y="3356992"/>
            <a:ext cx="936104" cy="136815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67544" y="509795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“Acerca de esto tenemos mucho que decir, y difícil de explicar, por cuanto os habéis hecho </a:t>
            </a:r>
            <a:r>
              <a:rPr lang="es-MX" u="sng" dirty="0" smtClean="0"/>
              <a:t>tardos para oír</a:t>
            </a:r>
            <a:r>
              <a:rPr lang="es-MX" dirty="0" smtClean="0"/>
              <a:t>”.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179512" y="1772816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TARDOS PARA OIR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Hebreos 5:11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860032" y="4869160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+mj-lt"/>
              </a:rPr>
              <a:t>“</a:t>
            </a:r>
            <a:r>
              <a:rPr lang="es-MX" dirty="0" smtClean="0"/>
              <a:t>Por esto, mis amados hermanos, todo hombre sea </a:t>
            </a:r>
            <a:r>
              <a:rPr lang="es-MX" u="sng" dirty="0" smtClean="0"/>
              <a:t>pronto para oír</a:t>
            </a:r>
            <a:r>
              <a:rPr lang="es-MX" dirty="0" smtClean="0"/>
              <a:t>, tardo para hablar, tardo para airarse; </a:t>
            </a:r>
            <a:r>
              <a:rPr lang="es-MX" baseline="30000" dirty="0" smtClean="0"/>
              <a:t>20</a:t>
            </a:r>
            <a:r>
              <a:rPr lang="es-MX" dirty="0" smtClean="0"/>
              <a:t> porque la ira del hombre no obra la justicia de Dios.</a:t>
            </a:r>
            <a:endParaRPr lang="es-MX" dirty="0">
              <a:latin typeface="+mj-lt"/>
            </a:endParaRPr>
          </a:p>
        </p:txBody>
      </p:sp>
      <p:sp>
        <p:nvSpPr>
          <p:cNvPr id="16" name="15 Flecha abajo"/>
          <p:cNvSpPr/>
          <p:nvPr/>
        </p:nvSpPr>
        <p:spPr>
          <a:xfrm>
            <a:off x="6300192" y="3356992"/>
            <a:ext cx="936104" cy="136815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56207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CONTRASTES ENTRE LA INFANCIA Y LA MADUREZ</a:t>
            </a: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980728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INFANTES: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44008" y="980728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MADUROS: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1772816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PARA SER ENSEÑADOS</a:t>
            </a: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SOLAMENTE. </a:t>
            </a: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Hebreos  5:12</a:t>
            </a:r>
            <a:endParaRPr lang="es-ES" sz="2400" b="1" dirty="0">
              <a:solidFill>
                <a:srgbClr val="000066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44008" y="1772816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PARA ENSEÑAR A OTROS</a:t>
            </a: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Hebreos  5:12. 2 </a:t>
            </a:r>
            <a:r>
              <a:rPr lang="es-ES" sz="2400" b="1" dirty="0" err="1" smtClean="0">
                <a:solidFill>
                  <a:srgbClr val="000066"/>
                </a:solidFill>
              </a:rPr>
              <a:t>Tim.</a:t>
            </a:r>
            <a:r>
              <a:rPr lang="es-ES" sz="2400" b="1" dirty="0" smtClean="0">
                <a:solidFill>
                  <a:srgbClr val="000066"/>
                </a:solidFill>
              </a:rPr>
              <a:t> 2:2</a:t>
            </a:r>
            <a:endParaRPr lang="es-ES" sz="2400" b="1" dirty="0">
              <a:solidFill>
                <a:srgbClr val="000066"/>
              </a:solidFill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1835696" y="3356992"/>
            <a:ext cx="936104" cy="136815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6300192" y="3284984"/>
            <a:ext cx="936104" cy="136815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5496" y="48691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aseline="30000" dirty="0" smtClean="0"/>
              <a:t>12</a:t>
            </a:r>
            <a:r>
              <a:rPr lang="es-MX" dirty="0" smtClean="0"/>
              <a:t> “… tenéis necesidad de que se </a:t>
            </a:r>
            <a:r>
              <a:rPr lang="es-MX" u="sng" dirty="0" smtClean="0"/>
              <a:t>os vuelva a enseñar</a:t>
            </a:r>
            <a:r>
              <a:rPr lang="es-MX" dirty="0" smtClean="0"/>
              <a:t> cuáles son los primeros rudimentos de las palabras de Dios; y habéis llegado a ser tales que tenéis necesidad de leche, y no de alimento sólido”.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4932040" y="4797152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aseline="30000" dirty="0" smtClean="0"/>
              <a:t>12</a:t>
            </a:r>
            <a:r>
              <a:rPr lang="es-MX" dirty="0" smtClean="0"/>
              <a:t> “Porque debiendo ser ya maestros…” </a:t>
            </a: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4788024" y="5229200"/>
            <a:ext cx="4248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“Tú, pues, hijo mío, esfuérzate en la gracia que es en Cristo Jesús. </a:t>
            </a:r>
            <a:r>
              <a:rPr lang="es-MX" baseline="30000" dirty="0" smtClean="0"/>
              <a:t>2</a:t>
            </a:r>
            <a:r>
              <a:rPr lang="es-MX" dirty="0" smtClean="0"/>
              <a:t> Lo que has oído de mí ante muchos testigos, esto encarga a hombres fieles que sean idóneos </a:t>
            </a:r>
            <a:r>
              <a:rPr lang="es-MX" i="1" u="sng" dirty="0" smtClean="0"/>
              <a:t>para enseñar también a otros”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9512" y="980728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INFANTES: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44008" y="980728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MADUROS: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9512" y="1772816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 smtClean="0">
              <a:solidFill>
                <a:srgbClr val="000066"/>
              </a:solidFill>
            </a:endParaRP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RECIBEN LECHE</a:t>
            </a: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Hebreos  5:12. 1 </a:t>
            </a:r>
            <a:r>
              <a:rPr lang="es-ES" sz="2400" b="1" dirty="0" err="1" smtClean="0">
                <a:solidFill>
                  <a:srgbClr val="000066"/>
                </a:solidFill>
              </a:rPr>
              <a:t>Co.</a:t>
            </a:r>
            <a:r>
              <a:rPr lang="es-ES" sz="2400" b="1" dirty="0" smtClean="0">
                <a:solidFill>
                  <a:srgbClr val="000066"/>
                </a:solidFill>
              </a:rPr>
              <a:t> 3:1-4.</a:t>
            </a:r>
          </a:p>
          <a:p>
            <a:pPr algn="ctr"/>
            <a:endParaRPr lang="es-ES" sz="2000" b="1" dirty="0">
              <a:solidFill>
                <a:srgbClr val="000066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44008" y="1772816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RECIBEN ALIMENTO SÓLIDO   </a:t>
            </a: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Hebreos 5:12. </a:t>
            </a:r>
            <a:endParaRPr lang="es-ES" sz="2400" b="1" dirty="0">
              <a:solidFill>
                <a:srgbClr val="000066"/>
              </a:solidFill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56207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CONTRASTES ENTRE LA INFANCIA Y LA MADUREZ</a:t>
            </a: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1835696" y="3284984"/>
            <a:ext cx="936104" cy="86409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6300192" y="3212976"/>
            <a:ext cx="936104" cy="936104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429309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“…y habéis llegado a ser tales que </a:t>
            </a:r>
            <a:r>
              <a:rPr lang="es-MX" u="sng" dirty="0" smtClean="0"/>
              <a:t>tenéis necesidad de leche</a:t>
            </a:r>
            <a:r>
              <a:rPr lang="es-MX" dirty="0" smtClean="0"/>
              <a:t>, y no de alimento sólido”.</a:t>
            </a: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0" y="5085184"/>
            <a:ext cx="4896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“De manera que yo, hermanos, no pude hablaros como a espirituales, sino como a carnales, como a niños en Cristo.</a:t>
            </a:r>
            <a:r>
              <a:rPr lang="es-MX" baseline="30000" dirty="0" smtClean="0"/>
              <a:t>2</a:t>
            </a:r>
            <a:r>
              <a:rPr lang="es-MX" dirty="0" smtClean="0"/>
              <a:t> </a:t>
            </a:r>
            <a:r>
              <a:rPr lang="es-MX" u="sng" dirty="0" smtClean="0"/>
              <a:t>Os di a beber leche, y no vianda</a:t>
            </a:r>
            <a:r>
              <a:rPr lang="es-MX" dirty="0" smtClean="0"/>
              <a:t>; porque aún no erais capaces, ni sois capaces todavía…”</a:t>
            </a: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>
            <a:off x="4716016" y="4437112"/>
            <a:ext cx="4248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aseline="30000" dirty="0" smtClean="0"/>
              <a:t>12</a:t>
            </a:r>
            <a:r>
              <a:rPr lang="es-MX" dirty="0" smtClean="0"/>
              <a:t> “… tenéis necesidad de que se os vuelva a enseñar cuáles son los primeros rudimentos de las palabras de Dios; y habéis llegado a ser tales que tenéis necesidad de leche, y </a:t>
            </a:r>
            <a:r>
              <a:rPr lang="es-MX" u="sng" dirty="0" smtClean="0"/>
              <a:t>no de alimento sólido</a:t>
            </a:r>
            <a:r>
              <a:rPr lang="es-MX" dirty="0" smtClean="0"/>
              <a:t>”.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980728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INFANTES: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44008" y="980728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MADUROS: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1772816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INEXPERTOS</a:t>
            </a: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Hebreos 5:13.</a:t>
            </a:r>
            <a:endParaRPr lang="es-ES" sz="2400" b="1" dirty="0">
              <a:solidFill>
                <a:srgbClr val="000066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44008" y="1772816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MADUROS</a:t>
            </a: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Hebreos 5:14.</a:t>
            </a:r>
            <a:endParaRPr lang="es-ES" sz="2400" b="1" dirty="0">
              <a:solidFill>
                <a:srgbClr val="000066"/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56207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CONTRASTES ENTRE LA INFANCIA Y LA MADUREZ</a:t>
            </a: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79512" y="5373216"/>
            <a:ext cx="3888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“Y todo aquel que participa de la leche </a:t>
            </a:r>
            <a:r>
              <a:rPr lang="es-MX" u="sng" dirty="0" smtClean="0"/>
              <a:t>es inexperto en la palabra de justicia</a:t>
            </a:r>
            <a:r>
              <a:rPr lang="es-MX" dirty="0" smtClean="0"/>
              <a:t>, porque es niño…” </a:t>
            </a:r>
            <a:endParaRPr lang="es-MX" dirty="0"/>
          </a:p>
        </p:txBody>
      </p:sp>
      <p:sp>
        <p:nvSpPr>
          <p:cNvPr id="14" name="13 Flecha abajo"/>
          <p:cNvSpPr/>
          <p:nvPr/>
        </p:nvSpPr>
        <p:spPr>
          <a:xfrm>
            <a:off x="1835696" y="3573016"/>
            <a:ext cx="936104" cy="136815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14 Flecha abajo"/>
          <p:cNvSpPr/>
          <p:nvPr/>
        </p:nvSpPr>
        <p:spPr>
          <a:xfrm>
            <a:off x="6300192" y="3645024"/>
            <a:ext cx="936104" cy="136815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572000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aseline="30000" dirty="0" smtClean="0"/>
              <a:t>14</a:t>
            </a:r>
            <a:r>
              <a:rPr lang="es-MX" dirty="0" smtClean="0"/>
              <a:t> “pero el alimento sólido es para los que </a:t>
            </a:r>
            <a:r>
              <a:rPr lang="es-MX" u="sng" dirty="0" smtClean="0"/>
              <a:t>han alcanzado madurez</a:t>
            </a:r>
            <a:r>
              <a:rPr lang="es-MX" dirty="0" smtClean="0"/>
              <a:t>, para los que por el uso tienen los sentidos ejercitados en el discernimiento del bien y del mal”.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51520" y="1124744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INFANTES: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16016" y="1124744"/>
            <a:ext cx="424847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CRISTIANOS MADUROS: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1916832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FLUCTUANTES</a:t>
            </a: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Efesios  4:12-14.  </a:t>
            </a:r>
            <a:r>
              <a:rPr lang="es-ES" sz="2400" b="1" dirty="0" err="1" smtClean="0">
                <a:solidFill>
                  <a:srgbClr val="000066"/>
                </a:solidFill>
              </a:rPr>
              <a:t>Stg.</a:t>
            </a:r>
            <a:r>
              <a:rPr lang="es-ES" sz="2400" b="1" dirty="0" smtClean="0">
                <a:solidFill>
                  <a:srgbClr val="000066"/>
                </a:solidFill>
              </a:rPr>
              <a:t> 1:6-8.</a:t>
            </a:r>
            <a:endParaRPr lang="es-ES" sz="2400" b="1" dirty="0">
              <a:solidFill>
                <a:srgbClr val="000066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716016" y="1916832"/>
            <a:ext cx="424847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FIRMES</a:t>
            </a:r>
          </a:p>
          <a:p>
            <a:pPr algn="ctr"/>
            <a:r>
              <a:rPr lang="es-ES" sz="2400" b="1" dirty="0" smtClean="0">
                <a:solidFill>
                  <a:srgbClr val="000066"/>
                </a:solidFill>
              </a:rPr>
              <a:t>Heb.10:23.  1 </a:t>
            </a:r>
            <a:r>
              <a:rPr lang="es-ES" sz="2400" b="1" dirty="0" err="1" smtClean="0">
                <a:solidFill>
                  <a:srgbClr val="000066"/>
                </a:solidFill>
              </a:rPr>
              <a:t>Co.</a:t>
            </a:r>
            <a:r>
              <a:rPr lang="es-ES" sz="2400" b="1" dirty="0" smtClean="0">
                <a:solidFill>
                  <a:srgbClr val="000066"/>
                </a:solidFill>
              </a:rPr>
              <a:t> 15:58.</a:t>
            </a:r>
            <a:endParaRPr lang="es-ES" sz="2400" dirty="0">
              <a:solidFill>
                <a:srgbClr val="000066"/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56207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CONTRASTES ENTRE LA INFANCIA Y LA MADUREZ</a:t>
            </a: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1907704" y="3284984"/>
            <a:ext cx="936104" cy="72008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6372200" y="3356992"/>
            <a:ext cx="936104" cy="72008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5496" y="407707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 smtClean="0"/>
              <a:t>“para que ya no seamos </a:t>
            </a:r>
            <a:r>
              <a:rPr lang="es-MX" sz="1600" u="sng" dirty="0" smtClean="0"/>
              <a:t>niños fluctuantes</a:t>
            </a:r>
            <a:r>
              <a:rPr lang="es-MX" sz="1600" dirty="0" smtClean="0"/>
              <a:t>, llevados por doquiera de todo viento de doctrina, por estratagema de hombres que para engañar emplean con astucia las artimañas del error”,</a:t>
            </a:r>
            <a:endParaRPr lang="es-MX" sz="1600" dirty="0"/>
          </a:p>
        </p:txBody>
      </p:sp>
      <p:sp>
        <p:nvSpPr>
          <p:cNvPr id="14" name="13 Rectángulo"/>
          <p:cNvSpPr/>
          <p:nvPr/>
        </p:nvSpPr>
        <p:spPr>
          <a:xfrm>
            <a:off x="107504" y="515719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 smtClean="0"/>
              <a:t>“Pero pida con fe, no dudando nada; porque el que duda es semejante a </a:t>
            </a:r>
            <a:r>
              <a:rPr lang="es-MX" sz="1600" u="sng" dirty="0" smtClean="0"/>
              <a:t>la onda del mar, que es arrastrada por el viento</a:t>
            </a:r>
            <a:r>
              <a:rPr lang="es-MX" sz="1600" dirty="0" smtClean="0"/>
              <a:t> y echada de una parte a otra. </a:t>
            </a:r>
            <a:r>
              <a:rPr lang="es-MX" sz="1600" baseline="30000" dirty="0" smtClean="0"/>
              <a:t>7</a:t>
            </a:r>
            <a:r>
              <a:rPr lang="es-MX" sz="1600" dirty="0" smtClean="0"/>
              <a:t> No piense, pues, quien tal haga, que recibirá cosa alguna del Señor. </a:t>
            </a:r>
            <a:r>
              <a:rPr lang="es-MX" sz="1600" baseline="30000" dirty="0" smtClean="0"/>
              <a:t>8</a:t>
            </a:r>
            <a:r>
              <a:rPr lang="es-MX" sz="1600" dirty="0" smtClean="0"/>
              <a:t> El hombre de doble ánimo es inconstante en todos sus caminos”.</a:t>
            </a:r>
            <a:endParaRPr lang="es-MX" sz="1600" dirty="0"/>
          </a:p>
        </p:txBody>
      </p:sp>
      <p:sp>
        <p:nvSpPr>
          <p:cNvPr id="15" name="14 Rectángulo"/>
          <p:cNvSpPr/>
          <p:nvPr/>
        </p:nvSpPr>
        <p:spPr>
          <a:xfrm>
            <a:off x="4823520" y="4077072"/>
            <a:ext cx="43204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/>
              <a:t>“Mantengamos firme</a:t>
            </a:r>
            <a:r>
              <a:rPr lang="es-MX" sz="1400" u="sng" dirty="0" smtClean="0"/>
              <a:t>, sin fluctuar</a:t>
            </a:r>
            <a:r>
              <a:rPr lang="es-MX" sz="1400" dirty="0" smtClean="0"/>
              <a:t>, la profesión de nuestra esperanza, porque fiel es el que prometió. </a:t>
            </a:r>
            <a:r>
              <a:rPr lang="es-MX" sz="1400" baseline="30000" dirty="0" smtClean="0"/>
              <a:t>24</a:t>
            </a:r>
            <a:r>
              <a:rPr lang="es-MX" sz="1400" dirty="0" smtClean="0"/>
              <a:t> Y considerémonos unos a otros para estimularnos al amor y a las buenas obras; </a:t>
            </a:r>
            <a:r>
              <a:rPr lang="es-MX" sz="1400" baseline="30000" dirty="0" smtClean="0"/>
              <a:t>25</a:t>
            </a:r>
            <a:r>
              <a:rPr lang="es-MX" sz="1400" dirty="0" smtClean="0"/>
              <a:t> no dejando de congregarnos, como algunos tienen por costumbre, sino exhortándonos; y tanto más, cuanto veis que aquel día se acerca”. </a:t>
            </a:r>
            <a:endParaRPr lang="es-MX" sz="1400" dirty="0"/>
          </a:p>
        </p:txBody>
      </p:sp>
      <p:sp>
        <p:nvSpPr>
          <p:cNvPr id="16" name="15 Rectángulo"/>
          <p:cNvSpPr/>
          <p:nvPr/>
        </p:nvSpPr>
        <p:spPr>
          <a:xfrm>
            <a:off x="4644008" y="566124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 smtClean="0"/>
              <a:t>“Así que, hermanos míos amados, estad </a:t>
            </a:r>
            <a:r>
              <a:rPr lang="es-MX" sz="1600" u="sng" dirty="0" smtClean="0"/>
              <a:t>firmes y constantes</a:t>
            </a:r>
            <a:r>
              <a:rPr lang="es-MX" sz="1600" dirty="0" smtClean="0"/>
              <a:t>, creciendo en la obra del Señor siempre, sabiendo que vuestro trabajo en el Señor no es en vano". </a:t>
            </a:r>
            <a:endParaRPr lang="es-MX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CONCLUSION: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40560"/>
          </a:xfrm>
        </p:spPr>
        <p:txBody>
          <a:bodyPr>
            <a:normAutofit fontScale="85000" lnSpcReduction="10000"/>
          </a:bodyPr>
          <a:lstStyle/>
          <a:p>
            <a:pPr marL="342900" indent="-342900"/>
            <a:r>
              <a:rPr lang="es-ES" sz="2800" dirty="0" smtClean="0">
                <a:solidFill>
                  <a:srgbClr val="000066"/>
                </a:solidFill>
              </a:rPr>
              <a:t>Esforcémonos por dejar lo más pronto posible la infancia espiritual e ir adelante a la perfección espiritual. </a:t>
            </a:r>
            <a:r>
              <a:rPr lang="es-ES" sz="2800" b="1" dirty="0" smtClean="0">
                <a:solidFill>
                  <a:srgbClr val="000066"/>
                </a:solidFill>
              </a:rPr>
              <a:t>1 </a:t>
            </a:r>
            <a:r>
              <a:rPr lang="es-ES" sz="2800" b="1" dirty="0" err="1" smtClean="0">
                <a:solidFill>
                  <a:srgbClr val="000066"/>
                </a:solidFill>
              </a:rPr>
              <a:t>Co.</a:t>
            </a:r>
            <a:r>
              <a:rPr lang="es-ES" sz="2800" b="1" dirty="0" smtClean="0">
                <a:solidFill>
                  <a:srgbClr val="000066"/>
                </a:solidFill>
              </a:rPr>
              <a:t> 13:11.</a:t>
            </a:r>
            <a:r>
              <a:rPr lang="es-ES" sz="2800" dirty="0" smtClean="0">
                <a:solidFill>
                  <a:srgbClr val="000066"/>
                </a:solidFill>
              </a:rPr>
              <a:t> </a:t>
            </a:r>
          </a:p>
          <a:p>
            <a:pPr marL="342900" indent="-342900"/>
            <a:r>
              <a:rPr lang="es-MX" sz="2800" dirty="0" smtClean="0"/>
              <a:t>“</a:t>
            </a:r>
            <a:r>
              <a:rPr lang="es-MX" sz="2800" i="1" dirty="0" smtClean="0"/>
              <a:t>Cuando yo era niño, hablaba como niño, pensaba como niño, juzgaba como niño; mas cuando ya fui hombre, </a:t>
            </a:r>
            <a:r>
              <a:rPr lang="es-MX" sz="2800" i="1" u="sng" dirty="0" smtClean="0"/>
              <a:t>dejé lo que era de niño” </a:t>
            </a:r>
            <a:endParaRPr lang="es-ES" sz="2800" i="1" u="sng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/>
            <a:r>
              <a:rPr lang="es-ES" sz="2800" b="1" dirty="0" smtClean="0">
                <a:solidFill>
                  <a:srgbClr val="000066"/>
                </a:solidFill>
              </a:rPr>
              <a:t>Cambiemos todo aquello que es de niños espirituales:</a:t>
            </a:r>
          </a:p>
          <a:p>
            <a:pPr marL="342900" indent="-342900">
              <a:buNone/>
            </a:pPr>
            <a:r>
              <a:rPr lang="es-ES" sz="2800" b="1" dirty="0" smtClean="0">
                <a:solidFill>
                  <a:srgbClr val="000066"/>
                </a:solidFill>
              </a:rPr>
              <a:t>1.</a:t>
            </a:r>
            <a:r>
              <a:rPr lang="es-ES" sz="2800" dirty="0" smtClean="0">
                <a:solidFill>
                  <a:srgbClr val="000066"/>
                </a:solidFill>
              </a:rPr>
              <a:t> El ser tardos para oír, por ser prontos para oír. </a:t>
            </a:r>
          </a:p>
          <a:p>
            <a:pPr marL="342900" indent="-342900">
              <a:buNone/>
            </a:pPr>
            <a:r>
              <a:rPr lang="es-ES" sz="2800" b="1" dirty="0" smtClean="0">
                <a:solidFill>
                  <a:srgbClr val="000066"/>
                </a:solidFill>
              </a:rPr>
              <a:t>2.</a:t>
            </a:r>
            <a:r>
              <a:rPr lang="es-ES" sz="2800" dirty="0" smtClean="0">
                <a:solidFill>
                  <a:srgbClr val="000066"/>
                </a:solidFill>
              </a:rPr>
              <a:t> El ser enseñados solamente, por enseñar también a otros. </a:t>
            </a:r>
          </a:p>
          <a:p>
            <a:pPr marL="342900" indent="-342900">
              <a:buNone/>
            </a:pPr>
            <a:r>
              <a:rPr lang="es-ES" sz="2800" b="1" dirty="0" smtClean="0">
                <a:solidFill>
                  <a:srgbClr val="000066"/>
                </a:solidFill>
              </a:rPr>
              <a:t>3.</a:t>
            </a:r>
            <a:r>
              <a:rPr lang="es-ES" sz="2800" dirty="0" smtClean="0">
                <a:solidFill>
                  <a:srgbClr val="000066"/>
                </a:solidFill>
              </a:rPr>
              <a:t> El ser niños recibiendo leche, por adultos recibiendo alimento sólido. </a:t>
            </a:r>
          </a:p>
          <a:p>
            <a:pPr marL="342900" indent="-342900">
              <a:buNone/>
            </a:pPr>
            <a:r>
              <a:rPr lang="es-ES" sz="2800" b="1" dirty="0" smtClean="0">
                <a:solidFill>
                  <a:srgbClr val="000066"/>
                </a:solidFill>
              </a:rPr>
              <a:t>4.</a:t>
            </a:r>
            <a:r>
              <a:rPr lang="es-ES" sz="2800" dirty="0" smtClean="0">
                <a:solidFill>
                  <a:srgbClr val="000066"/>
                </a:solidFill>
              </a:rPr>
              <a:t> El ser inexpertos en la Palabra de Justicia, por ser maduros.</a:t>
            </a:r>
          </a:p>
          <a:p>
            <a:pPr marL="342900" indent="-342900">
              <a:buNone/>
            </a:pPr>
            <a:r>
              <a:rPr lang="es-ES" sz="2800" b="1" dirty="0" smtClean="0">
                <a:solidFill>
                  <a:srgbClr val="000066"/>
                </a:solidFill>
              </a:rPr>
              <a:t>5.</a:t>
            </a:r>
            <a:r>
              <a:rPr lang="es-ES" sz="2800" dirty="0" smtClean="0">
                <a:solidFill>
                  <a:srgbClr val="000066"/>
                </a:solidFill>
              </a:rPr>
              <a:t> El ser fluctuantes, (inconstantes) por ser firmes en la fe.</a:t>
            </a:r>
            <a:endParaRPr lang="es-ES" sz="2800" b="1" dirty="0" smtClean="0">
              <a:solidFill>
                <a:srgbClr val="000066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1000</Words>
  <Application>Microsoft Office PowerPoint</Application>
  <PresentationFormat>Presentación en pantalla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       Contrastes entre…   LA INFANCIA Y LA MADUREZ DEL CRISTIANO     </vt:lpstr>
      <vt:lpstr>Hebreos 5: 11-14</vt:lpstr>
      <vt:lpstr>INTRODUCCION:</vt:lpstr>
      <vt:lpstr>CONTRASTES ENTRE LA INFANCIA Y LA MADUREZ</vt:lpstr>
      <vt:lpstr>CONTRASTES ENTRE LA INFANCIA Y LA MADUREZ</vt:lpstr>
      <vt:lpstr>CONTRASTES ENTRE LA INFANCIA Y LA MADUREZ</vt:lpstr>
      <vt:lpstr>CONTRASTES ENTRE LA INFANCIA Y LA MADUREZ</vt:lpstr>
      <vt:lpstr>CONTRASTES ENTRE LA INFANCIA Y LA MADUREZ</vt:lpstr>
      <vt:lpstr>CONCLUSION: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Contrastes entre… LA INFANCIA  Y LA MADUREZ ESPIRITUAL </dc:title>
  <dc:creator>Isabel Puente</dc:creator>
  <cp:lastModifiedBy>Isabel Puente</cp:lastModifiedBy>
  <cp:revision>48</cp:revision>
  <dcterms:created xsi:type="dcterms:W3CDTF">2012-02-11T17:23:30Z</dcterms:created>
  <dcterms:modified xsi:type="dcterms:W3CDTF">2012-02-28T19:47:29Z</dcterms:modified>
</cp:coreProperties>
</file>