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21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936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6AAF1-85FA-40FB-BA3E-56463BB91C36}" type="datetimeFigureOut">
              <a:rPr lang="en-US"/>
              <a:pPr>
                <a:defRPr/>
              </a:pPr>
              <a:t>6/23/2007</a:t>
            </a:fld>
            <a:endParaRPr lang="es-SV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191BE-946D-417B-9E26-556FFEDF07B6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338C0-0E61-4591-B39F-F6482D415212}" type="datetimeFigureOut">
              <a:rPr lang="en-US"/>
              <a:pPr>
                <a:defRPr/>
              </a:pPr>
              <a:t>6/23/2007</a:t>
            </a:fld>
            <a:endParaRPr lang="es-S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AA553-EA7A-477A-AB8D-D582F701A816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7C001-75D6-4622-8557-9370E0459D33}" type="datetimeFigureOut">
              <a:rPr lang="en-US"/>
              <a:pPr>
                <a:defRPr/>
              </a:pPr>
              <a:t>6/23/2007</a:t>
            </a:fld>
            <a:endParaRPr lang="es-S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F3E49-C5D9-40CD-9C08-B30BE92A9133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A45C-9766-42AF-A778-000C4FC32B66}" type="datetimeFigureOut">
              <a:rPr lang="en-US"/>
              <a:pPr>
                <a:defRPr/>
              </a:pPr>
              <a:t>6/23/2007</a:t>
            </a:fld>
            <a:endParaRPr lang="es-S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D18D2-B27F-417A-889F-FD02B3B8F3A6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20E3E-52B7-450D-9936-ACEE266858CA}" type="datetimeFigureOut">
              <a:rPr lang="en-US"/>
              <a:pPr>
                <a:defRPr/>
              </a:pPr>
              <a:t>6/23/2007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62FF8-5845-4A0E-B9D5-38B3DCD470B2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805D-CFF3-425D-9C0F-E37B2DA9AF5A}" type="datetimeFigureOut">
              <a:rPr lang="en-US"/>
              <a:pPr>
                <a:defRPr/>
              </a:pPr>
              <a:t>6/23/2007</a:t>
            </a:fld>
            <a:endParaRPr lang="es-SV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4A8D0-E821-4E55-AF79-040B42B45CD5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EC22-6EDD-4C4F-AFB9-98EB440C81B5}" type="datetimeFigureOut">
              <a:rPr lang="en-US"/>
              <a:pPr>
                <a:defRPr/>
              </a:pPr>
              <a:t>6/23/2007</a:t>
            </a:fld>
            <a:endParaRPr lang="es-SV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4F738-A5F0-46BD-AC9C-13164C6B46ED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ABCC9-CAA7-4EF4-A49D-E9829EEB7000}" type="datetimeFigureOut">
              <a:rPr lang="en-US"/>
              <a:pPr>
                <a:defRPr/>
              </a:pPr>
              <a:t>6/23/2007</a:t>
            </a:fld>
            <a:endParaRPr lang="es-SV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D80C3-D9C4-4768-B045-3D4520A39BA1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F7757-E039-4753-B210-156069A3C92A}" type="datetimeFigureOut">
              <a:rPr lang="en-US"/>
              <a:pPr>
                <a:defRPr/>
              </a:pPr>
              <a:t>6/23/2007</a:t>
            </a:fld>
            <a:endParaRPr lang="es-SV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95383-60B7-49CF-83C7-47D90159F2CC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13D11-4B8C-4C0E-A64C-8D8898F9E2C7}" type="datetimeFigureOut">
              <a:rPr lang="en-US"/>
              <a:pPr>
                <a:defRPr/>
              </a:pPr>
              <a:t>6/23/2007</a:t>
            </a:fld>
            <a:endParaRPr lang="es-SV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D9430-38D9-46CB-8853-B7045AA14F61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9C1C-926F-4BB5-9507-75750189A646}" type="datetimeFigureOut">
              <a:rPr lang="en-US"/>
              <a:pPr>
                <a:defRPr/>
              </a:pPr>
              <a:t>6/23/2007</a:t>
            </a:fld>
            <a:endParaRPr lang="es-SV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66C0C-A54D-4302-BD28-A7F41B26861C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F9DE04-8F42-408F-81C4-D4B8B7696D55}" type="datetimeFigureOut">
              <a:rPr lang="en-US"/>
              <a:pPr>
                <a:defRPr/>
              </a:pPr>
              <a:t>6/23/2007</a:t>
            </a:fld>
            <a:endParaRPr lang="es-SV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0D1D9B-489C-44E5-9332-20791702512F}" type="slidenum">
              <a:rPr lang="es-SV"/>
              <a:pPr>
                <a:defRPr/>
              </a:pPr>
              <a:t>‹#›</a:t>
            </a:fld>
            <a:endParaRPr lang="es-SV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295400"/>
          </a:xfrm>
        </p:spPr>
        <p:style>
          <a:lnRef idx="1">
            <a:schemeClr val="dk1"/>
          </a:lnRef>
          <a:fillRef idx="100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SV" dirty="0" smtClean="0"/>
              <a:t>Crecimiento Cristiano </a:t>
            </a:r>
            <a:endParaRPr lang="es-SV" dirty="0"/>
          </a:p>
        </p:txBody>
      </p:sp>
      <p:pic>
        <p:nvPicPr>
          <p:cNvPr id="5" name="Picture 4" descr="ARROWFG2.WMF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bright="-20000" contrast="-30000"/>
          </a:blip>
          <a:stretch>
            <a:fillRect/>
          </a:stretch>
        </p:blipFill>
        <p:spPr>
          <a:xfrm>
            <a:off x="3429000" y="2895600"/>
            <a:ext cx="2362200" cy="28435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066800" y="5715000"/>
            <a:ext cx="7010400" cy="86201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3200" dirty="0">
                <a:latin typeface="Arial Black" pitchFamily="34" charset="0"/>
              </a:rPr>
              <a:t>Fe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dirty="0"/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57600" y="1295400"/>
            <a:ext cx="4267200" cy="738188"/>
          </a:xfrm>
          <a:prstGeom prst="rect">
            <a:avLst/>
          </a:prstGeom>
          <a:solidFill>
            <a:srgbClr val="99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dirty="0">
                <a:latin typeface="Arial Black" pitchFamily="34" charset="0"/>
              </a:rPr>
              <a:t>Afecto Fraternal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dirty="0"/>
              <a:t>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86000" y="3505200"/>
            <a:ext cx="5638800" cy="73818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dirty="0">
                <a:latin typeface="Arial Black" pitchFamily="34" charset="0"/>
              </a:rPr>
              <a:t>Dominio Propio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dirty="0"/>
              <a:t>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05000" y="4267200"/>
            <a:ext cx="6096000" cy="738188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dirty="0">
                <a:latin typeface="Arial Black" pitchFamily="34" charset="0"/>
              </a:rPr>
              <a:t>Conocimiento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dirty="0"/>
              <a:t> 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47800" y="4953000"/>
            <a:ext cx="6553200" cy="73818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dirty="0">
                <a:latin typeface="Arial Black" pitchFamily="34" charset="0"/>
              </a:rPr>
              <a:t>Virtud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dirty="0"/>
              <a:t> 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0" y="228600"/>
            <a:ext cx="3581400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Como </a:t>
            </a:r>
            <a:r>
              <a:rPr lang="es-SV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Crece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 el </a:t>
            </a:r>
            <a:r>
              <a:rPr lang="es-SV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Cristiano?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56163" y="541338"/>
            <a:ext cx="3048000" cy="7381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dirty="0">
                <a:latin typeface="Arial Black" pitchFamily="34" charset="0"/>
              </a:rPr>
              <a:t>Amor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dirty="0"/>
              <a:t>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48000" y="2743200"/>
            <a:ext cx="4876800" cy="7381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dirty="0">
                <a:latin typeface="Arial Black" pitchFamily="34" charset="0"/>
              </a:rPr>
              <a:t>Paciencia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dirty="0"/>
              <a:t> 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57600" y="1981200"/>
            <a:ext cx="4267200" cy="7381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dirty="0">
                <a:latin typeface="Arial Black" pitchFamily="34" charset="0"/>
              </a:rPr>
              <a:t>Piedad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6" grpId="0" animBg="1"/>
      <p:bldP spid="27" grpId="0" animBg="1"/>
      <p:bldP spid="37" grpId="0" animBg="1"/>
      <p:bldP spid="38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019800"/>
            <a:ext cx="2057400" cy="3698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dirty="0"/>
              <a:t>Niños en Cristo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3200" y="381000"/>
            <a:ext cx="2362200" cy="369888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dirty="0"/>
              <a:t>Maduros en Cristo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533400"/>
            <a:ext cx="4876800" cy="5238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800" dirty="0"/>
              <a:t>La meta  de Cada Cristiano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1000" y="1371600"/>
            <a:ext cx="82296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onstantia" pitchFamily="18" charset="0"/>
              </a:rPr>
              <a:t>vosotros también,  poniendo toda diligencia por esto mismo,  añadid a vuestra fe virtud;  a la virtud,  conocimiento;</a:t>
            </a:r>
          </a:p>
          <a:p>
            <a:r>
              <a:rPr lang="es-ES" sz="2800">
                <a:latin typeface="Constantia" pitchFamily="18" charset="0"/>
              </a:rPr>
              <a:t>2Pe 1:6  al conocimiento,  dominio propio;  al dominio propio,  paciencia;  a la paciencia,  piedad;</a:t>
            </a:r>
          </a:p>
          <a:p>
            <a:r>
              <a:rPr lang="es-ES" sz="2800">
                <a:latin typeface="Constantia" pitchFamily="18" charset="0"/>
              </a:rPr>
              <a:t>2Pe 1:7  a la piedad,  afecto fraternal;  y al afecto fraternal,  amor.</a:t>
            </a:r>
          </a:p>
          <a:p>
            <a:r>
              <a:rPr lang="es-ES" sz="2800">
                <a:latin typeface="Constantia" pitchFamily="18" charset="0"/>
              </a:rPr>
              <a:t>2Pe 1:8  Porque si estas cosas están en vosotros,  y abundan,  no os dejarán estar ociosos ni sin fruto en cuanto al conocimiento de nuestro Señor Jesucristo</a:t>
            </a:r>
            <a:r>
              <a:rPr lang="es-ES">
                <a:latin typeface="Constantia" pitchFamily="18" charset="0"/>
              </a:rPr>
              <a:t>.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8191501" y="571500"/>
            <a:ext cx="76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1676400" y="914400"/>
            <a:ext cx="4800600" cy="480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/>
      <p:bldP spid="153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4724400"/>
            <a:ext cx="7620000" cy="18161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800" dirty="0">
                <a:latin typeface="Arial Black" pitchFamily="34" charset="0"/>
              </a:rPr>
              <a:t>Fe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800" dirty="0">
                <a:latin typeface="Arial Black" pitchFamily="34" charset="0"/>
              </a:rPr>
              <a:t>Certeza y convicción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SV" sz="28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800" dirty="0"/>
              <a:t> </a:t>
            </a:r>
          </a:p>
        </p:txBody>
      </p:sp>
      <p:pic>
        <p:nvPicPr>
          <p:cNvPr id="5" name="Picture 4" descr="PHYS-ED.WMF"/>
          <p:cNvPicPr>
            <a:picLocks noChangeAspect="1"/>
          </p:cNvPicPr>
          <p:nvPr/>
        </p:nvPicPr>
        <p:blipFill>
          <a:blip r:embed="rId2">
            <a:lum contrast="-20000"/>
          </a:blip>
          <a:stretch>
            <a:fillRect/>
          </a:stretch>
        </p:blipFill>
        <p:spPr>
          <a:xfrm>
            <a:off x="304800" y="685800"/>
            <a:ext cx="4800600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019800" y="381000"/>
            <a:ext cx="2743200" cy="13541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3200" dirty="0">
                <a:latin typeface="Arial Black" pitchFamily="34" charset="0"/>
              </a:rPr>
              <a:t>Madurez Cristiana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SV" dirty="0"/>
          </a:p>
        </p:txBody>
      </p:sp>
      <p:sp>
        <p:nvSpPr>
          <p:cNvPr id="7" name="Rectangle 6"/>
          <p:cNvSpPr/>
          <p:nvPr/>
        </p:nvSpPr>
        <p:spPr>
          <a:xfrm>
            <a:off x="488168" y="2667000"/>
            <a:ext cx="865583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cs typeface="+mn-cs"/>
              </a:rPr>
              <a:t>Sin Fe es imposible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cs typeface="+mn-cs"/>
              </a:rPr>
              <a:t>Agradar a Dios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Heb:11:6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257800"/>
            <a:ext cx="8001000" cy="135413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4000" dirty="0">
                <a:latin typeface="Arial Black" pitchFamily="34" charset="0"/>
              </a:rPr>
              <a:t>Virtud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SV" sz="2400" dirty="0">
              <a:latin typeface="Arial Black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dirty="0"/>
              <a:t>  </a:t>
            </a:r>
          </a:p>
        </p:txBody>
      </p:sp>
      <p:cxnSp>
        <p:nvCxnSpPr>
          <p:cNvPr id="6" name="Elbow Connector 5"/>
          <p:cNvCxnSpPr/>
          <p:nvPr/>
        </p:nvCxnSpPr>
        <p:spPr>
          <a:xfrm rot="5400000" flipH="1" flipV="1">
            <a:off x="2552700" y="2628900"/>
            <a:ext cx="4038600" cy="1371600"/>
          </a:xfrm>
          <a:prstGeom prst="bentConnector3">
            <a:avLst>
              <a:gd name="adj1" fmla="val 31331"/>
            </a:avLst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524000" y="228600"/>
            <a:ext cx="7391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54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Crecimiento</a:t>
            </a:r>
            <a:r>
              <a:rPr lang="en-US" sz="54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38200" y="1600200"/>
            <a:ext cx="7924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>
                <a:latin typeface="Arial Black" pitchFamily="34" charset="0"/>
              </a:rPr>
              <a:t>la palabra "virtud", es mas bien  de "poder" y "energía". Como Dios usó de gran poder en su obra, también los cristianos deben hacer que su fe supla o proporcione poder en actos vigorosos (Efes. 2:10; 3:20; Tito 2:14). Hay   versiones que dicen  "fortaleza". y "valor".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5257800"/>
            <a:ext cx="6096000" cy="830263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dirty="0">
                <a:latin typeface="Arial Black" pitchFamily="34" charset="0"/>
              </a:rPr>
              <a:t>Conocimiento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dirty="0"/>
              <a:t>  </a:t>
            </a:r>
          </a:p>
        </p:txBody>
      </p:sp>
      <p:pic>
        <p:nvPicPr>
          <p:cNvPr id="6" name="Picture 5" descr="226yw.tif"/>
          <p:cNvPicPr>
            <a:picLocks noChangeAspect="1"/>
          </p:cNvPicPr>
          <p:nvPr/>
        </p:nvPicPr>
        <p:blipFill>
          <a:blip r:embed="rId2" cstate="print">
            <a:lum bright="-29000" contrast="20000"/>
          </a:blip>
          <a:stretch>
            <a:fillRect/>
          </a:stretch>
        </p:blipFill>
        <p:spPr>
          <a:xfrm>
            <a:off x="6172200" y="381000"/>
            <a:ext cx="2692271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 prstMaterial="softEdge">
            <a:bevelB/>
          </a:sp3d>
        </p:spPr>
      </p:pic>
      <p:sp>
        <p:nvSpPr>
          <p:cNvPr id="8" name="Line Callout 3 (Border and Accent Bar) 7"/>
          <p:cNvSpPr/>
          <p:nvPr/>
        </p:nvSpPr>
        <p:spPr>
          <a:xfrm>
            <a:off x="1524000" y="533400"/>
            <a:ext cx="4191000" cy="1600200"/>
          </a:xfrm>
          <a:prstGeom prst="accentBorderCallout3">
            <a:avLst>
              <a:gd name="adj1" fmla="val 19753"/>
              <a:gd name="adj2" fmla="val 7361"/>
              <a:gd name="adj3" fmla="val 34790"/>
              <a:gd name="adj4" fmla="val 941"/>
              <a:gd name="adj5" fmla="val 100000"/>
              <a:gd name="adj6" fmla="val -16667"/>
              <a:gd name="adj7" fmla="val 286397"/>
              <a:gd name="adj8" fmla="val -1826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perspectiveRigh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>
                <a:ln w="38100"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Que tanto Conocimiento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>
                <a:ln w="38100"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Tiene usted  de la Palabra del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>
                <a:ln w="38100"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Señor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47800" y="2133600"/>
            <a:ext cx="4572000" cy="156966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El cristiano debe ir desarrollándose, conociendo más y más de la Revelada Voluntad de Dios</a:t>
            </a:r>
            <a:endParaRPr lang="es-SV" sz="2400" b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0" y="3505200"/>
            <a:ext cx="4572000" cy="1631216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Nunca debe la persona contentarse con lo que haya aprendido de la Biblia, sino debe tratar de llegar a ser más y más alumno maduro de ella (</a:t>
            </a:r>
            <a:r>
              <a:rPr lang="es-E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Heb.</a:t>
            </a:r>
            <a:r>
              <a:rPr lang="es-E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5:14; 6:1,2).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5715000"/>
            <a:ext cx="5638800" cy="95408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800" dirty="0">
                <a:latin typeface="Arial Black" pitchFamily="34" charset="0"/>
              </a:rPr>
              <a:t>Dominio Propio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800" dirty="0"/>
              <a:t>  </a:t>
            </a:r>
          </a:p>
        </p:txBody>
      </p:sp>
      <p:pic>
        <p:nvPicPr>
          <p:cNvPr id="6" name="Picture 5" descr="WEIGHTS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81000"/>
            <a:ext cx="3068638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Callout 3 (No Border) 6"/>
          <p:cNvSpPr/>
          <p:nvPr/>
        </p:nvSpPr>
        <p:spPr>
          <a:xfrm>
            <a:off x="1828800" y="762000"/>
            <a:ext cx="2971800" cy="1219200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402437"/>
              <a:gd name="adj8" fmla="val 54285"/>
            </a:avLst>
          </a:prstGeom>
          <a:solidFill>
            <a:srgbClr val="FFFF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800" dirty="0">
                <a:solidFill>
                  <a:schemeClr val="bg1"/>
                </a:solidFill>
              </a:rPr>
              <a:t>Que tan Fuerte 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800" dirty="0">
                <a:solidFill>
                  <a:schemeClr val="bg1"/>
                </a:solidFill>
              </a:rPr>
              <a:t>Su ser  interior </a:t>
            </a:r>
            <a:r>
              <a:rPr lang="es-SV" dirty="0">
                <a:solidFill>
                  <a:schemeClr val="bg1"/>
                </a:solidFill>
              </a:rPr>
              <a:t>?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3200400"/>
            <a:ext cx="8360046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54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!No podemos crecer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54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Sino hay domino propio!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90600" y="457200"/>
            <a:ext cx="6934200" cy="1384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>
                <a:solidFill>
                  <a:schemeClr val="bg1"/>
                </a:solidFill>
                <a:latin typeface="Arial Black" pitchFamily="34" charset="0"/>
              </a:rPr>
              <a:t>dominio propio" es el concepto de "fuerza". La idea es de tener fuerza en el control de sí</a:t>
            </a:r>
            <a:endParaRPr lang="es-SV" sz="28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2590800"/>
            <a:ext cx="7381211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Tito 1:8 ("dueño de sí mismo")</a:t>
            </a:r>
            <a:endParaRPr lang="es-SV" sz="5400" b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62200" y="5715000"/>
            <a:ext cx="4419600" cy="70802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2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Constantia" pitchFamily="18" charset="0"/>
              </a:rPr>
              <a:t>Su lengua , Su conducta , su moralidad e.tc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828800" y="4114800"/>
            <a:ext cx="6096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>
                <a:latin typeface="Constantia" pitchFamily="18" charset="0"/>
              </a:rPr>
              <a:t>Pro 25:28  </a:t>
            </a:r>
            <a:r>
              <a:rPr lang="es-ES" sz="2400" b="1" i="1">
                <a:latin typeface="Constantia" pitchFamily="18" charset="0"/>
              </a:rPr>
              <a:t>Como ciudad derribada y sin muro </a:t>
            </a:r>
          </a:p>
          <a:p>
            <a:r>
              <a:rPr lang="es-ES" sz="2400" b="1" i="1">
                <a:latin typeface="Constantia" pitchFamily="18" charset="0"/>
              </a:rPr>
              <a:t> Es el hombre cuyo espíritu no tiene rienda.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2200" y="5410200"/>
            <a:ext cx="4876800" cy="12001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3600" dirty="0">
                <a:latin typeface="Arial Black" pitchFamily="34" charset="0"/>
              </a:rPr>
              <a:t>Paciencia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3600" dirty="0"/>
              <a:t>  </a:t>
            </a:r>
          </a:p>
        </p:txBody>
      </p:sp>
      <p:pic>
        <p:nvPicPr>
          <p:cNvPr id="21506" name="Picture 5" descr="BALLROLL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28600"/>
            <a:ext cx="3071813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Callout 3 (No Border) 6"/>
          <p:cNvSpPr/>
          <p:nvPr/>
        </p:nvSpPr>
        <p:spPr>
          <a:xfrm>
            <a:off x="990600" y="381000"/>
            <a:ext cx="4267200" cy="1752600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82299"/>
              <a:gd name="adj8" fmla="val 69111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3200" b="1" dirty="0">
                <a:solidFill>
                  <a:schemeClr val="bg1"/>
                </a:solidFill>
              </a:rPr>
              <a:t>Que tanto Puedo Resistir</a:t>
            </a:r>
            <a:r>
              <a:rPr lang="es-SV" sz="32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971800" y="2819400"/>
            <a:ext cx="5715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000">
                <a:latin typeface="Algerian" pitchFamily="82" charset="0"/>
              </a:rPr>
              <a:t> La persona paciente no es movida por la persecución.   Sant. 1:4; 5:11; Rom. 8:25; Heb. 12:1.  </a:t>
            </a:r>
            <a:endParaRPr lang="es-SV" sz="200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2150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216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Constantia</vt:lpstr>
      <vt:lpstr>Wingdings 2</vt:lpstr>
      <vt:lpstr>Arial Black</vt:lpstr>
      <vt:lpstr>Algerian</vt:lpstr>
      <vt:lpstr>Flow</vt:lpstr>
      <vt:lpstr>Flow</vt:lpstr>
      <vt:lpstr>Flow</vt:lpstr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Crecimiento Cristiano </dc:title>
  <dc:creator>user</dc:creator>
  <cp:lastModifiedBy>Oscar Ramirez</cp:lastModifiedBy>
  <cp:revision>27</cp:revision>
  <dcterms:created xsi:type="dcterms:W3CDTF">2007-06-22T21:36:41Z</dcterms:created>
  <dcterms:modified xsi:type="dcterms:W3CDTF">2007-06-24T02:05:51Z</dcterms:modified>
</cp:coreProperties>
</file>