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6" r:id="rId11"/>
    <p:sldId id="265" r:id="rId12"/>
    <p:sldId id="267" r:id="rId13"/>
    <p:sldId id="268" r:id="rId14"/>
    <p:sldId id="269" r:id="rId15"/>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8747F1-75E3-425F-9263-1FCDF8A507E1}" type="datetimeFigureOut">
              <a:rPr lang="es-NI" smtClean="0"/>
              <a:pPr/>
              <a:t>12/12/2016</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525A0630-021E-43DC-B894-C99E03823519}"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747F1-75E3-425F-9263-1FCDF8A507E1}" type="datetimeFigureOut">
              <a:rPr lang="es-NI" smtClean="0"/>
              <a:pPr/>
              <a:t>12/12/2016</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A0630-021E-43DC-B894-C99E03823519}"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0" y="0"/>
            <a:ext cx="9144000" cy="1470025"/>
          </a:xfrm>
        </p:spPr>
        <p:txBody>
          <a:bodyPr>
            <a:normAutofit fontScale="90000"/>
          </a:bodyPr>
          <a:lstStyle/>
          <a:p>
            <a:r>
              <a:rPr lang="es-NI" b="1" dirty="0" smtClean="0"/>
              <a:t>¿DE QUE SIRVE AL HOMBRE GANAR EL MUNDO Y PIERDE SU ALMA? MATEO.16:26.</a:t>
            </a:r>
            <a:endParaRPr lang="es-NI" b="1" dirty="0"/>
          </a:p>
        </p:txBody>
      </p:sp>
      <p:sp>
        <p:nvSpPr>
          <p:cNvPr id="3" name="2 Subtítulo"/>
          <p:cNvSpPr>
            <a:spLocks noGrp="1"/>
          </p:cNvSpPr>
          <p:nvPr>
            <p:ph type="subTitle" idx="1"/>
          </p:nvPr>
        </p:nvSpPr>
        <p:spPr>
          <a:xfrm>
            <a:off x="0" y="1556792"/>
            <a:ext cx="9144000" cy="3456384"/>
          </a:xfrm>
        </p:spPr>
        <p:txBody>
          <a:bodyPr>
            <a:normAutofit/>
          </a:bodyPr>
          <a:lstStyle/>
          <a:p>
            <a:pPr algn="l"/>
            <a:r>
              <a:rPr lang="es-NI" sz="2800" b="1" dirty="0" smtClean="0">
                <a:solidFill>
                  <a:schemeClr val="tx1"/>
                </a:solidFill>
              </a:rPr>
              <a:t>INTRODUCCION:</a:t>
            </a:r>
          </a:p>
          <a:p>
            <a:pPr algn="l"/>
            <a:r>
              <a:rPr lang="es-NI" sz="2800" b="1" dirty="0" smtClean="0">
                <a:solidFill>
                  <a:schemeClr val="tx1"/>
                </a:solidFill>
              </a:rPr>
              <a:t>JESUS FUE CATEGORICO EN ENSEÑAR QUE DE NADA VALE AL HOMBRE GANAR EL MUNDO SI PIERDE SU ALMA.</a:t>
            </a:r>
          </a:p>
          <a:p>
            <a:pPr algn="l"/>
            <a:r>
              <a:rPr lang="es-NI" sz="2800" b="1" dirty="0" smtClean="0">
                <a:solidFill>
                  <a:schemeClr val="tx1"/>
                </a:solidFill>
              </a:rPr>
              <a:t>LAMENTABLEMENTE LA GENTE NO COMPRENDE ESTO, NI MUCHOS CRISTIANOS QUE SE AFANAN POR HACERSES RICOS Y PIERDEN DE VISTA LO MAS IMPORTANTE COMO ES EL ALMA.</a:t>
            </a:r>
            <a:endParaRPr lang="es-NI" sz="2800" b="1" dirty="0">
              <a:solidFill>
                <a:schemeClr val="tx1"/>
              </a:solidFill>
            </a:endParaRPr>
          </a:p>
        </p:txBody>
      </p:sp>
      <p:sp>
        <p:nvSpPr>
          <p:cNvPr id="5" name="4 Rectángulo"/>
          <p:cNvSpPr/>
          <p:nvPr/>
        </p:nvSpPr>
        <p:spPr>
          <a:xfrm>
            <a:off x="2339752" y="5288340"/>
            <a:ext cx="4572000" cy="1569660"/>
          </a:xfrm>
          <a:prstGeom prst="rect">
            <a:avLst/>
          </a:prstGeom>
        </p:spPr>
        <p:txBody>
          <a:bodyPr>
            <a:spAutoFit/>
          </a:bodyPr>
          <a:lstStyle/>
          <a:p>
            <a:r>
              <a:rPr lang="es-NI" sz="2400" b="1" dirty="0"/>
              <a:t>Pues ¿qué provecho obtendrá un hombre si gana el mundo entero, pero pierde su alma? O ¿qué dará un hombre a cambio de su alma?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amond(in)">
                                      <p:cBhvr>
                                        <p:cTn id="2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1"/>
            <a:ext cx="9144000" cy="2852936"/>
          </a:xfrm>
        </p:spPr>
        <p:txBody>
          <a:bodyPr/>
          <a:lstStyle/>
          <a:p>
            <a:r>
              <a:rPr lang="es-NI" b="1" dirty="0" smtClean="0"/>
              <a:t>YA QUE EL MUNDO PASA. I JUAN.2:17. PERO PERMANECE EL QUE HACE LA VOLUNTAD DE DIOS.</a:t>
            </a:r>
          </a:p>
          <a:p>
            <a:r>
              <a:rPr lang="es-NI" b="1" dirty="0" smtClean="0"/>
              <a:t>COMO DIJO ECLESIASTE.12:13.</a:t>
            </a:r>
            <a:endParaRPr lang="es-NI" b="1" dirty="0"/>
          </a:p>
        </p:txBody>
      </p:sp>
      <p:sp>
        <p:nvSpPr>
          <p:cNvPr id="5" name="4 Rectángulo"/>
          <p:cNvSpPr/>
          <p:nvPr/>
        </p:nvSpPr>
        <p:spPr>
          <a:xfrm>
            <a:off x="0" y="3212976"/>
            <a:ext cx="4572000" cy="923330"/>
          </a:xfrm>
          <a:prstGeom prst="rect">
            <a:avLst/>
          </a:prstGeom>
        </p:spPr>
        <p:txBody>
          <a:bodyPr>
            <a:spAutoFit/>
          </a:bodyPr>
          <a:lstStyle/>
          <a:p>
            <a:r>
              <a:rPr lang="es-NI" b="1" dirty="0" smtClean="0"/>
              <a:t>Y el mundo pasa, y </a:t>
            </a:r>
            <a:r>
              <a:rPr lang="es-NI" b="1" i="1" dirty="0" smtClean="0"/>
              <a:t>también sus pasiones, pero el que hace la voluntad de Dios permanece para siempre. </a:t>
            </a:r>
            <a:endParaRPr lang="es-NI" b="1" dirty="0"/>
          </a:p>
        </p:txBody>
      </p:sp>
      <p:sp>
        <p:nvSpPr>
          <p:cNvPr id="6" name="5 Rectángulo"/>
          <p:cNvSpPr/>
          <p:nvPr/>
        </p:nvSpPr>
        <p:spPr>
          <a:xfrm>
            <a:off x="0" y="5445224"/>
            <a:ext cx="4572000" cy="1200329"/>
          </a:xfrm>
          <a:prstGeom prst="rect">
            <a:avLst/>
          </a:prstGeom>
        </p:spPr>
        <p:txBody>
          <a:bodyPr>
            <a:spAutoFit/>
          </a:bodyPr>
          <a:lstStyle/>
          <a:p>
            <a:r>
              <a:rPr lang="es-NI" b="1" dirty="0" smtClean="0"/>
              <a:t>La conclusión, cuando todo se ha oído, </a:t>
            </a:r>
            <a:r>
              <a:rPr lang="es-NI" b="1" i="1" dirty="0" smtClean="0"/>
              <a:t>es ésta:  teme a Dios y guarda sus mandamientos, porque esto concierne a toda persona. </a:t>
            </a:r>
            <a:endParaRPr lang="es-NI" b="1" dirty="0"/>
          </a:p>
        </p:txBody>
      </p:sp>
      <p:pic>
        <p:nvPicPr>
          <p:cNvPr id="4098" name="Picture 2" descr="C:\Users\MARIO MORENO\Desktop\Ganar El Mundo\tumblr_nqpdira37W1sgzybuo1_1280.png"/>
          <p:cNvPicPr>
            <a:picLocks noChangeAspect="1" noChangeArrowheads="1"/>
          </p:cNvPicPr>
          <p:nvPr/>
        </p:nvPicPr>
        <p:blipFill>
          <a:blip r:embed="rId3" cstate="print"/>
          <a:srcRect/>
          <a:stretch>
            <a:fillRect/>
          </a:stretch>
        </p:blipFill>
        <p:spPr bwMode="auto">
          <a:xfrm>
            <a:off x="4716016" y="1772817"/>
            <a:ext cx="4427984" cy="50851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blinds(horizontal)">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4525963"/>
          </a:xfrm>
        </p:spPr>
        <p:txBody>
          <a:bodyPr/>
          <a:lstStyle/>
          <a:p>
            <a:r>
              <a:rPr lang="es-NI" b="1" dirty="0" smtClean="0"/>
              <a:t>RECORDEMOS SIEMPRE QUE NADA HEMOS TRAIDO A ESTE MUNDO Y NADA VAMOS A SACAR DE EL. I TIMOTEO.6:7.</a:t>
            </a:r>
          </a:p>
          <a:p>
            <a:r>
              <a:rPr lang="es-NI" b="1" dirty="0" smtClean="0"/>
              <a:t>DESNUDO VENIMOS AL MUNDO DESNUDO NOS VAMOS DE EL. JOB.1:21.</a:t>
            </a:r>
          </a:p>
          <a:p>
            <a:r>
              <a:rPr lang="es-NI" b="1" dirty="0" smtClean="0"/>
              <a:t>ASI QUE NO DEBEMOS DE AFANARNOS Y </a:t>
            </a:r>
            <a:r>
              <a:rPr lang="es-NI" b="1" dirty="0" smtClean="0"/>
              <a:t>PERDER </a:t>
            </a:r>
            <a:r>
              <a:rPr lang="es-NI" b="1" dirty="0" smtClean="0"/>
              <a:t>NUESTRA ALMA POR LAS COSAS DE ESTE MUNDO.</a:t>
            </a:r>
            <a:endParaRPr lang="es-NI" b="1" dirty="0"/>
          </a:p>
        </p:txBody>
      </p:sp>
      <p:sp>
        <p:nvSpPr>
          <p:cNvPr id="5" name="4 Rectángulo"/>
          <p:cNvSpPr/>
          <p:nvPr/>
        </p:nvSpPr>
        <p:spPr>
          <a:xfrm>
            <a:off x="0" y="4941168"/>
            <a:ext cx="4572000" cy="646331"/>
          </a:xfrm>
          <a:prstGeom prst="rect">
            <a:avLst/>
          </a:prstGeom>
        </p:spPr>
        <p:txBody>
          <a:bodyPr>
            <a:spAutoFit/>
          </a:bodyPr>
          <a:lstStyle/>
          <a:p>
            <a:r>
              <a:rPr lang="es-NI" b="1" dirty="0" smtClean="0"/>
              <a:t>Porque nada hemos traído al mundo, así que nada podemos sacar de él.</a:t>
            </a:r>
            <a:endParaRPr lang="es-NI" b="1" dirty="0"/>
          </a:p>
        </p:txBody>
      </p:sp>
      <p:sp>
        <p:nvSpPr>
          <p:cNvPr id="6" name="5 Rectángulo"/>
          <p:cNvSpPr/>
          <p:nvPr/>
        </p:nvSpPr>
        <p:spPr>
          <a:xfrm>
            <a:off x="0" y="5934670"/>
            <a:ext cx="4572000" cy="923330"/>
          </a:xfrm>
          <a:prstGeom prst="rect">
            <a:avLst/>
          </a:prstGeom>
        </p:spPr>
        <p:txBody>
          <a:bodyPr>
            <a:spAutoFit/>
          </a:bodyPr>
          <a:lstStyle/>
          <a:p>
            <a:r>
              <a:rPr lang="es-NI" b="1" dirty="0" smtClean="0"/>
              <a:t>y dijo: Desnudo salí del vientre de mi madre y desnudo volveré allá. El SEÑOR dio y el SEÑOR quitó; bendito sea el nombre del SEÑOR.</a:t>
            </a:r>
            <a:endParaRPr lang="es-NI" b="1" dirty="0"/>
          </a:p>
        </p:txBody>
      </p:sp>
      <p:pic>
        <p:nvPicPr>
          <p:cNvPr id="3074" name="Picture 2" descr="C:\Users\MARIO MORENO\Desktop\Ganar El Mundo\FOTO BLOG BEBE DESNUDO.jpg"/>
          <p:cNvPicPr>
            <a:picLocks noChangeAspect="1" noChangeArrowheads="1"/>
          </p:cNvPicPr>
          <p:nvPr/>
        </p:nvPicPr>
        <p:blipFill>
          <a:blip r:embed="rId3" cstate="print"/>
          <a:srcRect/>
          <a:stretch>
            <a:fillRect/>
          </a:stretch>
        </p:blipFill>
        <p:spPr bwMode="auto">
          <a:xfrm>
            <a:off x="4788024" y="3933056"/>
            <a:ext cx="4355976" cy="29249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blinds(horizontal)">
                                      <p:cBhvr>
                                        <p:cTn id="27" dur="5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diamond(in)">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2" name="Picture 2" descr="C:\Users\MARIO MORENO\Desktop\Ganar El Mundo\11283352_955958684425438_1208879323_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67544" y="0"/>
            <a:ext cx="8229600" cy="1143000"/>
          </a:xfrm>
        </p:spPr>
        <p:txBody>
          <a:bodyPr/>
          <a:lstStyle/>
          <a:p>
            <a:r>
              <a:rPr lang="es-NI" b="1" dirty="0" smtClean="0"/>
              <a:t>CONCLUSION</a:t>
            </a:r>
            <a:endParaRPr lang="es-NI" b="1" dirty="0"/>
          </a:p>
        </p:txBody>
      </p:sp>
      <p:sp>
        <p:nvSpPr>
          <p:cNvPr id="3" name="2 Marcador de contenido"/>
          <p:cNvSpPr>
            <a:spLocks noGrp="1"/>
          </p:cNvSpPr>
          <p:nvPr>
            <p:ph idx="1"/>
          </p:nvPr>
        </p:nvSpPr>
        <p:spPr>
          <a:xfrm>
            <a:off x="0" y="1600201"/>
            <a:ext cx="9144000" cy="3701008"/>
          </a:xfrm>
        </p:spPr>
        <p:txBody>
          <a:bodyPr/>
          <a:lstStyle/>
          <a:p>
            <a:r>
              <a:rPr lang="es-NI" b="1" dirty="0" smtClean="0"/>
              <a:t>DE NADA NOS VA A SERVIR GANAR EL MUNDO Y PERDER NUESTRA ALMA.</a:t>
            </a:r>
          </a:p>
          <a:p>
            <a:r>
              <a:rPr lang="es-NI" b="1" dirty="0" smtClean="0"/>
              <a:t>MEJOR GANEMOS NUESTRA ALMA A SER FIELES HASTA LA MUERTE. APOCALIPSIS.2:10.</a:t>
            </a:r>
          </a:p>
          <a:p>
            <a:r>
              <a:rPr lang="es-NI" b="1" dirty="0" smtClean="0"/>
              <a:t>NO RETROCEDAMOS PARA PERDICION. HEBREOS.10:39.</a:t>
            </a:r>
            <a:endParaRPr lang="es-NI" b="1" dirty="0"/>
          </a:p>
        </p:txBody>
      </p:sp>
      <p:sp>
        <p:nvSpPr>
          <p:cNvPr id="5" name="4 Rectángulo"/>
          <p:cNvSpPr/>
          <p:nvPr/>
        </p:nvSpPr>
        <p:spPr>
          <a:xfrm>
            <a:off x="0" y="5380672"/>
            <a:ext cx="4572000" cy="1477328"/>
          </a:xfrm>
          <a:prstGeom prst="rect">
            <a:avLst/>
          </a:prstGeom>
        </p:spPr>
        <p:txBody>
          <a:bodyPr>
            <a:spAutoFit/>
          </a:bodyPr>
          <a:lstStyle/>
          <a:p>
            <a:r>
              <a:rPr lang="es-NI" b="1" dirty="0" smtClean="0"/>
              <a:t> 'No temas lo que estás por sufrir. He aquí, el diablo echará a algunos de vosotros en la cárcel para que seáis probados, y tendréis tribulación por diez días. Sé fiel hasta la muerte, y yo te daré la corona de la vida. </a:t>
            </a:r>
            <a:endParaRPr lang="es-NI" b="1" dirty="0"/>
          </a:p>
        </p:txBody>
      </p:sp>
      <p:sp>
        <p:nvSpPr>
          <p:cNvPr id="6" name="5 Rectángulo"/>
          <p:cNvSpPr/>
          <p:nvPr/>
        </p:nvSpPr>
        <p:spPr>
          <a:xfrm>
            <a:off x="4572000" y="5517232"/>
            <a:ext cx="4572000" cy="923330"/>
          </a:xfrm>
          <a:prstGeom prst="rect">
            <a:avLst/>
          </a:prstGeom>
        </p:spPr>
        <p:txBody>
          <a:bodyPr>
            <a:spAutoFit/>
          </a:bodyPr>
          <a:lstStyle/>
          <a:p>
            <a:r>
              <a:rPr lang="es-NI" dirty="0" smtClean="0"/>
              <a:t> </a:t>
            </a:r>
            <a:r>
              <a:rPr lang="es-NI" b="1" dirty="0" smtClean="0"/>
              <a:t>Pero nosotros no somos de los que retroceden para perdición, sino de los que tienen fe para la preservación del alma. </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amond(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301208"/>
            <a:ext cx="9144000" cy="155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4400" b="1" dirty="0" smtClean="0"/>
              <a:t>DIOS NOS BENDIGA A TODOS.</a:t>
            </a:r>
            <a:endParaRPr lang="es-NI" sz="4400" b="1" dirty="0"/>
          </a:p>
        </p:txBody>
      </p:sp>
      <p:pic>
        <p:nvPicPr>
          <p:cNvPr id="1026" name="Picture 2" descr="C:\Users\MARIO MORENO\Desktop\Señales\Gracias\gracias25.gif"/>
          <p:cNvPicPr>
            <a:picLocks noChangeAspect="1" noChangeArrowheads="1" noCrop="1"/>
          </p:cNvPicPr>
          <p:nvPr/>
        </p:nvPicPr>
        <p:blipFill>
          <a:blip r:embed="rId2" cstate="print"/>
          <a:srcRect/>
          <a:stretch>
            <a:fillRect/>
          </a:stretch>
        </p:blipFill>
        <p:spPr bwMode="auto">
          <a:xfrm>
            <a:off x="0" y="0"/>
            <a:ext cx="9144000" cy="53012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a:bodyPr>
          <a:lstStyle/>
          <a:p>
            <a:r>
              <a:rPr lang="es-NI" sz="2800" b="1" dirty="0" smtClean="0"/>
              <a:t>LA GENTE </a:t>
            </a:r>
            <a:r>
              <a:rPr lang="es-NI" sz="2800" b="1" dirty="0" smtClean="0"/>
              <a:t>DEL MUNDO, </a:t>
            </a:r>
            <a:r>
              <a:rPr lang="es-NI" sz="2800" b="1" dirty="0" smtClean="0"/>
              <a:t>EL CRISTIANO SE AFANA SE VUELVE LOCO POR CONSEGUIR GANAR EL MUNDO Y MUCHAS VECES NO ENTENDEMOS QUE NI LAS DISFRUTAN ESAS RIQUEZAS. ¿Y DE QUE LES SIRVIO TANTO AFAN?</a:t>
            </a:r>
          </a:p>
          <a:p>
            <a:r>
              <a:rPr lang="es-NI" sz="2800" b="1" dirty="0" smtClean="0"/>
              <a:t>NOSOTROS NO HEMOS GANADO NADA Y VAMOS A PERDER EL ALMA.</a:t>
            </a:r>
          </a:p>
          <a:p>
            <a:r>
              <a:rPr lang="es-NI" sz="2800" b="1" dirty="0" smtClean="0"/>
              <a:t>VEREMOS EN ESTE ESTUDIO VARIOS EJEMPLOS DE PERSONAS QUE SE AFANARON POR HACERSE DE DINERO Y AL FIN NI LO DISFRUTARON Y SE PERDIERON.</a:t>
            </a:r>
          </a:p>
          <a:p>
            <a:r>
              <a:rPr lang="es-NI" sz="2800" b="1" dirty="0" smtClean="0"/>
              <a:t>DEBEMOS DE ENTENDER QUE EL ALMA ES LO MAS IMPORTANTE Y NO SE GANA GANANDO O AFANANDONOS EN EL DINERO.</a:t>
            </a:r>
          </a:p>
          <a:p>
            <a:r>
              <a:rPr lang="es-NI" sz="2800" b="1" dirty="0" smtClean="0"/>
              <a:t>DE NADA LE VA SERVIR GANAR EL MUNDO SI PIERDE SU ALMA. ¿PORQUE ESTA PERDIENDO SU ALMA USTED?</a:t>
            </a:r>
          </a:p>
          <a:p>
            <a:endParaRPr lang="es-NI"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395536" y="0"/>
            <a:ext cx="8229600" cy="1143000"/>
          </a:xfrm>
        </p:spPr>
        <p:txBody>
          <a:bodyPr>
            <a:normAutofit fontScale="90000"/>
          </a:bodyPr>
          <a:lstStyle/>
          <a:p>
            <a:r>
              <a:rPr lang="es-NI" b="1" dirty="0" smtClean="0"/>
              <a:t>EL PRIMER EJEMPLO QUE VAMOS A VER ES, EL DE EVA. GENESIS.3:5.</a:t>
            </a:r>
            <a:endParaRPr lang="es-NI" b="1" dirty="0"/>
          </a:p>
        </p:txBody>
      </p:sp>
      <p:sp>
        <p:nvSpPr>
          <p:cNvPr id="3" name="2 Marcador de contenido"/>
          <p:cNvSpPr>
            <a:spLocks noGrp="1"/>
          </p:cNvSpPr>
          <p:nvPr>
            <p:ph idx="1"/>
          </p:nvPr>
        </p:nvSpPr>
        <p:spPr>
          <a:xfrm>
            <a:off x="0" y="1484784"/>
            <a:ext cx="5652120" cy="2952328"/>
          </a:xfrm>
        </p:spPr>
        <p:txBody>
          <a:bodyPr>
            <a:normAutofit fontScale="92500"/>
          </a:bodyPr>
          <a:lstStyle/>
          <a:p>
            <a:r>
              <a:rPr lang="es-NI" b="1" dirty="0" smtClean="0"/>
              <a:t>EVA VIO QUE EL ARBOL ERA CODICIABLE PARA SER COMO DIOS. ¿PERO DE QUE LE SIRVIO?</a:t>
            </a:r>
          </a:p>
          <a:p>
            <a:r>
              <a:rPr lang="es-NI" b="1" dirty="0" smtClean="0"/>
              <a:t>PARA VER QUE ESTABA DESNUDA, ¿LO DISFRUTO? NO. GENESIS.3:6.</a:t>
            </a:r>
            <a:endParaRPr lang="es-NI" b="1" dirty="0"/>
          </a:p>
        </p:txBody>
      </p:sp>
      <p:sp>
        <p:nvSpPr>
          <p:cNvPr id="5" name="4 Rectángulo"/>
          <p:cNvSpPr/>
          <p:nvPr/>
        </p:nvSpPr>
        <p:spPr>
          <a:xfrm>
            <a:off x="0" y="5301208"/>
            <a:ext cx="4572000" cy="923330"/>
          </a:xfrm>
          <a:prstGeom prst="rect">
            <a:avLst/>
          </a:prstGeom>
        </p:spPr>
        <p:txBody>
          <a:bodyPr>
            <a:spAutoFit/>
          </a:bodyPr>
          <a:lstStyle/>
          <a:p>
            <a:r>
              <a:rPr lang="es-NI" b="1" dirty="0"/>
              <a:t>Pues Dios sabe que el día que de él comáis, serán abiertos vuestros ojos y seréis como Dios, conociendo el bien y el mal. </a:t>
            </a:r>
          </a:p>
        </p:txBody>
      </p:sp>
      <p:sp>
        <p:nvSpPr>
          <p:cNvPr id="6" name="5 Rectángulo"/>
          <p:cNvSpPr/>
          <p:nvPr/>
        </p:nvSpPr>
        <p:spPr>
          <a:xfrm>
            <a:off x="4572000" y="5103674"/>
            <a:ext cx="4572000" cy="1754326"/>
          </a:xfrm>
          <a:prstGeom prst="rect">
            <a:avLst/>
          </a:prstGeom>
        </p:spPr>
        <p:txBody>
          <a:bodyPr>
            <a:spAutoFit/>
          </a:bodyPr>
          <a:lstStyle/>
          <a:p>
            <a:r>
              <a:rPr lang="es-NI" b="1" dirty="0"/>
              <a:t>Cuando la mujer vio que el árbol era bueno para comer, y que era agradable a los ojos, y que el árbol era deseable para alcanzar sabiduría, tomó de su fruto y comió; y dio también a su marido que estaba con ella, y él comió. </a:t>
            </a:r>
          </a:p>
        </p:txBody>
      </p:sp>
      <p:pic>
        <p:nvPicPr>
          <p:cNvPr id="3074" name="Picture 2" descr="C:\Users\MARIO MORENO\Desktop\Ganar El Mundo\imagesCAEWDBD5.jpg"/>
          <p:cNvPicPr>
            <a:picLocks noChangeAspect="1" noChangeArrowheads="1"/>
          </p:cNvPicPr>
          <p:nvPr/>
        </p:nvPicPr>
        <p:blipFill>
          <a:blip r:embed="rId3" cstate="print"/>
          <a:srcRect/>
          <a:stretch>
            <a:fillRect/>
          </a:stretch>
        </p:blipFill>
        <p:spPr bwMode="auto">
          <a:xfrm>
            <a:off x="5796136" y="1268760"/>
            <a:ext cx="3347864"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blinds(horizontal)">
                                      <p:cBhvr>
                                        <p:cTn id="3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143000"/>
          </a:xfrm>
        </p:spPr>
        <p:txBody>
          <a:bodyPr>
            <a:normAutofit fontScale="90000"/>
          </a:bodyPr>
          <a:lstStyle/>
          <a:p>
            <a:r>
              <a:rPr lang="es-NI" b="1" dirty="0" smtClean="0"/>
              <a:t>OTRO ES EL CASO DE ACAN. JOSUE.7:21.</a:t>
            </a:r>
            <a:endParaRPr lang="es-NI" b="1" dirty="0"/>
          </a:p>
        </p:txBody>
      </p:sp>
      <p:sp>
        <p:nvSpPr>
          <p:cNvPr id="3" name="2 Marcador de contenido"/>
          <p:cNvSpPr>
            <a:spLocks noGrp="1"/>
          </p:cNvSpPr>
          <p:nvPr>
            <p:ph idx="1"/>
          </p:nvPr>
        </p:nvSpPr>
        <p:spPr>
          <a:xfrm>
            <a:off x="0" y="1268761"/>
            <a:ext cx="5724128" cy="3744416"/>
          </a:xfrm>
        </p:spPr>
        <p:txBody>
          <a:bodyPr/>
          <a:lstStyle/>
          <a:p>
            <a:r>
              <a:rPr lang="es-NI" b="1" dirty="0" smtClean="0"/>
              <a:t>ACAN TOMO DE LO </a:t>
            </a:r>
            <a:r>
              <a:rPr lang="es-NI" b="1" dirty="0" smtClean="0"/>
              <a:t>QUE NO </a:t>
            </a:r>
            <a:r>
              <a:rPr lang="es-NI" b="1" dirty="0" smtClean="0"/>
              <a:t>DEBIA DE TOMAR, ¿Y DE QUE LE SIRVIO? DE NADA PORQUE NO LO DISFRUTO.</a:t>
            </a:r>
          </a:p>
          <a:p>
            <a:r>
              <a:rPr lang="es-NI" b="1" dirty="0" smtClean="0"/>
              <a:t>¿PORQUE? PORQUE MURIO APEDREADO Y QUEMADO. </a:t>
            </a:r>
            <a:r>
              <a:rPr lang="es-NI" b="1" dirty="0" smtClean="0"/>
              <a:t>JOSUE.7:25</a:t>
            </a:r>
            <a:r>
              <a:rPr lang="es-NI" b="1" dirty="0" smtClean="0"/>
              <a:t>.</a:t>
            </a:r>
            <a:endParaRPr lang="es-NI" b="1" dirty="0"/>
          </a:p>
        </p:txBody>
      </p:sp>
      <p:sp>
        <p:nvSpPr>
          <p:cNvPr id="5" name="4 Rectángulo"/>
          <p:cNvSpPr/>
          <p:nvPr/>
        </p:nvSpPr>
        <p:spPr>
          <a:xfrm>
            <a:off x="0" y="5103674"/>
            <a:ext cx="4572000" cy="1754326"/>
          </a:xfrm>
          <a:prstGeom prst="rect">
            <a:avLst/>
          </a:prstGeom>
        </p:spPr>
        <p:txBody>
          <a:bodyPr wrap="square">
            <a:spAutoFit/>
          </a:bodyPr>
          <a:lstStyle/>
          <a:p>
            <a:r>
              <a:rPr lang="es-NI" b="1" dirty="0"/>
              <a:t>cuando vi entre el botín un hermoso manto de </a:t>
            </a:r>
            <a:r>
              <a:rPr lang="es-NI" b="1" dirty="0" err="1"/>
              <a:t>Sinar</a:t>
            </a:r>
            <a:r>
              <a:rPr lang="es-NI" b="1" dirty="0"/>
              <a:t> y doscientos siclos de plata y una barra de oro de cincuenta siclos de peso, los codicié y los tomé; y he aquí, están escondidos en la tierra dentro de mi tienda con la plata</a:t>
            </a:r>
          </a:p>
        </p:txBody>
      </p:sp>
      <p:sp>
        <p:nvSpPr>
          <p:cNvPr id="6" name="5 Rectángulo"/>
          <p:cNvSpPr/>
          <p:nvPr/>
        </p:nvSpPr>
        <p:spPr>
          <a:xfrm>
            <a:off x="4572000" y="5373216"/>
            <a:ext cx="4572000" cy="1200329"/>
          </a:xfrm>
          <a:prstGeom prst="rect">
            <a:avLst/>
          </a:prstGeom>
        </p:spPr>
        <p:txBody>
          <a:bodyPr>
            <a:spAutoFit/>
          </a:bodyPr>
          <a:lstStyle/>
          <a:p>
            <a:r>
              <a:rPr lang="es-NI" b="1" dirty="0"/>
              <a:t> Y Josué dijo: ¿Por qué nos has turbado? El SEÑOR te turbará hoy. Y todo Israel los apedreó y los quemaron después de haberlos apedreado.</a:t>
            </a:r>
          </a:p>
        </p:txBody>
      </p:sp>
      <p:pic>
        <p:nvPicPr>
          <p:cNvPr id="4098" name="Picture 2" descr="C:\Users\MARIO MORENO\Desktop\Ganar El Mundo\untitled.png1.png"/>
          <p:cNvPicPr>
            <a:picLocks noChangeAspect="1" noChangeArrowheads="1"/>
          </p:cNvPicPr>
          <p:nvPr/>
        </p:nvPicPr>
        <p:blipFill>
          <a:blip r:embed="rId3" cstate="print"/>
          <a:srcRect/>
          <a:stretch>
            <a:fillRect/>
          </a:stretch>
        </p:blipFill>
        <p:spPr bwMode="auto">
          <a:xfrm>
            <a:off x="5868144" y="980728"/>
            <a:ext cx="3275856"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blinds(horizontal)">
                                      <p:cBhvr>
                                        <p:cTn id="3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124744"/>
          </a:xfrm>
        </p:spPr>
        <p:txBody>
          <a:bodyPr>
            <a:normAutofit fontScale="90000"/>
          </a:bodyPr>
          <a:lstStyle/>
          <a:p>
            <a:r>
              <a:rPr lang="es-NI" b="1" dirty="0" smtClean="0"/>
              <a:t>OTRO EJEMPLO ES EL DE GIEZI. II REYES.5:21.</a:t>
            </a:r>
            <a:endParaRPr lang="es-NI" b="1" dirty="0"/>
          </a:p>
        </p:txBody>
      </p:sp>
      <p:sp>
        <p:nvSpPr>
          <p:cNvPr id="3" name="2 Marcador de contenido"/>
          <p:cNvSpPr>
            <a:spLocks noGrp="1"/>
          </p:cNvSpPr>
          <p:nvPr>
            <p:ph idx="1"/>
          </p:nvPr>
        </p:nvSpPr>
        <p:spPr>
          <a:xfrm>
            <a:off x="0" y="1196752"/>
            <a:ext cx="6084168" cy="3816424"/>
          </a:xfrm>
        </p:spPr>
        <p:txBody>
          <a:bodyPr>
            <a:normAutofit/>
          </a:bodyPr>
          <a:lstStyle/>
          <a:p>
            <a:r>
              <a:rPr lang="es-NI" b="1" dirty="0" smtClean="0"/>
              <a:t>GIEZI FUE A NAAMAN PARA TOMAR DE LO QUE ESTE LE HABIA OFRECIDO A ELISEO. ¿DE QUE LE SIRVIO SI? DE NADA. </a:t>
            </a:r>
          </a:p>
          <a:p>
            <a:r>
              <a:rPr lang="es-NI" b="1" dirty="0" smtClean="0"/>
              <a:t>¿PORQUE? PORQUE NO LO DISFRUTO LA LEPRA SE LE PEGO A EL. II REYES.5:27.</a:t>
            </a:r>
            <a:endParaRPr lang="es-NI" b="1" dirty="0"/>
          </a:p>
        </p:txBody>
      </p:sp>
      <p:sp>
        <p:nvSpPr>
          <p:cNvPr id="5" name="4 Rectángulo"/>
          <p:cNvSpPr/>
          <p:nvPr/>
        </p:nvSpPr>
        <p:spPr>
          <a:xfrm>
            <a:off x="0" y="5589240"/>
            <a:ext cx="4572000" cy="923330"/>
          </a:xfrm>
          <a:prstGeom prst="rect">
            <a:avLst/>
          </a:prstGeom>
        </p:spPr>
        <p:txBody>
          <a:bodyPr>
            <a:spAutoFit/>
          </a:bodyPr>
          <a:lstStyle/>
          <a:p>
            <a:r>
              <a:rPr lang="es-NI" b="1" dirty="0"/>
              <a:t>Y Giezi siguió a Naamán. Cuando Naamán vio a uno corriendo tras él, bajó de su carro a encontrarle, y dijo: ¿Está todo bien? </a:t>
            </a:r>
          </a:p>
        </p:txBody>
      </p:sp>
      <p:sp>
        <p:nvSpPr>
          <p:cNvPr id="6" name="5 Rectángulo"/>
          <p:cNvSpPr/>
          <p:nvPr/>
        </p:nvSpPr>
        <p:spPr>
          <a:xfrm>
            <a:off x="4572000" y="5589240"/>
            <a:ext cx="4572000" cy="1200329"/>
          </a:xfrm>
          <a:prstGeom prst="rect">
            <a:avLst/>
          </a:prstGeom>
        </p:spPr>
        <p:txBody>
          <a:bodyPr>
            <a:spAutoFit/>
          </a:bodyPr>
          <a:lstStyle/>
          <a:p>
            <a:r>
              <a:rPr lang="es-NI" dirty="0"/>
              <a:t> </a:t>
            </a:r>
            <a:r>
              <a:rPr lang="es-NI" b="1" dirty="0"/>
              <a:t>Por tanto, la lepra de Naamán se te pegará a ti y a tus descendientes para siempre. Y él salió de su presencia leproso, </a:t>
            </a:r>
            <a:r>
              <a:rPr lang="es-NI" b="1" i="1" dirty="0"/>
              <a:t>blanco como la nieve. </a:t>
            </a:r>
            <a:endParaRPr lang="es-NI" b="1" dirty="0"/>
          </a:p>
        </p:txBody>
      </p:sp>
      <p:pic>
        <p:nvPicPr>
          <p:cNvPr id="5122" name="Picture 2" descr="C:\Users\MARIO MORENO\Desktop\Ganar El Mundo\Naam_leproso.jpg"/>
          <p:cNvPicPr>
            <a:picLocks noChangeAspect="1" noChangeArrowheads="1"/>
          </p:cNvPicPr>
          <p:nvPr/>
        </p:nvPicPr>
        <p:blipFill>
          <a:blip r:embed="rId3" cstate="print"/>
          <a:srcRect/>
          <a:stretch>
            <a:fillRect/>
          </a:stretch>
        </p:blipFill>
        <p:spPr bwMode="auto">
          <a:xfrm>
            <a:off x="6156176" y="1124744"/>
            <a:ext cx="2987824" cy="4032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blinds(horizontal)">
                                      <p:cBhvr>
                                        <p:cTn id="3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143000"/>
          </a:xfrm>
        </p:spPr>
        <p:txBody>
          <a:bodyPr>
            <a:normAutofit fontScale="90000"/>
          </a:bodyPr>
          <a:lstStyle/>
          <a:p>
            <a:r>
              <a:rPr lang="es-NI" b="1" dirty="0" smtClean="0"/>
              <a:t>OTRO EJEMPLO ES EL DE JUDAS.MATEO.27:3.</a:t>
            </a:r>
            <a:endParaRPr lang="es-NI" b="1" dirty="0"/>
          </a:p>
        </p:txBody>
      </p:sp>
      <p:sp>
        <p:nvSpPr>
          <p:cNvPr id="3" name="2 Marcador de contenido"/>
          <p:cNvSpPr>
            <a:spLocks noGrp="1"/>
          </p:cNvSpPr>
          <p:nvPr>
            <p:ph idx="1"/>
          </p:nvPr>
        </p:nvSpPr>
        <p:spPr>
          <a:xfrm>
            <a:off x="0" y="1484784"/>
            <a:ext cx="6012160" cy="3556992"/>
          </a:xfrm>
        </p:spPr>
        <p:txBody>
          <a:bodyPr/>
          <a:lstStyle/>
          <a:p>
            <a:r>
              <a:rPr lang="es-NI" b="1" dirty="0" smtClean="0"/>
              <a:t>JUDAS VENDIO A JESUS POR DINERO. ¿PERO DE QUE LE SIRVIO ESE DINERO? DE NADA.</a:t>
            </a:r>
          </a:p>
          <a:p>
            <a:r>
              <a:rPr lang="es-NI" b="1" dirty="0" smtClean="0"/>
              <a:t>¿PORQUE? PORQUE NO LO DISFRUTO YA QUE SE AHORCO. MATEO.27:5.</a:t>
            </a:r>
            <a:endParaRPr lang="es-NI" b="1" dirty="0"/>
          </a:p>
        </p:txBody>
      </p:sp>
      <p:sp>
        <p:nvSpPr>
          <p:cNvPr id="5" name="4 Rectángulo"/>
          <p:cNvSpPr/>
          <p:nvPr/>
        </p:nvSpPr>
        <p:spPr>
          <a:xfrm>
            <a:off x="0" y="5380672"/>
            <a:ext cx="4572000" cy="1477328"/>
          </a:xfrm>
          <a:prstGeom prst="rect">
            <a:avLst/>
          </a:prstGeom>
        </p:spPr>
        <p:txBody>
          <a:bodyPr>
            <a:spAutoFit/>
          </a:bodyPr>
          <a:lstStyle/>
          <a:p>
            <a:r>
              <a:rPr lang="es-NI" b="1" dirty="0" smtClean="0"/>
              <a:t> Entonces Judas, el que le había entregado, viendo que </a:t>
            </a:r>
            <a:r>
              <a:rPr lang="es-NI" b="1" i="1" dirty="0" smtClean="0"/>
              <a:t>Jesús había sido condenado, sintió remordimiento y devolvió las treinta piezas de plata a los principales sacerdotes y a los ancianos, </a:t>
            </a:r>
            <a:endParaRPr lang="es-NI" b="1" dirty="0"/>
          </a:p>
        </p:txBody>
      </p:sp>
      <p:sp>
        <p:nvSpPr>
          <p:cNvPr id="6" name="5 Rectángulo"/>
          <p:cNvSpPr/>
          <p:nvPr/>
        </p:nvSpPr>
        <p:spPr>
          <a:xfrm>
            <a:off x="4572000" y="5661248"/>
            <a:ext cx="4572000" cy="646331"/>
          </a:xfrm>
          <a:prstGeom prst="rect">
            <a:avLst/>
          </a:prstGeom>
        </p:spPr>
        <p:txBody>
          <a:bodyPr>
            <a:spAutoFit/>
          </a:bodyPr>
          <a:lstStyle/>
          <a:p>
            <a:r>
              <a:rPr lang="es-NI" b="1" dirty="0" smtClean="0"/>
              <a:t>Y él, arrojando las piezas de plata en el santuario, se marchó; y fue y se ahorcó. </a:t>
            </a:r>
            <a:endParaRPr lang="es-NI" b="1" dirty="0"/>
          </a:p>
        </p:txBody>
      </p:sp>
      <p:pic>
        <p:nvPicPr>
          <p:cNvPr id="1026" name="Picture 2" descr="C:\Users\MARIO MORENO\Desktop\Ganar El Mundo\suicidio.jpg"/>
          <p:cNvPicPr>
            <a:picLocks noChangeAspect="1" noChangeArrowheads="1"/>
          </p:cNvPicPr>
          <p:nvPr/>
        </p:nvPicPr>
        <p:blipFill>
          <a:blip r:embed="rId3" cstate="print"/>
          <a:srcRect/>
          <a:stretch>
            <a:fillRect/>
          </a:stretch>
        </p:blipFill>
        <p:spPr bwMode="auto">
          <a:xfrm>
            <a:off x="5796136" y="1196752"/>
            <a:ext cx="3347864" cy="41764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blinds(horizontal)">
                                      <p:cBhvr>
                                        <p:cTn id="3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340768"/>
          </a:xfrm>
        </p:spPr>
        <p:txBody>
          <a:bodyPr>
            <a:normAutofit fontScale="90000"/>
          </a:bodyPr>
          <a:lstStyle/>
          <a:p>
            <a:r>
              <a:rPr lang="es-NI" b="1" dirty="0" smtClean="0"/>
              <a:t>OTRO EJEMPLO ES EL RICO INSENSATO. LUCAS.12:19.</a:t>
            </a:r>
            <a:endParaRPr lang="es-NI" b="1" dirty="0"/>
          </a:p>
        </p:txBody>
      </p:sp>
      <p:sp>
        <p:nvSpPr>
          <p:cNvPr id="3" name="2 Marcador de contenido"/>
          <p:cNvSpPr>
            <a:spLocks noGrp="1"/>
          </p:cNvSpPr>
          <p:nvPr>
            <p:ph idx="1"/>
          </p:nvPr>
        </p:nvSpPr>
        <p:spPr>
          <a:xfrm>
            <a:off x="0" y="1628800"/>
            <a:ext cx="6084168" cy="3484984"/>
          </a:xfrm>
        </p:spPr>
        <p:txBody>
          <a:bodyPr>
            <a:normAutofit lnSpcReduction="10000"/>
          </a:bodyPr>
          <a:lstStyle/>
          <a:p>
            <a:r>
              <a:rPr lang="es-NI" b="1" dirty="0" smtClean="0"/>
              <a:t>ESTE RICO SE AFANO PARA TENER DINERO Y DESPUES PODER DISFRUTARLO. ¿PERO DE QUE LE SIRVIO? DE NADA.</a:t>
            </a:r>
          </a:p>
          <a:p>
            <a:r>
              <a:rPr lang="es-NI" b="1" dirty="0" smtClean="0"/>
              <a:t>¿PORQUE? PORQUE NO LO DISFRUTO ESE DIA MURIO. LUCAS.12:20.</a:t>
            </a:r>
            <a:endParaRPr lang="es-NI" b="1" dirty="0"/>
          </a:p>
        </p:txBody>
      </p:sp>
      <p:sp>
        <p:nvSpPr>
          <p:cNvPr id="5" name="4 Rectángulo"/>
          <p:cNvSpPr/>
          <p:nvPr/>
        </p:nvSpPr>
        <p:spPr>
          <a:xfrm>
            <a:off x="0" y="5517232"/>
            <a:ext cx="4572000" cy="923330"/>
          </a:xfrm>
          <a:prstGeom prst="rect">
            <a:avLst/>
          </a:prstGeom>
        </p:spPr>
        <p:txBody>
          <a:bodyPr>
            <a:spAutoFit/>
          </a:bodyPr>
          <a:lstStyle/>
          <a:p>
            <a:r>
              <a:rPr lang="es-NI" b="1" dirty="0"/>
              <a:t>"Y diré a mi alma: Alma, tienes muchos bienes depositados para muchos años; descansa, come, bebe, diviértete." </a:t>
            </a:r>
          </a:p>
        </p:txBody>
      </p:sp>
      <p:sp>
        <p:nvSpPr>
          <p:cNvPr id="6" name="5 Rectángulo"/>
          <p:cNvSpPr/>
          <p:nvPr/>
        </p:nvSpPr>
        <p:spPr>
          <a:xfrm>
            <a:off x="4572000" y="5661248"/>
            <a:ext cx="4572000" cy="923330"/>
          </a:xfrm>
          <a:prstGeom prst="rect">
            <a:avLst/>
          </a:prstGeom>
        </p:spPr>
        <p:txBody>
          <a:bodyPr>
            <a:spAutoFit/>
          </a:bodyPr>
          <a:lstStyle/>
          <a:p>
            <a:r>
              <a:rPr lang="es-NI" b="1" dirty="0"/>
              <a:t>Pero Dios le dijo: "¡Necio! Esta </a:t>
            </a:r>
            <a:r>
              <a:rPr lang="es-NI" b="1" i="1" dirty="0"/>
              <a:t>misma noche te reclaman el alma; y ahora, ¿para quién será lo que has provisto?" </a:t>
            </a:r>
            <a:endParaRPr lang="es-NI" b="1" dirty="0"/>
          </a:p>
        </p:txBody>
      </p:sp>
      <p:pic>
        <p:nvPicPr>
          <p:cNvPr id="6146" name="Picture 2" descr="C:\Users\MARIO MORENO\Desktop\Ganar El Mundo\insensato.png"/>
          <p:cNvPicPr>
            <a:picLocks noChangeAspect="1" noChangeArrowheads="1"/>
          </p:cNvPicPr>
          <p:nvPr/>
        </p:nvPicPr>
        <p:blipFill>
          <a:blip r:embed="rId3" cstate="print"/>
          <a:srcRect/>
          <a:stretch>
            <a:fillRect/>
          </a:stretch>
        </p:blipFill>
        <p:spPr bwMode="auto">
          <a:xfrm>
            <a:off x="6012160" y="1412776"/>
            <a:ext cx="3131840"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146"/>
                                        </p:tgtEl>
                                        <p:attrNameLst>
                                          <p:attrName>style.visibility</p:attrName>
                                        </p:attrNameLst>
                                      </p:cBhvr>
                                      <p:to>
                                        <p:strVal val="visible"/>
                                      </p:to>
                                    </p:set>
                                    <p:animEffect transition="in" filter="blinds(horizontal)">
                                      <p:cBhvr>
                                        <p:cTn id="3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143000"/>
          </a:xfrm>
        </p:spPr>
        <p:txBody>
          <a:bodyPr>
            <a:normAutofit fontScale="90000"/>
          </a:bodyPr>
          <a:lstStyle/>
          <a:p>
            <a:r>
              <a:rPr lang="es-NI" b="1" dirty="0" smtClean="0"/>
              <a:t>OTRO EJEMPLO ES EL DE ANANIAS Y SAFIRA. HECHOS.5:1.</a:t>
            </a:r>
            <a:endParaRPr lang="es-NI" b="1" dirty="0"/>
          </a:p>
        </p:txBody>
      </p:sp>
      <p:sp>
        <p:nvSpPr>
          <p:cNvPr id="3" name="2 Marcador de contenido"/>
          <p:cNvSpPr>
            <a:spLocks noGrp="1"/>
          </p:cNvSpPr>
          <p:nvPr>
            <p:ph idx="1"/>
          </p:nvPr>
        </p:nvSpPr>
        <p:spPr>
          <a:xfrm>
            <a:off x="0" y="1196752"/>
            <a:ext cx="6372200" cy="3917032"/>
          </a:xfrm>
        </p:spPr>
        <p:txBody>
          <a:bodyPr>
            <a:normAutofit/>
          </a:bodyPr>
          <a:lstStyle/>
          <a:p>
            <a:r>
              <a:rPr lang="es-NI" b="1" dirty="0" smtClean="0"/>
              <a:t>ANANIAS Y SAFIRA DOS CRISTIANOS ENGAÑARON PARA OBTENER DINERO. ¿PERO DE QUE LE SIRVIO? DE NADA.</a:t>
            </a:r>
          </a:p>
          <a:p>
            <a:r>
              <a:rPr lang="es-NI" b="1" dirty="0" smtClean="0"/>
              <a:t>¿PORQUE? PORQUE AMBOS MURIERON NO DISFRUTARON DE ESTE DINERO. HECHOS.5:5, 10. </a:t>
            </a:r>
            <a:endParaRPr lang="es-NI" b="1" dirty="0"/>
          </a:p>
        </p:txBody>
      </p:sp>
      <p:sp>
        <p:nvSpPr>
          <p:cNvPr id="5" name="4 Rectángulo"/>
          <p:cNvSpPr/>
          <p:nvPr/>
        </p:nvSpPr>
        <p:spPr>
          <a:xfrm>
            <a:off x="0" y="5085184"/>
            <a:ext cx="4572000" cy="646331"/>
          </a:xfrm>
          <a:prstGeom prst="rect">
            <a:avLst/>
          </a:prstGeom>
        </p:spPr>
        <p:txBody>
          <a:bodyPr>
            <a:spAutoFit/>
          </a:bodyPr>
          <a:lstStyle/>
          <a:p>
            <a:r>
              <a:rPr lang="es-NI" b="1" dirty="0" smtClean="0"/>
              <a:t>Pero cierto hombre llamado Ananías, con Safira su mujer, vendió una propiedad, </a:t>
            </a:r>
            <a:endParaRPr lang="es-NI" b="1" dirty="0"/>
          </a:p>
        </p:txBody>
      </p:sp>
      <p:sp>
        <p:nvSpPr>
          <p:cNvPr id="6" name="5 Rectángulo"/>
          <p:cNvSpPr/>
          <p:nvPr/>
        </p:nvSpPr>
        <p:spPr>
          <a:xfrm>
            <a:off x="0" y="5934670"/>
            <a:ext cx="4572000" cy="923330"/>
          </a:xfrm>
          <a:prstGeom prst="rect">
            <a:avLst/>
          </a:prstGeom>
        </p:spPr>
        <p:txBody>
          <a:bodyPr>
            <a:spAutoFit/>
          </a:bodyPr>
          <a:lstStyle/>
          <a:p>
            <a:r>
              <a:rPr lang="es-NI" b="1" dirty="0" smtClean="0"/>
              <a:t>Al oír Ananías estas palabras, cayó y expiró; y vino un gran temor sobre todos los que </a:t>
            </a:r>
            <a:r>
              <a:rPr lang="es-NI" b="1" i="1" dirty="0" smtClean="0"/>
              <a:t>lo supieron.</a:t>
            </a:r>
            <a:endParaRPr lang="es-NI" b="1" dirty="0"/>
          </a:p>
        </p:txBody>
      </p:sp>
      <p:sp>
        <p:nvSpPr>
          <p:cNvPr id="7" name="6 Rectángulo"/>
          <p:cNvSpPr/>
          <p:nvPr/>
        </p:nvSpPr>
        <p:spPr>
          <a:xfrm>
            <a:off x="4572000" y="5373216"/>
            <a:ext cx="4572000" cy="1200329"/>
          </a:xfrm>
          <a:prstGeom prst="rect">
            <a:avLst/>
          </a:prstGeom>
        </p:spPr>
        <p:txBody>
          <a:bodyPr>
            <a:spAutoFit/>
          </a:bodyPr>
          <a:lstStyle/>
          <a:p>
            <a:r>
              <a:rPr lang="es-NI" b="1" dirty="0" smtClean="0"/>
              <a:t>Al instante ella cayó a los pies de él, y expiró. Al entrar los jóvenes, la hallaron muerta, y </a:t>
            </a:r>
            <a:r>
              <a:rPr lang="es-NI" b="1" i="1" dirty="0" smtClean="0"/>
              <a:t>la sacaron y le dieron sepultura junto a su marido. </a:t>
            </a:r>
          </a:p>
        </p:txBody>
      </p:sp>
      <p:pic>
        <p:nvPicPr>
          <p:cNvPr id="2050" name="Picture 2" descr="C:\Users\MARIO MORENO\Desktop\Ganar El Mundo\1.jpg"/>
          <p:cNvPicPr>
            <a:picLocks noChangeAspect="1" noChangeArrowheads="1"/>
          </p:cNvPicPr>
          <p:nvPr/>
        </p:nvPicPr>
        <p:blipFill>
          <a:blip r:embed="rId3" cstate="print"/>
          <a:srcRect/>
          <a:stretch>
            <a:fillRect/>
          </a:stretch>
        </p:blipFill>
        <p:spPr bwMode="auto">
          <a:xfrm>
            <a:off x="6156176" y="1124744"/>
            <a:ext cx="2987824" cy="4032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blinds(horizontal)">
                                      <p:cBhvr>
                                        <p:cTn id="3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Ganar El Mundo\imagesCA5CQY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4525963"/>
          </a:xfrm>
        </p:spPr>
        <p:txBody>
          <a:bodyPr>
            <a:normAutofit fontScale="92500" lnSpcReduction="10000"/>
          </a:bodyPr>
          <a:lstStyle/>
          <a:p>
            <a:r>
              <a:rPr lang="es-NI" b="1" dirty="0" smtClean="0"/>
              <a:t>NINGUNO DE ESTOS PERSONAJES DISFRUTO DE LO QUE SE AFANARON Y DE LO QUE SE ESFORZARON, LO HICIERON PARA NADA PORQUE NO DISFRUTARON DE NADA.</a:t>
            </a:r>
          </a:p>
          <a:p>
            <a:r>
              <a:rPr lang="es-NI" b="1" dirty="0" smtClean="0"/>
              <a:t>ASI IGUAL PASA A MUCHOS PERO NO ENTIENDEN QUE DEBEN HACER TESOROS EN LOS CIELO Y NO EN LA TIERRA. MATEO.6:19-20.</a:t>
            </a:r>
          </a:p>
          <a:p>
            <a:r>
              <a:rPr lang="es-NI" b="1" dirty="0" smtClean="0"/>
              <a:t>EL APOSTOL PABLO MANDO A LOS RICOS QUE NO PUSIERAN SU CONFIANZA EN </a:t>
            </a:r>
            <a:r>
              <a:rPr lang="es-NI" b="1" dirty="0" smtClean="0"/>
              <a:t>LAS </a:t>
            </a:r>
            <a:r>
              <a:rPr lang="es-NI" b="1" dirty="0" smtClean="0"/>
              <a:t>RIQUEZAS. I TIMOTEO.5:17.</a:t>
            </a:r>
            <a:endParaRPr lang="es-NI" b="1" dirty="0"/>
          </a:p>
        </p:txBody>
      </p:sp>
      <p:sp>
        <p:nvSpPr>
          <p:cNvPr id="5" name="4 Rectángulo"/>
          <p:cNvSpPr/>
          <p:nvPr/>
        </p:nvSpPr>
        <p:spPr>
          <a:xfrm>
            <a:off x="0" y="4581128"/>
            <a:ext cx="4572000" cy="923330"/>
          </a:xfrm>
          <a:prstGeom prst="rect">
            <a:avLst/>
          </a:prstGeom>
        </p:spPr>
        <p:txBody>
          <a:bodyPr>
            <a:spAutoFit/>
          </a:bodyPr>
          <a:lstStyle/>
          <a:p>
            <a:r>
              <a:rPr lang="es-NI" b="1" dirty="0" smtClean="0"/>
              <a:t>No os acumuléis tesoros en la tierra, donde la polilla y la herrumbre destruyen, y donde ladrones penetran y roban; </a:t>
            </a:r>
            <a:endParaRPr lang="es-NI" b="1" dirty="0"/>
          </a:p>
        </p:txBody>
      </p:sp>
      <p:sp>
        <p:nvSpPr>
          <p:cNvPr id="6" name="5 Rectángulo"/>
          <p:cNvSpPr/>
          <p:nvPr/>
        </p:nvSpPr>
        <p:spPr>
          <a:xfrm>
            <a:off x="0" y="5934670"/>
            <a:ext cx="4572000" cy="923330"/>
          </a:xfrm>
          <a:prstGeom prst="rect">
            <a:avLst/>
          </a:prstGeom>
        </p:spPr>
        <p:txBody>
          <a:bodyPr>
            <a:spAutoFit/>
          </a:bodyPr>
          <a:lstStyle/>
          <a:p>
            <a:r>
              <a:rPr lang="es-NI" b="1" dirty="0" smtClean="0"/>
              <a:t>sino acumulaos tesoros en el cielo, donde ni la polilla ni la herrumbre destruyen, y donde ladrones no penetran ni roban; </a:t>
            </a:r>
            <a:endParaRPr lang="es-NI" b="1" dirty="0"/>
          </a:p>
        </p:txBody>
      </p:sp>
      <p:sp>
        <p:nvSpPr>
          <p:cNvPr id="7" name="6 Rectángulo"/>
          <p:cNvSpPr/>
          <p:nvPr/>
        </p:nvSpPr>
        <p:spPr>
          <a:xfrm>
            <a:off x="4572000" y="4941168"/>
            <a:ext cx="4572000" cy="1477328"/>
          </a:xfrm>
          <a:prstGeom prst="rect">
            <a:avLst/>
          </a:prstGeom>
        </p:spPr>
        <p:txBody>
          <a:bodyPr>
            <a:spAutoFit/>
          </a:bodyPr>
          <a:lstStyle/>
          <a:p>
            <a:r>
              <a:rPr lang="es-NI" b="1" dirty="0" smtClean="0"/>
              <a:t>A los ricos en este mundo, enséñales que no sean altaneros ni pongan su esperanza en la incertidumbre de las riquezas, sino en Dios, el cual nos da abundantemente todas las cosas para que las disfrutemos.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1327</Words>
  <Application>Microsoft Office PowerPoint</Application>
  <PresentationFormat>Presentación en pantalla (4:3)</PresentationFormat>
  <Paragraphs>63</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¿DE QUE SIRVE AL HOMBRE GANAR EL MUNDO Y PIERDE SU ALMA? MATEO.16:26.</vt:lpstr>
      <vt:lpstr>Diapositiva 2</vt:lpstr>
      <vt:lpstr>EL PRIMER EJEMPLO QUE VAMOS A VER ES, EL DE EVA. GENESIS.3:5.</vt:lpstr>
      <vt:lpstr>OTRO ES EL CASO DE ACAN. JOSUE.7:21.</vt:lpstr>
      <vt:lpstr>OTRO EJEMPLO ES EL DE GIEZI. II REYES.5:21.</vt:lpstr>
      <vt:lpstr>OTRO EJEMPLO ES EL DE JUDAS.MATEO.27:3.</vt:lpstr>
      <vt:lpstr>OTRO EJEMPLO ES EL RICO INSENSATO. LUCAS.12:19.</vt:lpstr>
      <vt:lpstr>OTRO EJEMPLO ES EL DE ANANIAS Y SAFIRA. HECHOS.5:1.</vt:lpstr>
      <vt:lpstr>Diapositiva 9</vt:lpstr>
      <vt:lpstr>Diapositiva 10</vt:lpstr>
      <vt:lpstr>Diapositiva 11</vt:lpstr>
      <vt:lpstr>Diapositiva 12</vt:lpstr>
      <vt:lpstr>CONCLUSION</vt:lpstr>
      <vt:lpstr>Diapositiva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MARIO MORENO</dc:creator>
  <cp:lastModifiedBy>MARIO MORENO</cp:lastModifiedBy>
  <cp:revision>15</cp:revision>
  <dcterms:created xsi:type="dcterms:W3CDTF">2016-11-26T16:31:17Z</dcterms:created>
  <dcterms:modified xsi:type="dcterms:W3CDTF">2016-12-13T03:50:37Z</dcterms:modified>
</cp:coreProperties>
</file>