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2" r:id="rId4"/>
    <p:sldId id="263" r:id="rId5"/>
    <p:sldId id="264" r:id="rId6"/>
    <p:sldId id="265" r:id="rId7"/>
    <p:sldId id="261" r:id="rId8"/>
    <p:sldId id="266" r:id="rId9"/>
    <p:sldId id="267" r:id="rId10"/>
    <p:sldId id="268" r:id="rId11"/>
    <p:sldId id="270" r:id="rId12"/>
    <p:sldId id="269" r:id="rId13"/>
    <p:sldId id="271" r:id="rId14"/>
  </p:sldIdLst>
  <p:sldSz cx="9144000" cy="6858000" type="screen4x3"/>
  <p:notesSz cx="6858000" cy="9144000"/>
  <p:defaultText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97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NI"/>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NI"/>
          </a:p>
        </p:txBody>
      </p:sp>
      <p:sp>
        <p:nvSpPr>
          <p:cNvPr id="4" name="3 Marcador de fecha"/>
          <p:cNvSpPr>
            <a:spLocks noGrp="1"/>
          </p:cNvSpPr>
          <p:nvPr>
            <p:ph type="dt" sz="half" idx="10"/>
          </p:nvPr>
        </p:nvSpPr>
        <p:spPr/>
        <p:txBody>
          <a:bodyPr/>
          <a:lstStyle/>
          <a:p>
            <a:fld id="{37934850-EEDF-4154-84E5-2DBC6DF25DFF}" type="datetimeFigureOut">
              <a:rPr lang="es-NI" smtClean="0"/>
              <a:pPr/>
              <a:t>06/02/2017</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080AC3B2-6C28-4466-AF2B-6D935123B668}" type="slidenum">
              <a:rPr lang="es-NI" smtClean="0"/>
              <a:pPr/>
              <a:t>‹Nº›</a:t>
            </a:fld>
            <a:endParaRPr lang="es-N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37934850-EEDF-4154-84E5-2DBC6DF25DFF}" type="datetimeFigureOut">
              <a:rPr lang="es-NI" smtClean="0"/>
              <a:pPr/>
              <a:t>06/02/2017</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080AC3B2-6C28-4466-AF2B-6D935123B668}" type="slidenum">
              <a:rPr lang="es-NI" smtClean="0"/>
              <a:pPr/>
              <a:t>‹Nº›</a:t>
            </a:fld>
            <a:endParaRPr lang="es-N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NI"/>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37934850-EEDF-4154-84E5-2DBC6DF25DFF}" type="datetimeFigureOut">
              <a:rPr lang="es-NI" smtClean="0"/>
              <a:pPr/>
              <a:t>06/02/2017</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080AC3B2-6C28-4466-AF2B-6D935123B668}" type="slidenum">
              <a:rPr lang="es-NI" smtClean="0"/>
              <a:pPr/>
              <a:t>‹Nº›</a:t>
            </a:fld>
            <a:endParaRPr lang="es-N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37934850-EEDF-4154-84E5-2DBC6DF25DFF}" type="datetimeFigureOut">
              <a:rPr lang="es-NI" smtClean="0"/>
              <a:pPr/>
              <a:t>06/02/2017</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080AC3B2-6C28-4466-AF2B-6D935123B668}" type="slidenum">
              <a:rPr lang="es-NI" smtClean="0"/>
              <a:pPr/>
              <a:t>‹Nº›</a:t>
            </a:fld>
            <a:endParaRPr lang="es-N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7934850-EEDF-4154-84E5-2DBC6DF25DFF}" type="datetimeFigureOut">
              <a:rPr lang="es-NI" smtClean="0"/>
              <a:pPr/>
              <a:t>06/02/2017</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080AC3B2-6C28-4466-AF2B-6D935123B668}" type="slidenum">
              <a:rPr lang="es-NI" smtClean="0"/>
              <a:pPr/>
              <a:t>‹Nº›</a:t>
            </a:fld>
            <a:endParaRPr lang="es-N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5" name="4 Marcador de fecha"/>
          <p:cNvSpPr>
            <a:spLocks noGrp="1"/>
          </p:cNvSpPr>
          <p:nvPr>
            <p:ph type="dt" sz="half" idx="10"/>
          </p:nvPr>
        </p:nvSpPr>
        <p:spPr/>
        <p:txBody>
          <a:bodyPr/>
          <a:lstStyle/>
          <a:p>
            <a:fld id="{37934850-EEDF-4154-84E5-2DBC6DF25DFF}" type="datetimeFigureOut">
              <a:rPr lang="es-NI" smtClean="0"/>
              <a:pPr/>
              <a:t>06/02/2017</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080AC3B2-6C28-4466-AF2B-6D935123B668}" type="slidenum">
              <a:rPr lang="es-NI" smtClean="0"/>
              <a:pPr/>
              <a:t>‹Nº›</a:t>
            </a:fld>
            <a:endParaRPr lang="es-N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7" name="6 Marcador de fecha"/>
          <p:cNvSpPr>
            <a:spLocks noGrp="1"/>
          </p:cNvSpPr>
          <p:nvPr>
            <p:ph type="dt" sz="half" idx="10"/>
          </p:nvPr>
        </p:nvSpPr>
        <p:spPr/>
        <p:txBody>
          <a:bodyPr/>
          <a:lstStyle/>
          <a:p>
            <a:fld id="{37934850-EEDF-4154-84E5-2DBC6DF25DFF}" type="datetimeFigureOut">
              <a:rPr lang="es-NI" smtClean="0"/>
              <a:pPr/>
              <a:t>06/02/2017</a:t>
            </a:fld>
            <a:endParaRPr lang="es-NI"/>
          </a:p>
        </p:txBody>
      </p:sp>
      <p:sp>
        <p:nvSpPr>
          <p:cNvPr id="8" name="7 Marcador de pie de página"/>
          <p:cNvSpPr>
            <a:spLocks noGrp="1"/>
          </p:cNvSpPr>
          <p:nvPr>
            <p:ph type="ftr" sz="quarter" idx="11"/>
          </p:nvPr>
        </p:nvSpPr>
        <p:spPr/>
        <p:txBody>
          <a:bodyPr/>
          <a:lstStyle/>
          <a:p>
            <a:endParaRPr lang="es-NI"/>
          </a:p>
        </p:txBody>
      </p:sp>
      <p:sp>
        <p:nvSpPr>
          <p:cNvPr id="9" name="8 Marcador de número de diapositiva"/>
          <p:cNvSpPr>
            <a:spLocks noGrp="1"/>
          </p:cNvSpPr>
          <p:nvPr>
            <p:ph type="sldNum" sz="quarter" idx="12"/>
          </p:nvPr>
        </p:nvSpPr>
        <p:spPr/>
        <p:txBody>
          <a:bodyPr/>
          <a:lstStyle/>
          <a:p>
            <a:fld id="{080AC3B2-6C28-4466-AF2B-6D935123B668}" type="slidenum">
              <a:rPr lang="es-NI" smtClean="0"/>
              <a:pPr/>
              <a:t>‹Nº›</a:t>
            </a:fld>
            <a:endParaRPr lang="es-N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fecha"/>
          <p:cNvSpPr>
            <a:spLocks noGrp="1"/>
          </p:cNvSpPr>
          <p:nvPr>
            <p:ph type="dt" sz="half" idx="10"/>
          </p:nvPr>
        </p:nvSpPr>
        <p:spPr/>
        <p:txBody>
          <a:bodyPr/>
          <a:lstStyle/>
          <a:p>
            <a:fld id="{37934850-EEDF-4154-84E5-2DBC6DF25DFF}" type="datetimeFigureOut">
              <a:rPr lang="es-NI" smtClean="0"/>
              <a:pPr/>
              <a:t>06/02/2017</a:t>
            </a:fld>
            <a:endParaRPr lang="es-NI"/>
          </a:p>
        </p:txBody>
      </p:sp>
      <p:sp>
        <p:nvSpPr>
          <p:cNvPr id="4" name="3 Marcador de pie de página"/>
          <p:cNvSpPr>
            <a:spLocks noGrp="1"/>
          </p:cNvSpPr>
          <p:nvPr>
            <p:ph type="ftr" sz="quarter" idx="11"/>
          </p:nvPr>
        </p:nvSpPr>
        <p:spPr/>
        <p:txBody>
          <a:bodyPr/>
          <a:lstStyle/>
          <a:p>
            <a:endParaRPr lang="es-NI"/>
          </a:p>
        </p:txBody>
      </p:sp>
      <p:sp>
        <p:nvSpPr>
          <p:cNvPr id="5" name="4 Marcador de número de diapositiva"/>
          <p:cNvSpPr>
            <a:spLocks noGrp="1"/>
          </p:cNvSpPr>
          <p:nvPr>
            <p:ph type="sldNum" sz="quarter" idx="12"/>
          </p:nvPr>
        </p:nvSpPr>
        <p:spPr/>
        <p:txBody>
          <a:bodyPr/>
          <a:lstStyle/>
          <a:p>
            <a:fld id="{080AC3B2-6C28-4466-AF2B-6D935123B668}" type="slidenum">
              <a:rPr lang="es-NI" smtClean="0"/>
              <a:pPr/>
              <a:t>‹Nº›</a:t>
            </a:fld>
            <a:endParaRPr lang="es-N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7934850-EEDF-4154-84E5-2DBC6DF25DFF}" type="datetimeFigureOut">
              <a:rPr lang="es-NI" smtClean="0"/>
              <a:pPr/>
              <a:t>06/02/2017</a:t>
            </a:fld>
            <a:endParaRPr lang="es-NI"/>
          </a:p>
        </p:txBody>
      </p:sp>
      <p:sp>
        <p:nvSpPr>
          <p:cNvPr id="3" name="2 Marcador de pie de página"/>
          <p:cNvSpPr>
            <a:spLocks noGrp="1"/>
          </p:cNvSpPr>
          <p:nvPr>
            <p:ph type="ftr" sz="quarter" idx="11"/>
          </p:nvPr>
        </p:nvSpPr>
        <p:spPr/>
        <p:txBody>
          <a:bodyPr/>
          <a:lstStyle/>
          <a:p>
            <a:endParaRPr lang="es-NI"/>
          </a:p>
        </p:txBody>
      </p:sp>
      <p:sp>
        <p:nvSpPr>
          <p:cNvPr id="4" name="3 Marcador de número de diapositiva"/>
          <p:cNvSpPr>
            <a:spLocks noGrp="1"/>
          </p:cNvSpPr>
          <p:nvPr>
            <p:ph type="sldNum" sz="quarter" idx="12"/>
          </p:nvPr>
        </p:nvSpPr>
        <p:spPr/>
        <p:txBody>
          <a:bodyPr/>
          <a:lstStyle/>
          <a:p>
            <a:fld id="{080AC3B2-6C28-4466-AF2B-6D935123B668}" type="slidenum">
              <a:rPr lang="es-NI" smtClean="0"/>
              <a:pPr/>
              <a:t>‹Nº›</a:t>
            </a:fld>
            <a:endParaRPr lang="es-N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NI"/>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7934850-EEDF-4154-84E5-2DBC6DF25DFF}" type="datetimeFigureOut">
              <a:rPr lang="es-NI" smtClean="0"/>
              <a:pPr/>
              <a:t>06/02/2017</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080AC3B2-6C28-4466-AF2B-6D935123B668}" type="slidenum">
              <a:rPr lang="es-NI" smtClean="0"/>
              <a:pPr/>
              <a:t>‹Nº›</a:t>
            </a:fld>
            <a:endParaRPr lang="es-N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NI"/>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NI"/>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7934850-EEDF-4154-84E5-2DBC6DF25DFF}" type="datetimeFigureOut">
              <a:rPr lang="es-NI" smtClean="0"/>
              <a:pPr/>
              <a:t>06/02/2017</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080AC3B2-6C28-4466-AF2B-6D935123B668}" type="slidenum">
              <a:rPr lang="es-NI" smtClean="0"/>
              <a:pPr/>
              <a:t>‹Nº›</a:t>
            </a:fld>
            <a:endParaRPr lang="es-N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34850-EEDF-4154-84E5-2DBC6DF25DFF}" type="datetimeFigureOut">
              <a:rPr lang="es-NI" smtClean="0"/>
              <a:pPr/>
              <a:t>06/02/2017</a:t>
            </a:fld>
            <a:endParaRPr lang="es-NI"/>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NI"/>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AC3B2-6C28-4466-AF2B-6D935123B668}" type="slidenum">
              <a:rPr lang="es-NI" smtClean="0"/>
              <a:pPr/>
              <a:t>‹Nº›</a:t>
            </a:fld>
            <a:endParaRPr lang="es-N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RIO MORENO\Desktop\Señales\Fondos\escalera-al-ciel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457200" y="0"/>
            <a:ext cx="8229600" cy="1124744"/>
          </a:xfrm>
        </p:spPr>
        <p:txBody>
          <a:bodyPr>
            <a:normAutofit fontScale="90000"/>
          </a:bodyPr>
          <a:lstStyle/>
          <a:p>
            <a:r>
              <a:rPr lang="es-ES" b="1" dirty="0" smtClean="0"/>
              <a:t/>
            </a:r>
            <a:br>
              <a:rPr lang="es-ES" b="1" dirty="0" smtClean="0"/>
            </a:br>
            <a:r>
              <a:rPr lang="es-ES" b="1" dirty="0" smtClean="0"/>
              <a:t>DEPENDENCIA Y DIRECCION.</a:t>
            </a:r>
            <a:r>
              <a:rPr lang="es-NI" dirty="0" smtClean="0"/>
              <a:t/>
            </a:r>
            <a:br>
              <a:rPr lang="es-NI" dirty="0" smtClean="0"/>
            </a:br>
            <a:endParaRPr lang="es-NI" dirty="0"/>
          </a:p>
        </p:txBody>
      </p:sp>
      <p:sp>
        <p:nvSpPr>
          <p:cNvPr id="3" name="2 Marcador de contenido"/>
          <p:cNvSpPr>
            <a:spLocks noGrp="1"/>
          </p:cNvSpPr>
          <p:nvPr>
            <p:ph idx="1"/>
          </p:nvPr>
        </p:nvSpPr>
        <p:spPr>
          <a:xfrm>
            <a:off x="0" y="1124744"/>
            <a:ext cx="9144000" cy="5733256"/>
          </a:xfrm>
        </p:spPr>
        <p:txBody>
          <a:bodyPr>
            <a:normAutofit/>
          </a:bodyPr>
          <a:lstStyle/>
          <a:p>
            <a:r>
              <a:rPr lang="es-NI" b="1" dirty="0" smtClean="0"/>
              <a:t>INTRODUCCION:</a:t>
            </a:r>
          </a:p>
          <a:p>
            <a:r>
              <a:rPr lang="es-NI" b="1" dirty="0" smtClean="0"/>
              <a:t>Debemos siempre ser dependiente de Dios y siempre guiarnos a través de su dirección, porque sino, lo hacemos vamos a fracasar siempre.</a:t>
            </a:r>
          </a:p>
          <a:p>
            <a:r>
              <a:rPr lang="es-NI" b="1" dirty="0" smtClean="0"/>
              <a:t>Siempre la dirección de Dios es la mejor aunque hay veces no nos parezca tan lógica y tan mejor, pero debemos de confiar en su dirección.</a:t>
            </a:r>
          </a:p>
          <a:p>
            <a:r>
              <a:rPr lang="es-NI" b="1" dirty="0" smtClean="0"/>
              <a:t>La dirección de Dios nos llevara al cielo, la dirección del hombre o la nuestra nos llevara a la perdición.</a:t>
            </a:r>
          </a:p>
          <a:p>
            <a:pPr>
              <a:buNone/>
            </a:pPr>
            <a:endParaRPr lang="es-NI" dirty="0"/>
          </a:p>
        </p:txBody>
      </p:sp>
      <p:pic>
        <p:nvPicPr>
          <p:cNvPr id="1026" name="Picture 2" descr="C:\Users\MARIO MORENO\Desktop\Confiar En El Señor\maxresdefault.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amond(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amond(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diamond(in)">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anim calcmode="lin" valueType="num">
                                      <p:cBhvr additive="base">
                                        <p:cTn id="33" dur="500" fill="hold"/>
                                        <p:tgtEl>
                                          <p:spTgt spid="1026"/>
                                        </p:tgtEl>
                                        <p:attrNameLst>
                                          <p:attrName>ppt_x</p:attrName>
                                        </p:attrNameLst>
                                      </p:cBhvr>
                                      <p:tavLst>
                                        <p:tav tm="0">
                                          <p:val>
                                            <p:strVal val="#ppt_x"/>
                                          </p:val>
                                        </p:tav>
                                        <p:tav tm="100000">
                                          <p:val>
                                            <p:strVal val="#ppt_x"/>
                                          </p:val>
                                        </p:tav>
                                      </p:tavLst>
                                    </p:anim>
                                    <p:anim calcmode="lin" valueType="num">
                                      <p:cBhvr additive="base">
                                        <p:cTn id="3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escalera-al-ciel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0" y="0"/>
            <a:ext cx="9144000" cy="6858000"/>
          </a:xfrm>
        </p:spPr>
        <p:txBody>
          <a:bodyPr>
            <a:normAutofit fontScale="92500" lnSpcReduction="20000"/>
          </a:bodyPr>
          <a:lstStyle/>
          <a:p>
            <a:r>
              <a:rPr lang="es-NI" b="1" dirty="0" smtClean="0"/>
              <a:t>ni es servido por manos humanas, como si necesitara de algo, puesto que El da a todos vida y aliento y todas las cosas</a:t>
            </a:r>
            <a:r>
              <a:rPr lang="es-NI" b="1" dirty="0" smtClean="0"/>
              <a:t>;</a:t>
            </a:r>
          </a:p>
          <a:p>
            <a:r>
              <a:rPr lang="es-NI" b="1" dirty="0" smtClean="0"/>
              <a:t>Hechos.17:28.</a:t>
            </a:r>
          </a:p>
          <a:p>
            <a:r>
              <a:rPr lang="es-NI" dirty="0" smtClean="0"/>
              <a:t> </a:t>
            </a:r>
            <a:r>
              <a:rPr lang="es-NI" b="1" dirty="0" smtClean="0"/>
              <a:t>porque en El vivimos, nos movemos y existimos, así como algunos de vuestros mismos poetas han dicho: "Porque también nosotros somos linaje suyo." </a:t>
            </a:r>
            <a:endParaRPr lang="es-NI" b="1" dirty="0" smtClean="0"/>
          </a:p>
          <a:p>
            <a:r>
              <a:rPr lang="es-NI" b="1" dirty="0" smtClean="0"/>
              <a:t>Dependemos de Dios no de nosotros mismo ni de ninguna otra persona en este mundo.</a:t>
            </a:r>
          </a:p>
          <a:p>
            <a:r>
              <a:rPr lang="es-ES" b="1" dirty="0" smtClean="0"/>
              <a:t>Reconocer a Dios en todos nuestros caminos </a:t>
            </a:r>
            <a:endParaRPr lang="es-NI" b="1" dirty="0" smtClean="0"/>
          </a:p>
          <a:p>
            <a:r>
              <a:rPr lang="es-ES" b="1" dirty="0" smtClean="0"/>
              <a:t>Jeremías 10:23.</a:t>
            </a:r>
            <a:endParaRPr lang="es-NI" b="1" dirty="0" smtClean="0"/>
          </a:p>
          <a:p>
            <a:r>
              <a:rPr lang="es-ES_tradnl" b="1" dirty="0" smtClean="0"/>
              <a:t>Conozco, oh Jehová, que el hombre no es señor de su camino, ni del hombre que camina es el ordenar sus pasos. </a:t>
            </a:r>
          </a:p>
          <a:p>
            <a:r>
              <a:rPr lang="es-ES" b="1" dirty="0" smtClean="0"/>
              <a:t>Dirección para nuestros pasos: Debemos reconocer y confiar en Dios siempre no solo en algunas ocasiones.</a:t>
            </a:r>
            <a:endParaRPr lang="es-NI" dirty="0" smtClean="0"/>
          </a:p>
          <a:p>
            <a:endParaRPr lang="es-NI" dirty="0"/>
          </a:p>
        </p:txBody>
      </p:sp>
      <p:pic>
        <p:nvPicPr>
          <p:cNvPr id="9218" name="Picture 2" descr="C:\Users\MARIO MORENO\Desktop\Confiar En El Señor\Confia-siempre-en-Dios.jpg"/>
          <p:cNvPicPr>
            <a:picLocks noChangeAspect="1" noChangeArrowheads="1"/>
          </p:cNvPicPr>
          <p:nvPr/>
        </p:nvPicPr>
        <p:blipFill>
          <a:blip r:embed="rId3" cstate="print"/>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amond(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amond(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218"/>
                                        </p:tgtEl>
                                        <p:attrNameLst>
                                          <p:attrName>style.visibility</p:attrName>
                                        </p:attrNameLst>
                                      </p:cBhvr>
                                      <p:to>
                                        <p:strVal val="visible"/>
                                      </p:to>
                                    </p:set>
                                    <p:anim calcmode="lin" valueType="num">
                                      <p:cBhvr additive="base">
                                        <p:cTn id="47" dur="500" fill="hold"/>
                                        <p:tgtEl>
                                          <p:spTgt spid="9218"/>
                                        </p:tgtEl>
                                        <p:attrNameLst>
                                          <p:attrName>ppt_x</p:attrName>
                                        </p:attrNameLst>
                                      </p:cBhvr>
                                      <p:tavLst>
                                        <p:tav tm="0">
                                          <p:val>
                                            <p:strVal val="#ppt_x"/>
                                          </p:val>
                                        </p:tav>
                                        <p:tav tm="100000">
                                          <p:val>
                                            <p:strVal val="#ppt_x"/>
                                          </p:val>
                                        </p:tav>
                                      </p:tavLst>
                                    </p:anim>
                                    <p:anim calcmode="lin" valueType="num">
                                      <p:cBhvr additive="base">
                                        <p:cTn id="4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escalera-al-ciel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395536" y="0"/>
            <a:ext cx="8229600" cy="1143000"/>
          </a:xfrm>
        </p:spPr>
        <p:txBody>
          <a:bodyPr/>
          <a:lstStyle/>
          <a:p>
            <a:r>
              <a:rPr lang="es-NI" b="1" dirty="0" smtClean="0"/>
              <a:t>CONCLUSION</a:t>
            </a:r>
            <a:endParaRPr lang="es-NI" b="1" dirty="0"/>
          </a:p>
        </p:txBody>
      </p:sp>
      <p:sp>
        <p:nvSpPr>
          <p:cNvPr id="3" name="2 Marcador de contenido"/>
          <p:cNvSpPr>
            <a:spLocks noGrp="1"/>
          </p:cNvSpPr>
          <p:nvPr>
            <p:ph idx="1"/>
          </p:nvPr>
        </p:nvSpPr>
        <p:spPr>
          <a:xfrm>
            <a:off x="0" y="1600200"/>
            <a:ext cx="9144000" cy="5257800"/>
          </a:xfrm>
        </p:spPr>
        <p:txBody>
          <a:bodyPr>
            <a:normAutofit fontScale="92500" lnSpcReduction="20000"/>
          </a:bodyPr>
          <a:lstStyle/>
          <a:p>
            <a:r>
              <a:rPr lang="es-NI" b="1" dirty="0" smtClean="0"/>
              <a:t>Dependemos de Dios, debemos aprender a confiar en El, siempre no solo en algunos momentos, sino siempre.</a:t>
            </a:r>
          </a:p>
          <a:p>
            <a:r>
              <a:rPr lang="es-NI" b="1" dirty="0" smtClean="0"/>
              <a:t>Confiemos siempre en sus promesas. Mateo.6:33.</a:t>
            </a:r>
          </a:p>
          <a:p>
            <a:r>
              <a:rPr lang="es-NI" b="1" dirty="0" smtClean="0"/>
              <a:t>Pero buscad primero su reino y su justicia, y todas estas cosas os serán añadidas.</a:t>
            </a:r>
          </a:p>
          <a:p>
            <a:r>
              <a:rPr lang="es-NI" b="1" dirty="0" smtClean="0"/>
              <a:t>Por tanto, el Señor hace un pacto con Sus seguidores. Les viene a decir: «Si ponéis los intereses de Dios en primer lugar en vuestra vida, os garantizo vuestras necesidades futuras. </a:t>
            </a:r>
          </a:p>
          <a:p>
            <a:r>
              <a:rPr lang="es-NI" b="1" dirty="0" smtClean="0"/>
              <a:t>Buscad primeramente el reino de Dios y su justicia, y yo me cuidaré de que nunca carezcáis de las cosas necesarias de la vida».</a:t>
            </a:r>
            <a:endParaRPr lang="es-NI" dirty="0"/>
          </a:p>
        </p:txBody>
      </p:sp>
      <p:pic>
        <p:nvPicPr>
          <p:cNvPr id="10242" name="Picture 2" descr="C:\Users\MARIO MORENO\Desktop\Confiar En El Señor\slide_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0243" name="Picture 3" descr="C:\Users\MARIO MORENO\Desktop\Confiar En El Señor\el-reino-de-dios-y-sus-principios-8-638.jpg"/>
          <p:cNvPicPr>
            <a:picLocks noChangeAspect="1" noChangeArrowheads="1"/>
          </p:cNvPicPr>
          <p:nvPr/>
        </p:nvPicPr>
        <p:blipFill>
          <a:blip r:embed="rId4" cstate="print"/>
          <a:srcRect/>
          <a:stretch>
            <a:fillRect/>
          </a:stretch>
        </p:blipFill>
        <p:spPr bwMode="auto">
          <a:xfrm>
            <a:off x="0" y="0"/>
            <a:ext cx="9143999" cy="68579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amond(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amond(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diamond(in)">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diamond(in)">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0242"/>
                                        </p:tgtEl>
                                        <p:attrNameLst>
                                          <p:attrName>style.visibility</p:attrName>
                                        </p:attrNameLst>
                                      </p:cBhvr>
                                      <p:to>
                                        <p:strVal val="visible"/>
                                      </p:to>
                                    </p:set>
                                    <p:anim calcmode="lin" valueType="num">
                                      <p:cBhvr additive="base">
                                        <p:cTn id="38" dur="500" fill="hold"/>
                                        <p:tgtEl>
                                          <p:spTgt spid="10242"/>
                                        </p:tgtEl>
                                        <p:attrNameLst>
                                          <p:attrName>ppt_x</p:attrName>
                                        </p:attrNameLst>
                                      </p:cBhvr>
                                      <p:tavLst>
                                        <p:tav tm="0">
                                          <p:val>
                                            <p:strVal val="#ppt_x"/>
                                          </p:val>
                                        </p:tav>
                                        <p:tav tm="100000">
                                          <p:val>
                                            <p:strVal val="#ppt_x"/>
                                          </p:val>
                                        </p:tav>
                                      </p:tavLst>
                                    </p:anim>
                                    <p:anim calcmode="lin" valueType="num">
                                      <p:cBhvr additive="base">
                                        <p:cTn id="39"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0243"/>
                                        </p:tgtEl>
                                        <p:attrNameLst>
                                          <p:attrName>style.visibility</p:attrName>
                                        </p:attrNameLst>
                                      </p:cBhvr>
                                      <p:to>
                                        <p:strVal val="visible"/>
                                      </p:to>
                                    </p:set>
                                    <p:anim calcmode="lin" valueType="num">
                                      <p:cBhvr additive="base">
                                        <p:cTn id="44" dur="500" fill="hold"/>
                                        <p:tgtEl>
                                          <p:spTgt spid="10243"/>
                                        </p:tgtEl>
                                        <p:attrNameLst>
                                          <p:attrName>ppt_x</p:attrName>
                                        </p:attrNameLst>
                                      </p:cBhvr>
                                      <p:tavLst>
                                        <p:tav tm="0">
                                          <p:val>
                                            <p:strVal val="#ppt_x"/>
                                          </p:val>
                                        </p:tav>
                                        <p:tav tm="100000">
                                          <p:val>
                                            <p:strVal val="#ppt_x"/>
                                          </p:val>
                                        </p:tav>
                                      </p:tavLst>
                                    </p:anim>
                                    <p:anim calcmode="lin" valueType="num">
                                      <p:cBhvr additive="base">
                                        <p:cTn id="45" dur="500" fill="hold"/>
                                        <p:tgtEl>
                                          <p:spTgt spid="102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escalera-al-ciel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0" y="0"/>
            <a:ext cx="9144000" cy="6858000"/>
          </a:xfrm>
        </p:spPr>
        <p:txBody>
          <a:bodyPr>
            <a:normAutofit/>
          </a:bodyPr>
          <a:lstStyle/>
          <a:p>
            <a:r>
              <a:rPr lang="es-NI" b="1" dirty="0" smtClean="0"/>
              <a:t>El nunca nos va a dejar. Hebreos.13:5.</a:t>
            </a:r>
          </a:p>
          <a:p>
            <a:r>
              <a:rPr lang="es-NI" b="1" i="1" dirty="0" smtClean="0"/>
              <a:t>Sea vuestro carácter sin avaricia, contentos con lo que tenéis, porque El mismo ha dicho: NUNCA TE DEJARE NI TE DESAMPARARE,</a:t>
            </a:r>
          </a:p>
          <a:p>
            <a:r>
              <a:rPr lang="es-NI" b="1" dirty="0" smtClean="0"/>
              <a:t>Las mayores riquezas que nadie pueda tener residen en la posesión de Aquel que ha prometido: De ningún modo te desampararé, ni te dejaré. En griego, la negación rotunda se expresa empleando dos o más negativos. </a:t>
            </a:r>
          </a:p>
          <a:p>
            <a:r>
              <a:rPr lang="es-NI" b="1" dirty="0" smtClean="0"/>
              <a:t>En este versículo, la construcción es sumamente enfática: ¡combina </a:t>
            </a:r>
            <a:r>
              <a:rPr lang="es-NI" b="1" i="1" dirty="0" smtClean="0"/>
              <a:t>cinco negaciones para indicar la imposibilidad de que Cristo desampare a los Suyos!</a:t>
            </a:r>
          </a:p>
          <a:p>
            <a:pPr>
              <a:buNone/>
            </a:pPr>
            <a:endParaRPr lang="es-NI" dirty="0"/>
          </a:p>
        </p:txBody>
      </p:sp>
      <p:pic>
        <p:nvPicPr>
          <p:cNvPr id="11266" name="Picture 2" descr="C:\Users\MARIO MORENO\Desktop\Confiar En El Señor\el-camino-a-dios-14-728.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266"/>
                                        </p:tgtEl>
                                        <p:attrNameLst>
                                          <p:attrName>style.visibility</p:attrName>
                                        </p:attrNameLst>
                                      </p:cBhvr>
                                      <p:to>
                                        <p:strVal val="visible"/>
                                      </p:to>
                                    </p:set>
                                    <p:anim calcmode="lin" valueType="num">
                                      <p:cBhvr additive="base">
                                        <p:cTn id="27" dur="500" fill="hold"/>
                                        <p:tgtEl>
                                          <p:spTgt spid="11266"/>
                                        </p:tgtEl>
                                        <p:attrNameLst>
                                          <p:attrName>ppt_x</p:attrName>
                                        </p:attrNameLst>
                                      </p:cBhvr>
                                      <p:tavLst>
                                        <p:tav tm="0">
                                          <p:val>
                                            <p:strVal val="#ppt_x"/>
                                          </p:val>
                                        </p:tav>
                                        <p:tav tm="100000">
                                          <p:val>
                                            <p:strVal val="#ppt_x"/>
                                          </p:val>
                                        </p:tav>
                                      </p:tavLst>
                                    </p:anim>
                                    <p:anim calcmode="lin" valueType="num">
                                      <p:cBhvr additive="base">
                                        <p:cTn id="2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445224"/>
            <a:ext cx="9144000" cy="1412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5400" b="1" dirty="0" smtClean="0"/>
              <a:t>DIOS NOS BENDIGA A TODOS.</a:t>
            </a:r>
            <a:endParaRPr lang="es-NI" sz="5400" b="1" dirty="0"/>
          </a:p>
        </p:txBody>
      </p:sp>
      <p:pic>
        <p:nvPicPr>
          <p:cNvPr id="1026" name="Picture 2" descr="C:\Users\MARIO MORENO\Desktop\Señales\Gracias\jdv1220814919z.gif"/>
          <p:cNvPicPr>
            <a:picLocks noGrp="1" noChangeAspect="1" noChangeArrowheads="1" noCrop="1"/>
          </p:cNvPicPr>
          <p:nvPr>
            <p:ph idx="1"/>
          </p:nvPr>
        </p:nvPicPr>
        <p:blipFill>
          <a:blip r:embed="rId2" cstate="print"/>
          <a:srcRect/>
          <a:stretch>
            <a:fillRect/>
          </a:stretch>
        </p:blipFill>
        <p:spPr bwMode="auto">
          <a:xfrm>
            <a:off x="0" y="0"/>
            <a:ext cx="9144000" cy="54452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escalera-al-ciel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0" y="0"/>
            <a:ext cx="9144000" cy="6858000"/>
          </a:xfrm>
        </p:spPr>
        <p:txBody>
          <a:bodyPr>
            <a:normAutofit fontScale="92500" lnSpcReduction="20000"/>
          </a:bodyPr>
          <a:lstStyle/>
          <a:p>
            <a:pPr lvl="0"/>
            <a:r>
              <a:rPr lang="es-ES" b="1" dirty="0" smtClean="0"/>
              <a:t>DEBEMOS SIEMPRE DE CONFIAR EN DIOS. </a:t>
            </a:r>
          </a:p>
          <a:p>
            <a:r>
              <a:rPr lang="es-ES" b="1" dirty="0" smtClean="0"/>
              <a:t>Proverbios 3:5-6</a:t>
            </a:r>
            <a:endParaRPr lang="es-NI" dirty="0" smtClean="0"/>
          </a:p>
          <a:p>
            <a:r>
              <a:rPr lang="es-ES_tradnl" b="1" dirty="0" smtClean="0"/>
              <a:t>Fíate de Jehová de todo tu corazón,</a:t>
            </a:r>
            <a:endParaRPr lang="es-NI" b="1" dirty="0" smtClean="0"/>
          </a:p>
          <a:p>
            <a:r>
              <a:rPr lang="es-ES_tradnl" b="1" dirty="0" smtClean="0"/>
              <a:t>Y no te apoyes en tu propia prudencia.</a:t>
            </a:r>
            <a:endParaRPr lang="es-NI" b="1" dirty="0" smtClean="0"/>
          </a:p>
          <a:p>
            <a:r>
              <a:rPr lang="es-ES_tradnl" b="1" dirty="0" smtClean="0"/>
              <a:t>Reconócelo en todos tus caminos,</a:t>
            </a:r>
            <a:endParaRPr lang="es-NI" b="1" dirty="0" smtClean="0"/>
          </a:p>
          <a:p>
            <a:r>
              <a:rPr lang="es-ES_tradnl" b="1" dirty="0" smtClean="0"/>
              <a:t>Y él enderezará tus veredas.</a:t>
            </a:r>
            <a:r>
              <a:rPr lang="es-ES" b="1" dirty="0" smtClean="0"/>
              <a:t> </a:t>
            </a:r>
          </a:p>
          <a:p>
            <a:r>
              <a:rPr lang="es-NI" b="1" dirty="0" smtClean="0"/>
              <a:t>Debemos confiar en el Señor con todo nuestro corazón creyendo que Él es capaz y sabio para hacer lo mejor. </a:t>
            </a:r>
          </a:p>
          <a:p>
            <a:r>
              <a:rPr lang="es-NI" b="1" dirty="0" smtClean="0"/>
              <a:t>Hay dos palabras de significado especial en este pasaje: «reconocer» y «caminos». La palabra «caminos» (del hebreo </a:t>
            </a:r>
            <a:r>
              <a:rPr lang="es-NI" b="1" i="1" dirty="0" err="1" smtClean="0"/>
              <a:t>derek</a:t>
            </a:r>
            <a:r>
              <a:rPr lang="es-NI" b="1" i="1" dirty="0" smtClean="0"/>
              <a:t>  significa «una vía, curso o modo de acción». </a:t>
            </a:r>
          </a:p>
          <a:p>
            <a:r>
              <a:rPr lang="es-NI" b="1" i="1" dirty="0" smtClean="0"/>
              <a:t>Sugiere las oportunidades específicas que una persona confronta de continuo.</a:t>
            </a:r>
            <a:endParaRPr lang="es-NI" b="1" dirty="0" smtClean="0"/>
          </a:p>
          <a:p>
            <a:endParaRPr lang="es-NI" dirty="0" smtClean="0"/>
          </a:p>
          <a:p>
            <a:endParaRPr lang="es-NI" dirty="0" smtClean="0"/>
          </a:p>
          <a:p>
            <a:endParaRPr lang="es-NI" dirty="0"/>
          </a:p>
        </p:txBody>
      </p:sp>
      <p:pic>
        <p:nvPicPr>
          <p:cNvPr id="2050" name="Picture 2" descr="C:\Users\MARIO MORENO\Desktop\Confiar En El Señor\9df2a546b5001f7f3f40733daa1e56e5.jpg"/>
          <p:cNvPicPr>
            <a:picLocks noChangeAspect="1" noChangeArrowheads="1"/>
          </p:cNvPicPr>
          <p:nvPr/>
        </p:nvPicPr>
        <p:blipFill>
          <a:blip r:embed="rId3" cstate="print"/>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amond(in)">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amond(in)">
                                      <p:cBhvr>
                                        <p:cTn id="18" dur="2000"/>
                                        <p:tgtEl>
                                          <p:spTgt spid="3">
                                            <p:txEl>
                                              <p:pRg st="2" end="2"/>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amond(in)">
                                      <p:cBhvr>
                                        <p:cTn id="21" dur="2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diamond(in)">
                                      <p:cBhvr>
                                        <p:cTn id="26" dur="2000"/>
                                        <p:tgtEl>
                                          <p:spTgt spid="3">
                                            <p:txEl>
                                              <p:pRg st="4" end="4"/>
                                            </p:txEl>
                                          </p:spTgt>
                                        </p:tgtEl>
                                      </p:cBhvr>
                                    </p:animEffect>
                                  </p:childTnLst>
                                </p:cTn>
                              </p:par>
                              <p:par>
                                <p:cTn id="27" presetID="8" presetClass="entr" presetSubtype="16"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diamond(in)">
                                      <p:cBhvr>
                                        <p:cTn id="29" dur="20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diamond(in)">
                                      <p:cBhvr>
                                        <p:cTn id="34" dur="20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diamond(in)">
                                      <p:cBhvr>
                                        <p:cTn id="39" dur="20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diamond(in)">
                                      <p:cBhvr>
                                        <p:cTn id="44" dur="2000"/>
                                        <p:tgtEl>
                                          <p:spTgt spid="3">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50"/>
                                        </p:tgtEl>
                                        <p:attrNameLst>
                                          <p:attrName>style.visibility</p:attrName>
                                        </p:attrNameLst>
                                      </p:cBhvr>
                                      <p:to>
                                        <p:strVal val="visible"/>
                                      </p:to>
                                    </p:set>
                                    <p:anim calcmode="lin" valueType="num">
                                      <p:cBhvr additive="base">
                                        <p:cTn id="49" dur="500" fill="hold"/>
                                        <p:tgtEl>
                                          <p:spTgt spid="2050"/>
                                        </p:tgtEl>
                                        <p:attrNameLst>
                                          <p:attrName>ppt_x</p:attrName>
                                        </p:attrNameLst>
                                      </p:cBhvr>
                                      <p:tavLst>
                                        <p:tav tm="0">
                                          <p:val>
                                            <p:strVal val="#ppt_x"/>
                                          </p:val>
                                        </p:tav>
                                        <p:tav tm="100000">
                                          <p:val>
                                            <p:strVal val="#ppt_x"/>
                                          </p:val>
                                        </p:tav>
                                      </p:tavLst>
                                    </p:anim>
                                    <p:anim calcmode="lin" valueType="num">
                                      <p:cBhvr additive="base">
                                        <p:cTn id="5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escalera-al-ciel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0" y="0"/>
            <a:ext cx="9144000" cy="6858000"/>
          </a:xfrm>
        </p:spPr>
        <p:txBody>
          <a:bodyPr>
            <a:normAutofit fontScale="85000" lnSpcReduction="20000"/>
          </a:bodyPr>
          <a:lstStyle/>
          <a:p>
            <a:r>
              <a:rPr lang="es-NI" b="1" i="1" dirty="0" smtClean="0"/>
              <a:t>El «segmento de oportunidad» más común que experimentamos con regularidad es cada nuevo día. </a:t>
            </a:r>
          </a:p>
          <a:p>
            <a:r>
              <a:rPr lang="es-NI" b="1" i="1" dirty="0" smtClean="0"/>
              <a:t>Es como si este pasaje nos recordara que debemos reconocer a Dios todos los días, quien entonces dirigirá nuestros senderos.</a:t>
            </a:r>
          </a:p>
          <a:p>
            <a:r>
              <a:rPr lang="es-NI" b="1" dirty="0" smtClean="0"/>
              <a:t>De significado similar es la palabra «reconocer» (del hebreo </a:t>
            </a:r>
            <a:r>
              <a:rPr lang="es-NI" b="1" i="1" dirty="0" err="1" smtClean="0"/>
              <a:t>yada</a:t>
            </a:r>
            <a:r>
              <a:rPr lang="es-NI" b="1" i="1" dirty="0" smtClean="0"/>
              <a:t>` . En otros lugares </a:t>
            </a:r>
            <a:r>
              <a:rPr lang="es-NI" b="1" i="1" dirty="0" err="1" smtClean="0"/>
              <a:t>yada</a:t>
            </a:r>
            <a:r>
              <a:rPr lang="es-NI" b="1" i="1" dirty="0" smtClean="0"/>
              <a:t>` se traduce como «conocer», con el significado de conocer por medio de la observación, la investigación, la reflexión o la experiencia directa. Pero el nivel más alto de </a:t>
            </a:r>
            <a:r>
              <a:rPr lang="es-NI" b="1" i="1" dirty="0" err="1" smtClean="0"/>
              <a:t>yada</a:t>
            </a:r>
            <a:r>
              <a:rPr lang="es-NI" b="1" i="1" dirty="0" smtClean="0"/>
              <a:t>` se obtiene a través del «contacto directo e íntimo», como ocurre en el matrimonio. </a:t>
            </a:r>
          </a:p>
          <a:p>
            <a:r>
              <a:rPr lang="es-NI" b="1" i="1" dirty="0" smtClean="0"/>
              <a:t>Aplicado al contexto espiritual, sugiere una intimidad con Dios en oración que concede bendiciones y victorias. </a:t>
            </a:r>
          </a:p>
          <a:p>
            <a:r>
              <a:rPr lang="es-NI" b="1" i="1" dirty="0" smtClean="0"/>
              <a:t>Al conjugar estas ideas con nuestro texto de Proverbios podríamos concluir que si mantenemos </a:t>
            </a:r>
            <a:r>
              <a:rPr lang="es-NI" b="1" i="1" dirty="0" err="1" smtClean="0"/>
              <a:t>yada</a:t>
            </a:r>
            <a:r>
              <a:rPr lang="es-NI" b="1" i="1" dirty="0" smtClean="0"/>
              <a:t>` (contacto íntimo y directo con Dios) todos nuestros «días», Dios promete conducirnos hacia realizaciones vivificantes y fructíferas.</a:t>
            </a:r>
            <a:endParaRPr lang="es-NI" b="1" dirty="0"/>
          </a:p>
        </p:txBody>
      </p:sp>
      <p:pic>
        <p:nvPicPr>
          <p:cNvPr id="3074" name="Picture 2" descr="C:\Users\MARIO MORENO\Desktop\Confiar En El Señor\proverbios-3-vs-5-6.jpg"/>
          <p:cNvPicPr>
            <a:picLocks noChangeAspect="1" noChangeArrowheads="1"/>
          </p:cNvPicPr>
          <p:nvPr/>
        </p:nvPicPr>
        <p:blipFill>
          <a:blip r:embed="rId3" cstate="print"/>
          <a:srcRect/>
          <a:stretch>
            <a:fillRect/>
          </a:stretch>
        </p:blipFill>
        <p:spPr bwMode="auto">
          <a:xfrm>
            <a:off x="1"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074"/>
                                        </p:tgtEl>
                                        <p:attrNameLst>
                                          <p:attrName>style.visibility</p:attrName>
                                        </p:attrNameLst>
                                      </p:cBhvr>
                                      <p:to>
                                        <p:strVal val="visible"/>
                                      </p:to>
                                    </p:set>
                                    <p:anim calcmode="lin" valueType="num">
                                      <p:cBhvr additive="base">
                                        <p:cTn id="32" dur="500" fill="hold"/>
                                        <p:tgtEl>
                                          <p:spTgt spid="3074"/>
                                        </p:tgtEl>
                                        <p:attrNameLst>
                                          <p:attrName>ppt_x</p:attrName>
                                        </p:attrNameLst>
                                      </p:cBhvr>
                                      <p:tavLst>
                                        <p:tav tm="0">
                                          <p:val>
                                            <p:strVal val="#ppt_x"/>
                                          </p:val>
                                        </p:tav>
                                        <p:tav tm="100000">
                                          <p:val>
                                            <p:strVal val="#ppt_x"/>
                                          </p:val>
                                        </p:tav>
                                      </p:tavLst>
                                    </p:anim>
                                    <p:anim calcmode="lin" valueType="num">
                                      <p:cBhvr additive="base">
                                        <p:cTn id="33"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escalera-al-ciel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0" y="0"/>
            <a:ext cx="9144000" cy="6858000"/>
          </a:xfrm>
        </p:spPr>
        <p:txBody>
          <a:bodyPr>
            <a:normAutofit fontScale="92500" lnSpcReduction="10000"/>
          </a:bodyPr>
          <a:lstStyle/>
          <a:p>
            <a:r>
              <a:rPr lang="es-NI" b="1" dirty="0" smtClean="0"/>
              <a:t>Debemos siempre confiar en el Señor. Salmos.37:3-6.</a:t>
            </a:r>
          </a:p>
          <a:p>
            <a:r>
              <a:rPr lang="es-NI" b="1" dirty="0" smtClean="0"/>
              <a:t>Confía en el SEÑOR, y haz el bien; habita en la tierra, y cultiva la fidelidad. </a:t>
            </a:r>
          </a:p>
          <a:p>
            <a:r>
              <a:rPr lang="es-NI" b="1" dirty="0" smtClean="0"/>
              <a:t>Pon tu delicia en el SEÑOR, y El te dará las peticiones de tu corazón. </a:t>
            </a:r>
          </a:p>
          <a:p>
            <a:r>
              <a:rPr lang="es-NI" b="1" dirty="0" smtClean="0"/>
              <a:t>Encomienda al SEÑOR tu camino, confía en El, que El actuará;</a:t>
            </a:r>
          </a:p>
          <a:p>
            <a:r>
              <a:rPr lang="es-NI" dirty="0" smtClean="0"/>
              <a:t> </a:t>
            </a:r>
            <a:r>
              <a:rPr lang="es-NI" b="1" dirty="0" smtClean="0"/>
              <a:t>hará resplandecer tu justicia como la luz, y tu derecho como el mediodía. </a:t>
            </a:r>
          </a:p>
          <a:p>
            <a:r>
              <a:rPr lang="es-NI" b="1" dirty="0" smtClean="0"/>
              <a:t>Esta confianza no quiere decir un optimismo liviano y pasajero que espera que todo acabe bien. </a:t>
            </a:r>
          </a:p>
          <a:p>
            <a:r>
              <a:rPr lang="es-NI" b="1" dirty="0" smtClean="0"/>
              <a:t>Al contrario, significa una profunda y duradera confianza en Dios, creyendo en Aquel que ha prometido castigar a los impíos y premiar a los justos.</a:t>
            </a:r>
            <a:endParaRPr lang="es-NI" b="1" dirty="0"/>
          </a:p>
        </p:txBody>
      </p:sp>
      <p:pic>
        <p:nvPicPr>
          <p:cNvPr id="4098" name="Picture 2" descr="C:\Users\MARIO MORENO\Desktop\Confiar En El Señor\confiar-en-Dios.jpg"/>
          <p:cNvPicPr>
            <a:picLocks noChangeAspect="1" noChangeArrowheads="1"/>
          </p:cNvPicPr>
          <p:nvPr/>
        </p:nvPicPr>
        <p:blipFill>
          <a:blip r:embed="rId3" cstate="print"/>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amond(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098"/>
                                        </p:tgtEl>
                                        <p:attrNameLst>
                                          <p:attrName>style.visibility</p:attrName>
                                        </p:attrNameLst>
                                      </p:cBhvr>
                                      <p:to>
                                        <p:strVal val="visible"/>
                                      </p:to>
                                    </p:set>
                                    <p:anim calcmode="lin" valueType="num">
                                      <p:cBhvr additive="base">
                                        <p:cTn id="42" dur="500" fill="hold"/>
                                        <p:tgtEl>
                                          <p:spTgt spid="4098"/>
                                        </p:tgtEl>
                                        <p:attrNameLst>
                                          <p:attrName>ppt_x</p:attrName>
                                        </p:attrNameLst>
                                      </p:cBhvr>
                                      <p:tavLst>
                                        <p:tav tm="0">
                                          <p:val>
                                            <p:strVal val="#ppt_x"/>
                                          </p:val>
                                        </p:tav>
                                        <p:tav tm="100000">
                                          <p:val>
                                            <p:strVal val="#ppt_x"/>
                                          </p:val>
                                        </p:tav>
                                      </p:tavLst>
                                    </p:anim>
                                    <p:anim calcmode="lin" valueType="num">
                                      <p:cBhvr additive="base">
                                        <p:cTn id="4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escalera-al-ciel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0" y="0"/>
            <a:ext cx="9144000" cy="6858000"/>
          </a:xfrm>
        </p:spPr>
        <p:txBody>
          <a:bodyPr>
            <a:normAutofit fontScale="92500" lnSpcReduction="20000"/>
          </a:bodyPr>
          <a:lstStyle/>
          <a:p>
            <a:r>
              <a:rPr lang="es-NI" b="1" dirty="0" smtClean="0"/>
              <a:t>Demostramos confianza en El Señor cuando dejamos nuestras cargas a El. Salmos.55:22.</a:t>
            </a:r>
          </a:p>
          <a:p>
            <a:r>
              <a:rPr lang="es-NI" b="1" dirty="0" smtClean="0"/>
              <a:t>Echa sobre el SEÑOR tu carga, y El te sustentará; El nunca permitirá que el justo sea sacudido.</a:t>
            </a:r>
          </a:p>
          <a:p>
            <a:r>
              <a:rPr lang="es-NI" b="1" dirty="0" smtClean="0"/>
              <a:t>El salmista llegó a entender que la mejor salvación en tiempos de problemas no es huir de ellos, sino echar la carga sobre DIOS. </a:t>
            </a:r>
          </a:p>
          <a:p>
            <a:r>
              <a:rPr lang="es-NI" b="1" dirty="0" smtClean="0"/>
              <a:t>Ojalá aprendiéramos esta hermosa lección que fue expuesta por </a:t>
            </a:r>
            <a:r>
              <a:rPr lang="es-NI" b="1" dirty="0" err="1" smtClean="0"/>
              <a:t>Horne</a:t>
            </a:r>
            <a:r>
              <a:rPr lang="es-NI" b="1" dirty="0" smtClean="0"/>
              <a:t>: «Aquel que una vez llevó el peso de nuestros pecados y tristezas, pide que ahora y para siempre nosotros le permitamos llevar la carga de nuestros problemas».</a:t>
            </a:r>
          </a:p>
          <a:p>
            <a:r>
              <a:rPr lang="es-NI" b="1" dirty="0" smtClean="0"/>
              <a:t>Cuando echamos nuestros problemas a Dios ellos tendrán un final feliz. Proverbios.16:3.</a:t>
            </a:r>
          </a:p>
          <a:p>
            <a:r>
              <a:rPr lang="es-NI" b="1" dirty="0" smtClean="0"/>
              <a:t>Encomienda tus obras al SEÑOR, y tus propósitos se afianzarán.</a:t>
            </a:r>
            <a:endParaRPr lang="es-NI" b="1" dirty="0"/>
          </a:p>
        </p:txBody>
      </p:sp>
      <p:pic>
        <p:nvPicPr>
          <p:cNvPr id="5122" name="Picture 2" descr="C:\Users\MARIO MORENO\Desktop\Confiar En El Señor\confiar-en-dios-es-tener.jpg"/>
          <p:cNvPicPr>
            <a:picLocks noChangeAspect="1" noChangeArrowheads="1"/>
          </p:cNvPicPr>
          <p:nvPr/>
        </p:nvPicPr>
        <p:blipFill>
          <a:blip r:embed="rId3"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122"/>
                                        </p:tgtEl>
                                        <p:attrNameLst>
                                          <p:attrName>style.visibility</p:attrName>
                                        </p:attrNameLst>
                                      </p:cBhvr>
                                      <p:to>
                                        <p:strVal val="visible"/>
                                      </p:to>
                                    </p:set>
                                    <p:anim calcmode="lin" valueType="num">
                                      <p:cBhvr additive="base">
                                        <p:cTn id="37" dur="500" fill="hold"/>
                                        <p:tgtEl>
                                          <p:spTgt spid="5122"/>
                                        </p:tgtEl>
                                        <p:attrNameLst>
                                          <p:attrName>ppt_x</p:attrName>
                                        </p:attrNameLst>
                                      </p:cBhvr>
                                      <p:tavLst>
                                        <p:tav tm="0">
                                          <p:val>
                                            <p:strVal val="#ppt_x"/>
                                          </p:val>
                                        </p:tav>
                                        <p:tav tm="100000">
                                          <p:val>
                                            <p:strVal val="#ppt_x"/>
                                          </p:val>
                                        </p:tav>
                                      </p:tavLst>
                                    </p:anim>
                                    <p:anim calcmode="lin" valueType="num">
                                      <p:cBhvr additive="base">
                                        <p:cTn id="3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escalera-al-ciel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0" y="0"/>
            <a:ext cx="9144000" cy="6858000"/>
          </a:xfrm>
        </p:spPr>
        <p:txBody>
          <a:bodyPr>
            <a:normAutofit fontScale="92500" lnSpcReduction="20000"/>
          </a:bodyPr>
          <a:lstStyle/>
          <a:p>
            <a:r>
              <a:rPr lang="es-NI" b="1" dirty="0" smtClean="0"/>
              <a:t>La mejor manera de asegurarnos que nuestros sueños y metas se realizarán es dedicando nuestras obras al Señor.</a:t>
            </a:r>
          </a:p>
          <a:p>
            <a:r>
              <a:rPr lang="es-NI" b="1" dirty="0" smtClean="0"/>
              <a:t> «Ocasionalmente nos encontramos preocupados y deprimidos, aun intentando hacer la obra del Señor. ¿Hay algo que se aleje más de lo que Dios desea que ese estado? Dios no puede obrar a través de corazones ansiosos. </a:t>
            </a:r>
          </a:p>
          <a:p>
            <a:r>
              <a:rPr lang="es-NI" b="1" dirty="0" smtClean="0"/>
              <a:t>Cuando un creyente llegue a este estado de ánimo, debería detenerse inmediatamente y preguntarse: "¿de quién es esta obra?" Si la obra es de Dios, entonces no olvidemos que la carga es Suya también. La persona importante no eres tú, ¡es Cristo! Él está obrando por medio de nosotros. </a:t>
            </a:r>
          </a:p>
          <a:p>
            <a:r>
              <a:rPr lang="es-NI" b="1" dirty="0" smtClean="0"/>
              <a:t>Entonces, ¿qué debemos hacer cuando las cosas no van bien? ¡Ir a Él! Menos que eso es desobedecer».</a:t>
            </a:r>
            <a:endParaRPr lang="es-NI" b="1" dirty="0"/>
          </a:p>
        </p:txBody>
      </p:sp>
      <p:pic>
        <p:nvPicPr>
          <p:cNvPr id="6146" name="Picture 2" descr="C:\Users\MARIO MORENO\Desktop\Confiar En El Señor\untitled.png1.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146"/>
                                        </p:tgtEl>
                                        <p:attrNameLst>
                                          <p:attrName>style.visibility</p:attrName>
                                        </p:attrNameLst>
                                      </p:cBhvr>
                                      <p:to>
                                        <p:strVal val="visible"/>
                                      </p:to>
                                    </p:set>
                                    <p:anim calcmode="lin" valueType="num">
                                      <p:cBhvr additive="base">
                                        <p:cTn id="27" dur="500" fill="hold"/>
                                        <p:tgtEl>
                                          <p:spTgt spid="6146"/>
                                        </p:tgtEl>
                                        <p:attrNameLst>
                                          <p:attrName>ppt_x</p:attrName>
                                        </p:attrNameLst>
                                      </p:cBhvr>
                                      <p:tavLst>
                                        <p:tav tm="0">
                                          <p:val>
                                            <p:strVal val="#ppt_x"/>
                                          </p:val>
                                        </p:tav>
                                        <p:tav tm="100000">
                                          <p:val>
                                            <p:strVal val="#ppt_x"/>
                                          </p:val>
                                        </p:tav>
                                      </p:tavLst>
                                    </p:anim>
                                    <p:anim calcmode="lin" valueType="num">
                                      <p:cBhvr additive="base">
                                        <p:cTn id="2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escalera-al-ciel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0" y="0"/>
            <a:ext cx="9144000" cy="6858000"/>
          </a:xfrm>
        </p:spPr>
        <p:txBody>
          <a:bodyPr>
            <a:normAutofit lnSpcReduction="10000"/>
          </a:bodyPr>
          <a:lstStyle/>
          <a:p>
            <a:pPr lvl="0"/>
            <a:r>
              <a:rPr lang="es-ES" b="1" dirty="0" smtClean="0"/>
              <a:t>Confiar en Dios es Rehusar apoyarnos en la prudencia humana.</a:t>
            </a:r>
          </a:p>
          <a:p>
            <a:r>
              <a:rPr lang="es-ES" b="1" dirty="0" smtClean="0"/>
              <a:t>Isaías 55:8-9</a:t>
            </a:r>
            <a:endParaRPr lang="es-NI" dirty="0" smtClean="0"/>
          </a:p>
          <a:p>
            <a:r>
              <a:rPr lang="es-ES_tradnl" b="1" dirty="0" smtClean="0"/>
              <a:t>Porque mis pensamientos no son vuestros pensamientos, ni vuestros caminos mis caminos, dijo Jehová.</a:t>
            </a:r>
            <a:endParaRPr lang="es-NI" b="1" dirty="0" smtClean="0"/>
          </a:p>
          <a:p>
            <a:r>
              <a:rPr lang="es-ES_tradnl" b="1" dirty="0" smtClean="0"/>
              <a:t>Como son más altos los cielos que la tierra, así son mis caminos más altos que vuestros caminos, y mis pensamientos más que vuestros pensamientos.</a:t>
            </a:r>
          </a:p>
          <a:p>
            <a:r>
              <a:rPr lang="es-ES_tradnl" b="1" dirty="0" smtClean="0"/>
              <a:t>Por que hay caminos que al hombre le parecen bien. </a:t>
            </a:r>
          </a:p>
          <a:p>
            <a:r>
              <a:rPr lang="es-ES_tradnl" b="1" dirty="0" smtClean="0"/>
              <a:t>Proverbios.14:12.</a:t>
            </a:r>
          </a:p>
          <a:p>
            <a:r>
              <a:rPr lang="es-NI" b="1" dirty="0" smtClean="0"/>
              <a:t>Hay camino que al hombre le </a:t>
            </a:r>
            <a:r>
              <a:rPr lang="es-NI" b="1" i="1" dirty="0" smtClean="0"/>
              <a:t>parece derecho, pero al final, es camino de muerte.</a:t>
            </a:r>
            <a:endParaRPr lang="es-ES_tradnl" b="1" dirty="0" smtClean="0"/>
          </a:p>
          <a:p>
            <a:endParaRPr lang="es-NI" dirty="0" smtClean="0"/>
          </a:p>
        </p:txBody>
      </p:sp>
      <p:pic>
        <p:nvPicPr>
          <p:cNvPr id="7170" name="Picture 2" descr="C:\Users\MARIO MORENO\Desktop\Confiar En El Señor\fb5df11644df35ce2336200e1da7dca5.jpg"/>
          <p:cNvPicPr>
            <a:picLocks noChangeAspect="1" noChangeArrowheads="1"/>
          </p:cNvPicPr>
          <p:nvPr/>
        </p:nvPicPr>
        <p:blipFill>
          <a:blip r:embed="rId3" cstate="print"/>
          <a:srcRect/>
          <a:stretch>
            <a:fillRect/>
          </a:stretch>
        </p:blipFill>
        <p:spPr bwMode="auto">
          <a:xfrm>
            <a:off x="0" y="-109538"/>
            <a:ext cx="9144000" cy="70770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amond(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7170"/>
                                        </p:tgtEl>
                                        <p:attrNameLst>
                                          <p:attrName>style.visibility</p:attrName>
                                        </p:attrNameLst>
                                      </p:cBhvr>
                                      <p:to>
                                        <p:strVal val="visible"/>
                                      </p:to>
                                    </p:set>
                                    <p:anim calcmode="lin" valueType="num">
                                      <p:cBhvr additive="base">
                                        <p:cTn id="42" dur="500" fill="hold"/>
                                        <p:tgtEl>
                                          <p:spTgt spid="7170"/>
                                        </p:tgtEl>
                                        <p:attrNameLst>
                                          <p:attrName>ppt_x</p:attrName>
                                        </p:attrNameLst>
                                      </p:cBhvr>
                                      <p:tavLst>
                                        <p:tav tm="0">
                                          <p:val>
                                            <p:strVal val="#ppt_x"/>
                                          </p:val>
                                        </p:tav>
                                        <p:tav tm="100000">
                                          <p:val>
                                            <p:strVal val="#ppt_x"/>
                                          </p:val>
                                        </p:tav>
                                      </p:tavLst>
                                    </p:anim>
                                    <p:anim calcmode="lin" valueType="num">
                                      <p:cBhvr additive="base">
                                        <p:cTn id="43"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escalera-al-ciel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0" y="0"/>
            <a:ext cx="9144000" cy="6858000"/>
          </a:xfrm>
        </p:spPr>
        <p:txBody>
          <a:bodyPr>
            <a:normAutofit lnSpcReduction="10000"/>
          </a:bodyPr>
          <a:lstStyle/>
          <a:p>
            <a:r>
              <a:rPr lang="es-NI" b="1" dirty="0" smtClean="0"/>
              <a:t>El camino que le parece derecho al hombre es el de la salvación por buenas obras o buena conducta. Hay más personas yendo al infierno bajo este concepto erróneo que bajo cualquier otro. </a:t>
            </a:r>
          </a:p>
          <a:p>
            <a:r>
              <a:rPr lang="es-NI" b="1" dirty="0" smtClean="0"/>
              <a:t>En un sentido más amplio, el camino que al hombre le parece derecho es siempre su propio camino, el camino de voluntad propia que menosprecia la dirección divina por el consejo humano. </a:t>
            </a:r>
          </a:p>
          <a:p>
            <a:r>
              <a:rPr lang="es-NI" b="1" dirty="0" smtClean="0"/>
              <a:t>Esto tan sólo puede tener un fin desastroso y muerte espiritual. </a:t>
            </a:r>
          </a:p>
          <a:p>
            <a:r>
              <a:rPr lang="es-NI" b="1" dirty="0" smtClean="0"/>
              <a:t>Proverbios.16:25.</a:t>
            </a:r>
          </a:p>
          <a:p>
            <a:r>
              <a:rPr lang="es-NI" b="1" dirty="0" smtClean="0"/>
              <a:t>Hay camino que al hombre le </a:t>
            </a:r>
            <a:r>
              <a:rPr lang="es-NI" b="1" i="1" dirty="0" smtClean="0"/>
              <a:t>parece derecho, pero al final es camino de muerte.</a:t>
            </a:r>
            <a:endParaRPr lang="es-NI" b="1" dirty="0" smtClean="0"/>
          </a:p>
          <a:p>
            <a:endParaRPr lang="es-NI" dirty="0"/>
          </a:p>
        </p:txBody>
      </p:sp>
      <p:pic>
        <p:nvPicPr>
          <p:cNvPr id="5" name="Picture 2" descr="C:\Users\MARIO MORENO\Desktop\Confiar En El Señor\origen-de-los-reinos-14-638.jpg"/>
          <p:cNvPicPr>
            <a:picLocks noChangeAspect="1" noChangeArrowheads="1"/>
          </p:cNvPicPr>
          <p:nvPr/>
        </p:nvPicPr>
        <p:blipFill>
          <a:blip r:embed="rId3" cstate="print"/>
          <a:srcRect/>
          <a:stretch>
            <a:fillRect/>
          </a:stretch>
        </p:blipFill>
        <p:spPr bwMode="auto">
          <a:xfrm>
            <a:off x="0" y="0"/>
            <a:ext cx="9143999" cy="68579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escalera-al-ciel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0" y="0"/>
            <a:ext cx="9144000" cy="6858000"/>
          </a:xfrm>
        </p:spPr>
        <p:txBody>
          <a:bodyPr>
            <a:normAutofit/>
          </a:bodyPr>
          <a:lstStyle/>
          <a:p>
            <a:r>
              <a:rPr lang="es-NI" b="1" dirty="0" smtClean="0"/>
              <a:t>Por eso debemos de meditar si estamos confiando en Dios o en nuestro propio camino. Proverbios.12:15.</a:t>
            </a:r>
          </a:p>
          <a:p>
            <a:r>
              <a:rPr lang="es-NI" b="1" dirty="0" smtClean="0"/>
              <a:t>El camino del necio es recto a sus propios ojos, mas el que escucha consejos es sabio.</a:t>
            </a:r>
          </a:p>
          <a:p>
            <a:r>
              <a:rPr lang="es-NI" b="1" dirty="0" smtClean="0"/>
              <a:t>Al</a:t>
            </a:r>
            <a:r>
              <a:rPr lang="es-NI" dirty="0" smtClean="0"/>
              <a:t> </a:t>
            </a:r>
            <a:r>
              <a:rPr lang="es-NI" b="1" dirty="0" smtClean="0"/>
              <a:t>necio no se le puede decir nada. Lo sabe todo, y no escucha. </a:t>
            </a:r>
          </a:p>
          <a:p>
            <a:r>
              <a:rPr lang="es-NI" b="1" dirty="0" smtClean="0"/>
              <a:t>Pero el sabio se abre al consejo, y reconoce que no es posible que una persona entienda todos los aspectos de un asunto.</a:t>
            </a:r>
          </a:p>
          <a:p>
            <a:r>
              <a:rPr lang="es-NI" b="1" dirty="0" smtClean="0"/>
              <a:t>No debemos confiar en nosotros mismo sino en Dios, ya que la salvación, la vida el aire el caminar todo depende de Dios. Hechos.17:25.</a:t>
            </a:r>
            <a:endParaRPr lang="es-NI" dirty="0"/>
          </a:p>
        </p:txBody>
      </p:sp>
      <p:pic>
        <p:nvPicPr>
          <p:cNvPr id="8196" name="Picture 4" descr="C:\Users\MARIO MORENO\Desktop\Confiar En El Señor\hqdefault.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196"/>
                                        </p:tgtEl>
                                        <p:attrNameLst>
                                          <p:attrName>style.visibility</p:attrName>
                                        </p:attrNameLst>
                                      </p:cBhvr>
                                      <p:to>
                                        <p:strVal val="visible"/>
                                      </p:to>
                                    </p:set>
                                    <p:anim calcmode="lin" valueType="num">
                                      <p:cBhvr additive="base">
                                        <p:cTn id="32" dur="500" fill="hold"/>
                                        <p:tgtEl>
                                          <p:spTgt spid="8196"/>
                                        </p:tgtEl>
                                        <p:attrNameLst>
                                          <p:attrName>ppt_x</p:attrName>
                                        </p:attrNameLst>
                                      </p:cBhvr>
                                      <p:tavLst>
                                        <p:tav tm="0">
                                          <p:val>
                                            <p:strVal val="#ppt_x"/>
                                          </p:val>
                                        </p:tav>
                                        <p:tav tm="100000">
                                          <p:val>
                                            <p:strVal val="#ppt_x"/>
                                          </p:val>
                                        </p:tav>
                                      </p:tavLst>
                                    </p:anim>
                                    <p:anim calcmode="lin" valueType="num">
                                      <p:cBhvr additive="base">
                                        <p:cTn id="33"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1271</Words>
  <Application>Microsoft Office PowerPoint</Application>
  <PresentationFormat>Presentación en pantalla (4:3)</PresentationFormat>
  <Paragraphs>73</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 DEPENDENCIA Y DIRECCION. </vt:lpstr>
      <vt:lpstr>Diapositiva 2</vt:lpstr>
      <vt:lpstr>Diapositiva 3</vt:lpstr>
      <vt:lpstr>Diapositiva 4</vt:lpstr>
      <vt:lpstr>Diapositiva 5</vt:lpstr>
      <vt:lpstr>Diapositiva 6</vt:lpstr>
      <vt:lpstr>Diapositiva 7</vt:lpstr>
      <vt:lpstr>Diapositiva 8</vt:lpstr>
      <vt:lpstr>Diapositiva 9</vt:lpstr>
      <vt:lpstr>Diapositiva 10</vt:lpstr>
      <vt:lpstr>CONCLUSION</vt:lpstr>
      <vt:lpstr>Diapositiva 12</vt:lpstr>
      <vt:lpstr>Diapositiva 13</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DEPENDENCIA Y DIRECCION. </dc:title>
  <dc:creator>MARIO MORENO</dc:creator>
  <cp:lastModifiedBy>MARIO MORENO</cp:lastModifiedBy>
  <cp:revision>17</cp:revision>
  <dcterms:created xsi:type="dcterms:W3CDTF">2017-02-04T03:59:43Z</dcterms:created>
  <dcterms:modified xsi:type="dcterms:W3CDTF">2017-02-07T04:10:00Z</dcterms:modified>
</cp:coreProperties>
</file>