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8" r:id="rId19"/>
    <p:sldId id="273" r:id="rId20"/>
    <p:sldId id="274" r:id="rId21"/>
    <p:sldId id="277" r:id="rId22"/>
    <p:sldId id="275" r:id="rId2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80823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4181062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118320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391153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174415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249203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89938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318844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241312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307620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24577FE-12AD-4887-87C9-0EA272AE2759}" type="datetimeFigureOut">
              <a:rPr lang="es-ES" smtClean="0"/>
              <a:t>20/02/2018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45EF17B-0AA2-4363-A0C8-0BE0FEF7362B}" type="slidenum">
              <a:rPr lang="es-ES" smtClean="0"/>
              <a:t>‹Nº›</a:t>
            </a:fld>
            <a:endParaRPr lang="es-ES"/>
          </a:p>
        </p:txBody>
      </p:sp>
    </p:spTree>
    <p:extLst>
      <p:ext uri="{BB962C8B-B14F-4D97-AF65-F5344CB8AC3E}">
        <p14:creationId xmlns:p14="http://schemas.microsoft.com/office/powerpoint/2010/main" val="1004330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577FE-12AD-4887-87C9-0EA272AE2759}" type="datetimeFigureOut">
              <a:rPr lang="es-ES" smtClean="0"/>
              <a:t>20/02/2018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EF17B-0AA2-4363-A0C8-0BE0FEF7362B}" type="slidenum">
              <a:rPr lang="es-ES" smtClean="0"/>
              <a:t>‹Nº›</a:t>
            </a:fld>
            <a:endParaRPr lang="es-ES"/>
          </a:p>
        </p:txBody>
      </p:sp>
    </p:spTree>
    <p:extLst>
      <p:ext uri="{BB962C8B-B14F-4D97-AF65-F5344CB8AC3E}">
        <p14:creationId xmlns:p14="http://schemas.microsoft.com/office/powerpoint/2010/main" val="413528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4" name="3 Título"/>
          <p:cNvSpPr>
            <a:spLocks noGrp="1"/>
          </p:cNvSpPr>
          <p:nvPr>
            <p:ph type="title"/>
          </p:nvPr>
        </p:nvSpPr>
        <p:spPr>
          <a:xfrm>
            <a:off x="457200" y="0"/>
            <a:ext cx="8229600" cy="1417638"/>
          </a:xfrm>
        </p:spPr>
        <p:txBody>
          <a:bodyPr>
            <a:normAutofit fontScale="90000"/>
          </a:bodyPr>
          <a:lstStyle/>
          <a:p>
            <a:r>
              <a:rPr lang="es-ES" dirty="0" smtClean="0"/>
              <a:t/>
            </a:r>
            <a:br>
              <a:rPr lang="es-ES" dirty="0" smtClean="0"/>
            </a:br>
            <a:r>
              <a:rPr lang="es-ES" b="1" dirty="0" smtClean="0"/>
              <a:t>DIOS SE HARTO- SE CANSO.</a:t>
            </a:r>
            <a:br>
              <a:rPr lang="es-ES" b="1" dirty="0" smtClean="0"/>
            </a:br>
            <a:r>
              <a:rPr lang="es-ES" b="1" dirty="0" smtClean="0"/>
              <a:t> ISAIAS.1:11.</a:t>
            </a:r>
            <a:br>
              <a:rPr lang="es-ES" b="1" dirty="0" smtClean="0"/>
            </a:br>
            <a:endParaRPr lang="es-ES" b="1" dirty="0"/>
          </a:p>
        </p:txBody>
      </p:sp>
      <p:sp>
        <p:nvSpPr>
          <p:cNvPr id="5" name="4 Marcador de contenido"/>
          <p:cNvSpPr>
            <a:spLocks noGrp="1"/>
          </p:cNvSpPr>
          <p:nvPr>
            <p:ph idx="1"/>
          </p:nvPr>
        </p:nvSpPr>
        <p:spPr>
          <a:xfrm>
            <a:off x="0" y="1600200"/>
            <a:ext cx="6444208" cy="5257800"/>
          </a:xfrm>
        </p:spPr>
        <p:txBody>
          <a:bodyPr>
            <a:normAutofit fontScale="85000" lnSpcReduction="20000"/>
          </a:bodyPr>
          <a:lstStyle/>
          <a:p>
            <a:r>
              <a:rPr lang="es-ES" b="1" dirty="0" smtClean="0"/>
              <a:t>INTRODUCCION:</a:t>
            </a:r>
          </a:p>
          <a:p>
            <a:r>
              <a:rPr lang="es-ES" b="1" dirty="0" smtClean="0"/>
              <a:t>Dios en los tiempos de Isaías llego al punto de decirle al pueblo de Israel que estaba harto- cansado de sus holocaustos y toda la adoración que ellos hacían.</a:t>
            </a:r>
          </a:p>
          <a:p>
            <a:r>
              <a:rPr lang="es-ES" b="1" dirty="0" smtClean="0"/>
              <a:t>La palabra Harto- significa: Cansado abatido que ya no puede más por algo que está ocurriendo. </a:t>
            </a:r>
          </a:p>
          <a:p>
            <a:r>
              <a:rPr lang="es-ES" b="1" dirty="0" smtClean="0"/>
              <a:t>Y no es que Dios se canse físicamente porque Dios no es humano ni tiene cuerpo físico, pero las acciones que el pueblo hacia en la adoración llego al colmo de harta a Dios, como en el diluvio Dios se canso de la maldad. </a:t>
            </a:r>
          </a:p>
          <a:p>
            <a:endParaRPr lang="es-ES" dirty="0"/>
          </a:p>
        </p:txBody>
      </p:sp>
      <p:pic>
        <p:nvPicPr>
          <p:cNvPr id="2050" name="Picture 2" descr="C:\Users\Mario Moreno\Desktop\Señales\Imagen Animadas\Hombre-anciano-4962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89695" y="1340768"/>
            <a:ext cx="2724150"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2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Scale>
                                      <p:cBhvr>
                                        <p:cTn id="12"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xEl>
                                              <p:pRg st="0" end="0"/>
                                            </p:txEl>
                                          </p:spTgt>
                                        </p:tgtEl>
                                        <p:attrNameLst>
                                          <p:attrName>ppt_x</p:attrName>
                                          <p:attrName>ppt_y</p:attrName>
                                        </p:attrNameLst>
                                      </p:cBhvr>
                                    </p:animMotion>
                                    <p:animEffect transition="in" filter="fade">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Scale>
                                      <p:cBhvr>
                                        <p:cTn id="19" dur="1000" decel="50000" fill="hold">
                                          <p:stCondLst>
                                            <p:cond delay="0"/>
                                          </p:stCondLst>
                                        </p:cTn>
                                        <p:tgtEl>
                                          <p:spTgt spid="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5">
                                            <p:txEl>
                                              <p:pRg st="1" end="1"/>
                                            </p:txEl>
                                          </p:spTgt>
                                        </p:tgtEl>
                                        <p:attrNameLst>
                                          <p:attrName>ppt_x</p:attrName>
                                          <p:attrName>ppt_y</p:attrName>
                                        </p:attrNameLst>
                                      </p:cBhvr>
                                    </p:animMotion>
                                    <p:animEffect transition="in" filter="fade">
                                      <p:cBhvr>
                                        <p:cTn id="21" dur="10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Scale>
                                      <p:cBhvr>
                                        <p:cTn id="26" dur="1000" decel="50000" fill="hold">
                                          <p:stCondLst>
                                            <p:cond delay="0"/>
                                          </p:stCondLst>
                                        </p:cTn>
                                        <p:tgtEl>
                                          <p:spTgt spid="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5">
                                            <p:txEl>
                                              <p:pRg st="2" end="2"/>
                                            </p:txEl>
                                          </p:spTgt>
                                        </p:tgtEl>
                                        <p:attrNameLst>
                                          <p:attrName>ppt_x</p:attrName>
                                          <p:attrName>ppt_y</p:attrName>
                                        </p:attrNameLst>
                                      </p:cBhvr>
                                    </p:animMotion>
                                    <p:animEffect transition="in" filter="fade">
                                      <p:cBhvr>
                                        <p:cTn id="28" dur="1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Scale>
                                      <p:cBhvr>
                                        <p:cTn id="33" dur="1000" decel="50000" fill="hold">
                                          <p:stCondLst>
                                            <p:cond delay="0"/>
                                          </p:stCondLst>
                                        </p:cTn>
                                        <p:tgtEl>
                                          <p:spTgt spid="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5">
                                            <p:txEl>
                                              <p:pRg st="3" end="3"/>
                                            </p:txEl>
                                          </p:spTgt>
                                        </p:tgtEl>
                                        <p:attrNameLst>
                                          <p:attrName>ppt_x</p:attrName>
                                          <p:attrName>ppt_y</p:attrName>
                                        </p:attrNameLst>
                                      </p:cBhvr>
                                    </p:animMotion>
                                    <p:animEffect transition="in" filter="fade">
                                      <p:cBhvr>
                                        <p:cTn id="35" dur="10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 calcmode="lin" valueType="num">
                                      <p:cBhvr>
                                        <p:cTn id="40" dur="500" fill="hold"/>
                                        <p:tgtEl>
                                          <p:spTgt spid="2050"/>
                                        </p:tgtEl>
                                        <p:attrNameLst>
                                          <p:attrName>ppt_w</p:attrName>
                                        </p:attrNameLst>
                                      </p:cBhvr>
                                      <p:tavLst>
                                        <p:tav tm="0">
                                          <p:val>
                                            <p:fltVal val="0"/>
                                          </p:val>
                                        </p:tav>
                                        <p:tav tm="100000">
                                          <p:val>
                                            <p:strVal val="#ppt_w"/>
                                          </p:val>
                                        </p:tav>
                                      </p:tavLst>
                                    </p:anim>
                                    <p:anim calcmode="lin" valueType="num">
                                      <p:cBhvr>
                                        <p:cTn id="41" dur="500" fill="hold"/>
                                        <p:tgtEl>
                                          <p:spTgt spid="2050"/>
                                        </p:tgtEl>
                                        <p:attrNameLst>
                                          <p:attrName>ppt_h</p:attrName>
                                        </p:attrNameLst>
                                      </p:cBhvr>
                                      <p:tavLst>
                                        <p:tav tm="0">
                                          <p:val>
                                            <p:fltVal val="0"/>
                                          </p:val>
                                        </p:tav>
                                        <p:tav tm="100000">
                                          <p:val>
                                            <p:strVal val="#ppt_h"/>
                                          </p:val>
                                        </p:tav>
                                      </p:tavLst>
                                    </p:anim>
                                    <p:animEffect transition="in" filter="fade">
                                      <p:cBhvr>
                                        <p:cTn id="4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lnSpcReduction="10000"/>
          </a:bodyPr>
          <a:lstStyle/>
          <a:p>
            <a:r>
              <a:rPr lang="es-ES" b="1" dirty="0" smtClean="0"/>
              <a:t>Nosotros podemos llegar a pisotear al hijo de Dios. </a:t>
            </a:r>
          </a:p>
          <a:p>
            <a:r>
              <a:rPr lang="es-ES" b="1" dirty="0" smtClean="0"/>
              <a:t>Hebreos.10:29.</a:t>
            </a:r>
          </a:p>
          <a:p>
            <a:r>
              <a:rPr lang="es-ES" b="1" dirty="0" smtClean="0"/>
              <a:t>¿</a:t>
            </a:r>
            <a:r>
              <a:rPr lang="es-ES" b="1" dirty="0"/>
              <a:t>Cuánto mayor castigo pensáis que merecerá el que ha hollado bajo sus pies al Hijo de Dios, y ha tenido por inmunda la sangre del pacto por la cual fue santificado, y ha ultrajado al Espíritu de gracia? </a:t>
            </a:r>
            <a:endParaRPr lang="es-ES" b="1" dirty="0" smtClean="0"/>
          </a:p>
          <a:p>
            <a:r>
              <a:rPr lang="es-ES" b="1" dirty="0" smtClean="0"/>
              <a:t>1.	Cuando no participamos de la cena del Señor el primer día de semana. </a:t>
            </a:r>
          </a:p>
          <a:p>
            <a:r>
              <a:rPr lang="es-ES" b="1" dirty="0" smtClean="0"/>
              <a:t>Hechos.20:7. </a:t>
            </a:r>
            <a:endParaRPr lang="es-ES" b="1" dirty="0"/>
          </a:p>
        </p:txBody>
      </p:sp>
      <p:pic>
        <p:nvPicPr>
          <p:cNvPr id="1026" name="Picture 2" descr="C:\Users\Mario Moreno\Desktop\Señales\Imagen Animadas\chiropractor_jumping__a_h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3049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anim calcmode="lin" valueType="num">
                                      <p:cBhvr>
                                        <p:cTn id="39" dur="500" fill="hold"/>
                                        <p:tgtEl>
                                          <p:spTgt spid="1026"/>
                                        </p:tgtEl>
                                        <p:attrNameLst>
                                          <p:attrName>ppt_w</p:attrName>
                                        </p:attrNameLst>
                                      </p:cBhvr>
                                      <p:tavLst>
                                        <p:tav tm="0">
                                          <p:val>
                                            <p:fltVal val="0"/>
                                          </p:val>
                                        </p:tav>
                                        <p:tav tm="100000">
                                          <p:val>
                                            <p:strVal val="#ppt_w"/>
                                          </p:val>
                                        </p:tav>
                                      </p:tavLst>
                                    </p:anim>
                                    <p:anim calcmode="lin" valueType="num">
                                      <p:cBhvr>
                                        <p:cTn id="40" dur="500" fill="hold"/>
                                        <p:tgtEl>
                                          <p:spTgt spid="1026"/>
                                        </p:tgtEl>
                                        <p:attrNameLst>
                                          <p:attrName>ppt_h</p:attrName>
                                        </p:attrNameLst>
                                      </p:cBhvr>
                                      <p:tavLst>
                                        <p:tav tm="0">
                                          <p:val>
                                            <p:fltVal val="0"/>
                                          </p:val>
                                        </p:tav>
                                        <p:tav tm="100000">
                                          <p:val>
                                            <p:strVal val="#ppt_h"/>
                                          </p:val>
                                        </p:tav>
                                      </p:tavLst>
                                    </p:anim>
                                    <p:animEffect transition="in" filter="fade">
                                      <p:cBhvr>
                                        <p:cTn id="41" dur="500"/>
                                        <p:tgtEl>
                                          <p:spTgt spid="1026"/>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Scale>
                                      <p:cBhvr>
                                        <p:cTn id="4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3" end="3"/>
                                            </p:txEl>
                                          </p:spTgt>
                                        </p:tgtEl>
                                        <p:attrNameLst>
                                          <p:attrName>ppt_x</p:attrName>
                                          <p:attrName>ppt_y</p:attrName>
                                        </p:attrNameLst>
                                      </p:cBhvr>
                                    </p:animMotion>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Scale>
                                      <p:cBhvr>
                                        <p:cTn id="5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4" end="4"/>
                                            </p:txEl>
                                          </p:spTgt>
                                        </p:tgtEl>
                                        <p:attrNameLst>
                                          <p:attrName>ppt_x</p:attrName>
                                          <p:attrName>ppt_y</p:attrName>
                                        </p:attrNameLst>
                                      </p:cBhvr>
                                    </p:animMotion>
                                    <p:animEffect transition="in" filter="fade">
                                      <p:cBhvr>
                                        <p:cTn id="5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85000" lnSpcReduction="10000"/>
          </a:bodyPr>
          <a:lstStyle/>
          <a:p>
            <a:r>
              <a:rPr lang="es-ES" b="1" dirty="0"/>
              <a:t>Y el primer día de la semana, cuando estábamos reunidos para partir el pan, Pablo les hablaba, pensando partir al día siguiente, y prolongó su discurso hasta la medianoche. </a:t>
            </a:r>
          </a:p>
          <a:p>
            <a:r>
              <a:rPr lang="es-ES" b="1" dirty="0" smtClean="0"/>
              <a:t>2.	Cuando no lo hacemos dignamente. </a:t>
            </a:r>
          </a:p>
          <a:p>
            <a:r>
              <a:rPr lang="es-ES" b="1" dirty="0" smtClean="0"/>
              <a:t>I Corintios.11:27. </a:t>
            </a:r>
          </a:p>
          <a:p>
            <a:r>
              <a:rPr lang="es-ES" b="1" dirty="0"/>
              <a:t>De manera que el que coma el pan o beba la copa del Señor indignamente, será culpable del cuerpo y de la sangre del Señor. </a:t>
            </a:r>
            <a:endParaRPr lang="es-ES" b="1" dirty="0" smtClean="0"/>
          </a:p>
          <a:p>
            <a:r>
              <a:rPr lang="es-ES" b="1" dirty="0" smtClean="0"/>
              <a:t>Cuando nuestra mente no está concentrada en ese momento estamos participando indignamente de la cena del Señor y lo estamos pisoteando. </a:t>
            </a:r>
            <a:endParaRPr lang="es-ES" b="1" dirty="0"/>
          </a:p>
        </p:txBody>
      </p:sp>
      <p:pic>
        <p:nvPicPr>
          <p:cNvPr id="2050" name="Picture 2" descr="C:\Users\Mario Moreno\Desktop\Señales\Imagen Animadas\RELIGIOSO JESUS PAN Y VIN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2161" y="0"/>
            <a:ext cx="31318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p:cTn id="25" dur="500" fill="hold"/>
                                        <p:tgtEl>
                                          <p:spTgt spid="2050"/>
                                        </p:tgtEl>
                                        <p:attrNameLst>
                                          <p:attrName>ppt_w</p:attrName>
                                        </p:attrNameLst>
                                      </p:cBhvr>
                                      <p:tavLst>
                                        <p:tav tm="0">
                                          <p:val>
                                            <p:fltVal val="0"/>
                                          </p:val>
                                        </p:tav>
                                        <p:tav tm="100000">
                                          <p:val>
                                            <p:strVal val="#ppt_w"/>
                                          </p:val>
                                        </p:tav>
                                      </p:tavLst>
                                    </p:anim>
                                    <p:anim calcmode="lin" valueType="num">
                                      <p:cBhvr>
                                        <p:cTn id="26" dur="500" fill="hold"/>
                                        <p:tgtEl>
                                          <p:spTgt spid="2050"/>
                                        </p:tgtEl>
                                        <p:attrNameLst>
                                          <p:attrName>ppt_h</p:attrName>
                                        </p:attrNameLst>
                                      </p:cBhvr>
                                      <p:tavLst>
                                        <p:tav tm="0">
                                          <p:val>
                                            <p:fltVal val="0"/>
                                          </p:val>
                                        </p:tav>
                                        <p:tav tm="100000">
                                          <p:val>
                                            <p:strVal val="#ppt_h"/>
                                          </p:val>
                                        </p:tav>
                                      </p:tavLst>
                                    </p:anim>
                                    <p:animEffect transition="in" filter="fade">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Scale>
                                      <p:cBhvr>
                                        <p:cTn id="3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1" end="1"/>
                                            </p:txEl>
                                          </p:spTgt>
                                        </p:tgtEl>
                                        <p:attrNameLst>
                                          <p:attrName>ppt_x</p:attrName>
                                          <p:attrName>ppt_y</p:attrName>
                                        </p:attrNameLst>
                                      </p:cBhvr>
                                    </p:animMotion>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Scale>
                                      <p:cBhvr>
                                        <p:cTn id="3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2" end="2"/>
                                            </p:txEl>
                                          </p:spTgt>
                                        </p:tgtEl>
                                        <p:attrNameLst>
                                          <p:attrName>ppt_x</p:attrName>
                                          <p:attrName>ppt_y</p:attrName>
                                        </p:attrNameLst>
                                      </p:cBhvr>
                                    </p:animMotion>
                                    <p:animEffect transition="in" filter="fade">
                                      <p:cBhvr>
                                        <p:cTn id="41" dur="10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wipe(down)">
                                      <p:cBhvr>
                                        <p:cTn id="46" dur="580">
                                          <p:stCondLst>
                                            <p:cond delay="0"/>
                                          </p:stCondLst>
                                        </p:cTn>
                                        <p:tgtEl>
                                          <p:spTgt spid="3">
                                            <p:txEl>
                                              <p:pRg st="3" end="3"/>
                                            </p:txEl>
                                          </p:spTgt>
                                        </p:tgtEl>
                                      </p:cBhvr>
                                    </p:animEffect>
                                    <p:anim calcmode="lin" valueType="num">
                                      <p:cBhvr>
                                        <p:cTn id="4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3" end="3"/>
                                            </p:txEl>
                                          </p:spTgt>
                                        </p:tgtEl>
                                      </p:cBhvr>
                                      <p:to x="100000" y="60000"/>
                                    </p:animScale>
                                    <p:animScale>
                                      <p:cBhvr>
                                        <p:cTn id="53" dur="166" decel="50000">
                                          <p:stCondLst>
                                            <p:cond delay="676"/>
                                          </p:stCondLst>
                                        </p:cTn>
                                        <p:tgtEl>
                                          <p:spTgt spid="3">
                                            <p:txEl>
                                              <p:pRg st="3" end="3"/>
                                            </p:txEl>
                                          </p:spTgt>
                                        </p:tgtEl>
                                      </p:cBhvr>
                                      <p:to x="100000" y="100000"/>
                                    </p:animScale>
                                    <p:animScale>
                                      <p:cBhvr>
                                        <p:cTn id="54" dur="26">
                                          <p:stCondLst>
                                            <p:cond delay="1312"/>
                                          </p:stCondLst>
                                        </p:cTn>
                                        <p:tgtEl>
                                          <p:spTgt spid="3">
                                            <p:txEl>
                                              <p:pRg st="3" end="3"/>
                                            </p:txEl>
                                          </p:spTgt>
                                        </p:tgtEl>
                                      </p:cBhvr>
                                      <p:to x="100000" y="80000"/>
                                    </p:animScale>
                                    <p:animScale>
                                      <p:cBhvr>
                                        <p:cTn id="55" dur="166" decel="50000">
                                          <p:stCondLst>
                                            <p:cond delay="1338"/>
                                          </p:stCondLst>
                                        </p:cTn>
                                        <p:tgtEl>
                                          <p:spTgt spid="3">
                                            <p:txEl>
                                              <p:pRg st="3" end="3"/>
                                            </p:txEl>
                                          </p:spTgt>
                                        </p:tgtEl>
                                      </p:cBhvr>
                                      <p:to x="100000" y="100000"/>
                                    </p:animScale>
                                    <p:animScale>
                                      <p:cBhvr>
                                        <p:cTn id="56" dur="26">
                                          <p:stCondLst>
                                            <p:cond delay="1642"/>
                                          </p:stCondLst>
                                        </p:cTn>
                                        <p:tgtEl>
                                          <p:spTgt spid="3">
                                            <p:txEl>
                                              <p:pRg st="3" end="3"/>
                                            </p:txEl>
                                          </p:spTgt>
                                        </p:tgtEl>
                                      </p:cBhvr>
                                      <p:to x="100000" y="90000"/>
                                    </p:animScale>
                                    <p:animScale>
                                      <p:cBhvr>
                                        <p:cTn id="57" dur="166" decel="50000">
                                          <p:stCondLst>
                                            <p:cond delay="1668"/>
                                          </p:stCondLst>
                                        </p:cTn>
                                        <p:tgtEl>
                                          <p:spTgt spid="3">
                                            <p:txEl>
                                              <p:pRg st="3" end="3"/>
                                            </p:txEl>
                                          </p:spTgt>
                                        </p:tgtEl>
                                      </p:cBhvr>
                                      <p:to x="100000" y="100000"/>
                                    </p:animScale>
                                    <p:animScale>
                                      <p:cBhvr>
                                        <p:cTn id="58" dur="26">
                                          <p:stCondLst>
                                            <p:cond delay="1808"/>
                                          </p:stCondLst>
                                        </p:cTn>
                                        <p:tgtEl>
                                          <p:spTgt spid="3">
                                            <p:txEl>
                                              <p:pRg st="3" end="3"/>
                                            </p:txEl>
                                          </p:spTgt>
                                        </p:tgtEl>
                                      </p:cBhvr>
                                      <p:to x="100000" y="95000"/>
                                    </p:animScale>
                                    <p:animScale>
                                      <p:cBhvr>
                                        <p:cTn id="59" dur="166" decel="50000">
                                          <p:stCondLst>
                                            <p:cond delay="1834"/>
                                          </p:stCondLst>
                                        </p:cTn>
                                        <p:tgtEl>
                                          <p:spTgt spid="3">
                                            <p:txEl>
                                              <p:pRg st="3" end="3"/>
                                            </p:txEl>
                                          </p:spTgt>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Scale>
                                      <p:cBhvr>
                                        <p:cTn id="6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3">
                                            <p:txEl>
                                              <p:pRg st="4" end="4"/>
                                            </p:txEl>
                                          </p:spTgt>
                                        </p:tgtEl>
                                        <p:attrNameLst>
                                          <p:attrName>ppt_x</p:attrName>
                                          <p:attrName>ppt_y</p:attrName>
                                        </p:attrNameLst>
                                      </p:cBhvr>
                                    </p:animMotion>
                                    <p:animEffect transition="in" filter="fade">
                                      <p:cBhvr>
                                        <p:cTn id="6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92500"/>
          </a:bodyPr>
          <a:lstStyle/>
          <a:p>
            <a:r>
              <a:rPr lang="es-ES" b="1" dirty="0" smtClean="0"/>
              <a:t>3.	Cuando no estamos decentemente y en orden. </a:t>
            </a:r>
          </a:p>
          <a:p>
            <a:r>
              <a:rPr lang="es-ES" b="1" dirty="0" smtClean="0"/>
              <a:t>I Corintios.14:40.</a:t>
            </a:r>
          </a:p>
          <a:p>
            <a:r>
              <a:rPr lang="es-ES" b="1" dirty="0"/>
              <a:t>Pero que todo se haga decentemente y con orden.  </a:t>
            </a:r>
            <a:endParaRPr lang="es-ES" b="1" dirty="0" smtClean="0"/>
          </a:p>
          <a:p>
            <a:r>
              <a:rPr lang="es-ES" b="1" dirty="0" smtClean="0"/>
              <a:t>Cuando hay desorden en el culto, algunos están hablando, otros se están levantando a cada momento, o tienen su celular encendido contestando llamadas o mensajes a la hora de estar adorando a Dios. </a:t>
            </a:r>
          </a:p>
          <a:p>
            <a:r>
              <a:rPr lang="es-ES" b="1" dirty="0"/>
              <a:t>E</a:t>
            </a:r>
            <a:r>
              <a:rPr lang="es-ES" b="1" dirty="0" smtClean="0"/>
              <a:t>so no agrada a Dios es irrespeto a su adoración como los Israelita lo estaban haciendo.</a:t>
            </a:r>
            <a:endParaRPr lang="es-ES" b="1" dirty="0"/>
          </a:p>
        </p:txBody>
      </p:sp>
      <p:pic>
        <p:nvPicPr>
          <p:cNvPr id="3074" name="Picture 2" descr="C:\Users\Mario Moreno\Desktop\Señales\Imagen Animadas\dczah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44450"/>
            <a:ext cx="3008008" cy="36894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io Moreno\Desktop\Señales\Imagen Animadas\8256101275d6e544a9e9d89e131ca4a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433762"/>
            <a:ext cx="2987824" cy="342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 calcmode="lin" valueType="num">
                                      <p:cBhvr>
                                        <p:cTn id="39" dur="500" fill="hold"/>
                                        <p:tgtEl>
                                          <p:spTgt spid="3074"/>
                                        </p:tgtEl>
                                        <p:attrNameLst>
                                          <p:attrName>ppt_w</p:attrName>
                                        </p:attrNameLst>
                                      </p:cBhvr>
                                      <p:tavLst>
                                        <p:tav tm="0">
                                          <p:val>
                                            <p:fltVal val="0"/>
                                          </p:val>
                                        </p:tav>
                                        <p:tav tm="100000">
                                          <p:val>
                                            <p:strVal val="#ppt_w"/>
                                          </p:val>
                                        </p:tav>
                                      </p:tavLst>
                                    </p:anim>
                                    <p:anim calcmode="lin" valueType="num">
                                      <p:cBhvr>
                                        <p:cTn id="40" dur="500" fill="hold"/>
                                        <p:tgtEl>
                                          <p:spTgt spid="3074"/>
                                        </p:tgtEl>
                                        <p:attrNameLst>
                                          <p:attrName>ppt_h</p:attrName>
                                        </p:attrNameLst>
                                      </p:cBhvr>
                                      <p:tavLst>
                                        <p:tav tm="0">
                                          <p:val>
                                            <p:fltVal val="0"/>
                                          </p:val>
                                        </p:tav>
                                        <p:tav tm="100000">
                                          <p:val>
                                            <p:strVal val="#ppt_h"/>
                                          </p:val>
                                        </p:tav>
                                      </p:tavLst>
                                    </p:anim>
                                    <p:animEffect transition="in" filter="fade">
                                      <p:cBhvr>
                                        <p:cTn id="41" dur="500"/>
                                        <p:tgtEl>
                                          <p:spTgt spid="3074"/>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Scale>
                                      <p:cBhvr>
                                        <p:cTn id="4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3" end="3"/>
                                            </p:txEl>
                                          </p:spTgt>
                                        </p:tgtEl>
                                        <p:attrNameLst>
                                          <p:attrName>ppt_x</p:attrName>
                                          <p:attrName>ppt_y</p:attrName>
                                        </p:attrNameLst>
                                      </p:cBhvr>
                                    </p:animMotion>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p:cTn id="53" dur="500" fill="hold"/>
                                        <p:tgtEl>
                                          <p:spTgt spid="1026"/>
                                        </p:tgtEl>
                                        <p:attrNameLst>
                                          <p:attrName>ppt_w</p:attrName>
                                        </p:attrNameLst>
                                      </p:cBhvr>
                                      <p:tavLst>
                                        <p:tav tm="0">
                                          <p:val>
                                            <p:fltVal val="0"/>
                                          </p:val>
                                        </p:tav>
                                        <p:tav tm="100000">
                                          <p:val>
                                            <p:strVal val="#ppt_w"/>
                                          </p:val>
                                        </p:tav>
                                      </p:tavLst>
                                    </p:anim>
                                    <p:anim calcmode="lin" valueType="num">
                                      <p:cBhvr>
                                        <p:cTn id="54" dur="500" fill="hold"/>
                                        <p:tgtEl>
                                          <p:spTgt spid="1026"/>
                                        </p:tgtEl>
                                        <p:attrNameLst>
                                          <p:attrName>ppt_h</p:attrName>
                                        </p:attrNameLst>
                                      </p:cBhvr>
                                      <p:tavLst>
                                        <p:tav tm="0">
                                          <p:val>
                                            <p:fltVal val="0"/>
                                          </p:val>
                                        </p:tav>
                                        <p:tav tm="100000">
                                          <p:val>
                                            <p:strVal val="#ppt_h"/>
                                          </p:val>
                                        </p:tav>
                                      </p:tavLst>
                                    </p:anim>
                                    <p:animEffect transition="in" filter="fade">
                                      <p:cBhvr>
                                        <p:cTn id="55" dur="500"/>
                                        <p:tgtEl>
                                          <p:spTgt spid="1026"/>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Scale>
                                      <p:cBhvr>
                                        <p:cTn id="60"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3">
                                            <p:txEl>
                                              <p:pRg st="4" end="4"/>
                                            </p:txEl>
                                          </p:spTgt>
                                        </p:tgtEl>
                                        <p:attrNameLst>
                                          <p:attrName>ppt_x</p:attrName>
                                          <p:attrName>ppt_y</p:attrName>
                                        </p:attrNameLst>
                                      </p:cBhvr>
                                    </p:animMotion>
                                    <p:animEffect transition="in" filter="fade">
                                      <p:cBhvr>
                                        <p:cTn id="6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85000" lnSpcReduction="20000"/>
          </a:bodyPr>
          <a:lstStyle/>
          <a:p>
            <a:r>
              <a:rPr lang="es-ES" b="1" dirty="0" smtClean="0"/>
              <a:t>Debemos de ser reverentes en la adoración a Dios. </a:t>
            </a:r>
          </a:p>
          <a:p>
            <a:r>
              <a:rPr lang="es-ES" b="1" dirty="0" smtClean="0"/>
              <a:t>Hebreos.12:28.</a:t>
            </a:r>
          </a:p>
          <a:p>
            <a:r>
              <a:rPr lang="es-ES" b="1" dirty="0"/>
              <a:t>Por lo cual, puesto que recibimos un reino que es inconmovible, demostremos gratitud, mediante la cual ofrezcamos a Dios un servicio aceptable con temor y reverencia;  </a:t>
            </a:r>
            <a:endParaRPr lang="es-ES" b="1" dirty="0" smtClean="0"/>
          </a:p>
          <a:p>
            <a:r>
              <a:rPr lang="es-ES" b="1" dirty="0" smtClean="0"/>
              <a:t>Un culto irreverente, Dios no lo acepta nunca lo va aceptar y lo va a harta cansar. </a:t>
            </a:r>
          </a:p>
          <a:p>
            <a:r>
              <a:rPr lang="es-ES" b="1" dirty="0" smtClean="0"/>
              <a:t>Dios puede llegar a aborrecer nuestra adoración. </a:t>
            </a:r>
          </a:p>
          <a:p>
            <a:r>
              <a:rPr lang="es-ES" b="1" dirty="0" smtClean="0"/>
              <a:t>Isaias.1:14. </a:t>
            </a:r>
          </a:p>
          <a:p>
            <a:r>
              <a:rPr lang="es-ES" b="1" dirty="0"/>
              <a:t>Vuestras lunas nuevas y vuestras fiestas señaladas las aborrece mi alma; se han vuelto una carga para mí, estoy cansado de soportarlas </a:t>
            </a:r>
            <a:r>
              <a:rPr lang="es-ES" b="1" dirty="0" smtClean="0"/>
              <a:t>.</a:t>
            </a:r>
          </a:p>
        </p:txBody>
      </p:sp>
      <p:pic>
        <p:nvPicPr>
          <p:cNvPr id="4098" name="Picture 2" descr="C:\Users\Mario Moreno\Desktop\Señales\Imagen Animadas\daniel_praying_l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4450"/>
            <a:ext cx="3059832" cy="296939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io Moreno\Desktop\Señales\Imagen Animadas\8.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00193" y="3435700"/>
            <a:ext cx="2843808" cy="342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4098"/>
                                        </p:tgtEl>
                                        <p:attrNameLst>
                                          <p:attrName>style.visibility</p:attrName>
                                        </p:attrNameLst>
                                      </p:cBhvr>
                                      <p:to>
                                        <p:strVal val="visible"/>
                                      </p:to>
                                    </p:set>
                                    <p:anim calcmode="lin" valueType="num">
                                      <p:cBhvr>
                                        <p:cTn id="39" dur="500" fill="hold"/>
                                        <p:tgtEl>
                                          <p:spTgt spid="4098"/>
                                        </p:tgtEl>
                                        <p:attrNameLst>
                                          <p:attrName>ppt_w</p:attrName>
                                        </p:attrNameLst>
                                      </p:cBhvr>
                                      <p:tavLst>
                                        <p:tav tm="0">
                                          <p:val>
                                            <p:fltVal val="0"/>
                                          </p:val>
                                        </p:tav>
                                        <p:tav tm="100000">
                                          <p:val>
                                            <p:strVal val="#ppt_w"/>
                                          </p:val>
                                        </p:tav>
                                      </p:tavLst>
                                    </p:anim>
                                    <p:anim calcmode="lin" valueType="num">
                                      <p:cBhvr>
                                        <p:cTn id="40" dur="500" fill="hold"/>
                                        <p:tgtEl>
                                          <p:spTgt spid="4098"/>
                                        </p:tgtEl>
                                        <p:attrNameLst>
                                          <p:attrName>ppt_h</p:attrName>
                                        </p:attrNameLst>
                                      </p:cBhvr>
                                      <p:tavLst>
                                        <p:tav tm="0">
                                          <p:val>
                                            <p:fltVal val="0"/>
                                          </p:val>
                                        </p:tav>
                                        <p:tav tm="100000">
                                          <p:val>
                                            <p:strVal val="#ppt_h"/>
                                          </p:val>
                                        </p:tav>
                                      </p:tavLst>
                                    </p:anim>
                                    <p:animEffect transition="in" filter="fade">
                                      <p:cBhvr>
                                        <p:cTn id="41" dur="500"/>
                                        <p:tgtEl>
                                          <p:spTgt spid="409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099"/>
                                        </p:tgtEl>
                                        <p:attrNameLst>
                                          <p:attrName>style.visibility</p:attrName>
                                        </p:attrNameLst>
                                      </p:cBhvr>
                                      <p:to>
                                        <p:strVal val="visible"/>
                                      </p:to>
                                    </p:set>
                                    <p:anim calcmode="lin" valueType="num">
                                      <p:cBhvr>
                                        <p:cTn id="46" dur="500" fill="hold"/>
                                        <p:tgtEl>
                                          <p:spTgt spid="4099"/>
                                        </p:tgtEl>
                                        <p:attrNameLst>
                                          <p:attrName>ppt_w</p:attrName>
                                        </p:attrNameLst>
                                      </p:cBhvr>
                                      <p:tavLst>
                                        <p:tav tm="0">
                                          <p:val>
                                            <p:fltVal val="0"/>
                                          </p:val>
                                        </p:tav>
                                        <p:tav tm="100000">
                                          <p:val>
                                            <p:strVal val="#ppt_w"/>
                                          </p:val>
                                        </p:tav>
                                      </p:tavLst>
                                    </p:anim>
                                    <p:anim calcmode="lin" valueType="num">
                                      <p:cBhvr>
                                        <p:cTn id="47" dur="500" fill="hold"/>
                                        <p:tgtEl>
                                          <p:spTgt spid="4099"/>
                                        </p:tgtEl>
                                        <p:attrNameLst>
                                          <p:attrName>ppt_h</p:attrName>
                                        </p:attrNameLst>
                                      </p:cBhvr>
                                      <p:tavLst>
                                        <p:tav tm="0">
                                          <p:val>
                                            <p:fltVal val="0"/>
                                          </p:val>
                                        </p:tav>
                                        <p:tav tm="100000">
                                          <p:val>
                                            <p:strVal val="#ppt_h"/>
                                          </p:val>
                                        </p:tav>
                                      </p:tavLst>
                                    </p:anim>
                                    <p:animEffect transition="in" filter="fade">
                                      <p:cBhvr>
                                        <p:cTn id="48" dur="500"/>
                                        <p:tgtEl>
                                          <p:spTgt spid="4099"/>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Scale>
                                      <p:cBhvr>
                                        <p:cTn id="53"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3" end="3"/>
                                            </p:txEl>
                                          </p:spTgt>
                                        </p:tgtEl>
                                        <p:attrNameLst>
                                          <p:attrName>ppt_x</p:attrName>
                                          <p:attrName>ppt_y</p:attrName>
                                        </p:attrNameLst>
                                      </p:cBhvr>
                                    </p:animMotion>
                                    <p:animEffect transition="in" filter="fade">
                                      <p:cBhvr>
                                        <p:cTn id="55" dur="10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Scale>
                                      <p:cBhvr>
                                        <p:cTn id="60"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3">
                                            <p:txEl>
                                              <p:pRg st="4" end="4"/>
                                            </p:txEl>
                                          </p:spTgt>
                                        </p:tgtEl>
                                        <p:attrNameLst>
                                          <p:attrName>ppt_x</p:attrName>
                                          <p:attrName>ppt_y</p:attrName>
                                        </p:attrNameLst>
                                      </p:cBhvr>
                                    </p:animMotion>
                                    <p:animEffect transition="in" filter="fade">
                                      <p:cBhvr>
                                        <p:cTn id="62" dur="10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Scale>
                                      <p:cBhvr>
                                        <p:cTn id="6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
                                            <p:txEl>
                                              <p:pRg st="5" end="5"/>
                                            </p:txEl>
                                          </p:spTgt>
                                        </p:tgtEl>
                                        <p:attrNameLst>
                                          <p:attrName>ppt_x</p:attrName>
                                          <p:attrName>ppt_y</p:attrName>
                                        </p:attrNameLst>
                                      </p:cBhvr>
                                    </p:animMotion>
                                    <p:animEffect transition="in" filter="fade">
                                      <p:cBhvr>
                                        <p:cTn id="69" dur="1000"/>
                                        <p:tgtEl>
                                          <p:spTgt spid="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Effect transition="in" filter="wipe(down)">
                                      <p:cBhvr>
                                        <p:cTn id="74" dur="580">
                                          <p:stCondLst>
                                            <p:cond delay="0"/>
                                          </p:stCondLst>
                                        </p:cTn>
                                        <p:tgtEl>
                                          <p:spTgt spid="3">
                                            <p:txEl>
                                              <p:pRg st="6" end="6"/>
                                            </p:txEl>
                                          </p:spTgt>
                                        </p:tgtEl>
                                      </p:cBhvr>
                                    </p:animEffect>
                                    <p:anim calcmode="lin" valueType="num">
                                      <p:cBhvr>
                                        <p:cTn id="75"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0" dur="26">
                                          <p:stCondLst>
                                            <p:cond delay="650"/>
                                          </p:stCondLst>
                                        </p:cTn>
                                        <p:tgtEl>
                                          <p:spTgt spid="3">
                                            <p:txEl>
                                              <p:pRg st="6" end="6"/>
                                            </p:txEl>
                                          </p:spTgt>
                                        </p:tgtEl>
                                      </p:cBhvr>
                                      <p:to x="100000" y="60000"/>
                                    </p:animScale>
                                    <p:animScale>
                                      <p:cBhvr>
                                        <p:cTn id="81" dur="166" decel="50000">
                                          <p:stCondLst>
                                            <p:cond delay="676"/>
                                          </p:stCondLst>
                                        </p:cTn>
                                        <p:tgtEl>
                                          <p:spTgt spid="3">
                                            <p:txEl>
                                              <p:pRg st="6" end="6"/>
                                            </p:txEl>
                                          </p:spTgt>
                                        </p:tgtEl>
                                      </p:cBhvr>
                                      <p:to x="100000" y="100000"/>
                                    </p:animScale>
                                    <p:animScale>
                                      <p:cBhvr>
                                        <p:cTn id="82" dur="26">
                                          <p:stCondLst>
                                            <p:cond delay="1312"/>
                                          </p:stCondLst>
                                        </p:cTn>
                                        <p:tgtEl>
                                          <p:spTgt spid="3">
                                            <p:txEl>
                                              <p:pRg st="6" end="6"/>
                                            </p:txEl>
                                          </p:spTgt>
                                        </p:tgtEl>
                                      </p:cBhvr>
                                      <p:to x="100000" y="80000"/>
                                    </p:animScale>
                                    <p:animScale>
                                      <p:cBhvr>
                                        <p:cTn id="83" dur="166" decel="50000">
                                          <p:stCondLst>
                                            <p:cond delay="1338"/>
                                          </p:stCondLst>
                                        </p:cTn>
                                        <p:tgtEl>
                                          <p:spTgt spid="3">
                                            <p:txEl>
                                              <p:pRg st="6" end="6"/>
                                            </p:txEl>
                                          </p:spTgt>
                                        </p:tgtEl>
                                      </p:cBhvr>
                                      <p:to x="100000" y="100000"/>
                                    </p:animScale>
                                    <p:animScale>
                                      <p:cBhvr>
                                        <p:cTn id="84" dur="26">
                                          <p:stCondLst>
                                            <p:cond delay="1642"/>
                                          </p:stCondLst>
                                        </p:cTn>
                                        <p:tgtEl>
                                          <p:spTgt spid="3">
                                            <p:txEl>
                                              <p:pRg st="6" end="6"/>
                                            </p:txEl>
                                          </p:spTgt>
                                        </p:tgtEl>
                                      </p:cBhvr>
                                      <p:to x="100000" y="90000"/>
                                    </p:animScale>
                                    <p:animScale>
                                      <p:cBhvr>
                                        <p:cTn id="85" dur="166" decel="50000">
                                          <p:stCondLst>
                                            <p:cond delay="1668"/>
                                          </p:stCondLst>
                                        </p:cTn>
                                        <p:tgtEl>
                                          <p:spTgt spid="3">
                                            <p:txEl>
                                              <p:pRg st="6" end="6"/>
                                            </p:txEl>
                                          </p:spTgt>
                                        </p:tgtEl>
                                      </p:cBhvr>
                                      <p:to x="100000" y="100000"/>
                                    </p:animScale>
                                    <p:animScale>
                                      <p:cBhvr>
                                        <p:cTn id="86" dur="26">
                                          <p:stCondLst>
                                            <p:cond delay="1808"/>
                                          </p:stCondLst>
                                        </p:cTn>
                                        <p:tgtEl>
                                          <p:spTgt spid="3">
                                            <p:txEl>
                                              <p:pRg st="6" end="6"/>
                                            </p:txEl>
                                          </p:spTgt>
                                        </p:tgtEl>
                                      </p:cBhvr>
                                      <p:to x="100000" y="95000"/>
                                    </p:animScale>
                                    <p:animScale>
                                      <p:cBhvr>
                                        <p:cTn id="87"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12" y="-16655"/>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92500" lnSpcReduction="20000"/>
          </a:bodyPr>
          <a:lstStyle/>
          <a:p>
            <a:r>
              <a:rPr lang="es-ES" b="1" dirty="0"/>
              <a:t>A cansarlo</a:t>
            </a:r>
            <a:r>
              <a:rPr lang="es-ES" b="1" dirty="0" smtClean="0"/>
              <a:t>.</a:t>
            </a:r>
          </a:p>
          <a:p>
            <a:r>
              <a:rPr lang="es-ES" b="1" dirty="0" smtClean="0"/>
              <a:t>Aunque multipliquemos nuestra adoración, nuestras oraciones, sino van de acuerdo a lo que Dios desea en su palabra Dios no la aceptara. </a:t>
            </a:r>
          </a:p>
          <a:p>
            <a:r>
              <a:rPr lang="es-ES" b="1" dirty="0" smtClean="0"/>
              <a:t>Isaias.1:15. </a:t>
            </a:r>
          </a:p>
          <a:p>
            <a:r>
              <a:rPr lang="es-ES" b="1" dirty="0"/>
              <a:t>Y cuando extendáis vuestras manos, esconderé mis ojos de vosotros; sí, aunque multipliquéis las oraciones, no escucharé. Vuestras manos están llenas de sangre. </a:t>
            </a:r>
            <a:endParaRPr lang="es-ES" b="1" dirty="0" smtClean="0"/>
          </a:p>
          <a:p>
            <a:r>
              <a:rPr lang="es-ES" b="1" dirty="0" smtClean="0"/>
              <a:t>Muchas veces se está orando y se oye como algunos están hablando platicando, eso es irrespeto a Dios. </a:t>
            </a:r>
          </a:p>
          <a:p>
            <a:r>
              <a:rPr lang="es-ES" b="1" dirty="0"/>
              <a:t>T</a:t>
            </a:r>
            <a:r>
              <a:rPr lang="es-ES" b="1" dirty="0" smtClean="0"/>
              <a:t>enemos que estar orando unánimes. </a:t>
            </a:r>
            <a:endParaRPr lang="es-ES" b="1" dirty="0"/>
          </a:p>
        </p:txBody>
      </p:sp>
      <p:pic>
        <p:nvPicPr>
          <p:cNvPr id="5122" name="Picture 2" descr="C:\Users\Mario Moreno\Desktop\Señales\Imagen Animadas\8120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0"/>
            <a:ext cx="29878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5122"/>
                                        </p:tgtEl>
                                        <p:attrNameLst>
                                          <p:attrName>style.visibility</p:attrName>
                                        </p:attrNameLst>
                                      </p:cBhvr>
                                      <p:to>
                                        <p:strVal val="visible"/>
                                      </p:to>
                                    </p:set>
                                    <p:anim calcmode="lin" valueType="num">
                                      <p:cBhvr>
                                        <p:cTn id="46" dur="500" fill="hold"/>
                                        <p:tgtEl>
                                          <p:spTgt spid="5122"/>
                                        </p:tgtEl>
                                        <p:attrNameLst>
                                          <p:attrName>ppt_w</p:attrName>
                                        </p:attrNameLst>
                                      </p:cBhvr>
                                      <p:tavLst>
                                        <p:tav tm="0">
                                          <p:val>
                                            <p:fltVal val="0"/>
                                          </p:val>
                                        </p:tav>
                                        <p:tav tm="100000">
                                          <p:val>
                                            <p:strVal val="#ppt_w"/>
                                          </p:val>
                                        </p:tav>
                                      </p:tavLst>
                                    </p:anim>
                                    <p:anim calcmode="lin" valueType="num">
                                      <p:cBhvr>
                                        <p:cTn id="47" dur="500" fill="hold"/>
                                        <p:tgtEl>
                                          <p:spTgt spid="5122"/>
                                        </p:tgtEl>
                                        <p:attrNameLst>
                                          <p:attrName>ppt_h</p:attrName>
                                        </p:attrNameLst>
                                      </p:cBhvr>
                                      <p:tavLst>
                                        <p:tav tm="0">
                                          <p:val>
                                            <p:fltVal val="0"/>
                                          </p:val>
                                        </p:tav>
                                        <p:tav tm="100000">
                                          <p:val>
                                            <p:strVal val="#ppt_h"/>
                                          </p:val>
                                        </p:tav>
                                      </p:tavLst>
                                    </p:anim>
                                    <p:animEffect transition="in" filter="fade">
                                      <p:cBhvr>
                                        <p:cTn id="48" dur="500"/>
                                        <p:tgtEl>
                                          <p:spTgt spid="5122"/>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Scale>
                                      <p:cBhvr>
                                        <p:cTn id="5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4" end="4"/>
                                            </p:txEl>
                                          </p:spTgt>
                                        </p:tgtEl>
                                        <p:attrNameLst>
                                          <p:attrName>ppt_x</p:attrName>
                                          <p:attrName>ppt_y</p:attrName>
                                        </p:attrNameLst>
                                      </p:cBhvr>
                                    </p:animMotion>
                                    <p:animEffect transition="in" filter="fade">
                                      <p:cBhvr>
                                        <p:cTn id="55" dur="10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Scale>
                                      <p:cBhvr>
                                        <p:cTn id="6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3">
                                            <p:txEl>
                                              <p:pRg st="5" end="5"/>
                                            </p:txEl>
                                          </p:spTgt>
                                        </p:tgtEl>
                                        <p:attrNameLst>
                                          <p:attrName>ppt_x</p:attrName>
                                          <p:attrName>ppt_y</p:attrName>
                                        </p:attrNameLst>
                                      </p:cBhvr>
                                    </p:animMotion>
                                    <p:animEffect transition="in" filter="fade">
                                      <p:cBhvr>
                                        <p:cTn id="6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92500" lnSpcReduction="20000"/>
          </a:bodyPr>
          <a:lstStyle/>
          <a:p>
            <a:r>
              <a:rPr lang="es-ES" b="1" dirty="0" smtClean="0"/>
              <a:t>Hechos.2:42.</a:t>
            </a:r>
          </a:p>
          <a:p>
            <a:r>
              <a:rPr lang="es-ES" b="1" dirty="0"/>
              <a:t>Y se dedicaban continuamente a las enseñanzas de los apóstoles, a la comunión, al partimiento del pan y a la oración. </a:t>
            </a:r>
            <a:endParaRPr lang="es-ES" b="1" dirty="0" smtClean="0"/>
          </a:p>
          <a:p>
            <a:r>
              <a:rPr lang="es-ES" b="1" dirty="0" smtClean="0"/>
              <a:t>Deshonraban a Dios ofreciendo pan inmundo. </a:t>
            </a:r>
          </a:p>
          <a:p>
            <a:r>
              <a:rPr lang="es-ES" b="1" dirty="0" smtClean="0"/>
              <a:t>Malaquias.1:7.</a:t>
            </a:r>
          </a:p>
          <a:p>
            <a:r>
              <a:rPr lang="es-ES" b="1" dirty="0" smtClean="0"/>
              <a:t>Ofreciendo </a:t>
            </a:r>
            <a:r>
              <a:rPr lang="es-ES" b="1" dirty="0"/>
              <a:t>sobre mi altar pan inmundo. Y vosotros decís: "¿En qué te hemos deshonrado?" En que decís: "La mesa del SEÑOR es despreciable." </a:t>
            </a:r>
            <a:endParaRPr lang="es-ES" b="1" dirty="0" smtClean="0"/>
          </a:p>
          <a:p>
            <a:r>
              <a:rPr lang="es-ES" b="1" dirty="0" smtClean="0"/>
              <a:t>Dios deseaba pan sin levadura, pero ellos ofreciendo pan leudado. </a:t>
            </a:r>
          </a:p>
          <a:p>
            <a:r>
              <a:rPr lang="es-ES" b="1" dirty="0" smtClean="0"/>
              <a:t>Amos.4:5.</a:t>
            </a:r>
            <a:endParaRPr lang="es-ES" b="1" dirty="0"/>
          </a:p>
        </p:txBody>
      </p:sp>
      <p:pic>
        <p:nvPicPr>
          <p:cNvPr id="6146" name="Picture 2" descr="C:\Users\Mario Moreno\Desktop\Señales\Imagen Animadas\dczah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0"/>
            <a:ext cx="3131840" cy="364502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645024"/>
            <a:ext cx="2987824"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146"/>
                                        </p:tgtEl>
                                        <p:attrNameLst>
                                          <p:attrName>style.visibility</p:attrName>
                                        </p:attrNameLst>
                                      </p:cBhvr>
                                      <p:to>
                                        <p:strVal val="visible"/>
                                      </p:to>
                                    </p:set>
                                    <p:anim calcmode="lin" valueType="num">
                                      <p:cBhvr>
                                        <p:cTn id="32" dur="500" fill="hold"/>
                                        <p:tgtEl>
                                          <p:spTgt spid="6146"/>
                                        </p:tgtEl>
                                        <p:attrNameLst>
                                          <p:attrName>ppt_w</p:attrName>
                                        </p:attrNameLst>
                                      </p:cBhvr>
                                      <p:tavLst>
                                        <p:tav tm="0">
                                          <p:val>
                                            <p:fltVal val="0"/>
                                          </p:val>
                                        </p:tav>
                                        <p:tav tm="100000">
                                          <p:val>
                                            <p:strVal val="#ppt_w"/>
                                          </p:val>
                                        </p:tav>
                                      </p:tavLst>
                                    </p:anim>
                                    <p:anim calcmode="lin" valueType="num">
                                      <p:cBhvr>
                                        <p:cTn id="33" dur="500" fill="hold"/>
                                        <p:tgtEl>
                                          <p:spTgt spid="6146"/>
                                        </p:tgtEl>
                                        <p:attrNameLst>
                                          <p:attrName>ppt_h</p:attrName>
                                        </p:attrNameLst>
                                      </p:cBhvr>
                                      <p:tavLst>
                                        <p:tav tm="0">
                                          <p:val>
                                            <p:fltVal val="0"/>
                                          </p:val>
                                        </p:tav>
                                        <p:tav tm="100000">
                                          <p:val>
                                            <p:strVal val="#ppt_h"/>
                                          </p:val>
                                        </p:tav>
                                      </p:tavLst>
                                    </p:anim>
                                    <p:animEffect transition="in" filter="fade">
                                      <p:cBhvr>
                                        <p:cTn id="34" dur="500"/>
                                        <p:tgtEl>
                                          <p:spTgt spid="6146"/>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Scale>
                                      <p:cBhvr>
                                        <p:cTn id="3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2" end="2"/>
                                            </p:txEl>
                                          </p:spTgt>
                                        </p:tgtEl>
                                        <p:attrNameLst>
                                          <p:attrName>ppt_x</p:attrName>
                                          <p:attrName>ppt_y</p:attrName>
                                        </p:attrNameLst>
                                      </p:cBhvr>
                                    </p:animMotion>
                                    <p:animEffect transition="in" filter="fade">
                                      <p:cBhvr>
                                        <p:cTn id="41" dur="10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Scale>
                                      <p:cBhvr>
                                        <p:cTn id="4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3" end="3"/>
                                            </p:txEl>
                                          </p:spTgt>
                                        </p:tgtEl>
                                        <p:attrNameLst>
                                          <p:attrName>ppt_x</p:attrName>
                                          <p:attrName>ppt_y</p:attrName>
                                        </p:attrNameLst>
                                      </p:cBhvr>
                                    </p:animMotion>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580">
                                          <p:stCondLst>
                                            <p:cond delay="0"/>
                                          </p:stCondLst>
                                        </p:cTn>
                                        <p:tgtEl>
                                          <p:spTgt spid="3">
                                            <p:txEl>
                                              <p:pRg st="4" end="4"/>
                                            </p:txEl>
                                          </p:spTgt>
                                        </p:tgtEl>
                                      </p:cBhvr>
                                    </p:animEffect>
                                    <p:anim calcmode="lin" valueType="num">
                                      <p:cBhvr>
                                        <p:cTn id="5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4" end="4"/>
                                            </p:txEl>
                                          </p:spTgt>
                                        </p:tgtEl>
                                      </p:cBhvr>
                                      <p:to x="100000" y="60000"/>
                                    </p:animScale>
                                    <p:animScale>
                                      <p:cBhvr>
                                        <p:cTn id="60" dur="166" decel="50000">
                                          <p:stCondLst>
                                            <p:cond delay="676"/>
                                          </p:stCondLst>
                                        </p:cTn>
                                        <p:tgtEl>
                                          <p:spTgt spid="3">
                                            <p:txEl>
                                              <p:pRg st="4" end="4"/>
                                            </p:txEl>
                                          </p:spTgt>
                                        </p:tgtEl>
                                      </p:cBhvr>
                                      <p:to x="100000" y="100000"/>
                                    </p:animScale>
                                    <p:animScale>
                                      <p:cBhvr>
                                        <p:cTn id="61" dur="26">
                                          <p:stCondLst>
                                            <p:cond delay="1312"/>
                                          </p:stCondLst>
                                        </p:cTn>
                                        <p:tgtEl>
                                          <p:spTgt spid="3">
                                            <p:txEl>
                                              <p:pRg st="4" end="4"/>
                                            </p:txEl>
                                          </p:spTgt>
                                        </p:tgtEl>
                                      </p:cBhvr>
                                      <p:to x="100000" y="80000"/>
                                    </p:animScale>
                                    <p:animScale>
                                      <p:cBhvr>
                                        <p:cTn id="62" dur="166" decel="50000">
                                          <p:stCondLst>
                                            <p:cond delay="1338"/>
                                          </p:stCondLst>
                                        </p:cTn>
                                        <p:tgtEl>
                                          <p:spTgt spid="3">
                                            <p:txEl>
                                              <p:pRg st="4" end="4"/>
                                            </p:txEl>
                                          </p:spTgt>
                                        </p:tgtEl>
                                      </p:cBhvr>
                                      <p:to x="100000" y="100000"/>
                                    </p:animScale>
                                    <p:animScale>
                                      <p:cBhvr>
                                        <p:cTn id="63" dur="26">
                                          <p:stCondLst>
                                            <p:cond delay="1642"/>
                                          </p:stCondLst>
                                        </p:cTn>
                                        <p:tgtEl>
                                          <p:spTgt spid="3">
                                            <p:txEl>
                                              <p:pRg st="4" end="4"/>
                                            </p:txEl>
                                          </p:spTgt>
                                        </p:tgtEl>
                                      </p:cBhvr>
                                      <p:to x="100000" y="90000"/>
                                    </p:animScale>
                                    <p:animScale>
                                      <p:cBhvr>
                                        <p:cTn id="64" dur="166" decel="50000">
                                          <p:stCondLst>
                                            <p:cond delay="1668"/>
                                          </p:stCondLst>
                                        </p:cTn>
                                        <p:tgtEl>
                                          <p:spTgt spid="3">
                                            <p:txEl>
                                              <p:pRg st="4" end="4"/>
                                            </p:txEl>
                                          </p:spTgt>
                                        </p:tgtEl>
                                      </p:cBhvr>
                                      <p:to x="100000" y="100000"/>
                                    </p:animScale>
                                    <p:animScale>
                                      <p:cBhvr>
                                        <p:cTn id="65" dur="26">
                                          <p:stCondLst>
                                            <p:cond delay="1808"/>
                                          </p:stCondLst>
                                        </p:cTn>
                                        <p:tgtEl>
                                          <p:spTgt spid="3">
                                            <p:txEl>
                                              <p:pRg st="4" end="4"/>
                                            </p:txEl>
                                          </p:spTgt>
                                        </p:tgtEl>
                                      </p:cBhvr>
                                      <p:to x="100000" y="95000"/>
                                    </p:animScale>
                                    <p:animScale>
                                      <p:cBhvr>
                                        <p:cTn id="66" dur="166" decel="50000">
                                          <p:stCondLst>
                                            <p:cond delay="1834"/>
                                          </p:stCondLst>
                                        </p:cTn>
                                        <p:tgtEl>
                                          <p:spTgt spid="3">
                                            <p:txEl>
                                              <p:pRg st="4" end="4"/>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6147"/>
                                        </p:tgtEl>
                                        <p:attrNameLst>
                                          <p:attrName>style.visibility</p:attrName>
                                        </p:attrNameLst>
                                      </p:cBhvr>
                                      <p:to>
                                        <p:strVal val="visible"/>
                                      </p:to>
                                    </p:set>
                                    <p:anim calcmode="lin" valueType="num">
                                      <p:cBhvr>
                                        <p:cTn id="71" dur="500" fill="hold"/>
                                        <p:tgtEl>
                                          <p:spTgt spid="6147"/>
                                        </p:tgtEl>
                                        <p:attrNameLst>
                                          <p:attrName>ppt_w</p:attrName>
                                        </p:attrNameLst>
                                      </p:cBhvr>
                                      <p:tavLst>
                                        <p:tav tm="0">
                                          <p:val>
                                            <p:fltVal val="0"/>
                                          </p:val>
                                        </p:tav>
                                        <p:tav tm="100000">
                                          <p:val>
                                            <p:strVal val="#ppt_w"/>
                                          </p:val>
                                        </p:tav>
                                      </p:tavLst>
                                    </p:anim>
                                    <p:anim calcmode="lin" valueType="num">
                                      <p:cBhvr>
                                        <p:cTn id="72" dur="500" fill="hold"/>
                                        <p:tgtEl>
                                          <p:spTgt spid="6147"/>
                                        </p:tgtEl>
                                        <p:attrNameLst>
                                          <p:attrName>ppt_h</p:attrName>
                                        </p:attrNameLst>
                                      </p:cBhvr>
                                      <p:tavLst>
                                        <p:tav tm="0">
                                          <p:val>
                                            <p:fltVal val="0"/>
                                          </p:val>
                                        </p:tav>
                                        <p:tav tm="100000">
                                          <p:val>
                                            <p:strVal val="#ppt_h"/>
                                          </p:val>
                                        </p:tav>
                                      </p:tavLst>
                                    </p:anim>
                                    <p:animEffect transition="in" filter="fade">
                                      <p:cBhvr>
                                        <p:cTn id="73" dur="500"/>
                                        <p:tgtEl>
                                          <p:spTgt spid="6147"/>
                                        </p:tgtEl>
                                      </p:cBhvr>
                                    </p:animEffect>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nodeType="clickEffect">
                                  <p:stCondLst>
                                    <p:cond delay="0"/>
                                  </p:stCondLst>
                                  <p:childTnLst>
                                    <p:set>
                                      <p:cBhvr>
                                        <p:cTn id="77" dur="1" fill="hold">
                                          <p:stCondLst>
                                            <p:cond delay="0"/>
                                          </p:stCondLst>
                                        </p:cTn>
                                        <p:tgtEl>
                                          <p:spTgt spid="3">
                                            <p:txEl>
                                              <p:pRg st="5" end="5"/>
                                            </p:txEl>
                                          </p:spTgt>
                                        </p:tgtEl>
                                        <p:attrNameLst>
                                          <p:attrName>style.visibility</p:attrName>
                                        </p:attrNameLst>
                                      </p:cBhvr>
                                      <p:to>
                                        <p:strVal val="visible"/>
                                      </p:to>
                                    </p:set>
                                    <p:animScale>
                                      <p:cBhvr>
                                        <p:cTn id="78"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3">
                                            <p:txEl>
                                              <p:pRg st="5" end="5"/>
                                            </p:txEl>
                                          </p:spTgt>
                                        </p:tgtEl>
                                        <p:attrNameLst>
                                          <p:attrName>ppt_x</p:attrName>
                                          <p:attrName>ppt_y</p:attrName>
                                        </p:attrNameLst>
                                      </p:cBhvr>
                                    </p:animMotion>
                                    <p:animEffect transition="in" filter="fade">
                                      <p:cBhvr>
                                        <p:cTn id="80" dur="1000"/>
                                        <p:tgtEl>
                                          <p:spTgt spid="3">
                                            <p:txEl>
                                              <p:pRg st="5" end="5"/>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2" presetClass="entr" presetSubtype="0" fill="hold" nodeType="clickEffect">
                                  <p:stCondLst>
                                    <p:cond delay="0"/>
                                  </p:stCondLst>
                                  <p:childTnLst>
                                    <p:set>
                                      <p:cBhvr>
                                        <p:cTn id="84" dur="1" fill="hold">
                                          <p:stCondLst>
                                            <p:cond delay="0"/>
                                          </p:stCondLst>
                                        </p:cTn>
                                        <p:tgtEl>
                                          <p:spTgt spid="3">
                                            <p:txEl>
                                              <p:pRg st="6" end="6"/>
                                            </p:txEl>
                                          </p:spTgt>
                                        </p:tgtEl>
                                        <p:attrNameLst>
                                          <p:attrName>style.visibility</p:attrName>
                                        </p:attrNameLst>
                                      </p:cBhvr>
                                      <p:to>
                                        <p:strVal val="visible"/>
                                      </p:to>
                                    </p:set>
                                    <p:animScale>
                                      <p:cBhvr>
                                        <p:cTn id="85"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3">
                                            <p:txEl>
                                              <p:pRg st="6" end="6"/>
                                            </p:txEl>
                                          </p:spTgt>
                                        </p:tgtEl>
                                        <p:attrNameLst>
                                          <p:attrName>ppt_x</p:attrName>
                                          <p:attrName>ppt_y</p:attrName>
                                        </p:attrNameLst>
                                      </p:cBhvr>
                                    </p:animMotion>
                                    <p:animEffect transition="in" filter="fade">
                                      <p:cBhvr>
                                        <p:cTn id="8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1" y="-15268"/>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85000" lnSpcReduction="10000"/>
          </a:bodyPr>
          <a:lstStyle/>
          <a:p>
            <a:r>
              <a:rPr lang="es-ES" b="1" dirty="0"/>
              <a:t>Ofreced también pan leudado en ofrenda de gratitud, y proclamad ofrendas voluntarias, dadlas a conocer, puesto que así os place, hijos de Israel --declara el Señor DIOS. </a:t>
            </a:r>
          </a:p>
          <a:p>
            <a:r>
              <a:rPr lang="es-ES" b="1" dirty="0" smtClean="0"/>
              <a:t>Ellos estaban menospreciando al Señor. </a:t>
            </a:r>
          </a:p>
          <a:p>
            <a:r>
              <a:rPr lang="es-ES" b="1" dirty="0" smtClean="0"/>
              <a:t>Malaquias.1:6. </a:t>
            </a:r>
          </a:p>
          <a:p>
            <a:r>
              <a:rPr lang="es-ES" b="1" dirty="0"/>
              <a:t>El hijo honra a su padre, y el siervo a su señor. Pues si yo soy padre, ¿dónde está mi honor? Y si yo soy señor, ¿dónde está mi temor?--dice el SEÑOR de los ejércitos a vosotros sacerdotes que menospreciáis mi nombre--. Pero vosotros decís: "¿En qué hemos menospreciado tu nombre?" </a:t>
            </a:r>
            <a:endParaRPr lang="es-ES" b="1" dirty="0" smtClean="0"/>
          </a:p>
        </p:txBody>
      </p:sp>
      <p:pic>
        <p:nvPicPr>
          <p:cNvPr id="7170" name="Picture 2" descr="C:\Users\Mario Moreno\Desktop\Señales\Imagen Animadas\epifania-y-revelacion-imagen-animada-007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0"/>
            <a:ext cx="28438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170"/>
                                        </p:tgtEl>
                                        <p:attrNameLst>
                                          <p:attrName>style.visibility</p:attrName>
                                        </p:attrNameLst>
                                      </p:cBhvr>
                                      <p:to>
                                        <p:strVal val="visible"/>
                                      </p:to>
                                    </p:set>
                                    <p:anim calcmode="lin" valueType="num">
                                      <p:cBhvr>
                                        <p:cTn id="25" dur="500" fill="hold"/>
                                        <p:tgtEl>
                                          <p:spTgt spid="7170"/>
                                        </p:tgtEl>
                                        <p:attrNameLst>
                                          <p:attrName>ppt_w</p:attrName>
                                        </p:attrNameLst>
                                      </p:cBhvr>
                                      <p:tavLst>
                                        <p:tav tm="0">
                                          <p:val>
                                            <p:fltVal val="0"/>
                                          </p:val>
                                        </p:tav>
                                        <p:tav tm="100000">
                                          <p:val>
                                            <p:strVal val="#ppt_w"/>
                                          </p:val>
                                        </p:tav>
                                      </p:tavLst>
                                    </p:anim>
                                    <p:anim calcmode="lin" valueType="num">
                                      <p:cBhvr>
                                        <p:cTn id="26" dur="500" fill="hold"/>
                                        <p:tgtEl>
                                          <p:spTgt spid="7170"/>
                                        </p:tgtEl>
                                        <p:attrNameLst>
                                          <p:attrName>ppt_h</p:attrName>
                                        </p:attrNameLst>
                                      </p:cBhvr>
                                      <p:tavLst>
                                        <p:tav tm="0">
                                          <p:val>
                                            <p:fltVal val="0"/>
                                          </p:val>
                                        </p:tav>
                                        <p:tav tm="100000">
                                          <p:val>
                                            <p:strVal val="#ppt_h"/>
                                          </p:val>
                                        </p:tav>
                                      </p:tavLst>
                                    </p:anim>
                                    <p:animEffect transition="in" filter="fade">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Scale>
                                      <p:cBhvr>
                                        <p:cTn id="3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1" end="1"/>
                                            </p:txEl>
                                          </p:spTgt>
                                        </p:tgtEl>
                                        <p:attrNameLst>
                                          <p:attrName>ppt_x</p:attrName>
                                          <p:attrName>ppt_y</p:attrName>
                                        </p:attrNameLst>
                                      </p:cBhvr>
                                    </p:animMotion>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Scale>
                                      <p:cBhvr>
                                        <p:cTn id="3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2" end="2"/>
                                            </p:txEl>
                                          </p:spTgt>
                                        </p:tgtEl>
                                        <p:attrNameLst>
                                          <p:attrName>ppt_x</p:attrName>
                                          <p:attrName>ppt_y</p:attrName>
                                        </p:attrNameLst>
                                      </p:cBhvr>
                                    </p:animMotion>
                                    <p:animEffect transition="in" filter="fade">
                                      <p:cBhvr>
                                        <p:cTn id="41" dur="10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wipe(down)">
                                      <p:cBhvr>
                                        <p:cTn id="46" dur="580">
                                          <p:stCondLst>
                                            <p:cond delay="0"/>
                                          </p:stCondLst>
                                        </p:cTn>
                                        <p:tgtEl>
                                          <p:spTgt spid="3">
                                            <p:txEl>
                                              <p:pRg st="3" end="3"/>
                                            </p:txEl>
                                          </p:spTgt>
                                        </p:tgtEl>
                                      </p:cBhvr>
                                    </p:animEffect>
                                    <p:anim calcmode="lin" valueType="num">
                                      <p:cBhvr>
                                        <p:cTn id="4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3" end="3"/>
                                            </p:txEl>
                                          </p:spTgt>
                                        </p:tgtEl>
                                      </p:cBhvr>
                                      <p:to x="100000" y="60000"/>
                                    </p:animScale>
                                    <p:animScale>
                                      <p:cBhvr>
                                        <p:cTn id="53" dur="166" decel="50000">
                                          <p:stCondLst>
                                            <p:cond delay="676"/>
                                          </p:stCondLst>
                                        </p:cTn>
                                        <p:tgtEl>
                                          <p:spTgt spid="3">
                                            <p:txEl>
                                              <p:pRg st="3" end="3"/>
                                            </p:txEl>
                                          </p:spTgt>
                                        </p:tgtEl>
                                      </p:cBhvr>
                                      <p:to x="100000" y="100000"/>
                                    </p:animScale>
                                    <p:animScale>
                                      <p:cBhvr>
                                        <p:cTn id="54" dur="26">
                                          <p:stCondLst>
                                            <p:cond delay="1312"/>
                                          </p:stCondLst>
                                        </p:cTn>
                                        <p:tgtEl>
                                          <p:spTgt spid="3">
                                            <p:txEl>
                                              <p:pRg st="3" end="3"/>
                                            </p:txEl>
                                          </p:spTgt>
                                        </p:tgtEl>
                                      </p:cBhvr>
                                      <p:to x="100000" y="80000"/>
                                    </p:animScale>
                                    <p:animScale>
                                      <p:cBhvr>
                                        <p:cTn id="55" dur="166" decel="50000">
                                          <p:stCondLst>
                                            <p:cond delay="1338"/>
                                          </p:stCondLst>
                                        </p:cTn>
                                        <p:tgtEl>
                                          <p:spTgt spid="3">
                                            <p:txEl>
                                              <p:pRg st="3" end="3"/>
                                            </p:txEl>
                                          </p:spTgt>
                                        </p:tgtEl>
                                      </p:cBhvr>
                                      <p:to x="100000" y="100000"/>
                                    </p:animScale>
                                    <p:animScale>
                                      <p:cBhvr>
                                        <p:cTn id="56" dur="26">
                                          <p:stCondLst>
                                            <p:cond delay="1642"/>
                                          </p:stCondLst>
                                        </p:cTn>
                                        <p:tgtEl>
                                          <p:spTgt spid="3">
                                            <p:txEl>
                                              <p:pRg st="3" end="3"/>
                                            </p:txEl>
                                          </p:spTgt>
                                        </p:tgtEl>
                                      </p:cBhvr>
                                      <p:to x="100000" y="90000"/>
                                    </p:animScale>
                                    <p:animScale>
                                      <p:cBhvr>
                                        <p:cTn id="57" dur="166" decel="50000">
                                          <p:stCondLst>
                                            <p:cond delay="1668"/>
                                          </p:stCondLst>
                                        </p:cTn>
                                        <p:tgtEl>
                                          <p:spTgt spid="3">
                                            <p:txEl>
                                              <p:pRg st="3" end="3"/>
                                            </p:txEl>
                                          </p:spTgt>
                                        </p:tgtEl>
                                      </p:cBhvr>
                                      <p:to x="100000" y="100000"/>
                                    </p:animScale>
                                    <p:animScale>
                                      <p:cBhvr>
                                        <p:cTn id="58" dur="26">
                                          <p:stCondLst>
                                            <p:cond delay="1808"/>
                                          </p:stCondLst>
                                        </p:cTn>
                                        <p:tgtEl>
                                          <p:spTgt spid="3">
                                            <p:txEl>
                                              <p:pRg st="3" end="3"/>
                                            </p:txEl>
                                          </p:spTgt>
                                        </p:tgtEl>
                                      </p:cBhvr>
                                      <p:to x="100000" y="95000"/>
                                    </p:animScale>
                                    <p:animScale>
                                      <p:cBhvr>
                                        <p:cTn id="59"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228184" cy="6858000"/>
          </a:xfrm>
        </p:spPr>
        <p:txBody>
          <a:bodyPr>
            <a:normAutofit fontScale="85000" lnSpcReduction="20000"/>
          </a:bodyPr>
          <a:lstStyle/>
          <a:p>
            <a:r>
              <a:rPr lang="es-ES" b="1" dirty="0"/>
              <a:t>En todo lo malo que estaban ofreciendo al Señor con eso demostraban el menosprecio para Dios</a:t>
            </a:r>
            <a:r>
              <a:rPr lang="es-ES" b="1" dirty="0" smtClean="0"/>
              <a:t>.</a:t>
            </a:r>
          </a:p>
          <a:p>
            <a:r>
              <a:rPr lang="es-ES" b="1" dirty="0" smtClean="0"/>
              <a:t>Ellos estaban ofreciendo el animal dañado cojo ciego.</a:t>
            </a:r>
          </a:p>
          <a:p>
            <a:r>
              <a:rPr lang="es-ES" b="1" dirty="0" smtClean="0"/>
              <a:t>Malaquias.1:8, 13.</a:t>
            </a:r>
          </a:p>
          <a:p>
            <a:r>
              <a:rPr lang="es-ES" b="1" dirty="0" smtClean="0"/>
              <a:t>Y </a:t>
            </a:r>
            <a:r>
              <a:rPr lang="es-ES" b="1" dirty="0"/>
              <a:t>cuando presentáis un animal ciego para el sacrificio, ¿no es malo? Y cuando presentáis el cojo y el enfermo, ¿no es malo? ¿Por qué no lo ofreces a tu gobernador? ¿Se agradaría de ti o te recibiría con benignidad?--dice el SEÑOR de los ejércitos. </a:t>
            </a:r>
            <a:endParaRPr lang="es-ES" b="1" dirty="0" smtClean="0"/>
          </a:p>
          <a:p>
            <a:r>
              <a:rPr lang="es-ES" b="1" dirty="0"/>
              <a:t>También decís: "¡Ay, qué fastidio!" Y con indiferencia lo despreciáis--dice el SEÑOR de los ejércitos-- y traéis lo robado, o cojo, o enfermo; así traéis la ofrenda. ¿Aceptaré eso de vuestra mano?--dice el SEÑOR. </a:t>
            </a:r>
            <a:endParaRPr lang="es-ES" b="1" dirty="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17150"/>
            <a:ext cx="3104930" cy="3051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3068959"/>
            <a:ext cx="2960913" cy="378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down)">
                                      <p:cBhvr>
                                        <p:cTn id="28" dur="580">
                                          <p:stCondLst>
                                            <p:cond delay="0"/>
                                          </p:stCondLst>
                                        </p:cTn>
                                        <p:tgtEl>
                                          <p:spTgt spid="3">
                                            <p:txEl>
                                              <p:pRg st="3" end="3"/>
                                            </p:txEl>
                                          </p:spTgt>
                                        </p:tgtEl>
                                      </p:cBhvr>
                                    </p:animEffect>
                                    <p:anim calcmode="lin" valueType="num">
                                      <p:cBhvr>
                                        <p:cTn id="2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3" end="3"/>
                                            </p:txEl>
                                          </p:spTgt>
                                        </p:tgtEl>
                                      </p:cBhvr>
                                      <p:to x="100000" y="60000"/>
                                    </p:animScale>
                                    <p:animScale>
                                      <p:cBhvr>
                                        <p:cTn id="35" dur="166" decel="50000">
                                          <p:stCondLst>
                                            <p:cond delay="676"/>
                                          </p:stCondLst>
                                        </p:cTn>
                                        <p:tgtEl>
                                          <p:spTgt spid="3">
                                            <p:txEl>
                                              <p:pRg st="3" end="3"/>
                                            </p:txEl>
                                          </p:spTgt>
                                        </p:tgtEl>
                                      </p:cBhvr>
                                      <p:to x="100000" y="100000"/>
                                    </p:animScale>
                                    <p:animScale>
                                      <p:cBhvr>
                                        <p:cTn id="36" dur="26">
                                          <p:stCondLst>
                                            <p:cond delay="1312"/>
                                          </p:stCondLst>
                                        </p:cTn>
                                        <p:tgtEl>
                                          <p:spTgt spid="3">
                                            <p:txEl>
                                              <p:pRg st="3" end="3"/>
                                            </p:txEl>
                                          </p:spTgt>
                                        </p:tgtEl>
                                      </p:cBhvr>
                                      <p:to x="100000" y="80000"/>
                                    </p:animScale>
                                    <p:animScale>
                                      <p:cBhvr>
                                        <p:cTn id="37" dur="166" decel="50000">
                                          <p:stCondLst>
                                            <p:cond delay="1338"/>
                                          </p:stCondLst>
                                        </p:cTn>
                                        <p:tgtEl>
                                          <p:spTgt spid="3">
                                            <p:txEl>
                                              <p:pRg st="3" end="3"/>
                                            </p:txEl>
                                          </p:spTgt>
                                        </p:tgtEl>
                                      </p:cBhvr>
                                      <p:to x="100000" y="100000"/>
                                    </p:animScale>
                                    <p:animScale>
                                      <p:cBhvr>
                                        <p:cTn id="38" dur="26">
                                          <p:stCondLst>
                                            <p:cond delay="1642"/>
                                          </p:stCondLst>
                                        </p:cTn>
                                        <p:tgtEl>
                                          <p:spTgt spid="3">
                                            <p:txEl>
                                              <p:pRg st="3" end="3"/>
                                            </p:txEl>
                                          </p:spTgt>
                                        </p:tgtEl>
                                      </p:cBhvr>
                                      <p:to x="100000" y="90000"/>
                                    </p:animScale>
                                    <p:animScale>
                                      <p:cBhvr>
                                        <p:cTn id="39" dur="166" decel="50000">
                                          <p:stCondLst>
                                            <p:cond delay="1668"/>
                                          </p:stCondLst>
                                        </p:cTn>
                                        <p:tgtEl>
                                          <p:spTgt spid="3">
                                            <p:txEl>
                                              <p:pRg st="3" end="3"/>
                                            </p:txEl>
                                          </p:spTgt>
                                        </p:tgtEl>
                                      </p:cBhvr>
                                      <p:to x="100000" y="100000"/>
                                    </p:animScale>
                                    <p:animScale>
                                      <p:cBhvr>
                                        <p:cTn id="40" dur="26">
                                          <p:stCondLst>
                                            <p:cond delay="1808"/>
                                          </p:stCondLst>
                                        </p:cTn>
                                        <p:tgtEl>
                                          <p:spTgt spid="3">
                                            <p:txEl>
                                              <p:pRg st="3" end="3"/>
                                            </p:txEl>
                                          </p:spTgt>
                                        </p:tgtEl>
                                      </p:cBhvr>
                                      <p:to x="100000" y="95000"/>
                                    </p:animScale>
                                    <p:animScale>
                                      <p:cBhvr>
                                        <p:cTn id="41" dur="166" decel="50000">
                                          <p:stCondLst>
                                            <p:cond delay="1834"/>
                                          </p:stCondLst>
                                        </p:cTn>
                                        <p:tgtEl>
                                          <p:spTgt spid="3">
                                            <p:txEl>
                                              <p:pRg st="3" end="3"/>
                                            </p:txEl>
                                          </p:spTgt>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8194"/>
                                        </p:tgtEl>
                                        <p:attrNameLst>
                                          <p:attrName>style.visibility</p:attrName>
                                        </p:attrNameLst>
                                      </p:cBhvr>
                                      <p:to>
                                        <p:strVal val="visible"/>
                                      </p:to>
                                    </p:set>
                                    <p:anim calcmode="lin" valueType="num">
                                      <p:cBhvr>
                                        <p:cTn id="46" dur="500" fill="hold"/>
                                        <p:tgtEl>
                                          <p:spTgt spid="8194"/>
                                        </p:tgtEl>
                                        <p:attrNameLst>
                                          <p:attrName>ppt_w</p:attrName>
                                        </p:attrNameLst>
                                      </p:cBhvr>
                                      <p:tavLst>
                                        <p:tav tm="0">
                                          <p:val>
                                            <p:fltVal val="0"/>
                                          </p:val>
                                        </p:tav>
                                        <p:tav tm="100000">
                                          <p:val>
                                            <p:strVal val="#ppt_w"/>
                                          </p:val>
                                        </p:tav>
                                      </p:tavLst>
                                    </p:anim>
                                    <p:anim calcmode="lin" valueType="num">
                                      <p:cBhvr>
                                        <p:cTn id="47" dur="500" fill="hold"/>
                                        <p:tgtEl>
                                          <p:spTgt spid="8194"/>
                                        </p:tgtEl>
                                        <p:attrNameLst>
                                          <p:attrName>ppt_h</p:attrName>
                                        </p:attrNameLst>
                                      </p:cBhvr>
                                      <p:tavLst>
                                        <p:tav tm="0">
                                          <p:val>
                                            <p:fltVal val="0"/>
                                          </p:val>
                                        </p:tav>
                                        <p:tav tm="100000">
                                          <p:val>
                                            <p:strVal val="#ppt_h"/>
                                          </p:val>
                                        </p:tav>
                                      </p:tavLst>
                                    </p:anim>
                                    <p:animEffect transition="in" filter="fade">
                                      <p:cBhvr>
                                        <p:cTn id="48" dur="500"/>
                                        <p:tgtEl>
                                          <p:spTgt spid="8194"/>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8195"/>
                                        </p:tgtEl>
                                        <p:attrNameLst>
                                          <p:attrName>style.visibility</p:attrName>
                                        </p:attrNameLst>
                                      </p:cBhvr>
                                      <p:to>
                                        <p:strVal val="visible"/>
                                      </p:to>
                                    </p:set>
                                    <p:anim calcmode="lin" valueType="num">
                                      <p:cBhvr>
                                        <p:cTn id="53" dur="500" fill="hold"/>
                                        <p:tgtEl>
                                          <p:spTgt spid="8195"/>
                                        </p:tgtEl>
                                        <p:attrNameLst>
                                          <p:attrName>ppt_w</p:attrName>
                                        </p:attrNameLst>
                                      </p:cBhvr>
                                      <p:tavLst>
                                        <p:tav tm="0">
                                          <p:val>
                                            <p:fltVal val="0"/>
                                          </p:val>
                                        </p:tav>
                                        <p:tav tm="100000">
                                          <p:val>
                                            <p:strVal val="#ppt_w"/>
                                          </p:val>
                                        </p:tav>
                                      </p:tavLst>
                                    </p:anim>
                                    <p:anim calcmode="lin" valueType="num">
                                      <p:cBhvr>
                                        <p:cTn id="54" dur="500" fill="hold"/>
                                        <p:tgtEl>
                                          <p:spTgt spid="8195"/>
                                        </p:tgtEl>
                                        <p:attrNameLst>
                                          <p:attrName>ppt_h</p:attrName>
                                        </p:attrNameLst>
                                      </p:cBhvr>
                                      <p:tavLst>
                                        <p:tav tm="0">
                                          <p:val>
                                            <p:fltVal val="0"/>
                                          </p:val>
                                        </p:tav>
                                        <p:tav tm="100000">
                                          <p:val>
                                            <p:strVal val="#ppt_h"/>
                                          </p:val>
                                        </p:tav>
                                      </p:tavLst>
                                    </p:anim>
                                    <p:animEffect transition="in" filter="fade">
                                      <p:cBhvr>
                                        <p:cTn id="55" dur="500"/>
                                        <p:tgtEl>
                                          <p:spTgt spid="8195"/>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Effect transition="in" filter="wipe(down)">
                                      <p:cBhvr>
                                        <p:cTn id="60" dur="580">
                                          <p:stCondLst>
                                            <p:cond delay="0"/>
                                          </p:stCondLst>
                                        </p:cTn>
                                        <p:tgtEl>
                                          <p:spTgt spid="3">
                                            <p:txEl>
                                              <p:pRg st="4" end="4"/>
                                            </p:txEl>
                                          </p:spTgt>
                                        </p:tgtEl>
                                      </p:cBhvr>
                                    </p:animEffect>
                                    <p:anim calcmode="lin" valueType="num">
                                      <p:cBhvr>
                                        <p:cTn id="61"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4" end="4"/>
                                            </p:txEl>
                                          </p:spTgt>
                                        </p:tgtEl>
                                      </p:cBhvr>
                                      <p:to x="100000" y="60000"/>
                                    </p:animScale>
                                    <p:animScale>
                                      <p:cBhvr>
                                        <p:cTn id="67" dur="166" decel="50000">
                                          <p:stCondLst>
                                            <p:cond delay="676"/>
                                          </p:stCondLst>
                                        </p:cTn>
                                        <p:tgtEl>
                                          <p:spTgt spid="3">
                                            <p:txEl>
                                              <p:pRg st="4" end="4"/>
                                            </p:txEl>
                                          </p:spTgt>
                                        </p:tgtEl>
                                      </p:cBhvr>
                                      <p:to x="100000" y="100000"/>
                                    </p:animScale>
                                    <p:animScale>
                                      <p:cBhvr>
                                        <p:cTn id="68" dur="26">
                                          <p:stCondLst>
                                            <p:cond delay="1312"/>
                                          </p:stCondLst>
                                        </p:cTn>
                                        <p:tgtEl>
                                          <p:spTgt spid="3">
                                            <p:txEl>
                                              <p:pRg st="4" end="4"/>
                                            </p:txEl>
                                          </p:spTgt>
                                        </p:tgtEl>
                                      </p:cBhvr>
                                      <p:to x="100000" y="80000"/>
                                    </p:animScale>
                                    <p:animScale>
                                      <p:cBhvr>
                                        <p:cTn id="69" dur="166" decel="50000">
                                          <p:stCondLst>
                                            <p:cond delay="1338"/>
                                          </p:stCondLst>
                                        </p:cTn>
                                        <p:tgtEl>
                                          <p:spTgt spid="3">
                                            <p:txEl>
                                              <p:pRg st="4" end="4"/>
                                            </p:txEl>
                                          </p:spTgt>
                                        </p:tgtEl>
                                      </p:cBhvr>
                                      <p:to x="100000" y="100000"/>
                                    </p:animScale>
                                    <p:animScale>
                                      <p:cBhvr>
                                        <p:cTn id="70" dur="26">
                                          <p:stCondLst>
                                            <p:cond delay="1642"/>
                                          </p:stCondLst>
                                        </p:cTn>
                                        <p:tgtEl>
                                          <p:spTgt spid="3">
                                            <p:txEl>
                                              <p:pRg st="4" end="4"/>
                                            </p:txEl>
                                          </p:spTgt>
                                        </p:tgtEl>
                                      </p:cBhvr>
                                      <p:to x="100000" y="90000"/>
                                    </p:animScale>
                                    <p:animScale>
                                      <p:cBhvr>
                                        <p:cTn id="71" dur="166" decel="50000">
                                          <p:stCondLst>
                                            <p:cond delay="1668"/>
                                          </p:stCondLst>
                                        </p:cTn>
                                        <p:tgtEl>
                                          <p:spTgt spid="3">
                                            <p:txEl>
                                              <p:pRg st="4" end="4"/>
                                            </p:txEl>
                                          </p:spTgt>
                                        </p:tgtEl>
                                      </p:cBhvr>
                                      <p:to x="100000" y="100000"/>
                                    </p:animScale>
                                    <p:animScale>
                                      <p:cBhvr>
                                        <p:cTn id="72" dur="26">
                                          <p:stCondLst>
                                            <p:cond delay="1808"/>
                                          </p:stCondLst>
                                        </p:cTn>
                                        <p:tgtEl>
                                          <p:spTgt spid="3">
                                            <p:txEl>
                                              <p:pRg st="4" end="4"/>
                                            </p:txEl>
                                          </p:spTgt>
                                        </p:tgtEl>
                                      </p:cBhvr>
                                      <p:to x="100000" y="95000"/>
                                    </p:animScale>
                                    <p:animScale>
                                      <p:cBhvr>
                                        <p:cTn id="73"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67" y="-49213"/>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372200" cy="6858000"/>
          </a:xfrm>
        </p:spPr>
        <p:txBody>
          <a:bodyPr>
            <a:normAutofit fontScale="77500" lnSpcReduction="20000"/>
          </a:bodyPr>
          <a:lstStyle/>
          <a:p>
            <a:r>
              <a:rPr lang="es-ES" b="1" dirty="0"/>
              <a:t>Malaquias.1:10.</a:t>
            </a:r>
          </a:p>
          <a:p>
            <a:r>
              <a:rPr lang="es-ES" b="1" dirty="0" smtClean="0"/>
              <a:t>¡</a:t>
            </a:r>
            <a:r>
              <a:rPr lang="es-ES" b="1" dirty="0"/>
              <a:t>Oh, si hubiera entre vosotros quien cerrara las puertas para que no encendierais mi altar en vano! No me complazco en vosotros--dice el SEÑOR de los ejércitos-- ni de vuestra mano aceptaré ofrenda. </a:t>
            </a:r>
          </a:p>
          <a:p>
            <a:r>
              <a:rPr lang="es-ES" b="1" dirty="0"/>
              <a:t>Estaban ofreciendo lo que no le servía, cuidado nosotros estamos ofreciendo a Dios un culto con indiferencia y menosprecio a Dios, porque Dios no lo va a aceptar.</a:t>
            </a:r>
          </a:p>
          <a:p>
            <a:r>
              <a:rPr lang="es-ES" b="1" dirty="0"/>
              <a:t>Dios deseaba mejor que ya no ofrecieran nada. </a:t>
            </a:r>
          </a:p>
          <a:p>
            <a:r>
              <a:rPr lang="es-ES" b="1" dirty="0"/>
              <a:t>Isaias.1:13.</a:t>
            </a:r>
          </a:p>
          <a:p>
            <a:r>
              <a:rPr lang="es-ES" b="1" dirty="0" smtClean="0"/>
              <a:t>No </a:t>
            </a:r>
            <a:r>
              <a:rPr lang="es-ES" b="1" dirty="0"/>
              <a:t>traigáis más vuestras vanas ofrendas, el incienso me es abominación. Luna nueva y día de reposo, el convocar asambleas: ¡no tolero iniquidad y asamblea solemne! </a:t>
            </a:r>
          </a:p>
          <a:p>
            <a:r>
              <a:rPr lang="es-ES" b="1" dirty="0"/>
              <a:t>Para Dios era mejor que no ofrecieran nada, que mejor cerraran las puertas y no ofrecieran más sacrificios.</a:t>
            </a:r>
          </a:p>
          <a:p>
            <a:endParaRPr lang="es-E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0"/>
            <a:ext cx="269979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411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9218"/>
                                        </p:tgtEl>
                                        <p:attrNameLst>
                                          <p:attrName>style.visibility</p:attrName>
                                        </p:attrNameLst>
                                      </p:cBhvr>
                                      <p:to>
                                        <p:strVal val="visible"/>
                                      </p:to>
                                    </p:set>
                                    <p:anim calcmode="lin" valueType="num">
                                      <p:cBhvr>
                                        <p:cTn id="32" dur="500" fill="hold"/>
                                        <p:tgtEl>
                                          <p:spTgt spid="9218"/>
                                        </p:tgtEl>
                                        <p:attrNameLst>
                                          <p:attrName>ppt_w</p:attrName>
                                        </p:attrNameLst>
                                      </p:cBhvr>
                                      <p:tavLst>
                                        <p:tav tm="0">
                                          <p:val>
                                            <p:fltVal val="0"/>
                                          </p:val>
                                        </p:tav>
                                        <p:tav tm="100000">
                                          <p:val>
                                            <p:strVal val="#ppt_w"/>
                                          </p:val>
                                        </p:tav>
                                      </p:tavLst>
                                    </p:anim>
                                    <p:anim calcmode="lin" valueType="num">
                                      <p:cBhvr>
                                        <p:cTn id="33" dur="500" fill="hold"/>
                                        <p:tgtEl>
                                          <p:spTgt spid="9218"/>
                                        </p:tgtEl>
                                        <p:attrNameLst>
                                          <p:attrName>ppt_h</p:attrName>
                                        </p:attrNameLst>
                                      </p:cBhvr>
                                      <p:tavLst>
                                        <p:tav tm="0">
                                          <p:val>
                                            <p:fltVal val="0"/>
                                          </p:val>
                                        </p:tav>
                                        <p:tav tm="100000">
                                          <p:val>
                                            <p:strVal val="#ppt_h"/>
                                          </p:val>
                                        </p:tav>
                                      </p:tavLst>
                                    </p:anim>
                                    <p:animEffect transition="in" filter="fade">
                                      <p:cBhvr>
                                        <p:cTn id="34" dur="500"/>
                                        <p:tgtEl>
                                          <p:spTgt spid="9218"/>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Scale>
                                      <p:cBhvr>
                                        <p:cTn id="3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2" end="2"/>
                                            </p:txEl>
                                          </p:spTgt>
                                        </p:tgtEl>
                                        <p:attrNameLst>
                                          <p:attrName>ppt_x</p:attrName>
                                          <p:attrName>ppt_y</p:attrName>
                                        </p:attrNameLst>
                                      </p:cBhvr>
                                    </p:animMotion>
                                    <p:animEffect transition="in" filter="fade">
                                      <p:cBhvr>
                                        <p:cTn id="41" dur="10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Scale>
                                      <p:cBhvr>
                                        <p:cTn id="4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3" end="3"/>
                                            </p:txEl>
                                          </p:spTgt>
                                        </p:tgtEl>
                                        <p:attrNameLst>
                                          <p:attrName>ppt_x</p:attrName>
                                          <p:attrName>ppt_y</p:attrName>
                                        </p:attrNameLst>
                                      </p:cBhvr>
                                    </p:animMotion>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Scale>
                                      <p:cBhvr>
                                        <p:cTn id="5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4" end="4"/>
                                            </p:txEl>
                                          </p:spTgt>
                                        </p:tgtEl>
                                        <p:attrNameLst>
                                          <p:attrName>ppt_x</p:attrName>
                                          <p:attrName>ppt_y</p:attrName>
                                        </p:attrNameLst>
                                      </p:cBhvr>
                                    </p:animMotion>
                                    <p:animEffect transition="in" filter="fade">
                                      <p:cBhvr>
                                        <p:cTn id="55" dur="10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wipe(down)">
                                      <p:cBhvr>
                                        <p:cTn id="60" dur="580">
                                          <p:stCondLst>
                                            <p:cond delay="0"/>
                                          </p:stCondLst>
                                        </p:cTn>
                                        <p:tgtEl>
                                          <p:spTgt spid="3">
                                            <p:txEl>
                                              <p:pRg st="5" end="5"/>
                                            </p:txEl>
                                          </p:spTgt>
                                        </p:tgtEl>
                                      </p:cBhvr>
                                    </p:animEffect>
                                    <p:anim calcmode="lin" valueType="num">
                                      <p:cBhvr>
                                        <p:cTn id="61"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3">
                                            <p:txEl>
                                              <p:pRg st="5" end="5"/>
                                            </p:txEl>
                                          </p:spTgt>
                                        </p:tgtEl>
                                      </p:cBhvr>
                                      <p:to x="100000" y="60000"/>
                                    </p:animScale>
                                    <p:animScale>
                                      <p:cBhvr>
                                        <p:cTn id="67" dur="166" decel="50000">
                                          <p:stCondLst>
                                            <p:cond delay="676"/>
                                          </p:stCondLst>
                                        </p:cTn>
                                        <p:tgtEl>
                                          <p:spTgt spid="3">
                                            <p:txEl>
                                              <p:pRg st="5" end="5"/>
                                            </p:txEl>
                                          </p:spTgt>
                                        </p:tgtEl>
                                      </p:cBhvr>
                                      <p:to x="100000" y="100000"/>
                                    </p:animScale>
                                    <p:animScale>
                                      <p:cBhvr>
                                        <p:cTn id="68" dur="26">
                                          <p:stCondLst>
                                            <p:cond delay="1312"/>
                                          </p:stCondLst>
                                        </p:cTn>
                                        <p:tgtEl>
                                          <p:spTgt spid="3">
                                            <p:txEl>
                                              <p:pRg st="5" end="5"/>
                                            </p:txEl>
                                          </p:spTgt>
                                        </p:tgtEl>
                                      </p:cBhvr>
                                      <p:to x="100000" y="80000"/>
                                    </p:animScale>
                                    <p:animScale>
                                      <p:cBhvr>
                                        <p:cTn id="69" dur="166" decel="50000">
                                          <p:stCondLst>
                                            <p:cond delay="1338"/>
                                          </p:stCondLst>
                                        </p:cTn>
                                        <p:tgtEl>
                                          <p:spTgt spid="3">
                                            <p:txEl>
                                              <p:pRg st="5" end="5"/>
                                            </p:txEl>
                                          </p:spTgt>
                                        </p:tgtEl>
                                      </p:cBhvr>
                                      <p:to x="100000" y="100000"/>
                                    </p:animScale>
                                    <p:animScale>
                                      <p:cBhvr>
                                        <p:cTn id="70" dur="26">
                                          <p:stCondLst>
                                            <p:cond delay="1642"/>
                                          </p:stCondLst>
                                        </p:cTn>
                                        <p:tgtEl>
                                          <p:spTgt spid="3">
                                            <p:txEl>
                                              <p:pRg st="5" end="5"/>
                                            </p:txEl>
                                          </p:spTgt>
                                        </p:tgtEl>
                                      </p:cBhvr>
                                      <p:to x="100000" y="90000"/>
                                    </p:animScale>
                                    <p:animScale>
                                      <p:cBhvr>
                                        <p:cTn id="71" dur="166" decel="50000">
                                          <p:stCondLst>
                                            <p:cond delay="1668"/>
                                          </p:stCondLst>
                                        </p:cTn>
                                        <p:tgtEl>
                                          <p:spTgt spid="3">
                                            <p:txEl>
                                              <p:pRg st="5" end="5"/>
                                            </p:txEl>
                                          </p:spTgt>
                                        </p:tgtEl>
                                      </p:cBhvr>
                                      <p:to x="100000" y="100000"/>
                                    </p:animScale>
                                    <p:animScale>
                                      <p:cBhvr>
                                        <p:cTn id="72" dur="26">
                                          <p:stCondLst>
                                            <p:cond delay="1808"/>
                                          </p:stCondLst>
                                        </p:cTn>
                                        <p:tgtEl>
                                          <p:spTgt spid="3">
                                            <p:txEl>
                                              <p:pRg st="5" end="5"/>
                                            </p:txEl>
                                          </p:spTgt>
                                        </p:tgtEl>
                                      </p:cBhvr>
                                      <p:to x="100000" y="95000"/>
                                    </p:animScale>
                                    <p:animScale>
                                      <p:cBhvr>
                                        <p:cTn id="73" dur="166" decel="50000">
                                          <p:stCondLst>
                                            <p:cond delay="1834"/>
                                          </p:stCondLst>
                                        </p:cTn>
                                        <p:tgtEl>
                                          <p:spTgt spid="3">
                                            <p:txEl>
                                              <p:pRg st="5" end="5"/>
                                            </p:txEl>
                                          </p:spTgt>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nodeType="clickEffect">
                                  <p:stCondLst>
                                    <p:cond delay="0"/>
                                  </p:stCondLst>
                                  <p:childTnLst>
                                    <p:set>
                                      <p:cBhvr>
                                        <p:cTn id="77" dur="1" fill="hold">
                                          <p:stCondLst>
                                            <p:cond delay="0"/>
                                          </p:stCondLst>
                                        </p:cTn>
                                        <p:tgtEl>
                                          <p:spTgt spid="3">
                                            <p:txEl>
                                              <p:pRg st="6" end="6"/>
                                            </p:txEl>
                                          </p:spTgt>
                                        </p:tgtEl>
                                        <p:attrNameLst>
                                          <p:attrName>style.visibility</p:attrName>
                                        </p:attrNameLst>
                                      </p:cBhvr>
                                      <p:to>
                                        <p:strVal val="visible"/>
                                      </p:to>
                                    </p:set>
                                    <p:animScale>
                                      <p:cBhvr>
                                        <p:cTn id="78"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3">
                                            <p:txEl>
                                              <p:pRg st="6" end="6"/>
                                            </p:txEl>
                                          </p:spTgt>
                                        </p:tgtEl>
                                        <p:attrNameLst>
                                          <p:attrName>ppt_x</p:attrName>
                                          <p:attrName>ppt_y</p:attrName>
                                        </p:attrNameLst>
                                      </p:cBhvr>
                                    </p:animMotion>
                                    <p:animEffect transition="in" filter="fade">
                                      <p:cBhvr>
                                        <p:cTn id="8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26" y="-22719"/>
            <a:ext cx="935094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77500" lnSpcReduction="20000"/>
          </a:bodyPr>
          <a:lstStyle/>
          <a:p>
            <a:r>
              <a:rPr lang="es-ES" b="1" dirty="0" smtClean="0"/>
              <a:t>Cuando ofrecemos sacrificios a Dios que no son como El manda, así los ve Dios. </a:t>
            </a:r>
          </a:p>
          <a:p>
            <a:r>
              <a:rPr lang="es-ES" b="1" dirty="0" smtClean="0"/>
              <a:t>Isaias.66:3. </a:t>
            </a:r>
          </a:p>
          <a:p>
            <a:r>
              <a:rPr lang="es-ES" b="1" dirty="0"/>
              <a:t>El que mata un buey es como el que mata a un hombre, el que sacrifica un cordero como el que desnuca un perro, el que presenta ofrenda de cereal como el que ofrece sangre de cerdo, el que quema incienso como el que bendice a un ídolo. Como ellos han escogido sus propios caminos, y su alma se deleita en sus abominaciones, </a:t>
            </a:r>
            <a:endParaRPr lang="es-ES" b="1" dirty="0" smtClean="0"/>
          </a:p>
          <a:p>
            <a:r>
              <a:rPr lang="es-ES" b="1" dirty="0" smtClean="0"/>
              <a:t>1.	El que mata un buey como el que mata a un hombre.</a:t>
            </a:r>
          </a:p>
          <a:p>
            <a:r>
              <a:rPr lang="es-ES" b="1" dirty="0" smtClean="0"/>
              <a:t>2.	El que sacrifica un cordero como el que desnuca a un perro.</a:t>
            </a:r>
          </a:p>
          <a:p>
            <a:r>
              <a:rPr lang="es-ES" b="1" dirty="0" smtClean="0"/>
              <a:t>3.	El que presenta ofrenda de cereal como el que ofrece sangre de cerdo.</a:t>
            </a:r>
          </a:p>
          <a:p>
            <a:r>
              <a:rPr lang="es-ES" b="1" dirty="0" smtClean="0"/>
              <a:t>4.	El que quema incienso como el que bendice a un ídolo.</a:t>
            </a:r>
          </a:p>
          <a:p>
            <a:endParaRPr lang="es-E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850" y="33220"/>
            <a:ext cx="2832670" cy="2963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descr="C:\Users\Mario Moreno\Desktop\matar-2[2].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2996952"/>
            <a:ext cx="2915816" cy="3861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Scale>
                                      <p:cBhvr>
                                        <p:cTn id="3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3" end="3"/>
                                            </p:txEl>
                                          </p:spTgt>
                                        </p:tgtEl>
                                        <p:attrNameLst>
                                          <p:attrName>ppt_x</p:attrName>
                                          <p:attrName>ppt_y</p:attrName>
                                        </p:attrNameLst>
                                      </p:cBhvr>
                                    </p:animMotion>
                                    <p:animEffect transition="in" filter="fade">
                                      <p:cBhvr>
                                        <p:cTn id="41" dur="1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0242"/>
                                        </p:tgtEl>
                                        <p:attrNameLst>
                                          <p:attrName>style.visibility</p:attrName>
                                        </p:attrNameLst>
                                      </p:cBhvr>
                                      <p:to>
                                        <p:strVal val="visible"/>
                                      </p:to>
                                    </p:set>
                                    <p:anim calcmode="lin" valueType="num">
                                      <p:cBhvr>
                                        <p:cTn id="46" dur="500" fill="hold"/>
                                        <p:tgtEl>
                                          <p:spTgt spid="10242"/>
                                        </p:tgtEl>
                                        <p:attrNameLst>
                                          <p:attrName>ppt_w</p:attrName>
                                        </p:attrNameLst>
                                      </p:cBhvr>
                                      <p:tavLst>
                                        <p:tav tm="0">
                                          <p:val>
                                            <p:fltVal val="0"/>
                                          </p:val>
                                        </p:tav>
                                        <p:tav tm="100000">
                                          <p:val>
                                            <p:strVal val="#ppt_w"/>
                                          </p:val>
                                        </p:tav>
                                      </p:tavLst>
                                    </p:anim>
                                    <p:anim calcmode="lin" valueType="num">
                                      <p:cBhvr>
                                        <p:cTn id="47" dur="500" fill="hold"/>
                                        <p:tgtEl>
                                          <p:spTgt spid="10242"/>
                                        </p:tgtEl>
                                        <p:attrNameLst>
                                          <p:attrName>ppt_h</p:attrName>
                                        </p:attrNameLst>
                                      </p:cBhvr>
                                      <p:tavLst>
                                        <p:tav tm="0">
                                          <p:val>
                                            <p:fltVal val="0"/>
                                          </p:val>
                                        </p:tav>
                                        <p:tav tm="100000">
                                          <p:val>
                                            <p:strVal val="#ppt_h"/>
                                          </p:val>
                                        </p:tav>
                                      </p:tavLst>
                                    </p:anim>
                                    <p:animEffect transition="in" filter="fade">
                                      <p:cBhvr>
                                        <p:cTn id="48" dur="500"/>
                                        <p:tgtEl>
                                          <p:spTgt spid="1024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0243"/>
                                        </p:tgtEl>
                                        <p:attrNameLst>
                                          <p:attrName>style.visibility</p:attrName>
                                        </p:attrNameLst>
                                      </p:cBhvr>
                                      <p:to>
                                        <p:strVal val="visible"/>
                                      </p:to>
                                    </p:set>
                                    <p:anim calcmode="lin" valueType="num">
                                      <p:cBhvr>
                                        <p:cTn id="53" dur="500" fill="hold"/>
                                        <p:tgtEl>
                                          <p:spTgt spid="10243"/>
                                        </p:tgtEl>
                                        <p:attrNameLst>
                                          <p:attrName>ppt_w</p:attrName>
                                        </p:attrNameLst>
                                      </p:cBhvr>
                                      <p:tavLst>
                                        <p:tav tm="0">
                                          <p:val>
                                            <p:fltVal val="0"/>
                                          </p:val>
                                        </p:tav>
                                        <p:tav tm="100000">
                                          <p:val>
                                            <p:strVal val="#ppt_w"/>
                                          </p:val>
                                        </p:tav>
                                      </p:tavLst>
                                    </p:anim>
                                    <p:anim calcmode="lin" valueType="num">
                                      <p:cBhvr>
                                        <p:cTn id="54" dur="500" fill="hold"/>
                                        <p:tgtEl>
                                          <p:spTgt spid="10243"/>
                                        </p:tgtEl>
                                        <p:attrNameLst>
                                          <p:attrName>ppt_h</p:attrName>
                                        </p:attrNameLst>
                                      </p:cBhvr>
                                      <p:tavLst>
                                        <p:tav tm="0">
                                          <p:val>
                                            <p:fltVal val="0"/>
                                          </p:val>
                                        </p:tav>
                                        <p:tav tm="100000">
                                          <p:val>
                                            <p:strVal val="#ppt_h"/>
                                          </p:val>
                                        </p:tav>
                                      </p:tavLst>
                                    </p:anim>
                                    <p:animEffect transition="in" filter="fade">
                                      <p:cBhvr>
                                        <p:cTn id="55" dur="500"/>
                                        <p:tgtEl>
                                          <p:spTgt spid="10243"/>
                                        </p:tgtEl>
                                      </p:cBhvr>
                                    </p:animEffect>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3">
                                            <p:txEl>
                                              <p:pRg st="4" end="4"/>
                                            </p:txEl>
                                          </p:spTgt>
                                        </p:tgtEl>
                                        <p:attrNameLst>
                                          <p:attrName>style.visibility</p:attrName>
                                        </p:attrNameLst>
                                      </p:cBhvr>
                                      <p:to>
                                        <p:strVal val="visible"/>
                                      </p:to>
                                    </p:set>
                                    <p:animScale>
                                      <p:cBhvr>
                                        <p:cTn id="60"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3">
                                            <p:txEl>
                                              <p:pRg st="4" end="4"/>
                                            </p:txEl>
                                          </p:spTgt>
                                        </p:tgtEl>
                                        <p:attrNameLst>
                                          <p:attrName>ppt_x</p:attrName>
                                          <p:attrName>ppt_y</p:attrName>
                                        </p:attrNameLst>
                                      </p:cBhvr>
                                    </p:animMotion>
                                    <p:animEffect transition="in" filter="fade">
                                      <p:cBhvr>
                                        <p:cTn id="62" dur="1000"/>
                                        <p:tgtEl>
                                          <p:spTgt spid="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2"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animScale>
                                      <p:cBhvr>
                                        <p:cTn id="67"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
                                            <p:txEl>
                                              <p:pRg st="5" end="5"/>
                                            </p:txEl>
                                          </p:spTgt>
                                        </p:tgtEl>
                                        <p:attrNameLst>
                                          <p:attrName>ppt_x</p:attrName>
                                          <p:attrName>ppt_y</p:attrName>
                                        </p:attrNameLst>
                                      </p:cBhvr>
                                    </p:animMotion>
                                    <p:animEffect transition="in" filter="fade">
                                      <p:cBhvr>
                                        <p:cTn id="69" dur="1000"/>
                                        <p:tgtEl>
                                          <p:spTgt spid="3">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2" presetClass="entr" presetSubtype="0" fill="hold"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Scale>
                                      <p:cBhvr>
                                        <p:cTn id="74"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3">
                                            <p:txEl>
                                              <p:pRg st="6" end="6"/>
                                            </p:txEl>
                                          </p:spTgt>
                                        </p:tgtEl>
                                        <p:attrNameLst>
                                          <p:attrName>ppt_x</p:attrName>
                                          <p:attrName>ppt_y</p:attrName>
                                        </p:attrNameLst>
                                      </p:cBhvr>
                                    </p:animMotion>
                                    <p:animEffect transition="in" filter="fade">
                                      <p:cBhvr>
                                        <p:cTn id="7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92500" lnSpcReduction="20000"/>
          </a:bodyPr>
          <a:lstStyle/>
          <a:p>
            <a:r>
              <a:rPr lang="es-ES" b="1" dirty="0" smtClean="0"/>
              <a:t>Génesis.6:5-6.</a:t>
            </a:r>
          </a:p>
          <a:p>
            <a:r>
              <a:rPr lang="es-ES" b="1" dirty="0"/>
              <a:t>Y el SEÑOR vio que era mucha la maldad de los hombres en la tierra, y que toda intención de los pensamientos de su corazón era sólo hacer siempre el </a:t>
            </a:r>
            <a:r>
              <a:rPr lang="es-ES" b="1" dirty="0" smtClean="0"/>
              <a:t>mal.</a:t>
            </a:r>
          </a:p>
          <a:p>
            <a:r>
              <a:rPr lang="es-ES" b="1" dirty="0" smtClean="0"/>
              <a:t>Y </a:t>
            </a:r>
            <a:r>
              <a:rPr lang="es-ES" b="1" dirty="0"/>
              <a:t>le pesó al SEÑOR haber hecho al hombre en la tierra, y sintió tristeza en </a:t>
            </a:r>
            <a:r>
              <a:rPr lang="es-ES" b="1" dirty="0" smtClean="0"/>
              <a:t>su corazón</a:t>
            </a:r>
            <a:r>
              <a:rPr lang="es-ES" b="1" dirty="0"/>
              <a:t>.</a:t>
            </a:r>
          </a:p>
          <a:p>
            <a:r>
              <a:rPr lang="es-ES" b="1" dirty="0" smtClean="0"/>
              <a:t>Hermanos </a:t>
            </a:r>
            <a:r>
              <a:rPr lang="es-ES" b="1" dirty="0" smtClean="0"/>
              <a:t>no creamos que Dios siempre va a aceptar las cosas que estamos haciendo. </a:t>
            </a:r>
          </a:p>
          <a:p>
            <a:r>
              <a:rPr lang="es-ES" b="1" dirty="0" smtClean="0"/>
              <a:t>Dios se canso del pueblo de Israel, Dios se puede cansar de nosotros si no estamos haciendo las cosas como El, las manda en su palabra.</a:t>
            </a:r>
          </a:p>
          <a:p>
            <a:endParaRPr lang="es-ES" dirty="0"/>
          </a:p>
        </p:txBody>
      </p:sp>
      <p:pic>
        <p:nvPicPr>
          <p:cNvPr id="1027" name="Picture 3" descr="C:\Users\Mario Moreno\Desktop\Señales\Imagen Animadas\Icono-De-Arca-De-Noe-59299.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6166"/>
            <a:ext cx="3043359" cy="31148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rio Moreno\Desktop\Señales\Imagen Animadas\Imagen-animada-Arca-de-Noe-05.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72201" y="3645024"/>
            <a:ext cx="2750256"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5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 calcmode="lin" valueType="num">
                                      <p:cBhvr>
                                        <p:cTn id="32" dur="500" fill="hold"/>
                                        <p:tgtEl>
                                          <p:spTgt spid="1027"/>
                                        </p:tgtEl>
                                        <p:attrNameLst>
                                          <p:attrName>ppt_w</p:attrName>
                                        </p:attrNameLst>
                                      </p:cBhvr>
                                      <p:tavLst>
                                        <p:tav tm="0">
                                          <p:val>
                                            <p:fltVal val="0"/>
                                          </p:val>
                                        </p:tav>
                                        <p:tav tm="100000">
                                          <p:val>
                                            <p:strVal val="#ppt_w"/>
                                          </p:val>
                                        </p:tav>
                                      </p:tavLst>
                                    </p:anim>
                                    <p:anim calcmode="lin" valueType="num">
                                      <p:cBhvr>
                                        <p:cTn id="33" dur="500" fill="hold"/>
                                        <p:tgtEl>
                                          <p:spTgt spid="1027"/>
                                        </p:tgtEl>
                                        <p:attrNameLst>
                                          <p:attrName>ppt_h</p:attrName>
                                        </p:attrNameLst>
                                      </p:cBhvr>
                                      <p:tavLst>
                                        <p:tav tm="0">
                                          <p:val>
                                            <p:fltVal val="0"/>
                                          </p:val>
                                        </p:tav>
                                        <p:tav tm="100000">
                                          <p:val>
                                            <p:strVal val="#ppt_h"/>
                                          </p:val>
                                        </p:tav>
                                      </p:tavLst>
                                    </p:anim>
                                    <p:animEffect transition="in" filter="fade">
                                      <p:cBhvr>
                                        <p:cTn id="34" dur="5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down)">
                                      <p:cBhvr>
                                        <p:cTn id="39" dur="580">
                                          <p:stCondLst>
                                            <p:cond delay="0"/>
                                          </p:stCondLst>
                                        </p:cTn>
                                        <p:tgtEl>
                                          <p:spTgt spid="3">
                                            <p:txEl>
                                              <p:pRg st="2" end="2"/>
                                            </p:txEl>
                                          </p:spTgt>
                                        </p:tgtEl>
                                      </p:cBhvr>
                                    </p:animEffect>
                                    <p:anim calcmode="lin" valueType="num">
                                      <p:cBhvr>
                                        <p:cTn id="40"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2" end="2"/>
                                            </p:txEl>
                                          </p:spTgt>
                                        </p:tgtEl>
                                      </p:cBhvr>
                                      <p:to x="100000" y="60000"/>
                                    </p:animScale>
                                    <p:animScale>
                                      <p:cBhvr>
                                        <p:cTn id="46" dur="166" decel="50000">
                                          <p:stCondLst>
                                            <p:cond delay="676"/>
                                          </p:stCondLst>
                                        </p:cTn>
                                        <p:tgtEl>
                                          <p:spTgt spid="3">
                                            <p:txEl>
                                              <p:pRg st="2" end="2"/>
                                            </p:txEl>
                                          </p:spTgt>
                                        </p:tgtEl>
                                      </p:cBhvr>
                                      <p:to x="100000" y="100000"/>
                                    </p:animScale>
                                    <p:animScale>
                                      <p:cBhvr>
                                        <p:cTn id="47" dur="26">
                                          <p:stCondLst>
                                            <p:cond delay="1312"/>
                                          </p:stCondLst>
                                        </p:cTn>
                                        <p:tgtEl>
                                          <p:spTgt spid="3">
                                            <p:txEl>
                                              <p:pRg st="2" end="2"/>
                                            </p:txEl>
                                          </p:spTgt>
                                        </p:tgtEl>
                                      </p:cBhvr>
                                      <p:to x="100000" y="80000"/>
                                    </p:animScale>
                                    <p:animScale>
                                      <p:cBhvr>
                                        <p:cTn id="48" dur="166" decel="50000">
                                          <p:stCondLst>
                                            <p:cond delay="1338"/>
                                          </p:stCondLst>
                                        </p:cTn>
                                        <p:tgtEl>
                                          <p:spTgt spid="3">
                                            <p:txEl>
                                              <p:pRg st="2" end="2"/>
                                            </p:txEl>
                                          </p:spTgt>
                                        </p:tgtEl>
                                      </p:cBhvr>
                                      <p:to x="100000" y="100000"/>
                                    </p:animScale>
                                    <p:animScale>
                                      <p:cBhvr>
                                        <p:cTn id="49" dur="26">
                                          <p:stCondLst>
                                            <p:cond delay="1642"/>
                                          </p:stCondLst>
                                        </p:cTn>
                                        <p:tgtEl>
                                          <p:spTgt spid="3">
                                            <p:txEl>
                                              <p:pRg st="2" end="2"/>
                                            </p:txEl>
                                          </p:spTgt>
                                        </p:tgtEl>
                                      </p:cBhvr>
                                      <p:to x="100000" y="90000"/>
                                    </p:animScale>
                                    <p:animScale>
                                      <p:cBhvr>
                                        <p:cTn id="50" dur="166" decel="50000">
                                          <p:stCondLst>
                                            <p:cond delay="1668"/>
                                          </p:stCondLst>
                                        </p:cTn>
                                        <p:tgtEl>
                                          <p:spTgt spid="3">
                                            <p:txEl>
                                              <p:pRg st="2" end="2"/>
                                            </p:txEl>
                                          </p:spTgt>
                                        </p:tgtEl>
                                      </p:cBhvr>
                                      <p:to x="100000" y="100000"/>
                                    </p:animScale>
                                    <p:animScale>
                                      <p:cBhvr>
                                        <p:cTn id="51" dur="26">
                                          <p:stCondLst>
                                            <p:cond delay="1808"/>
                                          </p:stCondLst>
                                        </p:cTn>
                                        <p:tgtEl>
                                          <p:spTgt spid="3">
                                            <p:txEl>
                                              <p:pRg st="2" end="2"/>
                                            </p:txEl>
                                          </p:spTgt>
                                        </p:tgtEl>
                                      </p:cBhvr>
                                      <p:to x="100000" y="95000"/>
                                    </p:animScale>
                                    <p:animScale>
                                      <p:cBhvr>
                                        <p:cTn id="52" dur="166" decel="50000">
                                          <p:stCondLst>
                                            <p:cond delay="1834"/>
                                          </p:stCondLst>
                                        </p:cTn>
                                        <p:tgtEl>
                                          <p:spTgt spid="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028"/>
                                        </p:tgtEl>
                                        <p:attrNameLst>
                                          <p:attrName>style.visibility</p:attrName>
                                        </p:attrNameLst>
                                      </p:cBhvr>
                                      <p:to>
                                        <p:strVal val="visible"/>
                                      </p:to>
                                    </p:set>
                                    <p:anim calcmode="lin" valueType="num">
                                      <p:cBhvr>
                                        <p:cTn id="57" dur="500" fill="hold"/>
                                        <p:tgtEl>
                                          <p:spTgt spid="1028"/>
                                        </p:tgtEl>
                                        <p:attrNameLst>
                                          <p:attrName>ppt_w</p:attrName>
                                        </p:attrNameLst>
                                      </p:cBhvr>
                                      <p:tavLst>
                                        <p:tav tm="0">
                                          <p:val>
                                            <p:fltVal val="0"/>
                                          </p:val>
                                        </p:tav>
                                        <p:tav tm="100000">
                                          <p:val>
                                            <p:strVal val="#ppt_w"/>
                                          </p:val>
                                        </p:tav>
                                      </p:tavLst>
                                    </p:anim>
                                    <p:anim calcmode="lin" valueType="num">
                                      <p:cBhvr>
                                        <p:cTn id="58" dur="500" fill="hold"/>
                                        <p:tgtEl>
                                          <p:spTgt spid="1028"/>
                                        </p:tgtEl>
                                        <p:attrNameLst>
                                          <p:attrName>ppt_h</p:attrName>
                                        </p:attrNameLst>
                                      </p:cBhvr>
                                      <p:tavLst>
                                        <p:tav tm="0">
                                          <p:val>
                                            <p:fltVal val="0"/>
                                          </p:val>
                                        </p:tav>
                                        <p:tav tm="100000">
                                          <p:val>
                                            <p:strVal val="#ppt_h"/>
                                          </p:val>
                                        </p:tav>
                                      </p:tavLst>
                                    </p:anim>
                                    <p:animEffect transition="in" filter="fade">
                                      <p:cBhvr>
                                        <p:cTn id="59" dur="500"/>
                                        <p:tgtEl>
                                          <p:spTgt spid="1028"/>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nodeType="click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Scale>
                                      <p:cBhvr>
                                        <p:cTn id="64"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3">
                                            <p:txEl>
                                              <p:pRg st="3" end="3"/>
                                            </p:txEl>
                                          </p:spTgt>
                                        </p:tgtEl>
                                        <p:attrNameLst>
                                          <p:attrName>ppt_x</p:attrName>
                                          <p:attrName>ppt_y</p:attrName>
                                        </p:attrNameLst>
                                      </p:cBhvr>
                                    </p:animMotion>
                                    <p:animEffect transition="in" filter="fade">
                                      <p:cBhvr>
                                        <p:cTn id="66" dur="1000"/>
                                        <p:tgtEl>
                                          <p:spTgt spid="3">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Scale>
                                      <p:cBhvr>
                                        <p:cTn id="71"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3">
                                            <p:txEl>
                                              <p:pRg st="4" end="4"/>
                                            </p:txEl>
                                          </p:spTgt>
                                        </p:tgtEl>
                                        <p:attrNameLst>
                                          <p:attrName>ppt_x</p:attrName>
                                          <p:attrName>ppt_y</p:attrName>
                                        </p:attrNameLst>
                                      </p:cBhvr>
                                    </p:animMotion>
                                    <p:animEffect transition="in" filter="fade">
                                      <p:cBhvr>
                                        <p:cTn id="7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30" y="-18345"/>
            <a:ext cx="935094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114130" y="0"/>
            <a:ext cx="9350945" cy="4365104"/>
          </a:xfrm>
        </p:spPr>
        <p:txBody>
          <a:bodyPr>
            <a:normAutofit lnSpcReduction="10000"/>
          </a:bodyPr>
          <a:lstStyle/>
          <a:p>
            <a:r>
              <a:rPr lang="es-ES" b="1" dirty="0" smtClean="0"/>
              <a:t>Y Dios nos castigara. </a:t>
            </a:r>
          </a:p>
          <a:p>
            <a:r>
              <a:rPr lang="es-ES" b="1" dirty="0" smtClean="0"/>
              <a:t>Isaias.66:4.</a:t>
            </a:r>
          </a:p>
          <a:p>
            <a:r>
              <a:rPr lang="es-ES" b="1" dirty="0" smtClean="0"/>
              <a:t>también </a:t>
            </a:r>
            <a:r>
              <a:rPr lang="es-ES" b="1" dirty="0"/>
              <a:t>yo escogeré sus castigos, y traeré sobre ellos lo que temen. Porque llamé, mas nadie respondió, hablé, mas no escucharon; sino que hicieron lo malo ante mis ojos, y escogieron aquello que no me complacía. </a:t>
            </a:r>
            <a:endParaRPr lang="es-ES" b="1" dirty="0" smtClean="0"/>
          </a:p>
          <a:p>
            <a:r>
              <a:rPr lang="es-ES" b="1" dirty="0" smtClean="0"/>
              <a:t>No cansemos a Dios con nuestros actos de irreverencias y conducta en la adoración a Dios.</a:t>
            </a:r>
            <a:endParaRPr lang="es-ES" b="1" dirty="0"/>
          </a:p>
        </p:txBody>
      </p:sp>
      <p:pic>
        <p:nvPicPr>
          <p:cNvPr id="11266" name="Picture 2" descr="C:\Users\Mario Moreno\Desktop\Señales\Imagen Animadas\giphy (2)nmj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30" y="4325257"/>
            <a:ext cx="9258130" cy="253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266"/>
                                        </p:tgtEl>
                                        <p:attrNameLst>
                                          <p:attrName>style.visibility</p:attrName>
                                        </p:attrNameLst>
                                      </p:cBhvr>
                                      <p:to>
                                        <p:strVal val="visible"/>
                                      </p:to>
                                    </p:set>
                                    <p:anim calcmode="lin" valueType="num">
                                      <p:cBhvr>
                                        <p:cTn id="39" dur="500" fill="hold"/>
                                        <p:tgtEl>
                                          <p:spTgt spid="11266"/>
                                        </p:tgtEl>
                                        <p:attrNameLst>
                                          <p:attrName>ppt_w</p:attrName>
                                        </p:attrNameLst>
                                      </p:cBhvr>
                                      <p:tavLst>
                                        <p:tav tm="0">
                                          <p:val>
                                            <p:fltVal val="0"/>
                                          </p:val>
                                        </p:tav>
                                        <p:tav tm="100000">
                                          <p:val>
                                            <p:strVal val="#ppt_w"/>
                                          </p:val>
                                        </p:tav>
                                      </p:tavLst>
                                    </p:anim>
                                    <p:anim calcmode="lin" valueType="num">
                                      <p:cBhvr>
                                        <p:cTn id="40" dur="500" fill="hold"/>
                                        <p:tgtEl>
                                          <p:spTgt spid="11266"/>
                                        </p:tgtEl>
                                        <p:attrNameLst>
                                          <p:attrName>ppt_h</p:attrName>
                                        </p:attrNameLst>
                                      </p:cBhvr>
                                      <p:tavLst>
                                        <p:tav tm="0">
                                          <p:val>
                                            <p:fltVal val="0"/>
                                          </p:val>
                                        </p:tav>
                                        <p:tav tm="100000">
                                          <p:val>
                                            <p:strVal val="#ppt_h"/>
                                          </p:val>
                                        </p:tav>
                                      </p:tavLst>
                                    </p:anim>
                                    <p:animEffect transition="in" filter="fade">
                                      <p:cBhvr>
                                        <p:cTn id="41" dur="500"/>
                                        <p:tgtEl>
                                          <p:spTgt spid="11266"/>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Scale>
                                      <p:cBhvr>
                                        <p:cTn id="4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3" end="3"/>
                                            </p:txEl>
                                          </p:spTgt>
                                        </p:tgtEl>
                                        <p:attrNameLst>
                                          <p:attrName>ppt_x</p:attrName>
                                          <p:attrName>ppt_y</p:attrName>
                                        </p:attrNameLst>
                                      </p:cBhvr>
                                    </p:animMotion>
                                    <p:animEffect transition="in" filter="fade">
                                      <p:cBhvr>
                                        <p:cTn id="4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b="1" dirty="0" smtClean="0"/>
              <a:t>CONCLUSION:</a:t>
            </a:r>
            <a:endParaRPr lang="es-ES" b="1" dirty="0"/>
          </a:p>
        </p:txBody>
      </p:sp>
      <p:sp>
        <p:nvSpPr>
          <p:cNvPr id="3" name="2 Marcador de contenido"/>
          <p:cNvSpPr>
            <a:spLocks noGrp="1"/>
          </p:cNvSpPr>
          <p:nvPr>
            <p:ph idx="1"/>
          </p:nvPr>
        </p:nvSpPr>
        <p:spPr>
          <a:xfrm>
            <a:off x="0" y="1600200"/>
            <a:ext cx="9144000" cy="5257800"/>
          </a:xfrm>
        </p:spPr>
        <p:txBody>
          <a:bodyPr>
            <a:normAutofit fontScale="92500" lnSpcReduction="20000"/>
          </a:bodyPr>
          <a:lstStyle/>
          <a:p>
            <a:r>
              <a:rPr lang="es-ES" b="1" dirty="0" smtClean="0"/>
              <a:t>Hermanos Dios se harto del pueblo de Israel, y podría llegar a hartarse de nuestro culto sino lo estamos haciendo como El, nos manda, debemos de darle el respeto la honra a Dios.</a:t>
            </a:r>
          </a:p>
          <a:p>
            <a:r>
              <a:rPr lang="es-ES" b="1" dirty="0" smtClean="0"/>
              <a:t>No menospreciemos el culto a Dios, no pisoteemos el culto a Dios, seamos reverentes estando decentemente y orden respetando toda su adoración, desde los cantos, las oraciones, su palabra, su ofrenda, la cena del Señor.</a:t>
            </a:r>
          </a:p>
          <a:p>
            <a:r>
              <a:rPr lang="es-ES" b="1" dirty="0" smtClean="0"/>
              <a:t>La abundancia no es lo que agrada a Dios, sino la obediencia a lo que El, dice atraves de su palabra.</a:t>
            </a:r>
          </a:p>
          <a:p>
            <a:r>
              <a:rPr lang="es-ES" b="1" dirty="0" smtClean="0"/>
              <a:t>Seamos fieles a Dios dándole la honra y la gloria siempre hasta la muerte o hasta que El, venga.</a:t>
            </a:r>
          </a:p>
          <a:p>
            <a:endParaRPr lang="es-ES" dirty="0" smtClean="0"/>
          </a:p>
          <a:p>
            <a:endParaRPr lang="es-ES" dirty="0"/>
          </a:p>
        </p:txBody>
      </p:sp>
    </p:spTree>
    <p:extLst>
      <p:ext uri="{BB962C8B-B14F-4D97-AF65-F5344CB8AC3E}">
        <p14:creationId xmlns:p14="http://schemas.microsoft.com/office/powerpoint/2010/main" val="213242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1" end="1"/>
                                            </p:txEl>
                                          </p:spTgt>
                                        </p:tgtEl>
                                        <p:attrNameLst>
                                          <p:attrName>ppt_x</p:attrName>
                                          <p:attrName>ppt_y</p:attrName>
                                        </p:attrNameLst>
                                      </p:cBhvr>
                                    </p:animMotion>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Scale>
                                      <p:cBhvr>
                                        <p:cTn id="26"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2" end="2"/>
                                            </p:txEl>
                                          </p:spTgt>
                                        </p:tgtEl>
                                        <p:attrNameLst>
                                          <p:attrName>ppt_x</p:attrName>
                                          <p:attrName>ppt_y</p:attrName>
                                        </p:attrNameLst>
                                      </p:cBhvr>
                                    </p:animMotion>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Scale>
                                      <p:cBhvr>
                                        <p:cTn id="33"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
                                            <p:txEl>
                                              <p:pRg st="3" end="3"/>
                                            </p:txEl>
                                          </p:spTgt>
                                        </p:tgtEl>
                                        <p:attrNameLst>
                                          <p:attrName>ppt_x</p:attrName>
                                          <p:attrName>ppt_y</p:attrName>
                                        </p:attrNameLst>
                                      </p:cBhvr>
                                    </p:animMotion>
                                    <p:animEffect transition="in" filter="fade">
                                      <p:cBhvr>
                                        <p:cTn id="3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5373216"/>
            <a:ext cx="9144000" cy="1484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smtClean="0"/>
              <a:t>DIOS NOS BENDIGA A TODOS.</a:t>
            </a:r>
            <a:endParaRPr lang="es-ES" sz="5400" b="1" dirty="0"/>
          </a:p>
        </p:txBody>
      </p:sp>
      <p:pic>
        <p:nvPicPr>
          <p:cNvPr id="1026" name="Picture 2" descr="C:\Users\Mario Moreno\Desktop\Señales\Gracias\Gracias Animadas\rgqJdkW.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2"/>
                                        </p:tgtEl>
                                        <p:attrNameLst>
                                          <p:attrName>style.visibility</p:attrName>
                                        </p:attrNameLst>
                                      </p:cBhvr>
                                      <p:to>
                                        <p:strVal val="visible"/>
                                      </p:to>
                                    </p:set>
                                    <p:set>
                                      <p:cBhvr>
                                        <p:cTn id="15" dur="455" fill="hold">
                                          <p:stCondLst>
                                            <p:cond delay="0"/>
                                          </p:stCondLst>
                                        </p:cTn>
                                        <p:tgtEl>
                                          <p:spTgt spid="2"/>
                                        </p:tgtEl>
                                        <p:attrNameLst>
                                          <p:attrName>style.rotation</p:attrName>
                                        </p:attrNameLst>
                                      </p:cBhvr>
                                      <p:to>
                                        <p:strVal val="-45.0"/>
                                      </p:to>
                                    </p:set>
                                    <p:anim calcmode="lin" valueType="num">
                                      <p:cBhvr>
                                        <p:cTn id="16"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ES" b="1" dirty="0" smtClean="0"/>
              <a:t>DIOS SE HARTO.</a:t>
            </a:r>
            <a:endParaRPr lang="es-ES" b="1" dirty="0"/>
          </a:p>
        </p:txBody>
      </p:sp>
      <p:sp>
        <p:nvSpPr>
          <p:cNvPr id="3" name="2 Marcador de contenido"/>
          <p:cNvSpPr>
            <a:spLocks noGrp="1"/>
          </p:cNvSpPr>
          <p:nvPr>
            <p:ph idx="1"/>
          </p:nvPr>
        </p:nvSpPr>
        <p:spPr>
          <a:xfrm>
            <a:off x="0" y="1412776"/>
            <a:ext cx="5580112" cy="5445224"/>
          </a:xfrm>
        </p:spPr>
        <p:txBody>
          <a:bodyPr>
            <a:normAutofit fontScale="92500" lnSpcReduction="10000"/>
          </a:bodyPr>
          <a:lstStyle/>
          <a:p>
            <a:r>
              <a:rPr lang="es-ES" b="1" dirty="0" smtClean="0"/>
              <a:t>Dios se canso del pueblo de Israel en los días del profeta Isaías. </a:t>
            </a:r>
          </a:p>
          <a:p>
            <a:r>
              <a:rPr lang="es-ES" b="1" dirty="0" smtClean="0"/>
              <a:t>¿Pero porque Dios se harto del pueblo? </a:t>
            </a:r>
          </a:p>
          <a:p>
            <a:r>
              <a:rPr lang="es-ES" b="1" dirty="0" smtClean="0"/>
              <a:t>Tenemos que ver lo que el pueblo estaba haciendo que llego a cansar harta a Dios.</a:t>
            </a:r>
          </a:p>
          <a:p>
            <a:r>
              <a:rPr lang="es-ES" b="1" dirty="0" smtClean="0"/>
              <a:t>Ellos pensaban que al ofrecer abundancia de sacrificios, de sebo de ganado de sangre de los novillos era lo importante.</a:t>
            </a:r>
            <a:endParaRPr lang="es-ES" b="1" dirty="0"/>
          </a:p>
        </p:txBody>
      </p:sp>
      <p:pic>
        <p:nvPicPr>
          <p:cNvPr id="3074" name="Picture 2" descr="C:\Users\Mario Moreno\Desktop\Señales\Imagen Animadas\4fz4o1.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340768"/>
            <a:ext cx="341987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69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500" fill="hold"/>
                                        <p:tgtEl>
                                          <p:spTgt spid="3074"/>
                                        </p:tgtEl>
                                        <p:attrNameLst>
                                          <p:attrName>ppt_w</p:attrName>
                                        </p:attrNameLst>
                                      </p:cBhvr>
                                      <p:tavLst>
                                        <p:tav tm="0">
                                          <p:val>
                                            <p:fltVal val="0"/>
                                          </p:val>
                                        </p:tav>
                                        <p:tav tm="100000">
                                          <p:val>
                                            <p:strVal val="#ppt_w"/>
                                          </p:val>
                                        </p:tav>
                                      </p:tavLst>
                                    </p:anim>
                                    <p:anim calcmode="lin" valueType="num">
                                      <p:cBhvr>
                                        <p:cTn id="13" dur="500" fill="hold"/>
                                        <p:tgtEl>
                                          <p:spTgt spid="3074"/>
                                        </p:tgtEl>
                                        <p:attrNameLst>
                                          <p:attrName>ppt_h</p:attrName>
                                        </p:attrNameLst>
                                      </p:cBhvr>
                                      <p:tavLst>
                                        <p:tav tm="0">
                                          <p:val>
                                            <p:fltVal val="0"/>
                                          </p:val>
                                        </p:tav>
                                        <p:tav tm="100000">
                                          <p:val>
                                            <p:strVal val="#ppt_h"/>
                                          </p:val>
                                        </p:tav>
                                      </p:tavLst>
                                    </p:anim>
                                    <p:animEffect transition="in" filter="fade">
                                      <p:cBhvr>
                                        <p:cTn id="14" dur="500"/>
                                        <p:tgtEl>
                                          <p:spTgt spid="3074"/>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Scale>
                                      <p:cBhvr>
                                        <p:cTn id="19"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0" end="0"/>
                                            </p:txEl>
                                          </p:spTgt>
                                        </p:tgtEl>
                                        <p:attrNameLst>
                                          <p:attrName>ppt_x</p:attrName>
                                          <p:attrName>ppt_y</p:attrName>
                                        </p:attrNameLst>
                                      </p:cBhvr>
                                    </p:animMotion>
                                    <p:animEffect transition="in" filter="fade">
                                      <p:cBhvr>
                                        <p:cTn id="21" dur="1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Scale>
                                      <p:cBhvr>
                                        <p:cTn id="26"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3">
                                            <p:txEl>
                                              <p:pRg st="1" end="1"/>
                                            </p:txEl>
                                          </p:spTgt>
                                        </p:tgtEl>
                                        <p:attrNameLst>
                                          <p:attrName>ppt_x</p:attrName>
                                          <p:attrName>ppt_y</p:attrName>
                                        </p:attrNameLst>
                                      </p:cBhvr>
                                    </p:animMotion>
                                    <p:animEffect transition="in" filter="fade">
                                      <p:cBhvr>
                                        <p:cTn id="28" dur="1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Scale>
                                      <p:cBhvr>
                                        <p:cTn id="3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3">
                                            <p:txEl>
                                              <p:pRg st="2" end="2"/>
                                            </p:txEl>
                                          </p:spTgt>
                                        </p:tgtEl>
                                        <p:attrNameLst>
                                          <p:attrName>ppt_x</p:attrName>
                                          <p:attrName>ppt_y</p:attrName>
                                        </p:attrNameLst>
                                      </p:cBhvr>
                                    </p:animMotion>
                                    <p:animEffect transition="in" filter="fade">
                                      <p:cBhvr>
                                        <p:cTn id="35" dur="1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Scale>
                                      <p:cBhvr>
                                        <p:cTn id="40"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
                                            <p:txEl>
                                              <p:pRg st="3" end="3"/>
                                            </p:txEl>
                                          </p:spTgt>
                                        </p:tgtEl>
                                        <p:attrNameLst>
                                          <p:attrName>ppt_x</p:attrName>
                                          <p:attrName>ppt_y</p:attrName>
                                        </p:attrNameLst>
                                      </p:cBhvr>
                                    </p:animMotion>
                                    <p:animEffect transition="in" filter="fade">
                                      <p:cBhvr>
                                        <p:cTn id="4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92500" lnSpcReduction="20000"/>
          </a:bodyPr>
          <a:lstStyle/>
          <a:p>
            <a:r>
              <a:rPr lang="es-ES" b="1" dirty="0" smtClean="0"/>
              <a:t>Isaias.1:11. </a:t>
            </a:r>
            <a:endParaRPr lang="es-ES" b="1" dirty="0" smtClean="0"/>
          </a:p>
          <a:p>
            <a:r>
              <a:rPr lang="es-ES" b="1" dirty="0" smtClean="0"/>
              <a:t>¿</a:t>
            </a:r>
            <a:r>
              <a:rPr lang="es-ES" b="1" dirty="0"/>
              <a:t>Qué es para mí la abundancia de vuestros sacrificios? --dice el SEÑOR. Harto estoy de holocaustos de carneros, y de sebo de ganado cebado; y la sangre de novillos, corderos y machos cabríos no me complace. </a:t>
            </a:r>
            <a:endParaRPr lang="es-ES" b="1" dirty="0" smtClean="0"/>
          </a:p>
          <a:p>
            <a:r>
              <a:rPr lang="es-ES" b="1" dirty="0" smtClean="0"/>
              <a:t>¿</a:t>
            </a:r>
            <a:r>
              <a:rPr lang="es-ES" b="1" dirty="0"/>
              <a:t>Qué es para mí la abundancia de </a:t>
            </a:r>
            <a:r>
              <a:rPr lang="es-ES" b="1" dirty="0" smtClean="0"/>
              <a:t>Ellos </a:t>
            </a:r>
            <a:r>
              <a:rPr lang="es-ES" b="1" dirty="0" smtClean="0"/>
              <a:t>pensaron que la abundancia era lo que importaba, que porque daban mucho estaba muy bien. </a:t>
            </a:r>
          </a:p>
          <a:p>
            <a:r>
              <a:rPr lang="es-ES" b="1" dirty="0" smtClean="0"/>
              <a:t>Pero a Dios no le importa la abundancia sino que se le obedezca como El, lo manda. </a:t>
            </a:r>
          </a:p>
          <a:p>
            <a:r>
              <a:rPr lang="es-ES" b="1" dirty="0" smtClean="0"/>
              <a:t>I Samuel.15:22. </a:t>
            </a:r>
          </a:p>
        </p:txBody>
      </p:sp>
      <p:pic>
        <p:nvPicPr>
          <p:cNvPr id="4098" name="Picture 2" descr="C:\Users\Mario Moreno\Desktop\Señales\Imagen Animadas\28.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30240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4098"/>
                                        </p:tgtEl>
                                        <p:attrNameLst>
                                          <p:attrName>style.visibility</p:attrName>
                                        </p:attrNameLst>
                                      </p:cBhvr>
                                      <p:to>
                                        <p:strVal val="visible"/>
                                      </p:to>
                                    </p:set>
                                    <p:anim calcmode="lin" valueType="num">
                                      <p:cBhvr>
                                        <p:cTn id="32" dur="500" fill="hold"/>
                                        <p:tgtEl>
                                          <p:spTgt spid="4098"/>
                                        </p:tgtEl>
                                        <p:attrNameLst>
                                          <p:attrName>ppt_w</p:attrName>
                                        </p:attrNameLst>
                                      </p:cBhvr>
                                      <p:tavLst>
                                        <p:tav tm="0">
                                          <p:val>
                                            <p:fltVal val="0"/>
                                          </p:val>
                                        </p:tav>
                                        <p:tav tm="100000">
                                          <p:val>
                                            <p:strVal val="#ppt_w"/>
                                          </p:val>
                                        </p:tav>
                                      </p:tavLst>
                                    </p:anim>
                                    <p:anim calcmode="lin" valueType="num">
                                      <p:cBhvr>
                                        <p:cTn id="33" dur="500" fill="hold"/>
                                        <p:tgtEl>
                                          <p:spTgt spid="4098"/>
                                        </p:tgtEl>
                                        <p:attrNameLst>
                                          <p:attrName>ppt_h</p:attrName>
                                        </p:attrNameLst>
                                      </p:cBhvr>
                                      <p:tavLst>
                                        <p:tav tm="0">
                                          <p:val>
                                            <p:fltVal val="0"/>
                                          </p:val>
                                        </p:tav>
                                        <p:tav tm="100000">
                                          <p:val>
                                            <p:strVal val="#ppt_h"/>
                                          </p:val>
                                        </p:tav>
                                      </p:tavLst>
                                    </p:anim>
                                    <p:animEffect transition="in" filter="fade">
                                      <p:cBhvr>
                                        <p:cTn id="34" dur="500"/>
                                        <p:tgtEl>
                                          <p:spTgt spid="4098"/>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Scale>
                                      <p:cBhvr>
                                        <p:cTn id="3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2" end="2"/>
                                            </p:txEl>
                                          </p:spTgt>
                                        </p:tgtEl>
                                        <p:attrNameLst>
                                          <p:attrName>ppt_x</p:attrName>
                                          <p:attrName>ppt_y</p:attrName>
                                        </p:attrNameLst>
                                      </p:cBhvr>
                                    </p:animMotion>
                                    <p:animEffect transition="in" filter="fade">
                                      <p:cBhvr>
                                        <p:cTn id="41" dur="10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Scale>
                                      <p:cBhvr>
                                        <p:cTn id="4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3" end="3"/>
                                            </p:txEl>
                                          </p:spTgt>
                                        </p:tgtEl>
                                        <p:attrNameLst>
                                          <p:attrName>ppt_x</p:attrName>
                                          <p:attrName>ppt_y</p:attrName>
                                        </p:attrNameLst>
                                      </p:cBhvr>
                                    </p:animMotion>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Scale>
                                      <p:cBhvr>
                                        <p:cTn id="5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4" end="4"/>
                                            </p:txEl>
                                          </p:spTgt>
                                        </p:tgtEl>
                                        <p:attrNameLst>
                                          <p:attrName>ppt_x</p:attrName>
                                          <p:attrName>ppt_y</p:attrName>
                                        </p:attrNameLst>
                                      </p:cBhvr>
                                    </p:animMotion>
                                    <p:animEffect transition="in" filter="fade">
                                      <p:cBhvr>
                                        <p:cTn id="5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5" y="-98425"/>
            <a:ext cx="9355723" cy="712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85000" lnSpcReduction="10000"/>
          </a:bodyPr>
          <a:lstStyle/>
          <a:p>
            <a:r>
              <a:rPr lang="es-ES" b="1" dirty="0"/>
              <a:t>Y Samuel dijo: ¿Se complace el SEÑOR tanto en holocaustos y sacrificios como en la obediencia a la voz del SEÑOR? He aquí, el obedecer es mejor que un sacrificio, y el prestar atención, que la grosura de los carneros. </a:t>
            </a:r>
          </a:p>
          <a:p>
            <a:r>
              <a:rPr lang="es-ES" b="1" dirty="0" smtClean="0"/>
              <a:t>Dios quiere obediencia a su palabra no quiere abundancia sin su palabra.</a:t>
            </a:r>
          </a:p>
          <a:p>
            <a:r>
              <a:rPr lang="es-ES" b="1" dirty="0" smtClean="0"/>
              <a:t>Los sacrificios que ellos estaban ofreciendo no estaban agradando a Dios.</a:t>
            </a:r>
          </a:p>
          <a:p>
            <a:r>
              <a:rPr lang="es-ES" b="1" dirty="0" smtClean="0"/>
              <a:t>Jeremias.6:20. </a:t>
            </a:r>
          </a:p>
          <a:p>
            <a:r>
              <a:rPr lang="es-ES" b="1" dirty="0"/>
              <a:t>¿Para qué viene a mí este incienso de </a:t>
            </a:r>
            <a:r>
              <a:rPr lang="es-ES" b="1" dirty="0" err="1"/>
              <a:t>Sabá</a:t>
            </a:r>
            <a:r>
              <a:rPr lang="es-ES" b="1" dirty="0"/>
              <a:t>, y la dulce caña de una tierra lejana? Vuestros holocaustos no son aceptables, y vuestros sacrificios no me agradan. </a:t>
            </a:r>
            <a:endParaRPr lang="es-ES" b="1" dirty="0" smtClean="0"/>
          </a:p>
        </p:txBody>
      </p:sp>
      <p:pic>
        <p:nvPicPr>
          <p:cNvPr id="5124" name="Picture 4" descr="C:\Users\Mario Moreno\Desktop\Señales\Imagen Animadas\ShepherdessPettingSheep_Big.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40512" y="-98425"/>
            <a:ext cx="3142548" cy="701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Scale>
                                      <p:cBhvr>
                                        <p:cTn id="25"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1" end="1"/>
                                            </p:txEl>
                                          </p:spTgt>
                                        </p:tgtEl>
                                        <p:attrNameLst>
                                          <p:attrName>ppt_x</p:attrName>
                                          <p:attrName>ppt_y</p:attrName>
                                        </p:attrNameLst>
                                      </p:cBhvr>
                                    </p:animMotion>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5124"/>
                                        </p:tgtEl>
                                        <p:attrNameLst>
                                          <p:attrName>style.visibility</p:attrName>
                                        </p:attrNameLst>
                                      </p:cBhvr>
                                      <p:to>
                                        <p:strVal val="visible"/>
                                      </p:to>
                                    </p:set>
                                    <p:anim calcmode="lin" valueType="num">
                                      <p:cBhvr>
                                        <p:cTn id="32" dur="500" fill="hold"/>
                                        <p:tgtEl>
                                          <p:spTgt spid="5124"/>
                                        </p:tgtEl>
                                        <p:attrNameLst>
                                          <p:attrName>ppt_w</p:attrName>
                                        </p:attrNameLst>
                                      </p:cBhvr>
                                      <p:tavLst>
                                        <p:tav tm="0">
                                          <p:val>
                                            <p:fltVal val="0"/>
                                          </p:val>
                                        </p:tav>
                                        <p:tav tm="100000">
                                          <p:val>
                                            <p:strVal val="#ppt_w"/>
                                          </p:val>
                                        </p:tav>
                                      </p:tavLst>
                                    </p:anim>
                                    <p:anim calcmode="lin" valueType="num">
                                      <p:cBhvr>
                                        <p:cTn id="33" dur="500" fill="hold"/>
                                        <p:tgtEl>
                                          <p:spTgt spid="5124"/>
                                        </p:tgtEl>
                                        <p:attrNameLst>
                                          <p:attrName>ppt_h</p:attrName>
                                        </p:attrNameLst>
                                      </p:cBhvr>
                                      <p:tavLst>
                                        <p:tav tm="0">
                                          <p:val>
                                            <p:fltVal val="0"/>
                                          </p:val>
                                        </p:tav>
                                        <p:tav tm="100000">
                                          <p:val>
                                            <p:strVal val="#ppt_h"/>
                                          </p:val>
                                        </p:tav>
                                      </p:tavLst>
                                    </p:anim>
                                    <p:animEffect transition="in" filter="fade">
                                      <p:cBhvr>
                                        <p:cTn id="34" dur="500"/>
                                        <p:tgtEl>
                                          <p:spTgt spid="5124"/>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Scale>
                                      <p:cBhvr>
                                        <p:cTn id="39"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2" end="2"/>
                                            </p:txEl>
                                          </p:spTgt>
                                        </p:tgtEl>
                                        <p:attrNameLst>
                                          <p:attrName>ppt_x</p:attrName>
                                          <p:attrName>ppt_y</p:attrName>
                                        </p:attrNameLst>
                                      </p:cBhvr>
                                    </p:animMotion>
                                    <p:animEffect transition="in" filter="fade">
                                      <p:cBhvr>
                                        <p:cTn id="41" dur="10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Scale>
                                      <p:cBhvr>
                                        <p:cTn id="4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3" end="3"/>
                                            </p:txEl>
                                          </p:spTgt>
                                        </p:tgtEl>
                                        <p:attrNameLst>
                                          <p:attrName>ppt_x</p:attrName>
                                          <p:attrName>ppt_y</p:attrName>
                                        </p:attrNameLst>
                                      </p:cBhvr>
                                    </p:animMotion>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580">
                                          <p:stCondLst>
                                            <p:cond delay="0"/>
                                          </p:stCondLst>
                                        </p:cTn>
                                        <p:tgtEl>
                                          <p:spTgt spid="3">
                                            <p:txEl>
                                              <p:pRg st="4" end="4"/>
                                            </p:txEl>
                                          </p:spTgt>
                                        </p:tgtEl>
                                      </p:cBhvr>
                                    </p:animEffect>
                                    <p:anim calcmode="lin" valueType="num">
                                      <p:cBhvr>
                                        <p:cTn id="54"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3">
                                            <p:txEl>
                                              <p:pRg st="4" end="4"/>
                                            </p:txEl>
                                          </p:spTgt>
                                        </p:tgtEl>
                                      </p:cBhvr>
                                      <p:to x="100000" y="60000"/>
                                    </p:animScale>
                                    <p:animScale>
                                      <p:cBhvr>
                                        <p:cTn id="60" dur="166" decel="50000">
                                          <p:stCondLst>
                                            <p:cond delay="676"/>
                                          </p:stCondLst>
                                        </p:cTn>
                                        <p:tgtEl>
                                          <p:spTgt spid="3">
                                            <p:txEl>
                                              <p:pRg st="4" end="4"/>
                                            </p:txEl>
                                          </p:spTgt>
                                        </p:tgtEl>
                                      </p:cBhvr>
                                      <p:to x="100000" y="100000"/>
                                    </p:animScale>
                                    <p:animScale>
                                      <p:cBhvr>
                                        <p:cTn id="61" dur="26">
                                          <p:stCondLst>
                                            <p:cond delay="1312"/>
                                          </p:stCondLst>
                                        </p:cTn>
                                        <p:tgtEl>
                                          <p:spTgt spid="3">
                                            <p:txEl>
                                              <p:pRg st="4" end="4"/>
                                            </p:txEl>
                                          </p:spTgt>
                                        </p:tgtEl>
                                      </p:cBhvr>
                                      <p:to x="100000" y="80000"/>
                                    </p:animScale>
                                    <p:animScale>
                                      <p:cBhvr>
                                        <p:cTn id="62" dur="166" decel="50000">
                                          <p:stCondLst>
                                            <p:cond delay="1338"/>
                                          </p:stCondLst>
                                        </p:cTn>
                                        <p:tgtEl>
                                          <p:spTgt spid="3">
                                            <p:txEl>
                                              <p:pRg st="4" end="4"/>
                                            </p:txEl>
                                          </p:spTgt>
                                        </p:tgtEl>
                                      </p:cBhvr>
                                      <p:to x="100000" y="100000"/>
                                    </p:animScale>
                                    <p:animScale>
                                      <p:cBhvr>
                                        <p:cTn id="63" dur="26">
                                          <p:stCondLst>
                                            <p:cond delay="1642"/>
                                          </p:stCondLst>
                                        </p:cTn>
                                        <p:tgtEl>
                                          <p:spTgt spid="3">
                                            <p:txEl>
                                              <p:pRg st="4" end="4"/>
                                            </p:txEl>
                                          </p:spTgt>
                                        </p:tgtEl>
                                      </p:cBhvr>
                                      <p:to x="100000" y="90000"/>
                                    </p:animScale>
                                    <p:animScale>
                                      <p:cBhvr>
                                        <p:cTn id="64" dur="166" decel="50000">
                                          <p:stCondLst>
                                            <p:cond delay="1668"/>
                                          </p:stCondLst>
                                        </p:cTn>
                                        <p:tgtEl>
                                          <p:spTgt spid="3">
                                            <p:txEl>
                                              <p:pRg st="4" end="4"/>
                                            </p:txEl>
                                          </p:spTgt>
                                        </p:tgtEl>
                                      </p:cBhvr>
                                      <p:to x="100000" y="100000"/>
                                    </p:animScale>
                                    <p:animScale>
                                      <p:cBhvr>
                                        <p:cTn id="65" dur="26">
                                          <p:stCondLst>
                                            <p:cond delay="1808"/>
                                          </p:stCondLst>
                                        </p:cTn>
                                        <p:tgtEl>
                                          <p:spTgt spid="3">
                                            <p:txEl>
                                              <p:pRg st="4" end="4"/>
                                            </p:txEl>
                                          </p:spTgt>
                                        </p:tgtEl>
                                      </p:cBhvr>
                                      <p:to x="100000" y="95000"/>
                                    </p:animScale>
                                    <p:animScale>
                                      <p:cBhvr>
                                        <p:cTn id="66"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92500" lnSpcReduction="10000"/>
          </a:bodyPr>
          <a:lstStyle/>
          <a:p>
            <a:r>
              <a:rPr lang="es-ES" b="1" dirty="0"/>
              <a:t>Aunque los sacrificios sean muy abundantes continuos, sino no van de acuerdo a la palabra de Dios. </a:t>
            </a:r>
            <a:endParaRPr lang="es-ES" b="1" dirty="0" smtClean="0"/>
          </a:p>
          <a:p>
            <a:r>
              <a:rPr lang="es-ES" b="1" dirty="0" smtClean="0"/>
              <a:t>Dios no los va a aceptar, la abundancia no es lo que Dios desea. </a:t>
            </a:r>
          </a:p>
          <a:p>
            <a:r>
              <a:rPr lang="es-ES" b="1" dirty="0" smtClean="0"/>
              <a:t>Los ricos en el tiempo de Jesús echaban grandes cantidades, pero no por eso eran aceptadas delante de Dios. </a:t>
            </a:r>
          </a:p>
          <a:p>
            <a:r>
              <a:rPr lang="es-ES" b="1" dirty="0" smtClean="0"/>
              <a:t>Marcos.12:41-44.</a:t>
            </a:r>
          </a:p>
          <a:p>
            <a:r>
              <a:rPr lang="es-ES" b="1" dirty="0" smtClean="0"/>
              <a:t>Estando </a:t>
            </a:r>
            <a:r>
              <a:rPr lang="es-ES" b="1" dirty="0"/>
              <a:t>Jesús sentado frente al arca del tesoro, observaba cómo el pueblo echaba dinero en el arca. Muchos ricos echaban mucho,  </a:t>
            </a:r>
            <a:endParaRPr lang="es-ES"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0"/>
            <a:ext cx="31318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Scale>
                                      <p:cBhvr>
                                        <p:cTn id="21"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xEl>
                                              <p:pRg st="2" end="2"/>
                                            </p:txEl>
                                          </p:spTgt>
                                        </p:tgtEl>
                                        <p:attrNameLst>
                                          <p:attrName>ppt_x</p:attrName>
                                          <p:attrName>ppt_y</p:attrName>
                                        </p:attrNameLst>
                                      </p:cBhvr>
                                    </p:animMotion>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ipe(down)">
                                      <p:cBhvr>
                                        <p:cTn id="35" dur="580">
                                          <p:stCondLst>
                                            <p:cond delay="0"/>
                                          </p:stCondLst>
                                        </p:cTn>
                                        <p:tgtEl>
                                          <p:spTgt spid="3">
                                            <p:txEl>
                                              <p:pRg st="4" end="4"/>
                                            </p:txEl>
                                          </p:spTgt>
                                        </p:tgtEl>
                                      </p:cBhvr>
                                    </p:animEffect>
                                    <p:anim calcmode="lin" valueType="num">
                                      <p:cBhvr>
                                        <p:cTn id="3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4" end="4"/>
                                            </p:txEl>
                                          </p:spTgt>
                                        </p:tgtEl>
                                      </p:cBhvr>
                                      <p:to x="100000" y="60000"/>
                                    </p:animScale>
                                    <p:animScale>
                                      <p:cBhvr>
                                        <p:cTn id="42" dur="166" decel="50000">
                                          <p:stCondLst>
                                            <p:cond delay="676"/>
                                          </p:stCondLst>
                                        </p:cTn>
                                        <p:tgtEl>
                                          <p:spTgt spid="3">
                                            <p:txEl>
                                              <p:pRg st="4" end="4"/>
                                            </p:txEl>
                                          </p:spTgt>
                                        </p:tgtEl>
                                      </p:cBhvr>
                                      <p:to x="100000" y="100000"/>
                                    </p:animScale>
                                    <p:animScale>
                                      <p:cBhvr>
                                        <p:cTn id="43" dur="26">
                                          <p:stCondLst>
                                            <p:cond delay="1312"/>
                                          </p:stCondLst>
                                        </p:cTn>
                                        <p:tgtEl>
                                          <p:spTgt spid="3">
                                            <p:txEl>
                                              <p:pRg st="4" end="4"/>
                                            </p:txEl>
                                          </p:spTgt>
                                        </p:tgtEl>
                                      </p:cBhvr>
                                      <p:to x="100000" y="80000"/>
                                    </p:animScale>
                                    <p:animScale>
                                      <p:cBhvr>
                                        <p:cTn id="44" dur="166" decel="50000">
                                          <p:stCondLst>
                                            <p:cond delay="1338"/>
                                          </p:stCondLst>
                                        </p:cTn>
                                        <p:tgtEl>
                                          <p:spTgt spid="3">
                                            <p:txEl>
                                              <p:pRg st="4" end="4"/>
                                            </p:txEl>
                                          </p:spTgt>
                                        </p:tgtEl>
                                      </p:cBhvr>
                                      <p:to x="100000" y="100000"/>
                                    </p:animScale>
                                    <p:animScale>
                                      <p:cBhvr>
                                        <p:cTn id="45" dur="26">
                                          <p:stCondLst>
                                            <p:cond delay="1642"/>
                                          </p:stCondLst>
                                        </p:cTn>
                                        <p:tgtEl>
                                          <p:spTgt spid="3">
                                            <p:txEl>
                                              <p:pRg st="4" end="4"/>
                                            </p:txEl>
                                          </p:spTgt>
                                        </p:tgtEl>
                                      </p:cBhvr>
                                      <p:to x="100000" y="90000"/>
                                    </p:animScale>
                                    <p:animScale>
                                      <p:cBhvr>
                                        <p:cTn id="46" dur="166" decel="50000">
                                          <p:stCondLst>
                                            <p:cond delay="1668"/>
                                          </p:stCondLst>
                                        </p:cTn>
                                        <p:tgtEl>
                                          <p:spTgt spid="3">
                                            <p:txEl>
                                              <p:pRg st="4" end="4"/>
                                            </p:txEl>
                                          </p:spTgt>
                                        </p:tgtEl>
                                      </p:cBhvr>
                                      <p:to x="100000" y="100000"/>
                                    </p:animScale>
                                    <p:animScale>
                                      <p:cBhvr>
                                        <p:cTn id="47" dur="26">
                                          <p:stCondLst>
                                            <p:cond delay="1808"/>
                                          </p:stCondLst>
                                        </p:cTn>
                                        <p:tgtEl>
                                          <p:spTgt spid="3">
                                            <p:txEl>
                                              <p:pRg st="4" end="4"/>
                                            </p:txEl>
                                          </p:spTgt>
                                        </p:tgtEl>
                                      </p:cBhvr>
                                      <p:to x="100000" y="95000"/>
                                    </p:animScale>
                                    <p:animScale>
                                      <p:cBhvr>
                                        <p:cTn id="48" dur="166" decel="50000">
                                          <p:stCondLst>
                                            <p:cond delay="1834"/>
                                          </p:stCondLst>
                                        </p:cTn>
                                        <p:tgtEl>
                                          <p:spTgt spid="3">
                                            <p:txEl>
                                              <p:pRg st="4" end="4"/>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7170"/>
                                        </p:tgtEl>
                                        <p:attrNameLst>
                                          <p:attrName>style.visibility</p:attrName>
                                        </p:attrNameLst>
                                      </p:cBhvr>
                                      <p:to>
                                        <p:strVal val="visible"/>
                                      </p:to>
                                    </p:set>
                                    <p:anim calcmode="lin" valueType="num">
                                      <p:cBhvr>
                                        <p:cTn id="53" dur="500" fill="hold"/>
                                        <p:tgtEl>
                                          <p:spTgt spid="7170"/>
                                        </p:tgtEl>
                                        <p:attrNameLst>
                                          <p:attrName>ppt_w</p:attrName>
                                        </p:attrNameLst>
                                      </p:cBhvr>
                                      <p:tavLst>
                                        <p:tav tm="0">
                                          <p:val>
                                            <p:fltVal val="0"/>
                                          </p:val>
                                        </p:tav>
                                        <p:tav tm="100000">
                                          <p:val>
                                            <p:strVal val="#ppt_w"/>
                                          </p:val>
                                        </p:tav>
                                      </p:tavLst>
                                    </p:anim>
                                    <p:anim calcmode="lin" valueType="num">
                                      <p:cBhvr>
                                        <p:cTn id="54" dur="500" fill="hold"/>
                                        <p:tgtEl>
                                          <p:spTgt spid="7170"/>
                                        </p:tgtEl>
                                        <p:attrNameLst>
                                          <p:attrName>ppt_h</p:attrName>
                                        </p:attrNameLst>
                                      </p:cBhvr>
                                      <p:tavLst>
                                        <p:tav tm="0">
                                          <p:val>
                                            <p:fltVal val="0"/>
                                          </p:val>
                                        </p:tav>
                                        <p:tav tm="100000">
                                          <p:val>
                                            <p:strVal val="#ppt_h"/>
                                          </p:val>
                                        </p:tav>
                                      </p:tavLst>
                                    </p:anim>
                                    <p:animEffect transition="in" filter="fade">
                                      <p:cBhvr>
                                        <p:cTn id="55"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92500" lnSpcReduction="20000"/>
          </a:bodyPr>
          <a:lstStyle/>
          <a:p>
            <a:r>
              <a:rPr lang="es-ES" b="1" dirty="0" smtClean="0"/>
              <a:t>y </a:t>
            </a:r>
            <a:r>
              <a:rPr lang="es-ES" b="1" dirty="0"/>
              <a:t>una viuda pobre vino y echó dos blancas, que equivalen a un cuadrante. </a:t>
            </a:r>
            <a:endParaRPr lang="es-ES" b="1" dirty="0" smtClean="0"/>
          </a:p>
          <a:p>
            <a:r>
              <a:rPr lang="es-ES" b="1" dirty="0"/>
              <a:t>El llamó a sus discípulos y les dijo: —De cierto os digo que esta viuda pobre echó más que todos los que echaron en el arca. </a:t>
            </a:r>
            <a:endParaRPr lang="es-ES" b="1" dirty="0" smtClean="0"/>
          </a:p>
          <a:p>
            <a:r>
              <a:rPr lang="es-ES" b="1" dirty="0"/>
              <a:t>Porque todos han echado de su abundancia; pero ésta, de su pobreza, echó todo lo que tenía, todo su sustento. </a:t>
            </a:r>
          </a:p>
          <a:p>
            <a:r>
              <a:rPr lang="es-ES" b="1" dirty="0" smtClean="0"/>
              <a:t>¿Por qué Dios no acepto la ofrendas de ellos? </a:t>
            </a:r>
          </a:p>
          <a:p>
            <a:r>
              <a:rPr lang="es-ES" b="1" dirty="0" smtClean="0"/>
              <a:t>Porque ellos echaban grandes cantidades pero de lo que les sobraba, no como la viuda que echo todo.</a:t>
            </a:r>
          </a:p>
          <a:p>
            <a:endParaRPr lang="es-ES" dirty="0"/>
          </a:p>
        </p:txBody>
      </p:sp>
      <p:pic>
        <p:nvPicPr>
          <p:cNvPr id="2" name="Picture 2" descr="C:\Users\Mario Moreno\Desktop\Señales\Imagen Animadas\stealing_money_safe_lg_nwm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0"/>
            <a:ext cx="31318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3">
                                            <p:txEl>
                                              <p:pRg st="3" end="3"/>
                                            </p:txEl>
                                          </p:spTgt>
                                        </p:tgtEl>
                                        <p:attrNameLst>
                                          <p:attrName>style.visibility</p:attrName>
                                        </p:attrNameLst>
                                      </p:cBhvr>
                                      <p:to>
                                        <p:strVal val="visible"/>
                                      </p:to>
                                    </p:set>
                                    <p:anim calcmode="lin" valueType="num">
                                      <p:cBhvr>
                                        <p:cTn id="6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69"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70"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71" dur="1000"/>
                                        <p:tgtEl>
                                          <p:spTgt spid="3">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2" presetClass="entr" presetSubtype="0" fill="hold" nodeType="clickEffect">
                                  <p:stCondLst>
                                    <p:cond delay="0"/>
                                  </p:stCondLst>
                                  <p:childTnLst>
                                    <p:set>
                                      <p:cBhvr>
                                        <p:cTn id="75" dur="1" fill="hold">
                                          <p:stCondLst>
                                            <p:cond delay="0"/>
                                          </p:stCondLst>
                                        </p:cTn>
                                        <p:tgtEl>
                                          <p:spTgt spid="3">
                                            <p:txEl>
                                              <p:pRg st="4" end="4"/>
                                            </p:txEl>
                                          </p:spTgt>
                                        </p:tgtEl>
                                        <p:attrNameLst>
                                          <p:attrName>style.visibility</p:attrName>
                                        </p:attrNameLst>
                                      </p:cBhvr>
                                      <p:to>
                                        <p:strVal val="visible"/>
                                      </p:to>
                                    </p:set>
                                    <p:animScale>
                                      <p:cBhvr>
                                        <p:cTn id="76"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000" decel="50000" fill="hold">
                                          <p:stCondLst>
                                            <p:cond delay="0"/>
                                          </p:stCondLst>
                                        </p:cTn>
                                        <p:tgtEl>
                                          <p:spTgt spid="3">
                                            <p:txEl>
                                              <p:pRg st="4" end="4"/>
                                            </p:txEl>
                                          </p:spTgt>
                                        </p:tgtEl>
                                        <p:attrNameLst>
                                          <p:attrName>ppt_x</p:attrName>
                                          <p:attrName>ppt_y</p:attrName>
                                        </p:attrNameLst>
                                      </p:cBhvr>
                                    </p:animMotion>
                                    <p:animEffect transition="in" filter="fade">
                                      <p:cBhvr>
                                        <p:cTn id="7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6084168" cy="6858000"/>
          </a:xfrm>
        </p:spPr>
        <p:txBody>
          <a:bodyPr>
            <a:normAutofit fontScale="92500" lnSpcReduction="20000"/>
          </a:bodyPr>
          <a:lstStyle/>
          <a:p>
            <a:r>
              <a:rPr lang="es-ES" b="1" dirty="0" smtClean="0"/>
              <a:t>Dios quiere que demos como hayamos prosperado. </a:t>
            </a:r>
          </a:p>
          <a:p>
            <a:r>
              <a:rPr lang="es-ES" b="1" dirty="0" smtClean="0"/>
              <a:t>I Corintios.16:1-2.</a:t>
            </a:r>
          </a:p>
          <a:p>
            <a:r>
              <a:rPr lang="es-ES" b="1" dirty="0" smtClean="0"/>
              <a:t>En </a:t>
            </a:r>
            <a:r>
              <a:rPr lang="es-ES" b="1" dirty="0"/>
              <a:t>cuanto a la ofrenda para los santos, haced vosotros también de la misma manera que ordené a las iglesias de </a:t>
            </a:r>
            <a:r>
              <a:rPr lang="es-ES" b="1" dirty="0" err="1"/>
              <a:t>Galacia</a:t>
            </a:r>
            <a:r>
              <a:rPr lang="es-ES" b="1" dirty="0"/>
              <a:t>. </a:t>
            </a:r>
            <a:endParaRPr lang="es-ES" b="1" dirty="0" smtClean="0"/>
          </a:p>
          <a:p>
            <a:r>
              <a:rPr lang="es-ES" b="1" dirty="0"/>
              <a:t>El primer día de la semana, cada uno de vosotros guarde algo en su casa, atesorando en proporción a cómo esté prosperando, para que cuando yo llegue no haya entonces que levantar ofrendas. </a:t>
            </a:r>
            <a:endParaRPr lang="es-ES" b="1" dirty="0" smtClean="0"/>
          </a:p>
          <a:p>
            <a:r>
              <a:rPr lang="es-ES" b="1" dirty="0" smtClean="0"/>
              <a:t>Podemos echar mucho pero sino fue como prosperamos Dios no lo va aceptar.</a:t>
            </a:r>
            <a:endParaRPr lang="es-ES" b="1" dirty="0"/>
          </a:p>
        </p:txBody>
      </p:sp>
      <p:pic>
        <p:nvPicPr>
          <p:cNvPr id="8194" name="Picture 2" descr="C:\Users\Mario Moreno\Desktop\Señales\Imagen Animadas\2euppv9.jp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0"/>
            <a:ext cx="298782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8194"/>
                                        </p:tgtEl>
                                        <p:attrNameLst>
                                          <p:attrName>style.visibility</p:attrName>
                                        </p:attrNameLst>
                                      </p:cBhvr>
                                      <p:to>
                                        <p:strVal val="visible"/>
                                      </p:to>
                                    </p:set>
                                    <p:anim calcmode="lin" valueType="num">
                                      <p:cBhvr>
                                        <p:cTn id="57" dur="500" fill="hold"/>
                                        <p:tgtEl>
                                          <p:spTgt spid="8194"/>
                                        </p:tgtEl>
                                        <p:attrNameLst>
                                          <p:attrName>ppt_w</p:attrName>
                                        </p:attrNameLst>
                                      </p:cBhvr>
                                      <p:tavLst>
                                        <p:tav tm="0">
                                          <p:val>
                                            <p:fltVal val="0"/>
                                          </p:val>
                                        </p:tav>
                                        <p:tav tm="100000">
                                          <p:val>
                                            <p:strVal val="#ppt_w"/>
                                          </p:val>
                                        </p:tav>
                                      </p:tavLst>
                                    </p:anim>
                                    <p:anim calcmode="lin" valueType="num">
                                      <p:cBhvr>
                                        <p:cTn id="58" dur="500" fill="hold"/>
                                        <p:tgtEl>
                                          <p:spTgt spid="8194"/>
                                        </p:tgtEl>
                                        <p:attrNameLst>
                                          <p:attrName>ppt_h</p:attrName>
                                        </p:attrNameLst>
                                      </p:cBhvr>
                                      <p:tavLst>
                                        <p:tav tm="0">
                                          <p:val>
                                            <p:fltVal val="0"/>
                                          </p:val>
                                        </p:tav>
                                        <p:tav tm="100000">
                                          <p:val>
                                            <p:strVal val="#ppt_h"/>
                                          </p:val>
                                        </p:tav>
                                      </p:tavLst>
                                    </p:anim>
                                    <p:animEffect transition="in" filter="fade">
                                      <p:cBhvr>
                                        <p:cTn id="59" dur="500"/>
                                        <p:tgtEl>
                                          <p:spTgt spid="8194"/>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nodeType="clickEffect">
                                  <p:stCondLst>
                                    <p:cond delay="0"/>
                                  </p:stCondLst>
                                  <p:childTnLst>
                                    <p:set>
                                      <p:cBhvr>
                                        <p:cTn id="63" dur="1" fill="hold">
                                          <p:stCondLst>
                                            <p:cond delay="0"/>
                                          </p:stCondLst>
                                        </p:cTn>
                                        <p:tgtEl>
                                          <p:spTgt spid="3">
                                            <p:txEl>
                                              <p:pRg st="4" end="4"/>
                                            </p:txEl>
                                          </p:spTgt>
                                        </p:tgtEl>
                                        <p:attrNameLst>
                                          <p:attrName>style.visibility</p:attrName>
                                        </p:attrNameLst>
                                      </p:cBhvr>
                                      <p:to>
                                        <p:strVal val="visible"/>
                                      </p:to>
                                    </p:set>
                                    <p:animScale>
                                      <p:cBhvr>
                                        <p:cTn id="6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3">
                                            <p:txEl>
                                              <p:pRg st="4" end="4"/>
                                            </p:txEl>
                                          </p:spTgt>
                                        </p:tgtEl>
                                        <p:attrNameLst>
                                          <p:attrName>ppt_x</p:attrName>
                                          <p:attrName>ppt_y</p:attrName>
                                        </p:attrNameLst>
                                      </p:cBhvr>
                                    </p:animMotion>
                                    <p:animEffect transition="in" filter="fade">
                                      <p:cBhvr>
                                        <p:cTn id="6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44450"/>
            <a:ext cx="9242426" cy="695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5436096" cy="6858000"/>
          </a:xfrm>
        </p:spPr>
        <p:txBody>
          <a:bodyPr>
            <a:normAutofit fontScale="92500"/>
          </a:bodyPr>
          <a:lstStyle/>
          <a:p>
            <a:r>
              <a:rPr lang="es-ES" b="1" dirty="0" smtClean="0"/>
              <a:t>Ellos estaban pisoteando los atrios de Dios. </a:t>
            </a:r>
          </a:p>
          <a:p>
            <a:r>
              <a:rPr lang="es-ES" b="1" dirty="0" smtClean="0"/>
              <a:t>Isaias.1:12.</a:t>
            </a:r>
          </a:p>
          <a:p>
            <a:r>
              <a:rPr lang="es-ES" b="1" dirty="0"/>
              <a:t>Cuando venís a presentaros delante de mí, ¿quién demanda esto de vosotros, de que pisoteéis mis atrios?  </a:t>
            </a:r>
            <a:endParaRPr lang="es-ES" b="1" dirty="0" smtClean="0"/>
          </a:p>
          <a:p>
            <a:r>
              <a:rPr lang="es-ES" b="1" dirty="0" smtClean="0"/>
              <a:t>El atrio- Era el terreno cercano donde estaba el altar de sacrificios y el santuario. </a:t>
            </a:r>
          </a:p>
          <a:p>
            <a:r>
              <a:rPr lang="es-ES" b="1" dirty="0" smtClean="0"/>
              <a:t>Ellos lo estaba pisoteando, al no hacer la adoración como Dios lo mandaba ellos pisoteaban el atrio de Dios.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0"/>
            <a:ext cx="37799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950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Scale>
                                      <p:cBhvr>
                                        <p:cTn id="14"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1" end="1"/>
                                            </p:txEl>
                                          </p:spTgt>
                                        </p:tgtEl>
                                        <p:attrNameLst>
                                          <p:attrName>ppt_x</p:attrName>
                                          <p:attrName>ppt_y</p:attrName>
                                        </p:attrNameLst>
                                      </p:cBhvr>
                                    </p:animMotion>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218"/>
                                        </p:tgtEl>
                                        <p:attrNameLst>
                                          <p:attrName>style.visibility</p:attrName>
                                        </p:attrNameLst>
                                      </p:cBhvr>
                                      <p:to>
                                        <p:strVal val="visible"/>
                                      </p:to>
                                    </p:set>
                                    <p:anim calcmode="lin" valueType="num">
                                      <p:cBhvr>
                                        <p:cTn id="39" dur="500" fill="hold"/>
                                        <p:tgtEl>
                                          <p:spTgt spid="9218"/>
                                        </p:tgtEl>
                                        <p:attrNameLst>
                                          <p:attrName>ppt_w</p:attrName>
                                        </p:attrNameLst>
                                      </p:cBhvr>
                                      <p:tavLst>
                                        <p:tav tm="0">
                                          <p:val>
                                            <p:fltVal val="0"/>
                                          </p:val>
                                        </p:tav>
                                        <p:tav tm="100000">
                                          <p:val>
                                            <p:strVal val="#ppt_w"/>
                                          </p:val>
                                        </p:tav>
                                      </p:tavLst>
                                    </p:anim>
                                    <p:anim calcmode="lin" valueType="num">
                                      <p:cBhvr>
                                        <p:cTn id="40" dur="500" fill="hold"/>
                                        <p:tgtEl>
                                          <p:spTgt spid="9218"/>
                                        </p:tgtEl>
                                        <p:attrNameLst>
                                          <p:attrName>ppt_h</p:attrName>
                                        </p:attrNameLst>
                                      </p:cBhvr>
                                      <p:tavLst>
                                        <p:tav tm="0">
                                          <p:val>
                                            <p:fltVal val="0"/>
                                          </p:val>
                                        </p:tav>
                                        <p:tav tm="100000">
                                          <p:val>
                                            <p:strVal val="#ppt_h"/>
                                          </p:val>
                                        </p:tav>
                                      </p:tavLst>
                                    </p:anim>
                                    <p:animEffect transition="in" filter="fade">
                                      <p:cBhvr>
                                        <p:cTn id="41" dur="500"/>
                                        <p:tgtEl>
                                          <p:spTgt spid="9218"/>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Scale>
                                      <p:cBhvr>
                                        <p:cTn id="46"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3" end="3"/>
                                            </p:txEl>
                                          </p:spTgt>
                                        </p:tgtEl>
                                        <p:attrNameLst>
                                          <p:attrName>ppt_x</p:attrName>
                                          <p:attrName>ppt_y</p:attrName>
                                        </p:attrNameLst>
                                      </p:cBhvr>
                                    </p:animMotion>
                                    <p:animEffect transition="in" filter="fade">
                                      <p:cBhvr>
                                        <p:cTn id="48" dur="10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Scale>
                                      <p:cBhvr>
                                        <p:cTn id="53"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4" end="4"/>
                                            </p:txEl>
                                          </p:spTgt>
                                        </p:tgtEl>
                                        <p:attrNameLst>
                                          <p:attrName>ppt_x</p:attrName>
                                          <p:attrName>ppt_y</p:attrName>
                                        </p:attrNameLst>
                                      </p:cBhvr>
                                    </p:animMotion>
                                    <p:animEffect transition="in" filter="fade">
                                      <p:cBhvr>
                                        <p:cTn id="5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1822</Words>
  <Application>Microsoft Office PowerPoint</Application>
  <PresentationFormat>Presentación en pantalla (4:3)</PresentationFormat>
  <Paragraphs>113</Paragraphs>
  <Slides>22</Slides>
  <Notes>0</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 DIOS SE HARTO- SE CANSO.  ISAIAS.1:11. </vt:lpstr>
      <vt:lpstr>Presentación de PowerPoint</vt:lpstr>
      <vt:lpstr>DIOS SE HARTO.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DIOS SE HARTO- SE CANSO.  ISAIAS.1:11.</dc:title>
  <dc:creator>Mario Moreno</dc:creator>
  <cp:lastModifiedBy>Mario Moreno</cp:lastModifiedBy>
  <cp:revision>15</cp:revision>
  <dcterms:created xsi:type="dcterms:W3CDTF">2018-02-14T16:15:17Z</dcterms:created>
  <dcterms:modified xsi:type="dcterms:W3CDTF">2018-02-20T20:35:40Z</dcterms:modified>
</cp:coreProperties>
</file>