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58" r:id="rId4"/>
    <p:sldId id="259" r:id="rId5"/>
    <p:sldId id="282" r:id="rId6"/>
    <p:sldId id="260" r:id="rId7"/>
    <p:sldId id="283" r:id="rId8"/>
    <p:sldId id="261" r:id="rId9"/>
    <p:sldId id="284" r:id="rId10"/>
    <p:sldId id="262" r:id="rId11"/>
    <p:sldId id="278" r:id="rId12"/>
    <p:sldId id="263" r:id="rId13"/>
    <p:sldId id="279" r:id="rId14"/>
    <p:sldId id="280" r:id="rId15"/>
    <p:sldId id="264" r:id="rId16"/>
    <p:sldId id="265" r:id="rId17"/>
    <p:sldId id="266" r:id="rId18"/>
    <p:sldId id="285" r:id="rId19"/>
    <p:sldId id="267" r:id="rId20"/>
    <p:sldId id="268" r:id="rId21"/>
    <p:sldId id="286" r:id="rId22"/>
    <p:sldId id="269" r:id="rId23"/>
    <p:sldId id="291" r:id="rId24"/>
    <p:sldId id="287" r:id="rId25"/>
    <p:sldId id="288" r:id="rId26"/>
    <p:sldId id="270" r:id="rId27"/>
    <p:sldId id="271" r:id="rId28"/>
    <p:sldId id="272" r:id="rId29"/>
    <p:sldId id="273" r:id="rId30"/>
    <p:sldId id="277" r:id="rId31"/>
    <p:sldId id="274" r:id="rId32"/>
    <p:sldId id="289" r:id="rId33"/>
    <p:sldId id="290" r:id="rId34"/>
    <p:sldId id="275"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F78D29B-0A7D-4CAD-B2FC-241C4CE1557F}" type="datetimeFigureOut">
              <a:rPr lang="es-ES" smtClean="0"/>
              <a:t>25/03/2017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FCCD61-4A36-4CBB-9626-2C85BE53A5EB}" type="slidenum">
              <a:rPr lang="es-ES" smtClean="0"/>
              <a:t>‹Nº›</a:t>
            </a:fld>
            <a:endParaRPr lang="es-ES"/>
          </a:p>
        </p:txBody>
      </p:sp>
    </p:spTree>
    <p:extLst>
      <p:ext uri="{BB962C8B-B14F-4D97-AF65-F5344CB8AC3E}">
        <p14:creationId xmlns:p14="http://schemas.microsoft.com/office/powerpoint/2010/main" val="757604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78D29B-0A7D-4CAD-B2FC-241C4CE1557F}" type="datetimeFigureOut">
              <a:rPr lang="es-ES" smtClean="0"/>
              <a:t>25/03/2017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FCCD61-4A36-4CBB-9626-2C85BE53A5EB}" type="slidenum">
              <a:rPr lang="es-ES" smtClean="0"/>
              <a:t>‹Nº›</a:t>
            </a:fld>
            <a:endParaRPr lang="es-ES"/>
          </a:p>
        </p:txBody>
      </p:sp>
    </p:spTree>
    <p:extLst>
      <p:ext uri="{BB962C8B-B14F-4D97-AF65-F5344CB8AC3E}">
        <p14:creationId xmlns:p14="http://schemas.microsoft.com/office/powerpoint/2010/main" val="375903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78D29B-0A7D-4CAD-B2FC-241C4CE1557F}" type="datetimeFigureOut">
              <a:rPr lang="es-ES" smtClean="0"/>
              <a:t>25/03/2017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FCCD61-4A36-4CBB-9626-2C85BE53A5EB}" type="slidenum">
              <a:rPr lang="es-ES" smtClean="0"/>
              <a:t>‹Nº›</a:t>
            </a:fld>
            <a:endParaRPr lang="es-ES"/>
          </a:p>
        </p:txBody>
      </p:sp>
    </p:spTree>
    <p:extLst>
      <p:ext uri="{BB962C8B-B14F-4D97-AF65-F5344CB8AC3E}">
        <p14:creationId xmlns:p14="http://schemas.microsoft.com/office/powerpoint/2010/main" val="193985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78D29B-0A7D-4CAD-B2FC-241C4CE1557F}" type="datetimeFigureOut">
              <a:rPr lang="es-ES" smtClean="0"/>
              <a:t>25/03/2017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FCCD61-4A36-4CBB-9626-2C85BE53A5EB}" type="slidenum">
              <a:rPr lang="es-ES" smtClean="0"/>
              <a:t>‹Nº›</a:t>
            </a:fld>
            <a:endParaRPr lang="es-ES"/>
          </a:p>
        </p:txBody>
      </p:sp>
    </p:spTree>
    <p:extLst>
      <p:ext uri="{BB962C8B-B14F-4D97-AF65-F5344CB8AC3E}">
        <p14:creationId xmlns:p14="http://schemas.microsoft.com/office/powerpoint/2010/main" val="78139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F78D29B-0A7D-4CAD-B2FC-241C4CE1557F}" type="datetimeFigureOut">
              <a:rPr lang="es-ES" smtClean="0"/>
              <a:t>25/03/2017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FCCD61-4A36-4CBB-9626-2C85BE53A5EB}" type="slidenum">
              <a:rPr lang="es-ES" smtClean="0"/>
              <a:t>‹Nº›</a:t>
            </a:fld>
            <a:endParaRPr lang="es-ES"/>
          </a:p>
        </p:txBody>
      </p:sp>
    </p:spTree>
    <p:extLst>
      <p:ext uri="{BB962C8B-B14F-4D97-AF65-F5344CB8AC3E}">
        <p14:creationId xmlns:p14="http://schemas.microsoft.com/office/powerpoint/2010/main" val="374783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F78D29B-0A7D-4CAD-B2FC-241C4CE1557F}" type="datetimeFigureOut">
              <a:rPr lang="es-ES" smtClean="0"/>
              <a:t>25/03/2017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6FCCD61-4A36-4CBB-9626-2C85BE53A5EB}" type="slidenum">
              <a:rPr lang="es-ES" smtClean="0"/>
              <a:t>‹Nº›</a:t>
            </a:fld>
            <a:endParaRPr lang="es-ES"/>
          </a:p>
        </p:txBody>
      </p:sp>
    </p:spTree>
    <p:extLst>
      <p:ext uri="{BB962C8B-B14F-4D97-AF65-F5344CB8AC3E}">
        <p14:creationId xmlns:p14="http://schemas.microsoft.com/office/powerpoint/2010/main" val="335755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F78D29B-0A7D-4CAD-B2FC-241C4CE1557F}" type="datetimeFigureOut">
              <a:rPr lang="es-ES" smtClean="0"/>
              <a:t>25/03/2017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6FCCD61-4A36-4CBB-9626-2C85BE53A5EB}" type="slidenum">
              <a:rPr lang="es-ES" smtClean="0"/>
              <a:t>‹Nº›</a:t>
            </a:fld>
            <a:endParaRPr lang="es-ES"/>
          </a:p>
        </p:txBody>
      </p:sp>
    </p:spTree>
    <p:extLst>
      <p:ext uri="{BB962C8B-B14F-4D97-AF65-F5344CB8AC3E}">
        <p14:creationId xmlns:p14="http://schemas.microsoft.com/office/powerpoint/2010/main" val="1969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F78D29B-0A7D-4CAD-B2FC-241C4CE1557F}" type="datetimeFigureOut">
              <a:rPr lang="es-ES" smtClean="0"/>
              <a:t>25/03/2017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6FCCD61-4A36-4CBB-9626-2C85BE53A5EB}" type="slidenum">
              <a:rPr lang="es-ES" smtClean="0"/>
              <a:t>‹Nº›</a:t>
            </a:fld>
            <a:endParaRPr lang="es-ES"/>
          </a:p>
        </p:txBody>
      </p:sp>
    </p:spTree>
    <p:extLst>
      <p:ext uri="{BB962C8B-B14F-4D97-AF65-F5344CB8AC3E}">
        <p14:creationId xmlns:p14="http://schemas.microsoft.com/office/powerpoint/2010/main" val="408475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78D29B-0A7D-4CAD-B2FC-241C4CE1557F}" type="datetimeFigureOut">
              <a:rPr lang="es-ES" smtClean="0"/>
              <a:t>25/03/2017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6FCCD61-4A36-4CBB-9626-2C85BE53A5EB}" type="slidenum">
              <a:rPr lang="es-ES" smtClean="0"/>
              <a:t>‹Nº›</a:t>
            </a:fld>
            <a:endParaRPr lang="es-ES"/>
          </a:p>
        </p:txBody>
      </p:sp>
    </p:spTree>
    <p:extLst>
      <p:ext uri="{BB962C8B-B14F-4D97-AF65-F5344CB8AC3E}">
        <p14:creationId xmlns:p14="http://schemas.microsoft.com/office/powerpoint/2010/main" val="289272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78D29B-0A7D-4CAD-B2FC-241C4CE1557F}" type="datetimeFigureOut">
              <a:rPr lang="es-ES" smtClean="0"/>
              <a:t>25/03/2017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6FCCD61-4A36-4CBB-9626-2C85BE53A5EB}" type="slidenum">
              <a:rPr lang="es-ES" smtClean="0"/>
              <a:t>‹Nº›</a:t>
            </a:fld>
            <a:endParaRPr lang="es-ES"/>
          </a:p>
        </p:txBody>
      </p:sp>
    </p:spTree>
    <p:extLst>
      <p:ext uri="{BB962C8B-B14F-4D97-AF65-F5344CB8AC3E}">
        <p14:creationId xmlns:p14="http://schemas.microsoft.com/office/powerpoint/2010/main" val="178162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78D29B-0A7D-4CAD-B2FC-241C4CE1557F}" type="datetimeFigureOut">
              <a:rPr lang="es-ES" smtClean="0"/>
              <a:t>25/03/2017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6FCCD61-4A36-4CBB-9626-2C85BE53A5EB}" type="slidenum">
              <a:rPr lang="es-ES" smtClean="0"/>
              <a:t>‹Nº›</a:t>
            </a:fld>
            <a:endParaRPr lang="es-ES"/>
          </a:p>
        </p:txBody>
      </p:sp>
    </p:spTree>
    <p:extLst>
      <p:ext uri="{BB962C8B-B14F-4D97-AF65-F5344CB8AC3E}">
        <p14:creationId xmlns:p14="http://schemas.microsoft.com/office/powerpoint/2010/main" val="145743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8D29B-0A7D-4CAD-B2FC-241C4CE1557F}" type="datetimeFigureOut">
              <a:rPr lang="es-ES" smtClean="0"/>
              <a:t>25/03/2017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CCD61-4A36-4CBB-9626-2C85BE53A5EB}" type="slidenum">
              <a:rPr lang="es-ES" smtClean="0"/>
              <a:t>‹Nº›</a:t>
            </a:fld>
            <a:endParaRPr lang="es-ES"/>
          </a:p>
        </p:txBody>
      </p:sp>
    </p:spTree>
    <p:extLst>
      <p:ext uri="{BB962C8B-B14F-4D97-AF65-F5344CB8AC3E}">
        <p14:creationId xmlns:p14="http://schemas.microsoft.com/office/powerpoint/2010/main" val="4056032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8" y="-32026"/>
            <a:ext cx="9125272" cy="68900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0"/>
            <a:ext cx="8229600" cy="1268760"/>
          </a:xfrm>
        </p:spPr>
        <p:txBody>
          <a:bodyPr>
            <a:normAutofit fontScale="90000"/>
          </a:bodyPr>
          <a:lstStyle/>
          <a:p>
            <a:r>
              <a:rPr lang="es-ES" dirty="0" smtClean="0"/>
              <a:t/>
            </a:r>
            <a:br>
              <a:rPr lang="es-ES" dirty="0" smtClean="0"/>
            </a:br>
            <a:r>
              <a:rPr lang="es-ES" b="1" dirty="0" smtClean="0"/>
              <a:t>TEMA: EL VINO.</a:t>
            </a:r>
            <a:br>
              <a:rPr lang="es-ES" b="1" dirty="0" smtClean="0"/>
            </a:br>
            <a:r>
              <a:rPr lang="es-ES" b="1" dirty="0" smtClean="0"/>
              <a:t>I TIMOTEO.5:23.</a:t>
            </a:r>
            <a:br>
              <a:rPr lang="es-ES" b="1" dirty="0" smtClean="0"/>
            </a:br>
            <a:endParaRPr lang="es-ES" b="1" dirty="0"/>
          </a:p>
        </p:txBody>
      </p:sp>
      <p:sp>
        <p:nvSpPr>
          <p:cNvPr id="3" name="2 Marcador de contenido"/>
          <p:cNvSpPr>
            <a:spLocks noGrp="1"/>
          </p:cNvSpPr>
          <p:nvPr>
            <p:ph idx="1"/>
          </p:nvPr>
        </p:nvSpPr>
        <p:spPr>
          <a:xfrm>
            <a:off x="0" y="1600200"/>
            <a:ext cx="9144000" cy="5257800"/>
          </a:xfrm>
        </p:spPr>
        <p:txBody>
          <a:bodyPr>
            <a:normAutofit fontScale="85000" lnSpcReduction="10000"/>
          </a:bodyPr>
          <a:lstStyle/>
          <a:p>
            <a:r>
              <a:rPr lang="es-ES" b="1" dirty="0" smtClean="0"/>
              <a:t>INTRODUCCIÓN.</a:t>
            </a:r>
          </a:p>
          <a:p>
            <a:r>
              <a:rPr lang="es-ES" b="1" dirty="0" smtClean="0"/>
              <a:t>¿Es pecado embriagarse con vino o cualquier otra bebida?.</a:t>
            </a:r>
          </a:p>
          <a:p>
            <a:r>
              <a:rPr lang="es-ES" b="1" dirty="0" smtClean="0"/>
              <a:t>El único uso del vino autorizado por el Nuevo Testamento, es para uso “MEDICINAL”. Y en “PEQUEÑAS CANTIDADES”. </a:t>
            </a:r>
          </a:p>
          <a:p>
            <a:r>
              <a:rPr lang="es-ES" b="1" dirty="0" smtClean="0"/>
              <a:t>I Timoteo.5:23. </a:t>
            </a:r>
          </a:p>
          <a:p>
            <a:r>
              <a:rPr lang="es-ES" b="1" dirty="0" smtClean="0"/>
              <a:t>Ya no bebas agua sola, sino usa un poco de vino por causa de tu estómago y de tus frecuentes enfermedades. </a:t>
            </a:r>
          </a:p>
          <a:p>
            <a:r>
              <a:rPr lang="es-ES" b="1" dirty="0" smtClean="0"/>
              <a:t>Por que el vino es “ESCARNECEDOR”. Proverbios.20:1. Se “BURLA”. </a:t>
            </a:r>
          </a:p>
          <a:p>
            <a:r>
              <a:rPr lang="es-ES" b="1" dirty="0" smtClean="0"/>
              <a:t>El vino es escarnecedor, la bebida fuerte alborotadora, y cualquiera que con ellos se embriaga no es sabio. </a:t>
            </a:r>
            <a:endParaRPr lang="es-ES" b="1" dirty="0"/>
          </a:p>
        </p:txBody>
      </p:sp>
    </p:spTree>
    <p:extLst>
      <p:ext uri="{BB962C8B-B14F-4D97-AF65-F5344CB8AC3E}">
        <p14:creationId xmlns:p14="http://schemas.microsoft.com/office/powerpoint/2010/main" val="5247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80">
                                          <p:stCondLst>
                                            <p:cond delay="0"/>
                                          </p:stCondLst>
                                        </p:cTn>
                                        <p:tgtEl>
                                          <p:spTgt spid="3">
                                            <p:txEl>
                                              <p:pRg st="4" end="4"/>
                                            </p:txEl>
                                          </p:spTgt>
                                        </p:tgtEl>
                                      </p:cBhvr>
                                    </p:animEffect>
                                    <p:anim calcmode="lin" valueType="num">
                                      <p:cBhvr>
                                        <p:cTn id="3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4" end="4"/>
                                            </p:txEl>
                                          </p:spTgt>
                                        </p:tgtEl>
                                      </p:cBhvr>
                                      <p:to x="100000" y="60000"/>
                                    </p:animScale>
                                    <p:animScale>
                                      <p:cBhvr>
                                        <p:cTn id="40" dur="166" decel="50000">
                                          <p:stCondLst>
                                            <p:cond delay="676"/>
                                          </p:stCondLst>
                                        </p:cTn>
                                        <p:tgtEl>
                                          <p:spTgt spid="3">
                                            <p:txEl>
                                              <p:pRg st="4" end="4"/>
                                            </p:txEl>
                                          </p:spTgt>
                                        </p:tgtEl>
                                      </p:cBhvr>
                                      <p:to x="100000" y="100000"/>
                                    </p:animScale>
                                    <p:animScale>
                                      <p:cBhvr>
                                        <p:cTn id="41" dur="26">
                                          <p:stCondLst>
                                            <p:cond delay="1312"/>
                                          </p:stCondLst>
                                        </p:cTn>
                                        <p:tgtEl>
                                          <p:spTgt spid="3">
                                            <p:txEl>
                                              <p:pRg st="4" end="4"/>
                                            </p:txEl>
                                          </p:spTgt>
                                        </p:tgtEl>
                                      </p:cBhvr>
                                      <p:to x="100000" y="80000"/>
                                    </p:animScale>
                                    <p:animScale>
                                      <p:cBhvr>
                                        <p:cTn id="42" dur="166" decel="50000">
                                          <p:stCondLst>
                                            <p:cond delay="1338"/>
                                          </p:stCondLst>
                                        </p:cTn>
                                        <p:tgtEl>
                                          <p:spTgt spid="3">
                                            <p:txEl>
                                              <p:pRg st="4" end="4"/>
                                            </p:txEl>
                                          </p:spTgt>
                                        </p:tgtEl>
                                      </p:cBhvr>
                                      <p:to x="100000" y="100000"/>
                                    </p:animScale>
                                    <p:animScale>
                                      <p:cBhvr>
                                        <p:cTn id="43" dur="26">
                                          <p:stCondLst>
                                            <p:cond delay="1642"/>
                                          </p:stCondLst>
                                        </p:cTn>
                                        <p:tgtEl>
                                          <p:spTgt spid="3">
                                            <p:txEl>
                                              <p:pRg st="4" end="4"/>
                                            </p:txEl>
                                          </p:spTgt>
                                        </p:tgtEl>
                                      </p:cBhvr>
                                      <p:to x="100000" y="90000"/>
                                    </p:animScale>
                                    <p:animScale>
                                      <p:cBhvr>
                                        <p:cTn id="44" dur="166" decel="50000">
                                          <p:stCondLst>
                                            <p:cond delay="1668"/>
                                          </p:stCondLst>
                                        </p:cTn>
                                        <p:tgtEl>
                                          <p:spTgt spid="3">
                                            <p:txEl>
                                              <p:pRg st="4" end="4"/>
                                            </p:txEl>
                                          </p:spTgt>
                                        </p:tgtEl>
                                      </p:cBhvr>
                                      <p:to x="100000" y="100000"/>
                                    </p:animScale>
                                    <p:animScale>
                                      <p:cBhvr>
                                        <p:cTn id="45" dur="26">
                                          <p:stCondLst>
                                            <p:cond delay="1808"/>
                                          </p:stCondLst>
                                        </p:cTn>
                                        <p:tgtEl>
                                          <p:spTgt spid="3">
                                            <p:txEl>
                                              <p:pRg st="4" end="4"/>
                                            </p:txEl>
                                          </p:spTgt>
                                        </p:tgtEl>
                                      </p:cBhvr>
                                      <p:to x="100000" y="95000"/>
                                    </p:animScale>
                                    <p:animScale>
                                      <p:cBhvr>
                                        <p:cTn id="46" dur="166" decel="50000">
                                          <p:stCondLst>
                                            <p:cond delay="1834"/>
                                          </p:stCondLst>
                                        </p:cTn>
                                        <p:tgtEl>
                                          <p:spTgt spid="3">
                                            <p:txEl>
                                              <p:pRg st="4" end="4"/>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wipe(down)">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wipe(down)">
                                      <p:cBhvr>
                                        <p:cTn id="56" dur="580">
                                          <p:stCondLst>
                                            <p:cond delay="0"/>
                                          </p:stCondLst>
                                        </p:cTn>
                                        <p:tgtEl>
                                          <p:spTgt spid="3">
                                            <p:txEl>
                                              <p:pRg st="6" end="6"/>
                                            </p:txEl>
                                          </p:spTgt>
                                        </p:tgtEl>
                                      </p:cBhvr>
                                    </p:animEffect>
                                    <p:anim calcmode="lin" valueType="num">
                                      <p:cBhvr>
                                        <p:cTn id="5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6" end="6"/>
                                            </p:txEl>
                                          </p:spTgt>
                                        </p:tgtEl>
                                      </p:cBhvr>
                                      <p:to x="100000" y="60000"/>
                                    </p:animScale>
                                    <p:animScale>
                                      <p:cBhvr>
                                        <p:cTn id="63" dur="166" decel="50000">
                                          <p:stCondLst>
                                            <p:cond delay="676"/>
                                          </p:stCondLst>
                                        </p:cTn>
                                        <p:tgtEl>
                                          <p:spTgt spid="3">
                                            <p:txEl>
                                              <p:pRg st="6" end="6"/>
                                            </p:txEl>
                                          </p:spTgt>
                                        </p:tgtEl>
                                      </p:cBhvr>
                                      <p:to x="100000" y="100000"/>
                                    </p:animScale>
                                    <p:animScale>
                                      <p:cBhvr>
                                        <p:cTn id="64" dur="26">
                                          <p:stCondLst>
                                            <p:cond delay="1312"/>
                                          </p:stCondLst>
                                        </p:cTn>
                                        <p:tgtEl>
                                          <p:spTgt spid="3">
                                            <p:txEl>
                                              <p:pRg st="6" end="6"/>
                                            </p:txEl>
                                          </p:spTgt>
                                        </p:tgtEl>
                                      </p:cBhvr>
                                      <p:to x="100000" y="80000"/>
                                    </p:animScale>
                                    <p:animScale>
                                      <p:cBhvr>
                                        <p:cTn id="65" dur="166" decel="50000">
                                          <p:stCondLst>
                                            <p:cond delay="1338"/>
                                          </p:stCondLst>
                                        </p:cTn>
                                        <p:tgtEl>
                                          <p:spTgt spid="3">
                                            <p:txEl>
                                              <p:pRg st="6" end="6"/>
                                            </p:txEl>
                                          </p:spTgt>
                                        </p:tgtEl>
                                      </p:cBhvr>
                                      <p:to x="100000" y="100000"/>
                                    </p:animScale>
                                    <p:animScale>
                                      <p:cBhvr>
                                        <p:cTn id="66" dur="26">
                                          <p:stCondLst>
                                            <p:cond delay="1642"/>
                                          </p:stCondLst>
                                        </p:cTn>
                                        <p:tgtEl>
                                          <p:spTgt spid="3">
                                            <p:txEl>
                                              <p:pRg st="6" end="6"/>
                                            </p:txEl>
                                          </p:spTgt>
                                        </p:tgtEl>
                                      </p:cBhvr>
                                      <p:to x="100000" y="90000"/>
                                    </p:animScale>
                                    <p:animScale>
                                      <p:cBhvr>
                                        <p:cTn id="67" dur="166" decel="50000">
                                          <p:stCondLst>
                                            <p:cond delay="1668"/>
                                          </p:stCondLst>
                                        </p:cTn>
                                        <p:tgtEl>
                                          <p:spTgt spid="3">
                                            <p:txEl>
                                              <p:pRg st="6" end="6"/>
                                            </p:txEl>
                                          </p:spTgt>
                                        </p:tgtEl>
                                      </p:cBhvr>
                                      <p:to x="100000" y="100000"/>
                                    </p:animScale>
                                    <p:animScale>
                                      <p:cBhvr>
                                        <p:cTn id="68" dur="26">
                                          <p:stCondLst>
                                            <p:cond delay="1808"/>
                                          </p:stCondLst>
                                        </p:cTn>
                                        <p:tgtEl>
                                          <p:spTgt spid="3">
                                            <p:txEl>
                                              <p:pRg st="6" end="6"/>
                                            </p:txEl>
                                          </p:spTgt>
                                        </p:tgtEl>
                                      </p:cBhvr>
                                      <p:to x="100000" y="95000"/>
                                    </p:animScale>
                                    <p:animScale>
                                      <p:cBhvr>
                                        <p:cTn id="69"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a:bodyPr>
          <a:lstStyle/>
          <a:p>
            <a:r>
              <a:rPr lang="es-ES" b="1" dirty="0" smtClean="0"/>
              <a:t>Solamente el hombre necio adora al vino y le sirve. Debemos de tener mucho cuidado con la advertencia de la Biblia cuando  advierte específicamente. </a:t>
            </a:r>
          </a:p>
          <a:p>
            <a:r>
              <a:rPr lang="es-ES" b="1" dirty="0" smtClean="0"/>
              <a:t>“NO MIRES AL VINO, CUANDO ROJEA”. No debe dejarse vencer por la tentación, por que al fin.</a:t>
            </a:r>
          </a:p>
          <a:p>
            <a:r>
              <a:rPr lang="es-ES" b="1" dirty="0" smtClean="0"/>
              <a:t>“COMO SERPIENTE MORDERÁ Y COMO ÁSPID (VENENO) DARA DOLOR”. </a:t>
            </a:r>
          </a:p>
          <a:p>
            <a:r>
              <a:rPr lang="es-ES" b="1" dirty="0" smtClean="0"/>
              <a:t>Prov.23:29-35. </a:t>
            </a:r>
          </a:p>
          <a:p>
            <a:r>
              <a:rPr lang="es-ES" b="1" dirty="0" smtClean="0"/>
              <a:t>¿De quién son los </a:t>
            </a:r>
            <a:r>
              <a:rPr lang="es-ES" b="1" dirty="0" err="1" smtClean="0"/>
              <a:t>ayes</a:t>
            </a:r>
            <a:r>
              <a:rPr lang="es-ES" b="1" dirty="0" smtClean="0"/>
              <a:t>? ¿De quién las tristezas? ¿De quién las contiendas? ¿De quién las quejas? ¿De quién las heridas sin causa? ¿De quién los ojos enrojecidos? </a:t>
            </a:r>
            <a:endParaRPr lang="es-ES" b="1" dirty="0"/>
          </a:p>
        </p:txBody>
      </p:sp>
    </p:spTree>
    <p:extLst>
      <p:ext uri="{BB962C8B-B14F-4D97-AF65-F5344CB8AC3E}">
        <p14:creationId xmlns:p14="http://schemas.microsoft.com/office/powerpoint/2010/main" val="330637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80">
                                          <p:stCondLst>
                                            <p:cond delay="0"/>
                                          </p:stCondLst>
                                        </p:cTn>
                                        <p:tgtEl>
                                          <p:spTgt spid="3">
                                            <p:txEl>
                                              <p:pRg st="4" end="4"/>
                                            </p:txEl>
                                          </p:spTgt>
                                        </p:tgtEl>
                                      </p:cBhvr>
                                    </p:animEffect>
                                    <p:anim calcmode="lin" valueType="num">
                                      <p:cBhvr>
                                        <p:cTn id="2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4" end="4"/>
                                            </p:txEl>
                                          </p:spTgt>
                                        </p:tgtEl>
                                      </p:cBhvr>
                                      <p:to x="100000" y="60000"/>
                                    </p:animScale>
                                    <p:animScale>
                                      <p:cBhvr>
                                        <p:cTn id="34" dur="166" decel="50000">
                                          <p:stCondLst>
                                            <p:cond delay="676"/>
                                          </p:stCondLst>
                                        </p:cTn>
                                        <p:tgtEl>
                                          <p:spTgt spid="3">
                                            <p:txEl>
                                              <p:pRg st="4" end="4"/>
                                            </p:txEl>
                                          </p:spTgt>
                                        </p:tgtEl>
                                      </p:cBhvr>
                                      <p:to x="100000" y="100000"/>
                                    </p:animScale>
                                    <p:animScale>
                                      <p:cBhvr>
                                        <p:cTn id="35" dur="26">
                                          <p:stCondLst>
                                            <p:cond delay="1312"/>
                                          </p:stCondLst>
                                        </p:cTn>
                                        <p:tgtEl>
                                          <p:spTgt spid="3">
                                            <p:txEl>
                                              <p:pRg st="4" end="4"/>
                                            </p:txEl>
                                          </p:spTgt>
                                        </p:tgtEl>
                                      </p:cBhvr>
                                      <p:to x="100000" y="80000"/>
                                    </p:animScale>
                                    <p:animScale>
                                      <p:cBhvr>
                                        <p:cTn id="36" dur="166" decel="50000">
                                          <p:stCondLst>
                                            <p:cond delay="1338"/>
                                          </p:stCondLst>
                                        </p:cTn>
                                        <p:tgtEl>
                                          <p:spTgt spid="3">
                                            <p:txEl>
                                              <p:pRg st="4" end="4"/>
                                            </p:txEl>
                                          </p:spTgt>
                                        </p:tgtEl>
                                      </p:cBhvr>
                                      <p:to x="100000" y="100000"/>
                                    </p:animScale>
                                    <p:animScale>
                                      <p:cBhvr>
                                        <p:cTn id="37" dur="26">
                                          <p:stCondLst>
                                            <p:cond delay="1642"/>
                                          </p:stCondLst>
                                        </p:cTn>
                                        <p:tgtEl>
                                          <p:spTgt spid="3">
                                            <p:txEl>
                                              <p:pRg st="4" end="4"/>
                                            </p:txEl>
                                          </p:spTgt>
                                        </p:tgtEl>
                                      </p:cBhvr>
                                      <p:to x="100000" y="90000"/>
                                    </p:animScale>
                                    <p:animScale>
                                      <p:cBhvr>
                                        <p:cTn id="38" dur="166" decel="50000">
                                          <p:stCondLst>
                                            <p:cond delay="1668"/>
                                          </p:stCondLst>
                                        </p:cTn>
                                        <p:tgtEl>
                                          <p:spTgt spid="3">
                                            <p:txEl>
                                              <p:pRg st="4" end="4"/>
                                            </p:txEl>
                                          </p:spTgt>
                                        </p:tgtEl>
                                      </p:cBhvr>
                                      <p:to x="100000" y="100000"/>
                                    </p:animScale>
                                    <p:animScale>
                                      <p:cBhvr>
                                        <p:cTn id="39" dur="26">
                                          <p:stCondLst>
                                            <p:cond delay="1808"/>
                                          </p:stCondLst>
                                        </p:cTn>
                                        <p:tgtEl>
                                          <p:spTgt spid="3">
                                            <p:txEl>
                                              <p:pRg st="4" end="4"/>
                                            </p:txEl>
                                          </p:spTgt>
                                        </p:tgtEl>
                                      </p:cBhvr>
                                      <p:to x="100000" y="95000"/>
                                    </p:animScale>
                                    <p:animScale>
                                      <p:cBhvr>
                                        <p:cTn id="4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251520" y="0"/>
            <a:ext cx="8892480" cy="1468760"/>
          </a:xfrm>
        </p:spPr>
        <p:txBody>
          <a:bodyPr>
            <a:normAutofit lnSpcReduction="10000"/>
          </a:bodyPr>
          <a:lstStyle/>
          <a:p>
            <a:r>
              <a:rPr lang="es-ES" b="1" dirty="0" smtClean="0"/>
              <a:t>Como dice el Proverbista. </a:t>
            </a:r>
            <a:r>
              <a:rPr lang="es-ES" b="1" u="sng" dirty="0" smtClean="0"/>
              <a:t>“¿De quienes son los ayees”?</a:t>
            </a:r>
            <a:r>
              <a:rPr lang="es-ES" b="1" dirty="0" smtClean="0"/>
              <a:t> Proverbios.23:29. De los que se detienen en el vino.</a:t>
            </a:r>
            <a:endParaRPr lang="es-NI" dirty="0"/>
          </a:p>
        </p:txBody>
      </p:sp>
      <p:sp>
        <p:nvSpPr>
          <p:cNvPr id="4" name="3 Rectángulo"/>
          <p:cNvSpPr/>
          <p:nvPr/>
        </p:nvSpPr>
        <p:spPr>
          <a:xfrm>
            <a:off x="755576" y="1484784"/>
            <a:ext cx="2483768" cy="369332"/>
          </a:xfrm>
          <a:prstGeom prst="rect">
            <a:avLst/>
          </a:prstGeom>
        </p:spPr>
        <p:txBody>
          <a:bodyPr wrap="square">
            <a:spAutoFit/>
          </a:bodyPr>
          <a:lstStyle/>
          <a:p>
            <a:pPr algn="ctr"/>
            <a:r>
              <a:rPr lang="es-NI" b="1" dirty="0" smtClean="0"/>
              <a:t>¿Para quién será el ay?</a:t>
            </a:r>
            <a:endParaRPr lang="es-NI" b="1" dirty="0"/>
          </a:p>
        </p:txBody>
      </p:sp>
      <p:pic>
        <p:nvPicPr>
          <p:cNvPr id="4098" name="Picture 2" descr="C:\Users\MARIO MORENO\Desktop\La verdadera felicidada\1mo28y.jpg"/>
          <p:cNvPicPr>
            <a:picLocks noChangeAspect="1" noChangeArrowheads="1"/>
          </p:cNvPicPr>
          <p:nvPr/>
        </p:nvPicPr>
        <p:blipFill>
          <a:blip r:embed="rId3" cstate="print"/>
          <a:srcRect/>
          <a:stretch>
            <a:fillRect/>
          </a:stretch>
        </p:blipFill>
        <p:spPr bwMode="auto">
          <a:xfrm>
            <a:off x="0" y="1844825"/>
            <a:ext cx="4499992" cy="1440160"/>
          </a:xfrm>
          <a:prstGeom prst="rect">
            <a:avLst/>
          </a:prstGeom>
          <a:noFill/>
        </p:spPr>
      </p:pic>
      <p:pic>
        <p:nvPicPr>
          <p:cNvPr id="4099" name="Picture 3" descr="C:\Users\MARIO MORENO\Desktop\La verdadera felicidada\dolor-de-cabeza.jpg"/>
          <p:cNvPicPr>
            <a:picLocks noChangeAspect="1" noChangeArrowheads="1"/>
          </p:cNvPicPr>
          <p:nvPr/>
        </p:nvPicPr>
        <p:blipFill>
          <a:blip r:embed="rId4" cstate="print"/>
          <a:srcRect/>
          <a:stretch>
            <a:fillRect/>
          </a:stretch>
        </p:blipFill>
        <p:spPr bwMode="auto">
          <a:xfrm>
            <a:off x="0" y="3645024"/>
            <a:ext cx="4427984" cy="1296144"/>
          </a:xfrm>
          <a:prstGeom prst="rect">
            <a:avLst/>
          </a:prstGeom>
          <a:noFill/>
        </p:spPr>
      </p:pic>
      <p:pic>
        <p:nvPicPr>
          <p:cNvPr id="4100" name="Picture 4" descr="C:\Users\MARIO MORENO\Desktop\La verdadera felicidada\ritual.jpg"/>
          <p:cNvPicPr>
            <a:picLocks noChangeAspect="1" noChangeArrowheads="1"/>
          </p:cNvPicPr>
          <p:nvPr/>
        </p:nvPicPr>
        <p:blipFill>
          <a:blip r:embed="rId5" cstate="print"/>
          <a:srcRect/>
          <a:stretch>
            <a:fillRect/>
          </a:stretch>
        </p:blipFill>
        <p:spPr bwMode="auto">
          <a:xfrm>
            <a:off x="0" y="5417840"/>
            <a:ext cx="4283968" cy="1440160"/>
          </a:xfrm>
          <a:prstGeom prst="rect">
            <a:avLst/>
          </a:prstGeom>
          <a:noFill/>
        </p:spPr>
      </p:pic>
      <p:pic>
        <p:nvPicPr>
          <p:cNvPr id="4101" name="Picture 5" descr="C:\Users\MARIO MORENO\Desktop\La verdadera felicidada\la-queja.jpg"/>
          <p:cNvPicPr>
            <a:picLocks noChangeAspect="1" noChangeArrowheads="1"/>
          </p:cNvPicPr>
          <p:nvPr/>
        </p:nvPicPr>
        <p:blipFill>
          <a:blip r:embed="rId6" cstate="print"/>
          <a:srcRect/>
          <a:stretch>
            <a:fillRect/>
          </a:stretch>
        </p:blipFill>
        <p:spPr bwMode="auto">
          <a:xfrm>
            <a:off x="4860032" y="1772816"/>
            <a:ext cx="4283968" cy="1512168"/>
          </a:xfrm>
          <a:prstGeom prst="rect">
            <a:avLst/>
          </a:prstGeom>
          <a:noFill/>
        </p:spPr>
      </p:pic>
      <p:pic>
        <p:nvPicPr>
          <p:cNvPr id="4102" name="Picture 6" descr="C:\Users\MARIO MORENO\Desktop\La verdadera felicidada\image011.jpg"/>
          <p:cNvPicPr>
            <a:picLocks noChangeAspect="1" noChangeArrowheads="1"/>
          </p:cNvPicPr>
          <p:nvPr/>
        </p:nvPicPr>
        <p:blipFill>
          <a:blip r:embed="rId7" cstate="print"/>
          <a:srcRect/>
          <a:stretch>
            <a:fillRect/>
          </a:stretch>
        </p:blipFill>
        <p:spPr bwMode="auto">
          <a:xfrm>
            <a:off x="5148064" y="3789040"/>
            <a:ext cx="3995936" cy="1224136"/>
          </a:xfrm>
          <a:prstGeom prst="rect">
            <a:avLst/>
          </a:prstGeom>
          <a:noFill/>
        </p:spPr>
      </p:pic>
      <p:pic>
        <p:nvPicPr>
          <p:cNvPr id="4103" name="Picture 7" descr="C:\Users\MARIO MORENO\Desktop\La verdadera felicidada\imagesCA53Q676.jpg"/>
          <p:cNvPicPr>
            <a:picLocks noChangeAspect="1" noChangeArrowheads="1"/>
          </p:cNvPicPr>
          <p:nvPr/>
        </p:nvPicPr>
        <p:blipFill>
          <a:blip r:embed="rId8" cstate="print"/>
          <a:srcRect/>
          <a:stretch>
            <a:fillRect/>
          </a:stretch>
        </p:blipFill>
        <p:spPr bwMode="auto">
          <a:xfrm>
            <a:off x="4932041" y="5445224"/>
            <a:ext cx="4211960" cy="1412776"/>
          </a:xfrm>
          <a:prstGeom prst="rect">
            <a:avLst/>
          </a:prstGeom>
          <a:noFill/>
        </p:spPr>
      </p:pic>
      <p:sp>
        <p:nvSpPr>
          <p:cNvPr id="10" name="9 Rectángulo"/>
          <p:cNvSpPr/>
          <p:nvPr/>
        </p:nvSpPr>
        <p:spPr>
          <a:xfrm>
            <a:off x="899592" y="3356992"/>
            <a:ext cx="2255810" cy="369332"/>
          </a:xfrm>
          <a:prstGeom prst="rect">
            <a:avLst/>
          </a:prstGeom>
        </p:spPr>
        <p:txBody>
          <a:bodyPr wrap="none">
            <a:spAutoFit/>
          </a:bodyPr>
          <a:lstStyle/>
          <a:p>
            <a:r>
              <a:rPr lang="es-NI" b="1" dirty="0" smtClean="0"/>
              <a:t>¿Para quién el dolor? </a:t>
            </a:r>
            <a:endParaRPr lang="es-NI" b="1" dirty="0"/>
          </a:p>
        </p:txBody>
      </p:sp>
      <p:sp>
        <p:nvSpPr>
          <p:cNvPr id="11" name="10 Rectángulo"/>
          <p:cNvSpPr/>
          <p:nvPr/>
        </p:nvSpPr>
        <p:spPr>
          <a:xfrm>
            <a:off x="611560" y="4941168"/>
            <a:ext cx="2678041" cy="369332"/>
          </a:xfrm>
          <a:prstGeom prst="rect">
            <a:avLst/>
          </a:prstGeom>
        </p:spPr>
        <p:txBody>
          <a:bodyPr wrap="none">
            <a:spAutoFit/>
          </a:bodyPr>
          <a:lstStyle/>
          <a:p>
            <a:r>
              <a:rPr lang="es-NI" b="1" dirty="0" smtClean="0">
                <a:solidFill>
                  <a:schemeClr val="bg1"/>
                </a:solidFill>
              </a:rPr>
              <a:t> </a:t>
            </a:r>
            <a:r>
              <a:rPr lang="es-NI" b="1" dirty="0" smtClean="0"/>
              <a:t>¿Para quién las rencillas? </a:t>
            </a:r>
            <a:endParaRPr lang="es-NI" b="1" dirty="0"/>
          </a:p>
        </p:txBody>
      </p:sp>
      <p:sp>
        <p:nvSpPr>
          <p:cNvPr id="12" name="11 Rectángulo"/>
          <p:cNvSpPr/>
          <p:nvPr/>
        </p:nvSpPr>
        <p:spPr>
          <a:xfrm>
            <a:off x="5652120" y="1268760"/>
            <a:ext cx="2464201" cy="369332"/>
          </a:xfrm>
          <a:prstGeom prst="rect">
            <a:avLst/>
          </a:prstGeom>
        </p:spPr>
        <p:txBody>
          <a:bodyPr wrap="none">
            <a:spAutoFit/>
          </a:bodyPr>
          <a:lstStyle/>
          <a:p>
            <a:r>
              <a:rPr lang="es-NI" b="1" dirty="0" smtClean="0"/>
              <a:t>¿Para quién las quejas? </a:t>
            </a:r>
            <a:endParaRPr lang="es-NI" b="1" dirty="0"/>
          </a:p>
        </p:txBody>
      </p:sp>
      <p:sp>
        <p:nvSpPr>
          <p:cNvPr id="13" name="12 Rectángulo"/>
          <p:cNvSpPr/>
          <p:nvPr/>
        </p:nvSpPr>
        <p:spPr>
          <a:xfrm>
            <a:off x="5148064" y="3356992"/>
            <a:ext cx="3312189" cy="369332"/>
          </a:xfrm>
          <a:prstGeom prst="rect">
            <a:avLst/>
          </a:prstGeom>
        </p:spPr>
        <p:txBody>
          <a:bodyPr wrap="none">
            <a:spAutoFit/>
          </a:bodyPr>
          <a:lstStyle/>
          <a:p>
            <a:r>
              <a:rPr lang="es-NI" dirty="0" smtClean="0"/>
              <a:t> </a:t>
            </a:r>
            <a:r>
              <a:rPr lang="es-NI" b="1" dirty="0" smtClean="0"/>
              <a:t>¿Para quién las heridas en balde</a:t>
            </a:r>
            <a:endParaRPr lang="es-NI" b="1" dirty="0"/>
          </a:p>
        </p:txBody>
      </p:sp>
      <p:sp>
        <p:nvSpPr>
          <p:cNvPr id="14" name="13 Rectángulo"/>
          <p:cNvSpPr/>
          <p:nvPr/>
        </p:nvSpPr>
        <p:spPr>
          <a:xfrm>
            <a:off x="5004048" y="5013176"/>
            <a:ext cx="3873433" cy="369332"/>
          </a:xfrm>
          <a:prstGeom prst="rect">
            <a:avLst/>
          </a:prstGeom>
        </p:spPr>
        <p:txBody>
          <a:bodyPr wrap="none">
            <a:spAutoFit/>
          </a:bodyPr>
          <a:lstStyle/>
          <a:p>
            <a:r>
              <a:rPr lang="es-NI" dirty="0" smtClean="0"/>
              <a:t> </a:t>
            </a:r>
            <a:r>
              <a:rPr lang="es-NI" b="1" dirty="0" smtClean="0"/>
              <a:t>¿Para quién lo amoratado de los ojos?</a:t>
            </a:r>
            <a:endParaRPr lang="es-NI" b="1" dirty="0"/>
          </a:p>
        </p:txBody>
      </p:sp>
    </p:spTree>
    <p:extLst>
      <p:ext uri="{BB962C8B-B14F-4D97-AF65-F5344CB8AC3E}">
        <p14:creationId xmlns:p14="http://schemas.microsoft.com/office/powerpoint/2010/main" val="100398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diamond(in)">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diamond(in)">
                                      <p:cBhvr>
                                        <p:cTn id="27" dur="2000"/>
                                        <p:tgtEl>
                                          <p:spTgt spid="409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diamond(in)">
                                      <p:cBhvr>
                                        <p:cTn id="37" dur="2000"/>
                                        <p:tgtEl>
                                          <p:spTgt spid="410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4101"/>
                                        </p:tgtEl>
                                        <p:attrNameLst>
                                          <p:attrName>style.visibility</p:attrName>
                                        </p:attrNameLst>
                                      </p:cBhvr>
                                      <p:to>
                                        <p:strVal val="visible"/>
                                      </p:to>
                                    </p:set>
                                    <p:animEffect transition="in" filter="diamond(in)">
                                      <p:cBhvr>
                                        <p:cTn id="47" dur="2000"/>
                                        <p:tgtEl>
                                          <p:spTgt spid="4101"/>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amond(in)">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4102"/>
                                        </p:tgtEl>
                                        <p:attrNameLst>
                                          <p:attrName>style.visibility</p:attrName>
                                        </p:attrNameLst>
                                      </p:cBhvr>
                                      <p:to>
                                        <p:strVal val="visible"/>
                                      </p:to>
                                    </p:set>
                                    <p:animEffect transition="in" filter="diamond(in)">
                                      <p:cBhvr>
                                        <p:cTn id="57" dur="2000"/>
                                        <p:tgtEl>
                                          <p:spTgt spid="4102"/>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diamond(in)">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nodeType="clickEffect">
                                  <p:stCondLst>
                                    <p:cond delay="0"/>
                                  </p:stCondLst>
                                  <p:childTnLst>
                                    <p:set>
                                      <p:cBhvr>
                                        <p:cTn id="66" dur="1" fill="hold">
                                          <p:stCondLst>
                                            <p:cond delay="0"/>
                                          </p:stCondLst>
                                        </p:cTn>
                                        <p:tgtEl>
                                          <p:spTgt spid="4103"/>
                                        </p:tgtEl>
                                        <p:attrNameLst>
                                          <p:attrName>style.visibility</p:attrName>
                                        </p:attrNameLst>
                                      </p:cBhvr>
                                      <p:to>
                                        <p:strVal val="visible"/>
                                      </p:to>
                                    </p:set>
                                    <p:animEffect transition="in" filter="diamond(in)">
                                      <p:cBhvr>
                                        <p:cTn id="67"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lnSpcReduction="10000"/>
          </a:bodyPr>
          <a:lstStyle/>
          <a:p>
            <a:r>
              <a:rPr lang="es-ES" b="1" dirty="0" smtClean="0"/>
              <a:t>De los que se demoran mucho con el vino, de los que van en busca de vinos mezclados. </a:t>
            </a:r>
          </a:p>
          <a:p>
            <a:r>
              <a:rPr lang="es-ES" b="1" dirty="0" smtClean="0"/>
              <a:t>No mires al vino cuando rojea, cuando resplandece en la copa; entra suavemente, </a:t>
            </a:r>
          </a:p>
          <a:p>
            <a:r>
              <a:rPr lang="es-ES" b="1" dirty="0" smtClean="0"/>
              <a:t>pero al final como serpiente muerde, y como víbora pica. </a:t>
            </a:r>
          </a:p>
          <a:p>
            <a:r>
              <a:rPr lang="es-ES" b="1" dirty="0" smtClean="0"/>
              <a:t>Tus ojos verán cosas extrañas, y tu corazón proferirá perversidades. </a:t>
            </a:r>
          </a:p>
          <a:p>
            <a:r>
              <a:rPr lang="es-ES" b="1" dirty="0" smtClean="0"/>
              <a:t>Y serás como el que se acuesta en medio del mar, o como el que se acuesta en lo alto de un mástil. </a:t>
            </a:r>
          </a:p>
          <a:p>
            <a:r>
              <a:rPr lang="es-ES" b="1" dirty="0" smtClean="0"/>
              <a:t>Y dirás: me hirieron, pero no me dolió; me golpearon, pero no lo sentí. Cuando despierte, volveré a buscar más. </a:t>
            </a:r>
            <a:endParaRPr lang="es-ES" b="1" dirty="0"/>
          </a:p>
        </p:txBody>
      </p:sp>
    </p:spTree>
    <p:extLst>
      <p:ext uri="{BB962C8B-B14F-4D97-AF65-F5344CB8AC3E}">
        <p14:creationId xmlns:p14="http://schemas.microsoft.com/office/powerpoint/2010/main" val="3306376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MARIO MORENO\Desktop\Señales\Fondos\ima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2411760" y="0"/>
            <a:ext cx="3995936" cy="460648"/>
          </a:xfrm>
        </p:spPr>
        <p:txBody>
          <a:bodyPr>
            <a:normAutofit fontScale="85000" lnSpcReduction="20000"/>
          </a:bodyPr>
          <a:lstStyle/>
          <a:p>
            <a:r>
              <a:rPr lang="es-ES" b="1" dirty="0" smtClean="0"/>
              <a:t>Proverbios.23:30-32.</a:t>
            </a:r>
            <a:endParaRPr lang="es-NI" dirty="0"/>
          </a:p>
        </p:txBody>
      </p:sp>
      <p:sp>
        <p:nvSpPr>
          <p:cNvPr id="4" name="3 Rectángulo"/>
          <p:cNvSpPr/>
          <p:nvPr/>
        </p:nvSpPr>
        <p:spPr>
          <a:xfrm>
            <a:off x="0" y="1052736"/>
            <a:ext cx="4572000" cy="646331"/>
          </a:xfrm>
          <a:prstGeom prst="rect">
            <a:avLst/>
          </a:prstGeom>
        </p:spPr>
        <p:txBody>
          <a:bodyPr>
            <a:spAutoFit/>
          </a:bodyPr>
          <a:lstStyle/>
          <a:p>
            <a:r>
              <a:rPr lang="es-NI" b="1" dirty="0" smtClean="0"/>
              <a:t>Para los que se detienen mucho en el vino, Para los que van buscando la mistura.</a:t>
            </a:r>
            <a:endParaRPr lang="es-NI" b="1" dirty="0"/>
          </a:p>
        </p:txBody>
      </p:sp>
      <p:sp>
        <p:nvSpPr>
          <p:cNvPr id="5" name="4 Rectángulo"/>
          <p:cNvSpPr/>
          <p:nvPr/>
        </p:nvSpPr>
        <p:spPr>
          <a:xfrm>
            <a:off x="0" y="2492896"/>
            <a:ext cx="4572000" cy="923330"/>
          </a:xfrm>
          <a:prstGeom prst="rect">
            <a:avLst/>
          </a:prstGeom>
        </p:spPr>
        <p:txBody>
          <a:bodyPr>
            <a:spAutoFit/>
          </a:bodyPr>
          <a:lstStyle/>
          <a:p>
            <a:r>
              <a:rPr lang="es-NI" b="1" dirty="0" smtClean="0"/>
              <a:t>No mires al vino cuando rojea, Cuando resplandece su color en la copa. Se entra suavemente;</a:t>
            </a:r>
            <a:endParaRPr lang="es-NI" b="1" dirty="0"/>
          </a:p>
        </p:txBody>
      </p:sp>
      <p:pic>
        <p:nvPicPr>
          <p:cNvPr id="1026" name="Picture 2" descr="C:\Users\MARIO MORENO\Desktop\La verdadera felicidada\tipos-de-vino.jpg"/>
          <p:cNvPicPr>
            <a:picLocks noChangeAspect="1" noChangeArrowheads="1"/>
          </p:cNvPicPr>
          <p:nvPr/>
        </p:nvPicPr>
        <p:blipFill>
          <a:blip r:embed="rId3" cstate="print"/>
          <a:srcRect/>
          <a:stretch>
            <a:fillRect/>
          </a:stretch>
        </p:blipFill>
        <p:spPr bwMode="auto">
          <a:xfrm>
            <a:off x="5364088" y="980728"/>
            <a:ext cx="3779912" cy="1360562"/>
          </a:xfrm>
          <a:prstGeom prst="rect">
            <a:avLst/>
          </a:prstGeom>
          <a:noFill/>
        </p:spPr>
      </p:pic>
      <p:sp>
        <p:nvSpPr>
          <p:cNvPr id="7" name="6 Flecha derecha"/>
          <p:cNvSpPr/>
          <p:nvPr/>
        </p:nvSpPr>
        <p:spPr>
          <a:xfrm>
            <a:off x="4211960" y="14127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027" name="Picture 3" descr="C:\Users\MARIO MORENO\Desktop\La verdadera felicidada\224201510593318390.jpg"/>
          <p:cNvPicPr>
            <a:picLocks noChangeAspect="1" noChangeArrowheads="1"/>
          </p:cNvPicPr>
          <p:nvPr/>
        </p:nvPicPr>
        <p:blipFill>
          <a:blip r:embed="rId4" cstate="print"/>
          <a:srcRect/>
          <a:stretch>
            <a:fillRect/>
          </a:stretch>
        </p:blipFill>
        <p:spPr bwMode="auto">
          <a:xfrm>
            <a:off x="5364088" y="2492896"/>
            <a:ext cx="3779912" cy="1388368"/>
          </a:xfrm>
          <a:prstGeom prst="rect">
            <a:avLst/>
          </a:prstGeom>
          <a:noFill/>
        </p:spPr>
      </p:pic>
      <p:sp>
        <p:nvSpPr>
          <p:cNvPr id="9" name="8 Flecha derecha"/>
          <p:cNvSpPr/>
          <p:nvPr/>
        </p:nvSpPr>
        <p:spPr>
          <a:xfrm>
            <a:off x="4283968" y="2924944"/>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028" name="Picture 4" descr="C:\Users\MARIO MORENO\Desktop\La verdadera felicidada\mujer-tomando-vino.jpg"/>
          <p:cNvPicPr>
            <a:picLocks noChangeAspect="1" noChangeArrowheads="1"/>
          </p:cNvPicPr>
          <p:nvPr/>
        </p:nvPicPr>
        <p:blipFill>
          <a:blip r:embed="rId5" cstate="print"/>
          <a:srcRect/>
          <a:stretch>
            <a:fillRect/>
          </a:stretch>
        </p:blipFill>
        <p:spPr bwMode="auto">
          <a:xfrm>
            <a:off x="5292080" y="4077072"/>
            <a:ext cx="3851920" cy="2780928"/>
          </a:xfrm>
          <a:prstGeom prst="rect">
            <a:avLst/>
          </a:prstGeom>
          <a:noFill/>
        </p:spPr>
      </p:pic>
      <p:cxnSp>
        <p:nvCxnSpPr>
          <p:cNvPr id="12" name="11 Conector recto de flecha"/>
          <p:cNvCxnSpPr/>
          <p:nvPr/>
        </p:nvCxnSpPr>
        <p:spPr>
          <a:xfrm>
            <a:off x="2699792" y="3356992"/>
            <a:ext cx="237626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a:xfrm>
            <a:off x="0" y="4077072"/>
            <a:ext cx="4572000" cy="646331"/>
          </a:xfrm>
          <a:prstGeom prst="rect">
            <a:avLst/>
          </a:prstGeom>
        </p:spPr>
        <p:txBody>
          <a:bodyPr>
            <a:spAutoFit/>
          </a:bodyPr>
          <a:lstStyle/>
          <a:p>
            <a:r>
              <a:rPr lang="es-NI" b="1" dirty="0" smtClean="0"/>
              <a:t>Mas al fin como serpiente morderá, Y como áspid dará dolor.</a:t>
            </a:r>
            <a:endParaRPr lang="es-NI" b="1" dirty="0"/>
          </a:p>
        </p:txBody>
      </p:sp>
      <p:pic>
        <p:nvPicPr>
          <p:cNvPr id="1029" name="Picture 5" descr="C:\Users\MARIO MORENO\Desktop\La verdadera felicidada\La-serpiente-y-el-Alcohol.jpg"/>
          <p:cNvPicPr>
            <a:picLocks noChangeAspect="1" noChangeArrowheads="1"/>
          </p:cNvPicPr>
          <p:nvPr/>
        </p:nvPicPr>
        <p:blipFill>
          <a:blip r:embed="rId6" cstate="print"/>
          <a:srcRect/>
          <a:stretch>
            <a:fillRect/>
          </a:stretch>
        </p:blipFill>
        <p:spPr bwMode="auto">
          <a:xfrm>
            <a:off x="0" y="4941168"/>
            <a:ext cx="5076056" cy="1916832"/>
          </a:xfrm>
          <a:prstGeom prst="rect">
            <a:avLst/>
          </a:prstGeom>
          <a:noFill/>
        </p:spPr>
      </p:pic>
    </p:spTree>
    <p:extLst>
      <p:ext uri="{BB962C8B-B14F-4D97-AF65-F5344CB8AC3E}">
        <p14:creationId xmlns:p14="http://schemas.microsoft.com/office/powerpoint/2010/main" val="52245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diamond(in)">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diamond(in)">
                                      <p:cBhvr>
                                        <p:cTn id="37" dur="2000"/>
                                        <p:tgtEl>
                                          <p:spTgt spid="102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diamond(in)">
                                      <p:cBhvr>
                                        <p:cTn id="47" dur="20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amond(in)">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diamond(in)">
                                      <p:cBhvr>
                                        <p:cTn id="57"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animBg="1"/>
      <p:bldP spid="9"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MARIO MORENO\Desktop\Señales\Fondos\ima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2195736" y="0"/>
            <a:ext cx="4546848" cy="676672"/>
          </a:xfrm>
        </p:spPr>
        <p:txBody>
          <a:bodyPr/>
          <a:lstStyle/>
          <a:p>
            <a:r>
              <a:rPr lang="es-ES" b="1" dirty="0" smtClean="0"/>
              <a:t>Proverbios.23:33-35.</a:t>
            </a:r>
            <a:endParaRPr lang="es-NI" dirty="0" smtClean="0"/>
          </a:p>
          <a:p>
            <a:endParaRPr lang="es-NI" dirty="0"/>
          </a:p>
        </p:txBody>
      </p:sp>
      <p:sp>
        <p:nvSpPr>
          <p:cNvPr id="4" name="3 Rectángulo"/>
          <p:cNvSpPr/>
          <p:nvPr/>
        </p:nvSpPr>
        <p:spPr>
          <a:xfrm>
            <a:off x="0" y="836712"/>
            <a:ext cx="4572000" cy="646331"/>
          </a:xfrm>
          <a:prstGeom prst="rect">
            <a:avLst/>
          </a:prstGeom>
        </p:spPr>
        <p:txBody>
          <a:bodyPr>
            <a:spAutoFit/>
          </a:bodyPr>
          <a:lstStyle/>
          <a:p>
            <a:r>
              <a:rPr lang="es-NI" b="1" dirty="0" smtClean="0"/>
              <a:t>Tus ojos mirarán cosas extrañas, Y tu corazón hablará perversidades.</a:t>
            </a:r>
            <a:endParaRPr lang="es-NI" b="1" dirty="0"/>
          </a:p>
        </p:txBody>
      </p:sp>
      <p:pic>
        <p:nvPicPr>
          <p:cNvPr id="2050" name="Picture 2" descr="C:\Users\MARIO MORENO\Desktop\La verdadera felicidada\tumblr_nrybm5fCSW1u7aldvo1_1280.jpg"/>
          <p:cNvPicPr>
            <a:picLocks noChangeAspect="1" noChangeArrowheads="1"/>
          </p:cNvPicPr>
          <p:nvPr/>
        </p:nvPicPr>
        <p:blipFill>
          <a:blip r:embed="rId3" cstate="print"/>
          <a:srcRect/>
          <a:stretch>
            <a:fillRect/>
          </a:stretch>
        </p:blipFill>
        <p:spPr bwMode="auto">
          <a:xfrm>
            <a:off x="5292080" y="548680"/>
            <a:ext cx="3851920" cy="1512168"/>
          </a:xfrm>
          <a:prstGeom prst="rect">
            <a:avLst/>
          </a:prstGeom>
          <a:noFill/>
        </p:spPr>
      </p:pic>
      <p:pic>
        <p:nvPicPr>
          <p:cNvPr id="2051" name="Picture 3" descr="C:\Users\MARIO MORENO\Desktop\La verdadera felicidada\93982478.jpg"/>
          <p:cNvPicPr>
            <a:picLocks noChangeAspect="1" noChangeArrowheads="1"/>
          </p:cNvPicPr>
          <p:nvPr/>
        </p:nvPicPr>
        <p:blipFill>
          <a:blip r:embed="rId4" cstate="print"/>
          <a:srcRect/>
          <a:stretch>
            <a:fillRect/>
          </a:stretch>
        </p:blipFill>
        <p:spPr bwMode="auto">
          <a:xfrm>
            <a:off x="0" y="1916832"/>
            <a:ext cx="2771800" cy="1008112"/>
          </a:xfrm>
          <a:prstGeom prst="rect">
            <a:avLst/>
          </a:prstGeom>
          <a:noFill/>
        </p:spPr>
      </p:pic>
      <p:cxnSp>
        <p:nvCxnSpPr>
          <p:cNvPr id="8" name="7 Conector recto de flecha"/>
          <p:cNvCxnSpPr/>
          <p:nvPr/>
        </p:nvCxnSpPr>
        <p:spPr>
          <a:xfrm>
            <a:off x="4427984" y="119675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H="1">
            <a:off x="2195736" y="1268760"/>
            <a:ext cx="43204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0" y="3068960"/>
            <a:ext cx="4572000" cy="646331"/>
          </a:xfrm>
          <a:prstGeom prst="rect">
            <a:avLst/>
          </a:prstGeom>
        </p:spPr>
        <p:txBody>
          <a:bodyPr>
            <a:spAutoFit/>
          </a:bodyPr>
          <a:lstStyle/>
          <a:p>
            <a:r>
              <a:rPr lang="es-NI" b="1" dirty="0" smtClean="0"/>
              <a:t>Serás como el que yace en medio del mar, O como el que está en la punta de un mastelero.</a:t>
            </a:r>
            <a:endParaRPr lang="es-NI" b="1" dirty="0"/>
          </a:p>
        </p:txBody>
      </p:sp>
      <p:cxnSp>
        <p:nvCxnSpPr>
          <p:cNvPr id="12" name="11 Conector recto de flecha"/>
          <p:cNvCxnSpPr/>
          <p:nvPr/>
        </p:nvCxnSpPr>
        <p:spPr>
          <a:xfrm>
            <a:off x="4716016" y="321297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MARIO MORENO\Desktop\La verdadera felicidada\Caminaraguas1.jpg"/>
          <p:cNvPicPr>
            <a:picLocks noChangeAspect="1" noChangeArrowheads="1"/>
          </p:cNvPicPr>
          <p:nvPr/>
        </p:nvPicPr>
        <p:blipFill>
          <a:blip r:embed="rId5" cstate="print"/>
          <a:srcRect/>
          <a:stretch>
            <a:fillRect/>
          </a:stretch>
        </p:blipFill>
        <p:spPr bwMode="auto">
          <a:xfrm>
            <a:off x="5580112" y="2348880"/>
            <a:ext cx="3563888" cy="1800200"/>
          </a:xfrm>
          <a:prstGeom prst="rect">
            <a:avLst/>
          </a:prstGeom>
          <a:noFill/>
        </p:spPr>
      </p:pic>
      <p:pic>
        <p:nvPicPr>
          <p:cNvPr id="1027" name="Picture 3" descr="C:\Users\MARIO MORENO\Desktop\La verdadera felicidada\untitled.png"/>
          <p:cNvPicPr>
            <a:picLocks noChangeAspect="1" noChangeArrowheads="1"/>
          </p:cNvPicPr>
          <p:nvPr/>
        </p:nvPicPr>
        <p:blipFill>
          <a:blip r:embed="rId6" cstate="print"/>
          <a:srcRect/>
          <a:stretch>
            <a:fillRect/>
          </a:stretch>
        </p:blipFill>
        <p:spPr bwMode="auto">
          <a:xfrm>
            <a:off x="5652120" y="4941168"/>
            <a:ext cx="3491880" cy="1916832"/>
          </a:xfrm>
          <a:prstGeom prst="rect">
            <a:avLst/>
          </a:prstGeom>
          <a:noFill/>
        </p:spPr>
      </p:pic>
      <p:cxnSp>
        <p:nvCxnSpPr>
          <p:cNvPr id="14" name="13 Conector recto de flecha"/>
          <p:cNvCxnSpPr/>
          <p:nvPr/>
        </p:nvCxnSpPr>
        <p:spPr>
          <a:xfrm>
            <a:off x="4355976" y="3789040"/>
            <a:ext cx="108012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0" y="4221088"/>
            <a:ext cx="4572000" cy="923330"/>
          </a:xfrm>
          <a:prstGeom prst="rect">
            <a:avLst/>
          </a:prstGeom>
        </p:spPr>
        <p:txBody>
          <a:bodyPr>
            <a:spAutoFit/>
          </a:bodyPr>
          <a:lstStyle/>
          <a:p>
            <a:r>
              <a:rPr lang="es-NI" b="1" dirty="0" smtClean="0"/>
              <a:t>Y dirás: Me hirieron, mas no me dolió; Me azotaron, mas no lo sentí; Cuando despertare, aún lo volveré a buscar.</a:t>
            </a:r>
            <a:endParaRPr lang="es-NI" b="1" dirty="0"/>
          </a:p>
        </p:txBody>
      </p:sp>
      <p:pic>
        <p:nvPicPr>
          <p:cNvPr id="18" name="Picture 6" descr="C:\Users\MARIO MORENO\Desktop\La verdadera felicidada\image011.jpg"/>
          <p:cNvPicPr>
            <a:picLocks noChangeAspect="1" noChangeArrowheads="1"/>
          </p:cNvPicPr>
          <p:nvPr/>
        </p:nvPicPr>
        <p:blipFill>
          <a:blip r:embed="rId7" cstate="print"/>
          <a:srcRect/>
          <a:stretch>
            <a:fillRect/>
          </a:stretch>
        </p:blipFill>
        <p:spPr bwMode="auto">
          <a:xfrm>
            <a:off x="0" y="5301208"/>
            <a:ext cx="2339752" cy="1556792"/>
          </a:xfrm>
          <a:prstGeom prst="rect">
            <a:avLst/>
          </a:prstGeom>
          <a:noFill/>
        </p:spPr>
      </p:pic>
      <p:pic>
        <p:nvPicPr>
          <p:cNvPr id="1028" name="Picture 4" descr="C:\Users\MARIO MORENO\Desktop\La verdadera felicidada\untitled.png1.png"/>
          <p:cNvPicPr>
            <a:picLocks noChangeAspect="1" noChangeArrowheads="1"/>
          </p:cNvPicPr>
          <p:nvPr/>
        </p:nvPicPr>
        <p:blipFill>
          <a:blip r:embed="rId8" cstate="print"/>
          <a:srcRect/>
          <a:stretch>
            <a:fillRect/>
          </a:stretch>
        </p:blipFill>
        <p:spPr bwMode="auto">
          <a:xfrm>
            <a:off x="2843808" y="5157192"/>
            <a:ext cx="2876178" cy="1700808"/>
          </a:xfrm>
          <a:prstGeom prst="rect">
            <a:avLst/>
          </a:prstGeom>
          <a:noFill/>
        </p:spPr>
      </p:pic>
    </p:spTree>
    <p:extLst>
      <p:ext uri="{BB962C8B-B14F-4D97-AF65-F5344CB8AC3E}">
        <p14:creationId xmlns:p14="http://schemas.microsoft.com/office/powerpoint/2010/main" val="29776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diamond(in)">
                                      <p:cBhvr>
                                        <p:cTn id="22" dur="20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diamond(in)">
                                      <p:cBhvr>
                                        <p:cTn id="32" dur="2000"/>
                                        <p:tgtEl>
                                          <p:spTgt spid="205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diamond(in)">
                                      <p:cBhvr>
                                        <p:cTn id="47" dur="20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1027"/>
                                        </p:tgtEl>
                                        <p:attrNameLst>
                                          <p:attrName>style.visibility</p:attrName>
                                        </p:attrNameLst>
                                      </p:cBhvr>
                                      <p:to>
                                        <p:strVal val="visible"/>
                                      </p:to>
                                    </p:set>
                                    <p:animEffect transition="in" filter="diamond(in)">
                                      <p:cBhvr>
                                        <p:cTn id="57" dur="2000"/>
                                        <p:tgtEl>
                                          <p:spTgt spid="1027"/>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amond(in)">
                                      <p:cBhvr>
                                        <p:cTn id="62" dur="2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diamond(in)">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nodeType="clickEffect">
                                  <p:stCondLst>
                                    <p:cond delay="0"/>
                                  </p:stCondLst>
                                  <p:childTnLst>
                                    <p:set>
                                      <p:cBhvr>
                                        <p:cTn id="71" dur="1" fill="hold">
                                          <p:stCondLst>
                                            <p:cond delay="0"/>
                                          </p:stCondLst>
                                        </p:cTn>
                                        <p:tgtEl>
                                          <p:spTgt spid="1028"/>
                                        </p:tgtEl>
                                        <p:attrNameLst>
                                          <p:attrName>style.visibility</p:attrName>
                                        </p:attrNameLst>
                                      </p:cBhvr>
                                      <p:to>
                                        <p:strVal val="visible"/>
                                      </p:to>
                                    </p:set>
                                    <p:animEffect transition="in" filter="diamond(in)">
                                      <p:cBhvr>
                                        <p:cTn id="7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a:bodyPr>
          <a:lstStyle/>
          <a:p>
            <a:r>
              <a:rPr lang="es-ES" b="1" dirty="0" smtClean="0"/>
              <a:t>Atraves de todos estos textos vemos el daño que causa el vino en las personas. </a:t>
            </a:r>
          </a:p>
          <a:p>
            <a:r>
              <a:rPr lang="es-ES" b="1" dirty="0" smtClean="0"/>
              <a:t>¿Le agradara a Dios que las personas tomen vino? No Dios desea siempre lo mejor para las personas, no va querer Dios lo malo para la personas y el vino es destructivo para la persona que lo toma.</a:t>
            </a:r>
          </a:p>
          <a:p>
            <a:r>
              <a:rPr lang="es-ES" b="1" dirty="0" smtClean="0"/>
              <a:t>La palabra vino en la Biblia en tiempos bíblicos, tanto en el Antiguo Testamento, como en el Nuevo testamento, no se refiere solamente al vino fermentado. </a:t>
            </a:r>
          </a:p>
          <a:p>
            <a:r>
              <a:rPr lang="es-ES" b="1" dirty="0" smtClean="0"/>
              <a:t>A veces se refiere al vino no fermentado, “AL PURO JUGO DE UVAS”.</a:t>
            </a:r>
          </a:p>
          <a:p>
            <a:endParaRPr lang="es-ES" dirty="0"/>
          </a:p>
        </p:txBody>
      </p:sp>
    </p:spTree>
    <p:extLst>
      <p:ext uri="{BB962C8B-B14F-4D97-AF65-F5344CB8AC3E}">
        <p14:creationId xmlns:p14="http://schemas.microsoft.com/office/powerpoint/2010/main" val="330637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6516216" cy="6858000"/>
          </a:xfrm>
        </p:spPr>
        <p:txBody>
          <a:bodyPr>
            <a:normAutofit fontScale="70000" lnSpcReduction="20000"/>
          </a:bodyPr>
          <a:lstStyle/>
          <a:p>
            <a:r>
              <a:rPr lang="es-ES" b="1" dirty="0" smtClean="0"/>
              <a:t>Según Isaías.65:8.</a:t>
            </a:r>
          </a:p>
          <a:p>
            <a:r>
              <a:rPr lang="es-ES" b="1" dirty="0" smtClean="0"/>
              <a:t>Así dice el SEÑOR: Como cuando se encuentra mosto en el racimo y alguien dice: "No lo destruyas, porque en él hay bendición", así haré yo por mis siervos para no destruirlos a todos. </a:t>
            </a:r>
          </a:p>
          <a:p>
            <a:r>
              <a:rPr lang="es-ES" b="1" dirty="0" smtClean="0"/>
              <a:t>Hay vino, (Mosto) en el racimo de uvas. Ósea que todavía el jugo en la uva se llama vino. Aunque no sea vino fermentado, sino vino en su estado natural. “EL PURO JUGO DE UVAS”.</a:t>
            </a:r>
          </a:p>
          <a:p>
            <a:r>
              <a:rPr lang="es-ES" b="1" dirty="0" smtClean="0"/>
              <a:t>En Mateo.9:17.</a:t>
            </a:r>
          </a:p>
          <a:p>
            <a:r>
              <a:rPr lang="es-ES" b="1" dirty="0" smtClean="0"/>
              <a:t>Y nadie echa vino nuevo en odres viejos, porque entonces los odres se revientan, el vino se derrama y los odres se pierden; sino que se echa vino nuevo en odres nuevos, y ambos se conservan. </a:t>
            </a:r>
          </a:p>
          <a:p>
            <a:r>
              <a:rPr lang="es-ES" b="1" dirty="0" smtClean="0"/>
              <a:t>El vino nuevo no fermentado todavía, por esto mismo se pone en odre nuevo, pero al cabo de tres o cuatro  días, estará fermentado y embriagará.</a:t>
            </a:r>
          </a:p>
          <a:p>
            <a:r>
              <a:rPr lang="es-ES" b="1" dirty="0" smtClean="0"/>
              <a:t>En tiempos antiguos tomaban el puro jugo de uvas. Genesis.40:11. </a:t>
            </a:r>
          </a:p>
          <a:p>
            <a:r>
              <a:rPr lang="es-ES" b="1" dirty="0" smtClean="0"/>
              <a:t>Y la copa de Faraón estaba en mi mano; así que tomé las uvas y las exprimí en la copa de Faraón, y puse la copa en la mano de Faraón. </a:t>
            </a:r>
          </a:p>
        </p:txBody>
      </p:sp>
      <p:pic>
        <p:nvPicPr>
          <p:cNvPr id="6146" name="Picture 2" descr="C:\Users\Mario Moreno\Desktop\Vino\slide_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0"/>
            <a:ext cx="24117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37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down)">
                                      <p:cBhvr>
                                        <p:cTn id="40" dur="580">
                                          <p:stCondLst>
                                            <p:cond delay="0"/>
                                          </p:stCondLst>
                                        </p:cTn>
                                        <p:tgtEl>
                                          <p:spTgt spid="3">
                                            <p:txEl>
                                              <p:pRg st="4" end="4"/>
                                            </p:txEl>
                                          </p:spTgt>
                                        </p:tgtEl>
                                      </p:cBhvr>
                                    </p:animEffect>
                                    <p:anim calcmode="lin" valueType="num">
                                      <p:cBhvr>
                                        <p:cTn id="4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4" end="4"/>
                                            </p:txEl>
                                          </p:spTgt>
                                        </p:tgtEl>
                                      </p:cBhvr>
                                      <p:to x="100000" y="60000"/>
                                    </p:animScale>
                                    <p:animScale>
                                      <p:cBhvr>
                                        <p:cTn id="47" dur="166" decel="50000">
                                          <p:stCondLst>
                                            <p:cond delay="676"/>
                                          </p:stCondLst>
                                        </p:cTn>
                                        <p:tgtEl>
                                          <p:spTgt spid="3">
                                            <p:txEl>
                                              <p:pRg st="4" end="4"/>
                                            </p:txEl>
                                          </p:spTgt>
                                        </p:tgtEl>
                                      </p:cBhvr>
                                      <p:to x="100000" y="100000"/>
                                    </p:animScale>
                                    <p:animScale>
                                      <p:cBhvr>
                                        <p:cTn id="48" dur="26">
                                          <p:stCondLst>
                                            <p:cond delay="1312"/>
                                          </p:stCondLst>
                                        </p:cTn>
                                        <p:tgtEl>
                                          <p:spTgt spid="3">
                                            <p:txEl>
                                              <p:pRg st="4" end="4"/>
                                            </p:txEl>
                                          </p:spTgt>
                                        </p:tgtEl>
                                      </p:cBhvr>
                                      <p:to x="100000" y="80000"/>
                                    </p:animScale>
                                    <p:animScale>
                                      <p:cBhvr>
                                        <p:cTn id="49" dur="166" decel="50000">
                                          <p:stCondLst>
                                            <p:cond delay="1338"/>
                                          </p:stCondLst>
                                        </p:cTn>
                                        <p:tgtEl>
                                          <p:spTgt spid="3">
                                            <p:txEl>
                                              <p:pRg st="4" end="4"/>
                                            </p:txEl>
                                          </p:spTgt>
                                        </p:tgtEl>
                                      </p:cBhvr>
                                      <p:to x="100000" y="100000"/>
                                    </p:animScale>
                                    <p:animScale>
                                      <p:cBhvr>
                                        <p:cTn id="50" dur="26">
                                          <p:stCondLst>
                                            <p:cond delay="1642"/>
                                          </p:stCondLst>
                                        </p:cTn>
                                        <p:tgtEl>
                                          <p:spTgt spid="3">
                                            <p:txEl>
                                              <p:pRg st="4" end="4"/>
                                            </p:txEl>
                                          </p:spTgt>
                                        </p:tgtEl>
                                      </p:cBhvr>
                                      <p:to x="100000" y="90000"/>
                                    </p:animScale>
                                    <p:animScale>
                                      <p:cBhvr>
                                        <p:cTn id="51" dur="166" decel="50000">
                                          <p:stCondLst>
                                            <p:cond delay="1668"/>
                                          </p:stCondLst>
                                        </p:cTn>
                                        <p:tgtEl>
                                          <p:spTgt spid="3">
                                            <p:txEl>
                                              <p:pRg st="4" end="4"/>
                                            </p:txEl>
                                          </p:spTgt>
                                        </p:tgtEl>
                                      </p:cBhvr>
                                      <p:to x="100000" y="100000"/>
                                    </p:animScale>
                                    <p:animScale>
                                      <p:cBhvr>
                                        <p:cTn id="52" dur="26">
                                          <p:stCondLst>
                                            <p:cond delay="1808"/>
                                          </p:stCondLst>
                                        </p:cTn>
                                        <p:tgtEl>
                                          <p:spTgt spid="3">
                                            <p:txEl>
                                              <p:pRg st="4" end="4"/>
                                            </p:txEl>
                                          </p:spTgt>
                                        </p:tgtEl>
                                      </p:cBhvr>
                                      <p:to x="100000" y="95000"/>
                                    </p:animScale>
                                    <p:animScale>
                                      <p:cBhvr>
                                        <p:cTn id="53" dur="166" decel="50000">
                                          <p:stCondLst>
                                            <p:cond delay="1834"/>
                                          </p:stCondLst>
                                        </p:cTn>
                                        <p:tgtEl>
                                          <p:spTgt spid="3">
                                            <p:txEl>
                                              <p:pRg st="4" end="4"/>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circle(in)">
                                      <p:cBhvr>
                                        <p:cTn id="58" dur="2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wipe(down)">
                                      <p:cBhvr>
                                        <p:cTn id="63" dur="5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wipe(down)">
                                      <p:cBhvr>
                                        <p:cTn id="68" dur="580">
                                          <p:stCondLst>
                                            <p:cond delay="0"/>
                                          </p:stCondLst>
                                        </p:cTn>
                                        <p:tgtEl>
                                          <p:spTgt spid="3">
                                            <p:txEl>
                                              <p:pRg st="7" end="7"/>
                                            </p:txEl>
                                          </p:spTgt>
                                        </p:tgtEl>
                                      </p:cBhvr>
                                    </p:animEffect>
                                    <p:anim calcmode="lin" valueType="num">
                                      <p:cBhvr>
                                        <p:cTn id="69"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7" end="7"/>
                                            </p:txEl>
                                          </p:spTgt>
                                        </p:tgtEl>
                                      </p:cBhvr>
                                      <p:to x="100000" y="60000"/>
                                    </p:animScale>
                                    <p:animScale>
                                      <p:cBhvr>
                                        <p:cTn id="75" dur="166" decel="50000">
                                          <p:stCondLst>
                                            <p:cond delay="676"/>
                                          </p:stCondLst>
                                        </p:cTn>
                                        <p:tgtEl>
                                          <p:spTgt spid="3">
                                            <p:txEl>
                                              <p:pRg st="7" end="7"/>
                                            </p:txEl>
                                          </p:spTgt>
                                        </p:tgtEl>
                                      </p:cBhvr>
                                      <p:to x="100000" y="100000"/>
                                    </p:animScale>
                                    <p:animScale>
                                      <p:cBhvr>
                                        <p:cTn id="76" dur="26">
                                          <p:stCondLst>
                                            <p:cond delay="1312"/>
                                          </p:stCondLst>
                                        </p:cTn>
                                        <p:tgtEl>
                                          <p:spTgt spid="3">
                                            <p:txEl>
                                              <p:pRg st="7" end="7"/>
                                            </p:txEl>
                                          </p:spTgt>
                                        </p:tgtEl>
                                      </p:cBhvr>
                                      <p:to x="100000" y="80000"/>
                                    </p:animScale>
                                    <p:animScale>
                                      <p:cBhvr>
                                        <p:cTn id="77" dur="166" decel="50000">
                                          <p:stCondLst>
                                            <p:cond delay="1338"/>
                                          </p:stCondLst>
                                        </p:cTn>
                                        <p:tgtEl>
                                          <p:spTgt spid="3">
                                            <p:txEl>
                                              <p:pRg st="7" end="7"/>
                                            </p:txEl>
                                          </p:spTgt>
                                        </p:tgtEl>
                                      </p:cBhvr>
                                      <p:to x="100000" y="100000"/>
                                    </p:animScale>
                                    <p:animScale>
                                      <p:cBhvr>
                                        <p:cTn id="78" dur="26">
                                          <p:stCondLst>
                                            <p:cond delay="1642"/>
                                          </p:stCondLst>
                                        </p:cTn>
                                        <p:tgtEl>
                                          <p:spTgt spid="3">
                                            <p:txEl>
                                              <p:pRg st="7" end="7"/>
                                            </p:txEl>
                                          </p:spTgt>
                                        </p:tgtEl>
                                      </p:cBhvr>
                                      <p:to x="100000" y="90000"/>
                                    </p:animScale>
                                    <p:animScale>
                                      <p:cBhvr>
                                        <p:cTn id="79" dur="166" decel="50000">
                                          <p:stCondLst>
                                            <p:cond delay="1668"/>
                                          </p:stCondLst>
                                        </p:cTn>
                                        <p:tgtEl>
                                          <p:spTgt spid="3">
                                            <p:txEl>
                                              <p:pRg st="7" end="7"/>
                                            </p:txEl>
                                          </p:spTgt>
                                        </p:tgtEl>
                                      </p:cBhvr>
                                      <p:to x="100000" y="100000"/>
                                    </p:animScale>
                                    <p:animScale>
                                      <p:cBhvr>
                                        <p:cTn id="80" dur="26">
                                          <p:stCondLst>
                                            <p:cond delay="1808"/>
                                          </p:stCondLst>
                                        </p:cTn>
                                        <p:tgtEl>
                                          <p:spTgt spid="3">
                                            <p:txEl>
                                              <p:pRg st="7" end="7"/>
                                            </p:txEl>
                                          </p:spTgt>
                                        </p:tgtEl>
                                      </p:cBhvr>
                                      <p:to x="100000" y="95000"/>
                                    </p:animScale>
                                    <p:animScale>
                                      <p:cBhvr>
                                        <p:cTn id="81" dur="166" decel="50000">
                                          <p:stCondLst>
                                            <p:cond delay="1834"/>
                                          </p:stCondLst>
                                        </p:cTn>
                                        <p:tgtEl>
                                          <p:spTgt spid="3">
                                            <p:txEl>
                                              <p:pRg st="7" end="7"/>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6146"/>
                                        </p:tgtEl>
                                        <p:attrNameLst>
                                          <p:attrName>style.visibility</p:attrName>
                                        </p:attrNameLst>
                                      </p:cBhvr>
                                      <p:to>
                                        <p:strVal val="visible"/>
                                      </p:to>
                                    </p:set>
                                    <p:anim calcmode="lin" valueType="num">
                                      <p:cBhvr>
                                        <p:cTn id="86" dur="500" fill="hold"/>
                                        <p:tgtEl>
                                          <p:spTgt spid="6146"/>
                                        </p:tgtEl>
                                        <p:attrNameLst>
                                          <p:attrName>ppt_w</p:attrName>
                                        </p:attrNameLst>
                                      </p:cBhvr>
                                      <p:tavLst>
                                        <p:tav tm="0">
                                          <p:val>
                                            <p:fltVal val="0"/>
                                          </p:val>
                                        </p:tav>
                                        <p:tav tm="100000">
                                          <p:val>
                                            <p:strVal val="#ppt_w"/>
                                          </p:val>
                                        </p:tav>
                                      </p:tavLst>
                                    </p:anim>
                                    <p:anim calcmode="lin" valueType="num">
                                      <p:cBhvr>
                                        <p:cTn id="87" dur="500" fill="hold"/>
                                        <p:tgtEl>
                                          <p:spTgt spid="6146"/>
                                        </p:tgtEl>
                                        <p:attrNameLst>
                                          <p:attrName>ppt_h</p:attrName>
                                        </p:attrNameLst>
                                      </p:cBhvr>
                                      <p:tavLst>
                                        <p:tav tm="0">
                                          <p:val>
                                            <p:fltVal val="0"/>
                                          </p:val>
                                        </p:tav>
                                        <p:tav tm="100000">
                                          <p:val>
                                            <p:strVal val="#ppt_h"/>
                                          </p:val>
                                        </p:tav>
                                      </p:tavLst>
                                    </p:anim>
                                    <p:animEffect transition="in" filter="fade">
                                      <p:cBhvr>
                                        <p:cTn id="8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85000" lnSpcReduction="20000"/>
          </a:bodyPr>
          <a:lstStyle/>
          <a:p>
            <a:r>
              <a:rPr lang="es-ES" b="1" dirty="0" smtClean="0"/>
              <a:t>En tiempos antiguos, sabían cómo evitar la fermentación del jugo de la uva y lo hacían de varias maneras, incluyendo él hervirlo. </a:t>
            </a:r>
          </a:p>
          <a:p>
            <a:r>
              <a:rPr lang="es-ES" b="1" dirty="0" smtClean="0"/>
              <a:t>Era común tomar vino no fermentado, como también el fermentado, datos comprueban esto e  investigación histórica. </a:t>
            </a:r>
          </a:p>
          <a:p>
            <a:r>
              <a:rPr lang="es-ES" b="1" dirty="0" smtClean="0"/>
              <a:t>Por lo tanto cuando la Biblia enseña que Cristo hizo. “VINO”. En Juan.2:1-11. No necesariamente implica que fuera vino fermentado. ¿Creeremos que el “SANTO HIJO DE DIOS”.  </a:t>
            </a:r>
          </a:p>
          <a:p>
            <a:r>
              <a:rPr lang="es-ES" b="1" dirty="0" smtClean="0"/>
              <a:t>Haya hecho unos 150 galones  de vino fermentado para que hombres supuestamente que ya estaban borrachos, siguieran tomando mucho más todavía?. </a:t>
            </a:r>
          </a:p>
          <a:p>
            <a:r>
              <a:rPr lang="es-ES" b="1" dirty="0" smtClean="0"/>
              <a:t>Imagínese a Jesús haciendo vino fermentado y dándoselo a las personas que ya habían tomado bastante.</a:t>
            </a:r>
          </a:p>
          <a:p>
            <a:r>
              <a:rPr lang="es-ES" b="1" dirty="0" smtClean="0"/>
              <a:t> Juan.2:10.</a:t>
            </a:r>
          </a:p>
          <a:p>
            <a:r>
              <a:rPr lang="es-ES" b="1" dirty="0" smtClean="0"/>
              <a:t>y le dijo*: Todo hombre sirve primero el vino bueno, y cuando ya han tomado bastante, entonces el inferior; pero tú has guardado hasta ahora el vino bueno. </a:t>
            </a:r>
          </a:p>
          <a:p>
            <a:endParaRPr lang="es-ES" dirty="0"/>
          </a:p>
        </p:txBody>
      </p:sp>
    </p:spTree>
    <p:extLst>
      <p:ext uri="{BB962C8B-B14F-4D97-AF65-F5344CB8AC3E}">
        <p14:creationId xmlns:p14="http://schemas.microsoft.com/office/powerpoint/2010/main" val="330637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80">
                                          <p:stCondLst>
                                            <p:cond delay="0"/>
                                          </p:stCondLst>
                                        </p:cTn>
                                        <p:tgtEl>
                                          <p:spTgt spid="3">
                                            <p:txEl>
                                              <p:pRg st="6" end="6"/>
                                            </p:txEl>
                                          </p:spTgt>
                                        </p:tgtEl>
                                      </p:cBhvr>
                                    </p:animEffect>
                                    <p:anim calcmode="lin" valueType="num">
                                      <p:cBhvr>
                                        <p:cTn id="3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6" end="6"/>
                                            </p:txEl>
                                          </p:spTgt>
                                        </p:tgtEl>
                                      </p:cBhvr>
                                      <p:to x="100000" y="60000"/>
                                    </p:animScale>
                                    <p:animScale>
                                      <p:cBhvr>
                                        <p:cTn id="44" dur="166" decel="50000">
                                          <p:stCondLst>
                                            <p:cond delay="676"/>
                                          </p:stCondLst>
                                        </p:cTn>
                                        <p:tgtEl>
                                          <p:spTgt spid="3">
                                            <p:txEl>
                                              <p:pRg st="6" end="6"/>
                                            </p:txEl>
                                          </p:spTgt>
                                        </p:tgtEl>
                                      </p:cBhvr>
                                      <p:to x="100000" y="100000"/>
                                    </p:animScale>
                                    <p:animScale>
                                      <p:cBhvr>
                                        <p:cTn id="45" dur="26">
                                          <p:stCondLst>
                                            <p:cond delay="1312"/>
                                          </p:stCondLst>
                                        </p:cTn>
                                        <p:tgtEl>
                                          <p:spTgt spid="3">
                                            <p:txEl>
                                              <p:pRg st="6" end="6"/>
                                            </p:txEl>
                                          </p:spTgt>
                                        </p:tgtEl>
                                      </p:cBhvr>
                                      <p:to x="100000" y="80000"/>
                                    </p:animScale>
                                    <p:animScale>
                                      <p:cBhvr>
                                        <p:cTn id="46" dur="166" decel="50000">
                                          <p:stCondLst>
                                            <p:cond delay="1338"/>
                                          </p:stCondLst>
                                        </p:cTn>
                                        <p:tgtEl>
                                          <p:spTgt spid="3">
                                            <p:txEl>
                                              <p:pRg st="6" end="6"/>
                                            </p:txEl>
                                          </p:spTgt>
                                        </p:tgtEl>
                                      </p:cBhvr>
                                      <p:to x="100000" y="100000"/>
                                    </p:animScale>
                                    <p:animScale>
                                      <p:cBhvr>
                                        <p:cTn id="47" dur="26">
                                          <p:stCondLst>
                                            <p:cond delay="1642"/>
                                          </p:stCondLst>
                                        </p:cTn>
                                        <p:tgtEl>
                                          <p:spTgt spid="3">
                                            <p:txEl>
                                              <p:pRg st="6" end="6"/>
                                            </p:txEl>
                                          </p:spTgt>
                                        </p:tgtEl>
                                      </p:cBhvr>
                                      <p:to x="100000" y="90000"/>
                                    </p:animScale>
                                    <p:animScale>
                                      <p:cBhvr>
                                        <p:cTn id="48" dur="166" decel="50000">
                                          <p:stCondLst>
                                            <p:cond delay="1668"/>
                                          </p:stCondLst>
                                        </p:cTn>
                                        <p:tgtEl>
                                          <p:spTgt spid="3">
                                            <p:txEl>
                                              <p:pRg st="6" end="6"/>
                                            </p:txEl>
                                          </p:spTgt>
                                        </p:tgtEl>
                                      </p:cBhvr>
                                      <p:to x="100000" y="100000"/>
                                    </p:animScale>
                                    <p:animScale>
                                      <p:cBhvr>
                                        <p:cTn id="49" dur="26">
                                          <p:stCondLst>
                                            <p:cond delay="1808"/>
                                          </p:stCondLst>
                                        </p:cTn>
                                        <p:tgtEl>
                                          <p:spTgt spid="3">
                                            <p:txEl>
                                              <p:pRg st="6" end="6"/>
                                            </p:txEl>
                                          </p:spTgt>
                                        </p:tgtEl>
                                      </p:cBhvr>
                                      <p:to x="100000" y="95000"/>
                                    </p:animScale>
                                    <p:animScale>
                                      <p:cBhvr>
                                        <p:cTn id="5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rio Moreno\Desktop\image_thumb[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Mario Moreno\Desktop\Vino\Bodas-de-Caná.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036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a:bodyPr>
          <a:lstStyle/>
          <a:p>
            <a:r>
              <a:rPr lang="es-ES" b="1" dirty="0" smtClean="0"/>
              <a:t>“CUANDO YA HA BEBIDO MUCHO”. Juan.2:10. No significa necesariamente que se habían  embriagado. </a:t>
            </a:r>
          </a:p>
          <a:p>
            <a:r>
              <a:rPr lang="es-ES" b="1" dirty="0" smtClean="0"/>
              <a:t>La palabra en el Griego “METHUO”= Significa, saciado, repleto, lleno. Pero no necesariamente que se habían embriagado o emborrachados, por que esto depende de la bebida  si estaban tomando vino fermentado, esto seria resultado de beber mucho. </a:t>
            </a:r>
          </a:p>
          <a:p>
            <a:r>
              <a:rPr lang="es-ES" b="1" dirty="0" smtClean="0"/>
              <a:t>Pero si estaban tomando vino no fermentado solamente estarían saciados. “METHUO”. </a:t>
            </a:r>
          </a:p>
          <a:p>
            <a:r>
              <a:rPr lang="es-ES" b="1" dirty="0" smtClean="0"/>
              <a:t>Pero la palabra en si no significa borrachos, así como la palabra “VINO” en si no significa vino fermentado. </a:t>
            </a:r>
          </a:p>
          <a:p>
            <a:r>
              <a:rPr lang="es-ES" b="1" dirty="0" smtClean="0"/>
              <a:t>Por lo tanto no hizo vino fermentado.</a:t>
            </a:r>
            <a:endParaRPr lang="es-ES" b="1" dirty="0"/>
          </a:p>
        </p:txBody>
      </p:sp>
    </p:spTree>
    <p:extLst>
      <p:ext uri="{BB962C8B-B14F-4D97-AF65-F5344CB8AC3E}">
        <p14:creationId xmlns:p14="http://schemas.microsoft.com/office/powerpoint/2010/main" val="9348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rio Moreno\Desktop\Vino\biblia_imagenes_versiculos_proverbios_20_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8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85000" lnSpcReduction="20000"/>
          </a:bodyPr>
          <a:lstStyle/>
          <a:p>
            <a:r>
              <a:rPr lang="es-ES" b="1" dirty="0" smtClean="0"/>
              <a:t>Si Jesús hubiera echo vino fermentado hubiera intoxicado a mucha gente, hubiera mandado al hospital a mucha gente, mucha gente hubiera muerto con tanto vino fermentado, y los Judíos hubieran tenido de que acusarlo. </a:t>
            </a:r>
          </a:p>
          <a:p>
            <a:r>
              <a:rPr lang="es-ES" b="1" dirty="0" smtClean="0"/>
              <a:t>Como los que estaban en Hechos.2:13.</a:t>
            </a:r>
          </a:p>
          <a:p>
            <a:r>
              <a:rPr lang="es-ES" b="1" dirty="0" smtClean="0"/>
              <a:t>Pero otros se burlaban y decían: Están borrachos.</a:t>
            </a:r>
          </a:p>
          <a:p>
            <a:r>
              <a:rPr lang="es-ES" b="1" dirty="0" smtClean="0"/>
              <a:t>Pero Jesús no hizo vino fermentado ya que las señales eran para manifestar su gloria y demostrar la divinidad de Jesús. </a:t>
            </a:r>
          </a:p>
          <a:p>
            <a:r>
              <a:rPr lang="es-ES" b="1" dirty="0" smtClean="0"/>
              <a:t>Juan.2:11. </a:t>
            </a:r>
          </a:p>
          <a:p>
            <a:r>
              <a:rPr lang="es-ES" b="1" dirty="0" smtClean="0"/>
              <a:t>Este principio de sus señales hizo Jesús en Caná de Galilea, y manifestó su gloria, y sus discípulos creyeron en El. </a:t>
            </a:r>
          </a:p>
          <a:p>
            <a:r>
              <a:rPr lang="es-ES" b="1" dirty="0" smtClean="0"/>
              <a:t>¿Usted cree que si Jesús hubiera echo vino fermentado hubieran creído en El?</a:t>
            </a:r>
          </a:p>
          <a:p>
            <a:r>
              <a:rPr lang="es-ES" b="1" dirty="0" smtClean="0"/>
              <a:t>Juan.20:31.</a:t>
            </a:r>
          </a:p>
          <a:p>
            <a:r>
              <a:rPr lang="es-ES" b="1" dirty="0" smtClean="0"/>
              <a:t>Pero estas cosas han sido escritas para que creáis que Jesús es el Cristo, el Hijo de Dios, y para que creyendo tengáis vida en su nombre. </a:t>
            </a:r>
          </a:p>
          <a:p>
            <a:endParaRPr lang="es-ES" dirty="0"/>
          </a:p>
        </p:txBody>
      </p:sp>
    </p:spTree>
    <p:extLst>
      <p:ext uri="{BB962C8B-B14F-4D97-AF65-F5344CB8AC3E}">
        <p14:creationId xmlns:p14="http://schemas.microsoft.com/office/powerpoint/2010/main" val="9348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80">
                                          <p:stCondLst>
                                            <p:cond delay="0"/>
                                          </p:stCondLst>
                                        </p:cTn>
                                        <p:tgtEl>
                                          <p:spTgt spid="3">
                                            <p:txEl>
                                              <p:pRg st="5" end="5"/>
                                            </p:txEl>
                                          </p:spTgt>
                                        </p:tgtEl>
                                      </p:cBhvr>
                                    </p:animEffect>
                                    <p:anim calcmode="lin" valueType="num">
                                      <p:cBhvr>
                                        <p:cTn id="3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5" end="5"/>
                                            </p:txEl>
                                          </p:spTgt>
                                        </p:tgtEl>
                                      </p:cBhvr>
                                      <p:to x="100000" y="60000"/>
                                    </p:animScale>
                                    <p:animScale>
                                      <p:cBhvr>
                                        <p:cTn id="37" dur="166" decel="50000">
                                          <p:stCondLst>
                                            <p:cond delay="676"/>
                                          </p:stCondLst>
                                        </p:cTn>
                                        <p:tgtEl>
                                          <p:spTgt spid="3">
                                            <p:txEl>
                                              <p:pRg st="5" end="5"/>
                                            </p:txEl>
                                          </p:spTgt>
                                        </p:tgtEl>
                                      </p:cBhvr>
                                      <p:to x="100000" y="100000"/>
                                    </p:animScale>
                                    <p:animScale>
                                      <p:cBhvr>
                                        <p:cTn id="38" dur="26">
                                          <p:stCondLst>
                                            <p:cond delay="1312"/>
                                          </p:stCondLst>
                                        </p:cTn>
                                        <p:tgtEl>
                                          <p:spTgt spid="3">
                                            <p:txEl>
                                              <p:pRg st="5" end="5"/>
                                            </p:txEl>
                                          </p:spTgt>
                                        </p:tgtEl>
                                      </p:cBhvr>
                                      <p:to x="100000" y="80000"/>
                                    </p:animScale>
                                    <p:animScale>
                                      <p:cBhvr>
                                        <p:cTn id="39" dur="166" decel="50000">
                                          <p:stCondLst>
                                            <p:cond delay="1338"/>
                                          </p:stCondLst>
                                        </p:cTn>
                                        <p:tgtEl>
                                          <p:spTgt spid="3">
                                            <p:txEl>
                                              <p:pRg st="5" end="5"/>
                                            </p:txEl>
                                          </p:spTgt>
                                        </p:tgtEl>
                                      </p:cBhvr>
                                      <p:to x="100000" y="100000"/>
                                    </p:animScale>
                                    <p:animScale>
                                      <p:cBhvr>
                                        <p:cTn id="40" dur="26">
                                          <p:stCondLst>
                                            <p:cond delay="1642"/>
                                          </p:stCondLst>
                                        </p:cTn>
                                        <p:tgtEl>
                                          <p:spTgt spid="3">
                                            <p:txEl>
                                              <p:pRg st="5" end="5"/>
                                            </p:txEl>
                                          </p:spTgt>
                                        </p:tgtEl>
                                      </p:cBhvr>
                                      <p:to x="100000" y="90000"/>
                                    </p:animScale>
                                    <p:animScale>
                                      <p:cBhvr>
                                        <p:cTn id="41" dur="166" decel="50000">
                                          <p:stCondLst>
                                            <p:cond delay="1668"/>
                                          </p:stCondLst>
                                        </p:cTn>
                                        <p:tgtEl>
                                          <p:spTgt spid="3">
                                            <p:txEl>
                                              <p:pRg st="5" end="5"/>
                                            </p:txEl>
                                          </p:spTgt>
                                        </p:tgtEl>
                                      </p:cBhvr>
                                      <p:to x="100000" y="100000"/>
                                    </p:animScale>
                                    <p:animScale>
                                      <p:cBhvr>
                                        <p:cTn id="42" dur="26">
                                          <p:stCondLst>
                                            <p:cond delay="1808"/>
                                          </p:stCondLst>
                                        </p:cTn>
                                        <p:tgtEl>
                                          <p:spTgt spid="3">
                                            <p:txEl>
                                              <p:pRg st="5" end="5"/>
                                            </p:txEl>
                                          </p:spTgt>
                                        </p:tgtEl>
                                      </p:cBhvr>
                                      <p:to x="100000" y="95000"/>
                                    </p:animScale>
                                    <p:animScale>
                                      <p:cBhvr>
                                        <p:cTn id="43" dur="166" decel="50000">
                                          <p:stCondLst>
                                            <p:cond delay="1834"/>
                                          </p:stCondLst>
                                        </p:cTn>
                                        <p:tgtEl>
                                          <p:spTgt spid="3">
                                            <p:txEl>
                                              <p:pRg st="5" end="5"/>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circle(in)">
                                      <p:cBhvr>
                                        <p:cTn id="48" dur="20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wipe(down)">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wipe(down)">
                                      <p:cBhvr>
                                        <p:cTn id="58" dur="580">
                                          <p:stCondLst>
                                            <p:cond delay="0"/>
                                          </p:stCondLst>
                                        </p:cTn>
                                        <p:tgtEl>
                                          <p:spTgt spid="3">
                                            <p:txEl>
                                              <p:pRg st="8" end="8"/>
                                            </p:txEl>
                                          </p:spTgt>
                                        </p:tgtEl>
                                      </p:cBhvr>
                                    </p:animEffect>
                                    <p:anim calcmode="lin" valueType="num">
                                      <p:cBhvr>
                                        <p:cTn id="59"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8" end="8"/>
                                            </p:txEl>
                                          </p:spTgt>
                                        </p:tgtEl>
                                      </p:cBhvr>
                                      <p:to x="100000" y="60000"/>
                                    </p:animScale>
                                    <p:animScale>
                                      <p:cBhvr>
                                        <p:cTn id="65" dur="166" decel="50000">
                                          <p:stCondLst>
                                            <p:cond delay="676"/>
                                          </p:stCondLst>
                                        </p:cTn>
                                        <p:tgtEl>
                                          <p:spTgt spid="3">
                                            <p:txEl>
                                              <p:pRg st="8" end="8"/>
                                            </p:txEl>
                                          </p:spTgt>
                                        </p:tgtEl>
                                      </p:cBhvr>
                                      <p:to x="100000" y="100000"/>
                                    </p:animScale>
                                    <p:animScale>
                                      <p:cBhvr>
                                        <p:cTn id="66" dur="26">
                                          <p:stCondLst>
                                            <p:cond delay="1312"/>
                                          </p:stCondLst>
                                        </p:cTn>
                                        <p:tgtEl>
                                          <p:spTgt spid="3">
                                            <p:txEl>
                                              <p:pRg st="8" end="8"/>
                                            </p:txEl>
                                          </p:spTgt>
                                        </p:tgtEl>
                                      </p:cBhvr>
                                      <p:to x="100000" y="80000"/>
                                    </p:animScale>
                                    <p:animScale>
                                      <p:cBhvr>
                                        <p:cTn id="67" dur="166" decel="50000">
                                          <p:stCondLst>
                                            <p:cond delay="1338"/>
                                          </p:stCondLst>
                                        </p:cTn>
                                        <p:tgtEl>
                                          <p:spTgt spid="3">
                                            <p:txEl>
                                              <p:pRg st="8" end="8"/>
                                            </p:txEl>
                                          </p:spTgt>
                                        </p:tgtEl>
                                      </p:cBhvr>
                                      <p:to x="100000" y="100000"/>
                                    </p:animScale>
                                    <p:animScale>
                                      <p:cBhvr>
                                        <p:cTn id="68" dur="26">
                                          <p:stCondLst>
                                            <p:cond delay="1642"/>
                                          </p:stCondLst>
                                        </p:cTn>
                                        <p:tgtEl>
                                          <p:spTgt spid="3">
                                            <p:txEl>
                                              <p:pRg st="8" end="8"/>
                                            </p:txEl>
                                          </p:spTgt>
                                        </p:tgtEl>
                                      </p:cBhvr>
                                      <p:to x="100000" y="90000"/>
                                    </p:animScale>
                                    <p:animScale>
                                      <p:cBhvr>
                                        <p:cTn id="69" dur="166" decel="50000">
                                          <p:stCondLst>
                                            <p:cond delay="1668"/>
                                          </p:stCondLst>
                                        </p:cTn>
                                        <p:tgtEl>
                                          <p:spTgt spid="3">
                                            <p:txEl>
                                              <p:pRg st="8" end="8"/>
                                            </p:txEl>
                                          </p:spTgt>
                                        </p:tgtEl>
                                      </p:cBhvr>
                                      <p:to x="100000" y="100000"/>
                                    </p:animScale>
                                    <p:animScale>
                                      <p:cBhvr>
                                        <p:cTn id="70" dur="26">
                                          <p:stCondLst>
                                            <p:cond delay="1808"/>
                                          </p:stCondLst>
                                        </p:cTn>
                                        <p:tgtEl>
                                          <p:spTgt spid="3">
                                            <p:txEl>
                                              <p:pRg st="8" end="8"/>
                                            </p:txEl>
                                          </p:spTgt>
                                        </p:tgtEl>
                                      </p:cBhvr>
                                      <p:to x="100000" y="95000"/>
                                    </p:animScale>
                                    <p:animScale>
                                      <p:cBhvr>
                                        <p:cTn id="71"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Mario Moreno\Desktop\Vino\hizo-jesus-vino-alcoholico-by-eliud-gamez-7-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74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97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77500" lnSpcReduction="20000"/>
          </a:bodyPr>
          <a:lstStyle/>
          <a:p>
            <a:r>
              <a:rPr lang="es-ES" b="1" dirty="0" smtClean="0"/>
              <a:t>Si Jesús hubiera dado vino fermentado hubiera pecado. </a:t>
            </a:r>
          </a:p>
          <a:p>
            <a:r>
              <a:rPr lang="es-ES" b="1" dirty="0" smtClean="0"/>
              <a:t>Habacuc.2:15. </a:t>
            </a:r>
          </a:p>
          <a:p>
            <a:r>
              <a:rPr lang="es-ES" b="1" dirty="0" smtClean="0"/>
              <a:t>¡Ay del que da de beber a su compañero del cáliz de su ira, y lo embriaga para mirar su desnudez! </a:t>
            </a:r>
          </a:p>
          <a:p>
            <a:r>
              <a:rPr lang="es-ES" b="1" dirty="0" smtClean="0"/>
              <a:t>Y Jesús no peco. </a:t>
            </a:r>
          </a:p>
          <a:p>
            <a:r>
              <a:rPr lang="es-ES" b="1" dirty="0" smtClean="0"/>
              <a:t>I Pedro.2:23.</a:t>
            </a:r>
          </a:p>
          <a:p>
            <a:r>
              <a:rPr lang="es-ES" b="1" dirty="0" smtClean="0"/>
              <a:t>Cuando le maldecían, él no respondía con maldición. Cuando padecía, no amenazaba, sino que se encomendaba al que juzga con justicia. </a:t>
            </a:r>
          </a:p>
          <a:p>
            <a:r>
              <a:rPr lang="es-ES" b="1" dirty="0" smtClean="0"/>
              <a:t>Pero si dio vino fermentado peco y la Biblia estaría mintiendo lo cual ni por un momento podemos pensar eso hermanos. </a:t>
            </a:r>
          </a:p>
          <a:p>
            <a:r>
              <a:rPr lang="es-ES" b="1" dirty="0" smtClean="0"/>
              <a:t>Ya que la Biblia es inspirada por Dios. </a:t>
            </a:r>
          </a:p>
          <a:p>
            <a:r>
              <a:rPr lang="es-ES" b="1" dirty="0" smtClean="0"/>
              <a:t>II Timoteo.3:16.</a:t>
            </a:r>
          </a:p>
          <a:p>
            <a:r>
              <a:rPr lang="es-ES" b="1" dirty="0" smtClean="0"/>
              <a:t>Toda Escritura es inspirada por Dios y útil para enseñar, para reprender, para corregir, para instruir en justicia, </a:t>
            </a:r>
          </a:p>
          <a:p>
            <a:r>
              <a:rPr lang="es-ES" b="1" dirty="0" smtClean="0"/>
              <a:t>Y El no puede mentir. </a:t>
            </a:r>
          </a:p>
          <a:p>
            <a:r>
              <a:rPr lang="es-ES" b="1" dirty="0" smtClean="0"/>
              <a:t>Tito.1:2.</a:t>
            </a:r>
          </a:p>
          <a:p>
            <a:r>
              <a:rPr lang="es-ES" b="1" dirty="0" smtClean="0"/>
              <a:t>con la esperanza de vida eterna, la cual Dios, que no miente, prometió desde los tiempos eternos, </a:t>
            </a:r>
          </a:p>
          <a:p>
            <a:endParaRPr lang="es-ES" dirty="0"/>
          </a:p>
        </p:txBody>
      </p:sp>
    </p:spTree>
    <p:extLst>
      <p:ext uri="{BB962C8B-B14F-4D97-AF65-F5344CB8AC3E}">
        <p14:creationId xmlns:p14="http://schemas.microsoft.com/office/powerpoint/2010/main" val="9348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down)">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580">
                                          <p:stCondLst>
                                            <p:cond delay="0"/>
                                          </p:stCondLst>
                                        </p:cTn>
                                        <p:tgtEl>
                                          <p:spTgt spid="3">
                                            <p:txEl>
                                              <p:pRg st="5" end="5"/>
                                            </p:txEl>
                                          </p:spTgt>
                                        </p:tgtEl>
                                      </p:cBhvr>
                                    </p:animEffect>
                                    <p:anim calcmode="lin" valueType="num">
                                      <p:cBhvr>
                                        <p:cTn id="4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5" end="5"/>
                                            </p:txEl>
                                          </p:spTgt>
                                        </p:tgtEl>
                                      </p:cBhvr>
                                      <p:to x="100000" y="60000"/>
                                    </p:animScale>
                                    <p:animScale>
                                      <p:cBhvr>
                                        <p:cTn id="52" dur="166" decel="50000">
                                          <p:stCondLst>
                                            <p:cond delay="676"/>
                                          </p:stCondLst>
                                        </p:cTn>
                                        <p:tgtEl>
                                          <p:spTgt spid="3">
                                            <p:txEl>
                                              <p:pRg st="5" end="5"/>
                                            </p:txEl>
                                          </p:spTgt>
                                        </p:tgtEl>
                                      </p:cBhvr>
                                      <p:to x="100000" y="100000"/>
                                    </p:animScale>
                                    <p:animScale>
                                      <p:cBhvr>
                                        <p:cTn id="53" dur="26">
                                          <p:stCondLst>
                                            <p:cond delay="1312"/>
                                          </p:stCondLst>
                                        </p:cTn>
                                        <p:tgtEl>
                                          <p:spTgt spid="3">
                                            <p:txEl>
                                              <p:pRg st="5" end="5"/>
                                            </p:txEl>
                                          </p:spTgt>
                                        </p:tgtEl>
                                      </p:cBhvr>
                                      <p:to x="100000" y="80000"/>
                                    </p:animScale>
                                    <p:animScale>
                                      <p:cBhvr>
                                        <p:cTn id="54" dur="166" decel="50000">
                                          <p:stCondLst>
                                            <p:cond delay="1338"/>
                                          </p:stCondLst>
                                        </p:cTn>
                                        <p:tgtEl>
                                          <p:spTgt spid="3">
                                            <p:txEl>
                                              <p:pRg st="5" end="5"/>
                                            </p:txEl>
                                          </p:spTgt>
                                        </p:tgtEl>
                                      </p:cBhvr>
                                      <p:to x="100000" y="100000"/>
                                    </p:animScale>
                                    <p:animScale>
                                      <p:cBhvr>
                                        <p:cTn id="55" dur="26">
                                          <p:stCondLst>
                                            <p:cond delay="1642"/>
                                          </p:stCondLst>
                                        </p:cTn>
                                        <p:tgtEl>
                                          <p:spTgt spid="3">
                                            <p:txEl>
                                              <p:pRg st="5" end="5"/>
                                            </p:txEl>
                                          </p:spTgt>
                                        </p:tgtEl>
                                      </p:cBhvr>
                                      <p:to x="100000" y="90000"/>
                                    </p:animScale>
                                    <p:animScale>
                                      <p:cBhvr>
                                        <p:cTn id="56" dur="166" decel="50000">
                                          <p:stCondLst>
                                            <p:cond delay="1668"/>
                                          </p:stCondLst>
                                        </p:cTn>
                                        <p:tgtEl>
                                          <p:spTgt spid="3">
                                            <p:txEl>
                                              <p:pRg st="5" end="5"/>
                                            </p:txEl>
                                          </p:spTgt>
                                        </p:tgtEl>
                                      </p:cBhvr>
                                      <p:to x="100000" y="100000"/>
                                    </p:animScale>
                                    <p:animScale>
                                      <p:cBhvr>
                                        <p:cTn id="57" dur="26">
                                          <p:stCondLst>
                                            <p:cond delay="1808"/>
                                          </p:stCondLst>
                                        </p:cTn>
                                        <p:tgtEl>
                                          <p:spTgt spid="3">
                                            <p:txEl>
                                              <p:pRg st="5" end="5"/>
                                            </p:txEl>
                                          </p:spTgt>
                                        </p:tgtEl>
                                      </p:cBhvr>
                                      <p:to x="100000" y="95000"/>
                                    </p:animScale>
                                    <p:animScale>
                                      <p:cBhvr>
                                        <p:cTn id="58" dur="166" decel="50000">
                                          <p:stCondLst>
                                            <p:cond delay="1834"/>
                                          </p:stCondLst>
                                        </p:cTn>
                                        <p:tgtEl>
                                          <p:spTgt spid="3">
                                            <p:txEl>
                                              <p:pRg st="5" end="5"/>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circle(in)">
                                      <p:cBhvr>
                                        <p:cTn id="63" dur="20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circle(in)">
                                      <p:cBhvr>
                                        <p:cTn id="68" dur="2000"/>
                                        <p:tgtEl>
                                          <p:spTgt spid="3">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Effect transition="in" filter="wipe(down)">
                                      <p:cBhvr>
                                        <p:cTn id="73" dur="500"/>
                                        <p:tgtEl>
                                          <p:spTgt spid="3">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3">
                                            <p:txEl>
                                              <p:pRg st="9" end="9"/>
                                            </p:txEl>
                                          </p:spTgt>
                                        </p:tgtEl>
                                        <p:attrNameLst>
                                          <p:attrName>style.visibility</p:attrName>
                                        </p:attrNameLst>
                                      </p:cBhvr>
                                      <p:to>
                                        <p:strVal val="visible"/>
                                      </p:to>
                                    </p:set>
                                    <p:animEffect transition="in" filter="wipe(down)">
                                      <p:cBhvr>
                                        <p:cTn id="78" dur="580">
                                          <p:stCondLst>
                                            <p:cond delay="0"/>
                                          </p:stCondLst>
                                        </p:cTn>
                                        <p:tgtEl>
                                          <p:spTgt spid="3">
                                            <p:txEl>
                                              <p:pRg st="9" end="9"/>
                                            </p:txEl>
                                          </p:spTgt>
                                        </p:tgtEl>
                                      </p:cBhvr>
                                    </p:animEffect>
                                    <p:anim calcmode="lin" valueType="num">
                                      <p:cBhvr>
                                        <p:cTn id="79"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xEl>
                                              <p:pRg st="9" end="9"/>
                                            </p:txEl>
                                          </p:spTgt>
                                        </p:tgtEl>
                                      </p:cBhvr>
                                      <p:to x="100000" y="60000"/>
                                    </p:animScale>
                                    <p:animScale>
                                      <p:cBhvr>
                                        <p:cTn id="85" dur="166" decel="50000">
                                          <p:stCondLst>
                                            <p:cond delay="676"/>
                                          </p:stCondLst>
                                        </p:cTn>
                                        <p:tgtEl>
                                          <p:spTgt spid="3">
                                            <p:txEl>
                                              <p:pRg st="9" end="9"/>
                                            </p:txEl>
                                          </p:spTgt>
                                        </p:tgtEl>
                                      </p:cBhvr>
                                      <p:to x="100000" y="100000"/>
                                    </p:animScale>
                                    <p:animScale>
                                      <p:cBhvr>
                                        <p:cTn id="86" dur="26">
                                          <p:stCondLst>
                                            <p:cond delay="1312"/>
                                          </p:stCondLst>
                                        </p:cTn>
                                        <p:tgtEl>
                                          <p:spTgt spid="3">
                                            <p:txEl>
                                              <p:pRg st="9" end="9"/>
                                            </p:txEl>
                                          </p:spTgt>
                                        </p:tgtEl>
                                      </p:cBhvr>
                                      <p:to x="100000" y="80000"/>
                                    </p:animScale>
                                    <p:animScale>
                                      <p:cBhvr>
                                        <p:cTn id="87" dur="166" decel="50000">
                                          <p:stCondLst>
                                            <p:cond delay="1338"/>
                                          </p:stCondLst>
                                        </p:cTn>
                                        <p:tgtEl>
                                          <p:spTgt spid="3">
                                            <p:txEl>
                                              <p:pRg st="9" end="9"/>
                                            </p:txEl>
                                          </p:spTgt>
                                        </p:tgtEl>
                                      </p:cBhvr>
                                      <p:to x="100000" y="100000"/>
                                    </p:animScale>
                                    <p:animScale>
                                      <p:cBhvr>
                                        <p:cTn id="88" dur="26">
                                          <p:stCondLst>
                                            <p:cond delay="1642"/>
                                          </p:stCondLst>
                                        </p:cTn>
                                        <p:tgtEl>
                                          <p:spTgt spid="3">
                                            <p:txEl>
                                              <p:pRg st="9" end="9"/>
                                            </p:txEl>
                                          </p:spTgt>
                                        </p:tgtEl>
                                      </p:cBhvr>
                                      <p:to x="100000" y="90000"/>
                                    </p:animScale>
                                    <p:animScale>
                                      <p:cBhvr>
                                        <p:cTn id="89" dur="166" decel="50000">
                                          <p:stCondLst>
                                            <p:cond delay="1668"/>
                                          </p:stCondLst>
                                        </p:cTn>
                                        <p:tgtEl>
                                          <p:spTgt spid="3">
                                            <p:txEl>
                                              <p:pRg st="9" end="9"/>
                                            </p:txEl>
                                          </p:spTgt>
                                        </p:tgtEl>
                                      </p:cBhvr>
                                      <p:to x="100000" y="100000"/>
                                    </p:animScale>
                                    <p:animScale>
                                      <p:cBhvr>
                                        <p:cTn id="90" dur="26">
                                          <p:stCondLst>
                                            <p:cond delay="1808"/>
                                          </p:stCondLst>
                                        </p:cTn>
                                        <p:tgtEl>
                                          <p:spTgt spid="3">
                                            <p:txEl>
                                              <p:pRg st="9" end="9"/>
                                            </p:txEl>
                                          </p:spTgt>
                                        </p:tgtEl>
                                      </p:cBhvr>
                                      <p:to x="100000" y="95000"/>
                                    </p:animScale>
                                    <p:animScale>
                                      <p:cBhvr>
                                        <p:cTn id="91" dur="166" decel="50000">
                                          <p:stCondLst>
                                            <p:cond delay="1834"/>
                                          </p:stCondLst>
                                        </p:cTn>
                                        <p:tgtEl>
                                          <p:spTgt spid="3">
                                            <p:txEl>
                                              <p:pRg st="9" end="9"/>
                                            </p:txEl>
                                          </p:spTgt>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3">
                                            <p:txEl>
                                              <p:pRg st="10" end="10"/>
                                            </p:txEl>
                                          </p:spTgt>
                                        </p:tgtEl>
                                        <p:attrNameLst>
                                          <p:attrName>style.visibility</p:attrName>
                                        </p:attrNameLst>
                                      </p:cBhvr>
                                      <p:to>
                                        <p:strVal val="visible"/>
                                      </p:to>
                                    </p:set>
                                    <p:animEffect transition="in" filter="circle(in)">
                                      <p:cBhvr>
                                        <p:cTn id="96" dur="2000"/>
                                        <p:tgtEl>
                                          <p:spTgt spid="3">
                                            <p:txEl>
                                              <p:pRg st="10" end="1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3">
                                            <p:txEl>
                                              <p:pRg st="11" end="11"/>
                                            </p:txEl>
                                          </p:spTgt>
                                        </p:tgtEl>
                                        <p:attrNameLst>
                                          <p:attrName>style.visibility</p:attrName>
                                        </p:attrNameLst>
                                      </p:cBhvr>
                                      <p:to>
                                        <p:strVal val="visible"/>
                                      </p:to>
                                    </p:set>
                                    <p:animEffect transition="in" filter="wipe(down)">
                                      <p:cBhvr>
                                        <p:cTn id="101" dur="500"/>
                                        <p:tgtEl>
                                          <p:spTgt spid="3">
                                            <p:txEl>
                                              <p:pRg st="11" end="1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3">
                                            <p:txEl>
                                              <p:pRg st="12" end="12"/>
                                            </p:txEl>
                                          </p:spTgt>
                                        </p:tgtEl>
                                        <p:attrNameLst>
                                          <p:attrName>style.visibility</p:attrName>
                                        </p:attrNameLst>
                                      </p:cBhvr>
                                      <p:to>
                                        <p:strVal val="visible"/>
                                      </p:to>
                                    </p:set>
                                    <p:animEffect transition="in" filter="wipe(down)">
                                      <p:cBhvr>
                                        <p:cTn id="106" dur="580">
                                          <p:stCondLst>
                                            <p:cond delay="0"/>
                                          </p:stCondLst>
                                        </p:cTn>
                                        <p:tgtEl>
                                          <p:spTgt spid="3">
                                            <p:txEl>
                                              <p:pRg st="12" end="12"/>
                                            </p:txEl>
                                          </p:spTgt>
                                        </p:tgtEl>
                                      </p:cBhvr>
                                    </p:animEffect>
                                    <p:anim calcmode="lin" valueType="num">
                                      <p:cBhvr>
                                        <p:cTn id="107"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12" dur="26">
                                          <p:stCondLst>
                                            <p:cond delay="650"/>
                                          </p:stCondLst>
                                        </p:cTn>
                                        <p:tgtEl>
                                          <p:spTgt spid="3">
                                            <p:txEl>
                                              <p:pRg st="12" end="12"/>
                                            </p:txEl>
                                          </p:spTgt>
                                        </p:tgtEl>
                                      </p:cBhvr>
                                      <p:to x="100000" y="60000"/>
                                    </p:animScale>
                                    <p:animScale>
                                      <p:cBhvr>
                                        <p:cTn id="113" dur="166" decel="50000">
                                          <p:stCondLst>
                                            <p:cond delay="676"/>
                                          </p:stCondLst>
                                        </p:cTn>
                                        <p:tgtEl>
                                          <p:spTgt spid="3">
                                            <p:txEl>
                                              <p:pRg st="12" end="12"/>
                                            </p:txEl>
                                          </p:spTgt>
                                        </p:tgtEl>
                                      </p:cBhvr>
                                      <p:to x="100000" y="100000"/>
                                    </p:animScale>
                                    <p:animScale>
                                      <p:cBhvr>
                                        <p:cTn id="114" dur="26">
                                          <p:stCondLst>
                                            <p:cond delay="1312"/>
                                          </p:stCondLst>
                                        </p:cTn>
                                        <p:tgtEl>
                                          <p:spTgt spid="3">
                                            <p:txEl>
                                              <p:pRg st="12" end="12"/>
                                            </p:txEl>
                                          </p:spTgt>
                                        </p:tgtEl>
                                      </p:cBhvr>
                                      <p:to x="100000" y="80000"/>
                                    </p:animScale>
                                    <p:animScale>
                                      <p:cBhvr>
                                        <p:cTn id="115" dur="166" decel="50000">
                                          <p:stCondLst>
                                            <p:cond delay="1338"/>
                                          </p:stCondLst>
                                        </p:cTn>
                                        <p:tgtEl>
                                          <p:spTgt spid="3">
                                            <p:txEl>
                                              <p:pRg st="12" end="12"/>
                                            </p:txEl>
                                          </p:spTgt>
                                        </p:tgtEl>
                                      </p:cBhvr>
                                      <p:to x="100000" y="100000"/>
                                    </p:animScale>
                                    <p:animScale>
                                      <p:cBhvr>
                                        <p:cTn id="116" dur="26">
                                          <p:stCondLst>
                                            <p:cond delay="1642"/>
                                          </p:stCondLst>
                                        </p:cTn>
                                        <p:tgtEl>
                                          <p:spTgt spid="3">
                                            <p:txEl>
                                              <p:pRg st="12" end="12"/>
                                            </p:txEl>
                                          </p:spTgt>
                                        </p:tgtEl>
                                      </p:cBhvr>
                                      <p:to x="100000" y="90000"/>
                                    </p:animScale>
                                    <p:animScale>
                                      <p:cBhvr>
                                        <p:cTn id="117" dur="166" decel="50000">
                                          <p:stCondLst>
                                            <p:cond delay="1668"/>
                                          </p:stCondLst>
                                        </p:cTn>
                                        <p:tgtEl>
                                          <p:spTgt spid="3">
                                            <p:txEl>
                                              <p:pRg st="12" end="12"/>
                                            </p:txEl>
                                          </p:spTgt>
                                        </p:tgtEl>
                                      </p:cBhvr>
                                      <p:to x="100000" y="100000"/>
                                    </p:animScale>
                                    <p:animScale>
                                      <p:cBhvr>
                                        <p:cTn id="118" dur="26">
                                          <p:stCondLst>
                                            <p:cond delay="1808"/>
                                          </p:stCondLst>
                                        </p:cTn>
                                        <p:tgtEl>
                                          <p:spTgt spid="3">
                                            <p:txEl>
                                              <p:pRg st="12" end="12"/>
                                            </p:txEl>
                                          </p:spTgt>
                                        </p:tgtEl>
                                      </p:cBhvr>
                                      <p:to x="100000" y="95000"/>
                                    </p:animScale>
                                    <p:animScale>
                                      <p:cBhvr>
                                        <p:cTn id="119"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0" y="0"/>
            <a:ext cx="9144000" cy="1700808"/>
          </a:xfrm>
        </p:spPr>
        <p:txBody>
          <a:bodyPr>
            <a:normAutofit fontScale="90000"/>
          </a:bodyPr>
          <a:lstStyle/>
          <a:p>
            <a:r>
              <a:rPr lang="es-ES" b="1" dirty="0" smtClean="0"/>
              <a:t>IMAGINEMOS ESTA EXCENA SI JESUS HUBIERA ECHO VINO FERMENTADO EN JUAN.2:1-11. </a:t>
            </a:r>
            <a:endParaRPr lang="es-ES" b="1" dirty="0"/>
          </a:p>
        </p:txBody>
      </p:sp>
      <p:pic>
        <p:nvPicPr>
          <p:cNvPr id="1026" name="Picture 2" descr="C:\Users\Mario Moreno\Desktop\BORRACHOS\depositphotos_106852334-stock-illustration-young-man-in-pain-vomi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20888"/>
            <a:ext cx="3275856"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95536" y="1916832"/>
            <a:ext cx="1481111" cy="369332"/>
          </a:xfrm>
          <a:prstGeom prst="rect">
            <a:avLst/>
          </a:prstGeom>
        </p:spPr>
        <p:txBody>
          <a:bodyPr wrap="none">
            <a:spAutoFit/>
          </a:bodyPr>
          <a:lstStyle/>
          <a:p>
            <a:r>
              <a:rPr lang="es-ES" b="1" dirty="0"/>
              <a:t>VOMITANDO.</a:t>
            </a:r>
          </a:p>
        </p:txBody>
      </p:sp>
      <p:pic>
        <p:nvPicPr>
          <p:cNvPr id="1027" name="Picture 3" descr="C:\Users\Mario Moreno\Desktop\BORRACHOS\descar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649091"/>
            <a:ext cx="2610991" cy="184785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170184" y="2073719"/>
            <a:ext cx="1278107" cy="369332"/>
          </a:xfrm>
          <a:prstGeom prst="rect">
            <a:avLst/>
          </a:prstGeom>
        </p:spPr>
        <p:txBody>
          <a:bodyPr wrap="none">
            <a:spAutoFit/>
          </a:bodyPr>
          <a:lstStyle/>
          <a:p>
            <a:r>
              <a:rPr lang="es-ES" b="1" dirty="0"/>
              <a:t>PELEANDO.</a:t>
            </a:r>
          </a:p>
        </p:txBody>
      </p:sp>
      <p:pic>
        <p:nvPicPr>
          <p:cNvPr id="1028" name="Picture 4" descr="C:\Users\Mario Moreno\Desktop\BORRACHOS\c9d645debff2c35a1cfe6b16e02296e203c8b7b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427" y="2614612"/>
            <a:ext cx="2895600" cy="188232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7020272" y="2044690"/>
            <a:ext cx="1573188" cy="369332"/>
          </a:xfrm>
          <a:prstGeom prst="rect">
            <a:avLst/>
          </a:prstGeom>
        </p:spPr>
        <p:txBody>
          <a:bodyPr wrap="none">
            <a:spAutoFit/>
          </a:bodyPr>
          <a:lstStyle/>
          <a:p>
            <a:r>
              <a:rPr lang="es-ES" b="1" dirty="0"/>
              <a:t>INTOXICADOS.</a:t>
            </a:r>
          </a:p>
        </p:txBody>
      </p:sp>
      <p:pic>
        <p:nvPicPr>
          <p:cNvPr id="1029" name="Picture 5" descr="C:\Users\Mario Moreno\Desktop\BORRACHOS\62668064-una-mujer-borracha-africano-americano-profundamente-durmiendo-cerca-de-la-botella-de-vino-y-vidrio-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9" y="5229200"/>
            <a:ext cx="3750579" cy="162118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3909" y="4732792"/>
            <a:ext cx="3834961" cy="369332"/>
          </a:xfrm>
          <a:prstGeom prst="rect">
            <a:avLst/>
          </a:prstGeom>
        </p:spPr>
        <p:txBody>
          <a:bodyPr wrap="none">
            <a:spAutoFit/>
          </a:bodyPr>
          <a:lstStyle/>
          <a:p>
            <a:r>
              <a:rPr lang="es-ES" b="1" dirty="0" smtClean="0"/>
              <a:t>DORMIDOS EN LA MESA BORRACHOS.</a:t>
            </a:r>
            <a:endParaRPr lang="es-ES" b="1" dirty="0"/>
          </a:p>
        </p:txBody>
      </p:sp>
      <p:pic>
        <p:nvPicPr>
          <p:cNvPr id="1030" name="Picture 6" descr="C:\Users\Mario Moreno\Desktop\BORRACHOS\muerren-intoxicado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3998" y="5124570"/>
            <a:ext cx="4248274" cy="173343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5652120" y="4718278"/>
            <a:ext cx="3101811" cy="369332"/>
          </a:xfrm>
          <a:prstGeom prst="rect">
            <a:avLst/>
          </a:prstGeom>
        </p:spPr>
        <p:txBody>
          <a:bodyPr wrap="none">
            <a:spAutoFit/>
          </a:bodyPr>
          <a:lstStyle/>
          <a:p>
            <a:r>
              <a:rPr lang="es-ES" b="1" dirty="0" smtClean="0"/>
              <a:t>MUERTAS POR INTOXICACION.</a:t>
            </a:r>
            <a:endParaRPr lang="es-ES" b="1" dirty="0"/>
          </a:p>
        </p:txBody>
      </p:sp>
    </p:spTree>
    <p:extLst>
      <p:ext uri="{BB962C8B-B14F-4D97-AF65-F5344CB8AC3E}">
        <p14:creationId xmlns:p14="http://schemas.microsoft.com/office/powerpoint/2010/main" val="24630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500" fill="hold"/>
                                        <p:tgtEl>
                                          <p:spTgt spid="1026"/>
                                        </p:tgtEl>
                                        <p:attrNameLst>
                                          <p:attrName>ppt_w</p:attrName>
                                        </p:attrNameLst>
                                      </p:cBhvr>
                                      <p:tavLst>
                                        <p:tav tm="0">
                                          <p:val>
                                            <p:fltVal val="0"/>
                                          </p:val>
                                        </p:tav>
                                        <p:tav tm="100000">
                                          <p:val>
                                            <p:strVal val="#ppt_w"/>
                                          </p:val>
                                        </p:tav>
                                      </p:tavLst>
                                    </p:anim>
                                    <p:anim calcmode="lin" valueType="num">
                                      <p:cBhvr>
                                        <p:cTn id="32" dur="500" fill="hold"/>
                                        <p:tgtEl>
                                          <p:spTgt spid="1026"/>
                                        </p:tgtEl>
                                        <p:attrNameLst>
                                          <p:attrName>ppt_h</p:attrName>
                                        </p:attrNameLst>
                                      </p:cBhvr>
                                      <p:tavLst>
                                        <p:tav tm="0">
                                          <p:val>
                                            <p:fltVal val="0"/>
                                          </p:val>
                                        </p:tav>
                                        <p:tav tm="100000">
                                          <p:val>
                                            <p:strVal val="#ppt_h"/>
                                          </p:val>
                                        </p:tav>
                                      </p:tavLst>
                                    </p:anim>
                                    <p:animEffect transition="in" filter="fade">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27"/>
                                        </p:tgtEl>
                                        <p:attrNameLst>
                                          <p:attrName>style.visibility</p:attrName>
                                        </p:attrNameLst>
                                      </p:cBhvr>
                                      <p:to>
                                        <p:strVal val="visible"/>
                                      </p:to>
                                    </p:set>
                                    <p:anim calcmode="lin" valueType="num">
                                      <p:cBhvr>
                                        <p:cTn id="56" dur="500" fill="hold"/>
                                        <p:tgtEl>
                                          <p:spTgt spid="1027"/>
                                        </p:tgtEl>
                                        <p:attrNameLst>
                                          <p:attrName>ppt_w</p:attrName>
                                        </p:attrNameLst>
                                      </p:cBhvr>
                                      <p:tavLst>
                                        <p:tav tm="0">
                                          <p:val>
                                            <p:fltVal val="0"/>
                                          </p:val>
                                        </p:tav>
                                        <p:tav tm="100000">
                                          <p:val>
                                            <p:strVal val="#ppt_w"/>
                                          </p:val>
                                        </p:tav>
                                      </p:tavLst>
                                    </p:anim>
                                    <p:anim calcmode="lin" valueType="num">
                                      <p:cBhvr>
                                        <p:cTn id="57" dur="500" fill="hold"/>
                                        <p:tgtEl>
                                          <p:spTgt spid="1027"/>
                                        </p:tgtEl>
                                        <p:attrNameLst>
                                          <p:attrName>ppt_h</p:attrName>
                                        </p:attrNameLst>
                                      </p:cBhvr>
                                      <p:tavLst>
                                        <p:tav tm="0">
                                          <p:val>
                                            <p:fltVal val="0"/>
                                          </p:val>
                                        </p:tav>
                                        <p:tav tm="100000">
                                          <p:val>
                                            <p:strVal val="#ppt_h"/>
                                          </p:val>
                                        </p:tav>
                                      </p:tavLst>
                                    </p:anim>
                                    <p:animEffect transition="in" filter="fade">
                                      <p:cBhvr>
                                        <p:cTn id="58" dur="500"/>
                                        <p:tgtEl>
                                          <p:spTgt spid="1027"/>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down)">
                                      <p:cBhvr>
                                        <p:cTn id="63" dur="580">
                                          <p:stCondLst>
                                            <p:cond delay="0"/>
                                          </p:stCondLst>
                                        </p:cTn>
                                        <p:tgtEl>
                                          <p:spTgt spid="6"/>
                                        </p:tgtEl>
                                      </p:cBhvr>
                                    </p:animEffect>
                                    <p:anim calcmode="lin" valueType="num">
                                      <p:cBhvr>
                                        <p:cTn id="6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9" dur="26">
                                          <p:stCondLst>
                                            <p:cond delay="650"/>
                                          </p:stCondLst>
                                        </p:cTn>
                                        <p:tgtEl>
                                          <p:spTgt spid="6"/>
                                        </p:tgtEl>
                                      </p:cBhvr>
                                      <p:to x="100000" y="60000"/>
                                    </p:animScale>
                                    <p:animScale>
                                      <p:cBhvr>
                                        <p:cTn id="70" dur="166" decel="50000">
                                          <p:stCondLst>
                                            <p:cond delay="676"/>
                                          </p:stCondLst>
                                        </p:cTn>
                                        <p:tgtEl>
                                          <p:spTgt spid="6"/>
                                        </p:tgtEl>
                                      </p:cBhvr>
                                      <p:to x="100000" y="100000"/>
                                    </p:animScale>
                                    <p:animScale>
                                      <p:cBhvr>
                                        <p:cTn id="71" dur="26">
                                          <p:stCondLst>
                                            <p:cond delay="1312"/>
                                          </p:stCondLst>
                                        </p:cTn>
                                        <p:tgtEl>
                                          <p:spTgt spid="6"/>
                                        </p:tgtEl>
                                      </p:cBhvr>
                                      <p:to x="100000" y="80000"/>
                                    </p:animScale>
                                    <p:animScale>
                                      <p:cBhvr>
                                        <p:cTn id="72" dur="166" decel="50000">
                                          <p:stCondLst>
                                            <p:cond delay="1338"/>
                                          </p:stCondLst>
                                        </p:cTn>
                                        <p:tgtEl>
                                          <p:spTgt spid="6"/>
                                        </p:tgtEl>
                                      </p:cBhvr>
                                      <p:to x="100000" y="100000"/>
                                    </p:animScale>
                                    <p:animScale>
                                      <p:cBhvr>
                                        <p:cTn id="73" dur="26">
                                          <p:stCondLst>
                                            <p:cond delay="1642"/>
                                          </p:stCondLst>
                                        </p:cTn>
                                        <p:tgtEl>
                                          <p:spTgt spid="6"/>
                                        </p:tgtEl>
                                      </p:cBhvr>
                                      <p:to x="100000" y="90000"/>
                                    </p:animScale>
                                    <p:animScale>
                                      <p:cBhvr>
                                        <p:cTn id="74" dur="166" decel="50000">
                                          <p:stCondLst>
                                            <p:cond delay="1668"/>
                                          </p:stCondLst>
                                        </p:cTn>
                                        <p:tgtEl>
                                          <p:spTgt spid="6"/>
                                        </p:tgtEl>
                                      </p:cBhvr>
                                      <p:to x="100000" y="100000"/>
                                    </p:animScale>
                                    <p:animScale>
                                      <p:cBhvr>
                                        <p:cTn id="75" dur="26">
                                          <p:stCondLst>
                                            <p:cond delay="1808"/>
                                          </p:stCondLst>
                                        </p:cTn>
                                        <p:tgtEl>
                                          <p:spTgt spid="6"/>
                                        </p:tgtEl>
                                      </p:cBhvr>
                                      <p:to x="100000" y="95000"/>
                                    </p:animScale>
                                    <p:animScale>
                                      <p:cBhvr>
                                        <p:cTn id="76" dur="166" decel="50000">
                                          <p:stCondLst>
                                            <p:cond delay="1834"/>
                                          </p:stCondLst>
                                        </p:cTn>
                                        <p:tgtEl>
                                          <p:spTgt spid="6"/>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028"/>
                                        </p:tgtEl>
                                        <p:attrNameLst>
                                          <p:attrName>style.visibility</p:attrName>
                                        </p:attrNameLst>
                                      </p:cBhvr>
                                      <p:to>
                                        <p:strVal val="visible"/>
                                      </p:to>
                                    </p:set>
                                    <p:anim calcmode="lin" valueType="num">
                                      <p:cBhvr>
                                        <p:cTn id="81" dur="500" fill="hold"/>
                                        <p:tgtEl>
                                          <p:spTgt spid="1028"/>
                                        </p:tgtEl>
                                        <p:attrNameLst>
                                          <p:attrName>ppt_w</p:attrName>
                                        </p:attrNameLst>
                                      </p:cBhvr>
                                      <p:tavLst>
                                        <p:tav tm="0">
                                          <p:val>
                                            <p:fltVal val="0"/>
                                          </p:val>
                                        </p:tav>
                                        <p:tav tm="100000">
                                          <p:val>
                                            <p:strVal val="#ppt_w"/>
                                          </p:val>
                                        </p:tav>
                                      </p:tavLst>
                                    </p:anim>
                                    <p:anim calcmode="lin" valueType="num">
                                      <p:cBhvr>
                                        <p:cTn id="82" dur="500" fill="hold"/>
                                        <p:tgtEl>
                                          <p:spTgt spid="1028"/>
                                        </p:tgtEl>
                                        <p:attrNameLst>
                                          <p:attrName>ppt_h</p:attrName>
                                        </p:attrNameLst>
                                      </p:cBhvr>
                                      <p:tavLst>
                                        <p:tav tm="0">
                                          <p:val>
                                            <p:fltVal val="0"/>
                                          </p:val>
                                        </p:tav>
                                        <p:tav tm="100000">
                                          <p:val>
                                            <p:strVal val="#ppt_h"/>
                                          </p:val>
                                        </p:tav>
                                      </p:tavLst>
                                    </p:anim>
                                    <p:animEffect transition="in" filter="fade">
                                      <p:cBhvr>
                                        <p:cTn id="83" dur="500"/>
                                        <p:tgtEl>
                                          <p:spTgt spid="1028"/>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down)">
                                      <p:cBhvr>
                                        <p:cTn id="88" dur="580">
                                          <p:stCondLst>
                                            <p:cond delay="0"/>
                                          </p:stCondLst>
                                        </p:cTn>
                                        <p:tgtEl>
                                          <p:spTgt spid="7"/>
                                        </p:tgtEl>
                                      </p:cBhvr>
                                    </p:animEffect>
                                    <p:anim calcmode="lin" valueType="num">
                                      <p:cBhvr>
                                        <p:cTn id="8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4" dur="26">
                                          <p:stCondLst>
                                            <p:cond delay="650"/>
                                          </p:stCondLst>
                                        </p:cTn>
                                        <p:tgtEl>
                                          <p:spTgt spid="7"/>
                                        </p:tgtEl>
                                      </p:cBhvr>
                                      <p:to x="100000" y="60000"/>
                                    </p:animScale>
                                    <p:animScale>
                                      <p:cBhvr>
                                        <p:cTn id="95" dur="166" decel="50000">
                                          <p:stCondLst>
                                            <p:cond delay="676"/>
                                          </p:stCondLst>
                                        </p:cTn>
                                        <p:tgtEl>
                                          <p:spTgt spid="7"/>
                                        </p:tgtEl>
                                      </p:cBhvr>
                                      <p:to x="100000" y="100000"/>
                                    </p:animScale>
                                    <p:animScale>
                                      <p:cBhvr>
                                        <p:cTn id="96" dur="26">
                                          <p:stCondLst>
                                            <p:cond delay="1312"/>
                                          </p:stCondLst>
                                        </p:cTn>
                                        <p:tgtEl>
                                          <p:spTgt spid="7"/>
                                        </p:tgtEl>
                                      </p:cBhvr>
                                      <p:to x="100000" y="80000"/>
                                    </p:animScale>
                                    <p:animScale>
                                      <p:cBhvr>
                                        <p:cTn id="97" dur="166" decel="50000">
                                          <p:stCondLst>
                                            <p:cond delay="1338"/>
                                          </p:stCondLst>
                                        </p:cTn>
                                        <p:tgtEl>
                                          <p:spTgt spid="7"/>
                                        </p:tgtEl>
                                      </p:cBhvr>
                                      <p:to x="100000" y="100000"/>
                                    </p:animScale>
                                    <p:animScale>
                                      <p:cBhvr>
                                        <p:cTn id="98" dur="26">
                                          <p:stCondLst>
                                            <p:cond delay="1642"/>
                                          </p:stCondLst>
                                        </p:cTn>
                                        <p:tgtEl>
                                          <p:spTgt spid="7"/>
                                        </p:tgtEl>
                                      </p:cBhvr>
                                      <p:to x="100000" y="90000"/>
                                    </p:animScale>
                                    <p:animScale>
                                      <p:cBhvr>
                                        <p:cTn id="99" dur="166" decel="50000">
                                          <p:stCondLst>
                                            <p:cond delay="1668"/>
                                          </p:stCondLst>
                                        </p:cTn>
                                        <p:tgtEl>
                                          <p:spTgt spid="7"/>
                                        </p:tgtEl>
                                      </p:cBhvr>
                                      <p:to x="100000" y="100000"/>
                                    </p:animScale>
                                    <p:animScale>
                                      <p:cBhvr>
                                        <p:cTn id="100" dur="26">
                                          <p:stCondLst>
                                            <p:cond delay="1808"/>
                                          </p:stCondLst>
                                        </p:cTn>
                                        <p:tgtEl>
                                          <p:spTgt spid="7"/>
                                        </p:tgtEl>
                                      </p:cBhvr>
                                      <p:to x="100000" y="95000"/>
                                    </p:animScale>
                                    <p:animScale>
                                      <p:cBhvr>
                                        <p:cTn id="101" dur="166" decel="50000">
                                          <p:stCondLst>
                                            <p:cond delay="1834"/>
                                          </p:stCondLst>
                                        </p:cTn>
                                        <p:tgtEl>
                                          <p:spTgt spid="7"/>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nodeType="clickEffect">
                                  <p:stCondLst>
                                    <p:cond delay="0"/>
                                  </p:stCondLst>
                                  <p:childTnLst>
                                    <p:set>
                                      <p:cBhvr>
                                        <p:cTn id="105" dur="1" fill="hold">
                                          <p:stCondLst>
                                            <p:cond delay="0"/>
                                          </p:stCondLst>
                                        </p:cTn>
                                        <p:tgtEl>
                                          <p:spTgt spid="1029"/>
                                        </p:tgtEl>
                                        <p:attrNameLst>
                                          <p:attrName>style.visibility</p:attrName>
                                        </p:attrNameLst>
                                      </p:cBhvr>
                                      <p:to>
                                        <p:strVal val="visible"/>
                                      </p:to>
                                    </p:set>
                                    <p:anim calcmode="lin" valueType="num">
                                      <p:cBhvr>
                                        <p:cTn id="106" dur="500" fill="hold"/>
                                        <p:tgtEl>
                                          <p:spTgt spid="1029"/>
                                        </p:tgtEl>
                                        <p:attrNameLst>
                                          <p:attrName>ppt_w</p:attrName>
                                        </p:attrNameLst>
                                      </p:cBhvr>
                                      <p:tavLst>
                                        <p:tav tm="0">
                                          <p:val>
                                            <p:fltVal val="0"/>
                                          </p:val>
                                        </p:tav>
                                        <p:tav tm="100000">
                                          <p:val>
                                            <p:strVal val="#ppt_w"/>
                                          </p:val>
                                        </p:tav>
                                      </p:tavLst>
                                    </p:anim>
                                    <p:anim calcmode="lin" valueType="num">
                                      <p:cBhvr>
                                        <p:cTn id="107" dur="500" fill="hold"/>
                                        <p:tgtEl>
                                          <p:spTgt spid="1029"/>
                                        </p:tgtEl>
                                        <p:attrNameLst>
                                          <p:attrName>ppt_h</p:attrName>
                                        </p:attrNameLst>
                                      </p:cBhvr>
                                      <p:tavLst>
                                        <p:tav tm="0">
                                          <p:val>
                                            <p:fltVal val="0"/>
                                          </p:val>
                                        </p:tav>
                                        <p:tav tm="100000">
                                          <p:val>
                                            <p:strVal val="#ppt_h"/>
                                          </p:val>
                                        </p:tav>
                                      </p:tavLst>
                                    </p:anim>
                                    <p:animEffect transition="in" filter="fade">
                                      <p:cBhvr>
                                        <p:cTn id="108" dur="500"/>
                                        <p:tgtEl>
                                          <p:spTgt spid="1029"/>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animEffect transition="in" filter="wipe(down)">
                                      <p:cBhvr>
                                        <p:cTn id="113" dur="580">
                                          <p:stCondLst>
                                            <p:cond delay="0"/>
                                          </p:stCondLst>
                                        </p:cTn>
                                        <p:tgtEl>
                                          <p:spTgt spid="8"/>
                                        </p:tgtEl>
                                      </p:cBhvr>
                                    </p:animEffect>
                                    <p:anim calcmode="lin" valueType="num">
                                      <p:cBhvr>
                                        <p:cTn id="1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9" dur="26">
                                          <p:stCondLst>
                                            <p:cond delay="650"/>
                                          </p:stCondLst>
                                        </p:cTn>
                                        <p:tgtEl>
                                          <p:spTgt spid="8"/>
                                        </p:tgtEl>
                                      </p:cBhvr>
                                      <p:to x="100000" y="60000"/>
                                    </p:animScale>
                                    <p:animScale>
                                      <p:cBhvr>
                                        <p:cTn id="120" dur="166" decel="50000">
                                          <p:stCondLst>
                                            <p:cond delay="676"/>
                                          </p:stCondLst>
                                        </p:cTn>
                                        <p:tgtEl>
                                          <p:spTgt spid="8"/>
                                        </p:tgtEl>
                                      </p:cBhvr>
                                      <p:to x="100000" y="100000"/>
                                    </p:animScale>
                                    <p:animScale>
                                      <p:cBhvr>
                                        <p:cTn id="121" dur="26">
                                          <p:stCondLst>
                                            <p:cond delay="1312"/>
                                          </p:stCondLst>
                                        </p:cTn>
                                        <p:tgtEl>
                                          <p:spTgt spid="8"/>
                                        </p:tgtEl>
                                      </p:cBhvr>
                                      <p:to x="100000" y="80000"/>
                                    </p:animScale>
                                    <p:animScale>
                                      <p:cBhvr>
                                        <p:cTn id="122" dur="166" decel="50000">
                                          <p:stCondLst>
                                            <p:cond delay="1338"/>
                                          </p:stCondLst>
                                        </p:cTn>
                                        <p:tgtEl>
                                          <p:spTgt spid="8"/>
                                        </p:tgtEl>
                                      </p:cBhvr>
                                      <p:to x="100000" y="100000"/>
                                    </p:animScale>
                                    <p:animScale>
                                      <p:cBhvr>
                                        <p:cTn id="123" dur="26">
                                          <p:stCondLst>
                                            <p:cond delay="1642"/>
                                          </p:stCondLst>
                                        </p:cTn>
                                        <p:tgtEl>
                                          <p:spTgt spid="8"/>
                                        </p:tgtEl>
                                      </p:cBhvr>
                                      <p:to x="100000" y="90000"/>
                                    </p:animScale>
                                    <p:animScale>
                                      <p:cBhvr>
                                        <p:cTn id="124" dur="166" decel="50000">
                                          <p:stCondLst>
                                            <p:cond delay="1668"/>
                                          </p:stCondLst>
                                        </p:cTn>
                                        <p:tgtEl>
                                          <p:spTgt spid="8"/>
                                        </p:tgtEl>
                                      </p:cBhvr>
                                      <p:to x="100000" y="100000"/>
                                    </p:animScale>
                                    <p:animScale>
                                      <p:cBhvr>
                                        <p:cTn id="125" dur="26">
                                          <p:stCondLst>
                                            <p:cond delay="1808"/>
                                          </p:stCondLst>
                                        </p:cTn>
                                        <p:tgtEl>
                                          <p:spTgt spid="8"/>
                                        </p:tgtEl>
                                      </p:cBhvr>
                                      <p:to x="100000" y="95000"/>
                                    </p:animScale>
                                    <p:animScale>
                                      <p:cBhvr>
                                        <p:cTn id="126" dur="166" decel="50000">
                                          <p:stCondLst>
                                            <p:cond delay="1834"/>
                                          </p:stCondLst>
                                        </p:cTn>
                                        <p:tgtEl>
                                          <p:spTgt spid="8"/>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nodeType="clickEffect">
                                  <p:stCondLst>
                                    <p:cond delay="0"/>
                                  </p:stCondLst>
                                  <p:childTnLst>
                                    <p:set>
                                      <p:cBhvr>
                                        <p:cTn id="130" dur="1" fill="hold">
                                          <p:stCondLst>
                                            <p:cond delay="0"/>
                                          </p:stCondLst>
                                        </p:cTn>
                                        <p:tgtEl>
                                          <p:spTgt spid="1030"/>
                                        </p:tgtEl>
                                        <p:attrNameLst>
                                          <p:attrName>style.visibility</p:attrName>
                                        </p:attrNameLst>
                                      </p:cBhvr>
                                      <p:to>
                                        <p:strVal val="visible"/>
                                      </p:to>
                                    </p:set>
                                    <p:anim calcmode="lin" valueType="num">
                                      <p:cBhvr>
                                        <p:cTn id="131" dur="500" fill="hold"/>
                                        <p:tgtEl>
                                          <p:spTgt spid="1030"/>
                                        </p:tgtEl>
                                        <p:attrNameLst>
                                          <p:attrName>ppt_w</p:attrName>
                                        </p:attrNameLst>
                                      </p:cBhvr>
                                      <p:tavLst>
                                        <p:tav tm="0">
                                          <p:val>
                                            <p:fltVal val="0"/>
                                          </p:val>
                                        </p:tav>
                                        <p:tav tm="100000">
                                          <p:val>
                                            <p:strVal val="#ppt_w"/>
                                          </p:val>
                                        </p:tav>
                                      </p:tavLst>
                                    </p:anim>
                                    <p:anim calcmode="lin" valueType="num">
                                      <p:cBhvr>
                                        <p:cTn id="132" dur="500" fill="hold"/>
                                        <p:tgtEl>
                                          <p:spTgt spid="1030"/>
                                        </p:tgtEl>
                                        <p:attrNameLst>
                                          <p:attrName>ppt_h</p:attrName>
                                        </p:attrNameLst>
                                      </p:cBhvr>
                                      <p:tavLst>
                                        <p:tav tm="0">
                                          <p:val>
                                            <p:fltVal val="0"/>
                                          </p:val>
                                        </p:tav>
                                        <p:tav tm="100000">
                                          <p:val>
                                            <p:strVal val="#ppt_h"/>
                                          </p:val>
                                        </p:tav>
                                      </p:tavLst>
                                    </p:anim>
                                    <p:animEffect transition="in" filter="fade">
                                      <p:cBhvr>
                                        <p:cTn id="13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Mario Moreno\Desktop\Vino\el-peligro-de-las-drogas-22-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09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Mario Moreno\Desktop\Vino\curso-12-36-7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52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t>En cuando al consejo de Pablo a Timoteo en I Timoteo.5:23. </a:t>
            </a:r>
          </a:p>
          <a:p>
            <a:r>
              <a:rPr lang="es-ES" b="1" dirty="0" smtClean="0"/>
              <a:t>Ya no bebas agua sola, sino usa un poco de vino por causa de tu estómago y de tus frecuentes enfermedades. </a:t>
            </a:r>
          </a:p>
          <a:p>
            <a:r>
              <a:rPr lang="es-ES" b="1" dirty="0" smtClean="0"/>
              <a:t>No veo problema en que sea vino fermentado que se usaba por razones medicinales, pero al mismo tiempo no se refiere necesariamente al vino fermentado. </a:t>
            </a:r>
          </a:p>
          <a:p>
            <a:r>
              <a:rPr lang="es-ES" b="1" dirty="0" smtClean="0"/>
              <a:t>El puro jugo de uvas era recomendado por sus beneficios medicinales también, pero sea como sea no se trata de una autorización para beber las bebidas embriagantes en forma social o común, sino exclusivamente por motivos de salud. </a:t>
            </a:r>
          </a:p>
          <a:p>
            <a:r>
              <a:rPr lang="es-ES" b="1" dirty="0" smtClean="0"/>
              <a:t>Igual como en Lucas.10:34.</a:t>
            </a:r>
          </a:p>
          <a:p>
            <a:r>
              <a:rPr lang="es-ES" b="1" dirty="0" smtClean="0"/>
              <a:t>Acercándose a él, vendó sus heridas, echándoles aceite y vino. Y poniéndole sobre su propia cabalgadura, le llevó a un mesón y cuidó de él. </a:t>
            </a:r>
            <a:endParaRPr lang="es-ES" b="1" dirty="0"/>
          </a:p>
        </p:txBody>
      </p:sp>
    </p:spTree>
    <p:extLst>
      <p:ext uri="{BB962C8B-B14F-4D97-AF65-F5344CB8AC3E}">
        <p14:creationId xmlns:p14="http://schemas.microsoft.com/office/powerpoint/2010/main" val="9348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down)">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580">
                                          <p:stCondLst>
                                            <p:cond delay="0"/>
                                          </p:stCondLst>
                                        </p:cTn>
                                        <p:tgtEl>
                                          <p:spTgt spid="3">
                                            <p:txEl>
                                              <p:pRg st="5" end="5"/>
                                            </p:txEl>
                                          </p:spTgt>
                                        </p:tgtEl>
                                      </p:cBhvr>
                                    </p:animEffect>
                                    <p:anim calcmode="lin" valueType="num">
                                      <p:cBhvr>
                                        <p:cTn id="4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5" end="5"/>
                                            </p:txEl>
                                          </p:spTgt>
                                        </p:tgtEl>
                                      </p:cBhvr>
                                      <p:to x="100000" y="60000"/>
                                    </p:animScale>
                                    <p:animScale>
                                      <p:cBhvr>
                                        <p:cTn id="52" dur="166" decel="50000">
                                          <p:stCondLst>
                                            <p:cond delay="676"/>
                                          </p:stCondLst>
                                        </p:cTn>
                                        <p:tgtEl>
                                          <p:spTgt spid="3">
                                            <p:txEl>
                                              <p:pRg st="5" end="5"/>
                                            </p:txEl>
                                          </p:spTgt>
                                        </p:tgtEl>
                                      </p:cBhvr>
                                      <p:to x="100000" y="100000"/>
                                    </p:animScale>
                                    <p:animScale>
                                      <p:cBhvr>
                                        <p:cTn id="53" dur="26">
                                          <p:stCondLst>
                                            <p:cond delay="1312"/>
                                          </p:stCondLst>
                                        </p:cTn>
                                        <p:tgtEl>
                                          <p:spTgt spid="3">
                                            <p:txEl>
                                              <p:pRg st="5" end="5"/>
                                            </p:txEl>
                                          </p:spTgt>
                                        </p:tgtEl>
                                      </p:cBhvr>
                                      <p:to x="100000" y="80000"/>
                                    </p:animScale>
                                    <p:animScale>
                                      <p:cBhvr>
                                        <p:cTn id="54" dur="166" decel="50000">
                                          <p:stCondLst>
                                            <p:cond delay="1338"/>
                                          </p:stCondLst>
                                        </p:cTn>
                                        <p:tgtEl>
                                          <p:spTgt spid="3">
                                            <p:txEl>
                                              <p:pRg st="5" end="5"/>
                                            </p:txEl>
                                          </p:spTgt>
                                        </p:tgtEl>
                                      </p:cBhvr>
                                      <p:to x="100000" y="100000"/>
                                    </p:animScale>
                                    <p:animScale>
                                      <p:cBhvr>
                                        <p:cTn id="55" dur="26">
                                          <p:stCondLst>
                                            <p:cond delay="1642"/>
                                          </p:stCondLst>
                                        </p:cTn>
                                        <p:tgtEl>
                                          <p:spTgt spid="3">
                                            <p:txEl>
                                              <p:pRg st="5" end="5"/>
                                            </p:txEl>
                                          </p:spTgt>
                                        </p:tgtEl>
                                      </p:cBhvr>
                                      <p:to x="100000" y="90000"/>
                                    </p:animScale>
                                    <p:animScale>
                                      <p:cBhvr>
                                        <p:cTn id="56" dur="166" decel="50000">
                                          <p:stCondLst>
                                            <p:cond delay="1668"/>
                                          </p:stCondLst>
                                        </p:cTn>
                                        <p:tgtEl>
                                          <p:spTgt spid="3">
                                            <p:txEl>
                                              <p:pRg st="5" end="5"/>
                                            </p:txEl>
                                          </p:spTgt>
                                        </p:tgtEl>
                                      </p:cBhvr>
                                      <p:to x="100000" y="100000"/>
                                    </p:animScale>
                                    <p:animScale>
                                      <p:cBhvr>
                                        <p:cTn id="57" dur="26">
                                          <p:stCondLst>
                                            <p:cond delay="1808"/>
                                          </p:stCondLst>
                                        </p:cTn>
                                        <p:tgtEl>
                                          <p:spTgt spid="3">
                                            <p:txEl>
                                              <p:pRg st="5" end="5"/>
                                            </p:txEl>
                                          </p:spTgt>
                                        </p:tgtEl>
                                      </p:cBhvr>
                                      <p:to x="100000" y="95000"/>
                                    </p:animScale>
                                    <p:animScale>
                                      <p:cBhvr>
                                        <p:cTn id="5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lnSpcReduction="10000"/>
          </a:bodyPr>
          <a:lstStyle/>
          <a:p>
            <a:r>
              <a:rPr lang="es-ES" b="1" dirty="0" smtClean="0"/>
              <a:t>Otro texto mal usado es I Timoteo.3:8. Donde dice: No dado a mucho vino. </a:t>
            </a:r>
          </a:p>
          <a:p>
            <a:r>
              <a:rPr lang="es-ES" b="1" dirty="0" smtClean="0"/>
              <a:t>Y muchos hermanos piensan que no es malo tomar vino con tal que no sea mucho por lo que dice el texto. Pero veremos que no es así. </a:t>
            </a:r>
          </a:p>
          <a:p>
            <a:r>
              <a:rPr lang="es-ES" b="1" dirty="0" smtClean="0"/>
              <a:t>“No dados a mucho vino”= En griego es mi </a:t>
            </a:r>
            <a:r>
              <a:rPr lang="es-ES" b="1" dirty="0" err="1" smtClean="0"/>
              <a:t>Oino</a:t>
            </a:r>
            <a:r>
              <a:rPr lang="es-ES" b="1" dirty="0" smtClean="0"/>
              <a:t> pollo </a:t>
            </a:r>
            <a:r>
              <a:rPr lang="es-ES" b="1" dirty="0" err="1" smtClean="0"/>
              <a:t>prosechontas</a:t>
            </a:r>
            <a:endParaRPr lang="es-ES" b="1" dirty="0" smtClean="0"/>
          </a:p>
          <a:p>
            <a:r>
              <a:rPr lang="es-ES" b="1" dirty="0" smtClean="0"/>
              <a:t>"no (</a:t>
            </a:r>
            <a:r>
              <a:rPr lang="es-ES" b="1" dirty="0" err="1" smtClean="0"/>
              <a:t>mn</a:t>
            </a:r>
            <a:r>
              <a:rPr lang="es-ES" b="1" dirty="0" smtClean="0"/>
              <a:t>) a mucho (pollo) vino (</a:t>
            </a:r>
            <a:r>
              <a:rPr lang="es-ES" b="1" dirty="0" err="1" smtClean="0"/>
              <a:t>Oino</a:t>
            </a:r>
            <a:r>
              <a:rPr lang="es-ES" b="1" dirty="0" smtClean="0"/>
              <a:t>) dados o adictos (</a:t>
            </a:r>
            <a:r>
              <a:rPr lang="es-ES" b="1" dirty="0" err="1" smtClean="0"/>
              <a:t>prosechontas</a:t>
            </a:r>
            <a:r>
              <a:rPr lang="es-ES" b="1" dirty="0" smtClean="0"/>
              <a:t>)</a:t>
            </a:r>
          </a:p>
          <a:p>
            <a:r>
              <a:rPr lang="es-ES" b="1" dirty="0" smtClean="0"/>
              <a:t>Se usa la misma palabra griega en otros texto. </a:t>
            </a:r>
          </a:p>
          <a:p>
            <a:r>
              <a:rPr lang="es-ES" b="1" dirty="0" smtClean="0"/>
              <a:t>II Pedro.2:14. Tienen los ojos llenos de adulterio. ¿indica esto que poco adulterio es aceptable a Dios?</a:t>
            </a:r>
          </a:p>
          <a:p>
            <a:endParaRPr lang="es-ES" dirty="0"/>
          </a:p>
        </p:txBody>
      </p:sp>
    </p:spTree>
    <p:extLst>
      <p:ext uri="{BB962C8B-B14F-4D97-AF65-F5344CB8AC3E}">
        <p14:creationId xmlns:p14="http://schemas.microsoft.com/office/powerpoint/2010/main" val="9348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t>Marcos.12:27. Jesús dice: Dios no es Dios de muerte, sino de vivos; así que vosotros mucho erráis grandemente (Grandemente/ Mucho Misma palabra Griega) ¿Estaba Jesús apoyando el errar moderadamente o errar poco?</a:t>
            </a:r>
          </a:p>
          <a:p>
            <a:r>
              <a:rPr lang="es-ES" b="1" dirty="0" smtClean="0"/>
              <a:t>Pablo dijo: Alejandro el carcelero me ha causado muchos males. II Timoteo.4:14. </a:t>
            </a:r>
          </a:p>
          <a:p>
            <a:r>
              <a:rPr lang="es-ES" b="1" dirty="0" smtClean="0"/>
              <a:t>¿Significa esto, que el carcelero podría haber hecho daño moderado a Pablo sin pecar? Pero los hermanos que piensan que al referirse no dado a mucho vino, que pueden tomar poco, no aceptaran la misma conclusión en estos Versículos. </a:t>
            </a:r>
          </a:p>
          <a:p>
            <a:r>
              <a:rPr lang="es-ES" b="1" dirty="0" smtClean="0"/>
              <a:t>Y eso sería no usar la palabra de Dios bien. II Timoteo.3:15.</a:t>
            </a:r>
          </a:p>
          <a:p>
            <a:r>
              <a:rPr lang="es-ES" b="1" dirty="0" smtClean="0"/>
              <a:t>y que desde tu niñez has conocido las Sagradas Escrituras, las cuales te pueden hacer sabio para la salvación por medio de la fe que es en Cristo Jesús. </a:t>
            </a:r>
          </a:p>
          <a:p>
            <a:endParaRPr lang="es-ES" dirty="0"/>
          </a:p>
        </p:txBody>
      </p:sp>
    </p:spTree>
    <p:extLst>
      <p:ext uri="{BB962C8B-B14F-4D97-AF65-F5344CB8AC3E}">
        <p14:creationId xmlns:p14="http://schemas.microsoft.com/office/powerpoint/2010/main" val="9348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80">
                                          <p:stCondLst>
                                            <p:cond delay="0"/>
                                          </p:stCondLst>
                                        </p:cTn>
                                        <p:tgtEl>
                                          <p:spTgt spid="3">
                                            <p:txEl>
                                              <p:pRg st="4" end="4"/>
                                            </p:txEl>
                                          </p:spTgt>
                                        </p:tgtEl>
                                      </p:cBhvr>
                                    </p:animEffect>
                                    <p:anim calcmode="lin" valueType="num">
                                      <p:cBhvr>
                                        <p:cTn id="2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4" end="4"/>
                                            </p:txEl>
                                          </p:spTgt>
                                        </p:tgtEl>
                                      </p:cBhvr>
                                      <p:to x="100000" y="60000"/>
                                    </p:animScale>
                                    <p:animScale>
                                      <p:cBhvr>
                                        <p:cTn id="34" dur="166" decel="50000">
                                          <p:stCondLst>
                                            <p:cond delay="676"/>
                                          </p:stCondLst>
                                        </p:cTn>
                                        <p:tgtEl>
                                          <p:spTgt spid="3">
                                            <p:txEl>
                                              <p:pRg st="4" end="4"/>
                                            </p:txEl>
                                          </p:spTgt>
                                        </p:tgtEl>
                                      </p:cBhvr>
                                      <p:to x="100000" y="100000"/>
                                    </p:animScale>
                                    <p:animScale>
                                      <p:cBhvr>
                                        <p:cTn id="35" dur="26">
                                          <p:stCondLst>
                                            <p:cond delay="1312"/>
                                          </p:stCondLst>
                                        </p:cTn>
                                        <p:tgtEl>
                                          <p:spTgt spid="3">
                                            <p:txEl>
                                              <p:pRg st="4" end="4"/>
                                            </p:txEl>
                                          </p:spTgt>
                                        </p:tgtEl>
                                      </p:cBhvr>
                                      <p:to x="100000" y="80000"/>
                                    </p:animScale>
                                    <p:animScale>
                                      <p:cBhvr>
                                        <p:cTn id="36" dur="166" decel="50000">
                                          <p:stCondLst>
                                            <p:cond delay="1338"/>
                                          </p:stCondLst>
                                        </p:cTn>
                                        <p:tgtEl>
                                          <p:spTgt spid="3">
                                            <p:txEl>
                                              <p:pRg st="4" end="4"/>
                                            </p:txEl>
                                          </p:spTgt>
                                        </p:tgtEl>
                                      </p:cBhvr>
                                      <p:to x="100000" y="100000"/>
                                    </p:animScale>
                                    <p:animScale>
                                      <p:cBhvr>
                                        <p:cTn id="37" dur="26">
                                          <p:stCondLst>
                                            <p:cond delay="1642"/>
                                          </p:stCondLst>
                                        </p:cTn>
                                        <p:tgtEl>
                                          <p:spTgt spid="3">
                                            <p:txEl>
                                              <p:pRg st="4" end="4"/>
                                            </p:txEl>
                                          </p:spTgt>
                                        </p:tgtEl>
                                      </p:cBhvr>
                                      <p:to x="100000" y="90000"/>
                                    </p:animScale>
                                    <p:animScale>
                                      <p:cBhvr>
                                        <p:cTn id="38" dur="166" decel="50000">
                                          <p:stCondLst>
                                            <p:cond delay="1668"/>
                                          </p:stCondLst>
                                        </p:cTn>
                                        <p:tgtEl>
                                          <p:spTgt spid="3">
                                            <p:txEl>
                                              <p:pRg st="4" end="4"/>
                                            </p:txEl>
                                          </p:spTgt>
                                        </p:tgtEl>
                                      </p:cBhvr>
                                      <p:to x="100000" y="100000"/>
                                    </p:animScale>
                                    <p:animScale>
                                      <p:cBhvr>
                                        <p:cTn id="39" dur="26">
                                          <p:stCondLst>
                                            <p:cond delay="1808"/>
                                          </p:stCondLst>
                                        </p:cTn>
                                        <p:tgtEl>
                                          <p:spTgt spid="3">
                                            <p:txEl>
                                              <p:pRg st="4" end="4"/>
                                            </p:txEl>
                                          </p:spTgt>
                                        </p:tgtEl>
                                      </p:cBhvr>
                                      <p:to x="100000" y="95000"/>
                                    </p:animScale>
                                    <p:animScale>
                                      <p:cBhvr>
                                        <p:cTn id="4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3789040"/>
          </a:xfrm>
        </p:spPr>
        <p:txBody>
          <a:bodyPr>
            <a:normAutofit/>
          </a:bodyPr>
          <a:lstStyle/>
          <a:p>
            <a:r>
              <a:rPr lang="es-ES" b="1" dirty="0" smtClean="0"/>
              <a:t>I Pedro.4:3. </a:t>
            </a:r>
          </a:p>
          <a:p>
            <a:r>
              <a:rPr lang="es-ES" b="1" dirty="0" smtClean="0"/>
              <a:t>Porque el tiempo ya pasado os es suficiente para haber hecho lo que agrada a los gentiles, habiendo andado en sensualidad, lujurias, borracheras, orgías, embriagueces y abominables idolatrías. </a:t>
            </a:r>
          </a:p>
          <a:p>
            <a:r>
              <a:rPr lang="es-ES" b="1" dirty="0" smtClean="0"/>
              <a:t>La palabra disipación- potos (π</a:t>
            </a:r>
            <a:r>
              <a:rPr lang="es-ES" b="1" dirty="0" err="1" smtClean="0"/>
              <a:t>ότος</a:t>
            </a:r>
            <a:r>
              <a:rPr lang="es-ES" b="1" dirty="0" smtClean="0"/>
              <a:t>, G4224), </a:t>
            </a:r>
            <a:r>
              <a:rPr lang="es-ES" b="1" dirty="0" err="1" smtClean="0"/>
              <a:t>lit</a:t>
            </a:r>
            <a:r>
              <a:rPr lang="es-ES" b="1" dirty="0" smtClean="0"/>
              <a:t>: bebida, en el sentido de una sesión de bebida.</a:t>
            </a:r>
            <a:endParaRPr lang="es-ES" b="1" dirty="0"/>
          </a:p>
        </p:txBody>
      </p:sp>
      <p:pic>
        <p:nvPicPr>
          <p:cNvPr id="11267" name="Picture 3" descr="C:\Users\Mario Moreno\Desktop\Vino\Fabz-Soc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89040"/>
            <a:ext cx="9144000" cy="308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267"/>
                                        </p:tgtEl>
                                        <p:attrNameLst>
                                          <p:attrName>style.visibility</p:attrName>
                                        </p:attrNameLst>
                                      </p:cBhvr>
                                      <p:to>
                                        <p:strVal val="visible"/>
                                      </p:to>
                                    </p:set>
                                    <p:anim calcmode="lin" valueType="num">
                                      <p:cBhvr>
                                        <p:cTn id="35" dur="500" fill="hold"/>
                                        <p:tgtEl>
                                          <p:spTgt spid="11267"/>
                                        </p:tgtEl>
                                        <p:attrNameLst>
                                          <p:attrName>ppt_w</p:attrName>
                                        </p:attrNameLst>
                                      </p:cBhvr>
                                      <p:tavLst>
                                        <p:tav tm="0">
                                          <p:val>
                                            <p:fltVal val="0"/>
                                          </p:val>
                                        </p:tav>
                                        <p:tav tm="100000">
                                          <p:val>
                                            <p:strVal val="#ppt_w"/>
                                          </p:val>
                                        </p:tav>
                                      </p:tavLst>
                                    </p:anim>
                                    <p:anim calcmode="lin" valueType="num">
                                      <p:cBhvr>
                                        <p:cTn id="36" dur="500" fill="hold"/>
                                        <p:tgtEl>
                                          <p:spTgt spid="11267"/>
                                        </p:tgtEl>
                                        <p:attrNameLst>
                                          <p:attrName>ppt_h</p:attrName>
                                        </p:attrNameLst>
                                      </p:cBhvr>
                                      <p:tavLst>
                                        <p:tav tm="0">
                                          <p:val>
                                            <p:fltVal val="0"/>
                                          </p:val>
                                        </p:tav>
                                        <p:tav tm="100000">
                                          <p:val>
                                            <p:strVal val="#ppt_h"/>
                                          </p:val>
                                        </p:tav>
                                      </p:tavLst>
                                    </p:anim>
                                    <p:animEffect transition="in" filter="fade">
                                      <p:cBhvr>
                                        <p:cTn id="3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18143"/>
            <a:ext cx="9144000" cy="6858000"/>
          </a:xfrm>
        </p:spPr>
        <p:txBody>
          <a:bodyPr>
            <a:normAutofit fontScale="92500" lnSpcReduction="10000"/>
          </a:bodyPr>
          <a:lstStyle/>
          <a:p>
            <a:r>
              <a:rPr lang="es-ES" b="1" dirty="0" smtClean="0"/>
              <a:t>De aquel que lo toma, o usa aliados para hacerlo, Es cierto que el vino escarnece a los hombres, pero el pensamiento de este proverbio es que el vino les convierte en burladores o escarnecedores. </a:t>
            </a:r>
          </a:p>
          <a:p>
            <a:r>
              <a:rPr lang="es-ES" b="1" dirty="0" smtClean="0"/>
              <a:t>Las bebidas fuertes les convierten en alborotadores. El vino está hecho de uvas, y la sidra de manzanas.</a:t>
            </a:r>
          </a:p>
          <a:p>
            <a:r>
              <a:rPr lang="es-ES" b="1" dirty="0" smtClean="0"/>
              <a:t>Ambos desvían a los hombres. Primero: bebedor social, después: bebedor aficionado, y por último: alcohólico. </a:t>
            </a:r>
          </a:p>
          <a:p>
            <a:r>
              <a:rPr lang="es-ES" b="1" dirty="0" smtClean="0"/>
              <a:t>Intenta deshacerse del hábito, pero es como si estuviese preso por grandes cadenas. </a:t>
            </a:r>
          </a:p>
          <a:p>
            <a:r>
              <a:rPr lang="es-ES" b="1" dirty="0" smtClean="0"/>
              <a:t>Recuerde a </a:t>
            </a:r>
            <a:r>
              <a:rPr lang="es-ES" b="1" dirty="0" err="1" smtClean="0"/>
              <a:t>Cam</a:t>
            </a:r>
            <a:r>
              <a:rPr lang="es-ES" b="1" dirty="0" smtClean="0"/>
              <a:t>, quien se burlo de su Padre, quien estaba desnudo. </a:t>
            </a:r>
          </a:p>
          <a:p>
            <a:r>
              <a:rPr lang="es-ES" b="1" dirty="0" smtClean="0"/>
              <a:t>Genesis.9:21-24. </a:t>
            </a:r>
            <a:endParaRPr lang="es-ES" b="1" dirty="0"/>
          </a:p>
        </p:txBody>
      </p:sp>
    </p:spTree>
    <p:extLst>
      <p:ext uri="{BB962C8B-B14F-4D97-AF65-F5344CB8AC3E}">
        <p14:creationId xmlns:p14="http://schemas.microsoft.com/office/powerpoint/2010/main" val="96968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95536" y="27856"/>
            <a:ext cx="8229600" cy="1143000"/>
          </a:xfrm>
        </p:spPr>
        <p:txBody>
          <a:bodyPr/>
          <a:lstStyle/>
          <a:p>
            <a:r>
              <a:rPr lang="es-ES" b="1" dirty="0" smtClean="0"/>
              <a:t>CONCLUSIÓN:</a:t>
            </a:r>
            <a:endParaRPr lang="es-ES" b="1" dirty="0"/>
          </a:p>
        </p:txBody>
      </p:sp>
      <p:sp>
        <p:nvSpPr>
          <p:cNvPr id="3" name="2 Marcador de contenido"/>
          <p:cNvSpPr>
            <a:spLocks noGrp="1"/>
          </p:cNvSpPr>
          <p:nvPr>
            <p:ph idx="1"/>
          </p:nvPr>
        </p:nvSpPr>
        <p:spPr>
          <a:xfrm>
            <a:off x="0" y="1196752"/>
            <a:ext cx="9144000" cy="5661248"/>
          </a:xfrm>
        </p:spPr>
        <p:txBody>
          <a:bodyPr>
            <a:normAutofit/>
          </a:bodyPr>
          <a:lstStyle/>
          <a:p>
            <a:r>
              <a:rPr lang="es-ES" b="1" dirty="0" smtClean="0"/>
              <a:t>¿Es pecado beber bebidas embriagantes como el vino, la cerveza en pequeñas cantidades?.</a:t>
            </a:r>
          </a:p>
          <a:p>
            <a:r>
              <a:rPr lang="es-ES" b="1" dirty="0" smtClean="0"/>
              <a:t>Preguntan algunos. </a:t>
            </a:r>
          </a:p>
          <a:p>
            <a:r>
              <a:rPr lang="es-ES" b="1" dirty="0" smtClean="0"/>
              <a:t>¿Es pecado embriagarse poco?. </a:t>
            </a:r>
          </a:p>
          <a:p>
            <a:r>
              <a:rPr lang="es-ES" b="1" dirty="0" smtClean="0"/>
              <a:t>La Biblia enseña claramente QUE ES PECADO EMBRIAGARSE, no enseña como los humanos, primero, segundo o tercer grado.</a:t>
            </a:r>
          </a:p>
          <a:p>
            <a:r>
              <a:rPr lang="es-ES" b="1" dirty="0" smtClean="0"/>
              <a:t>La verdad es que solamente el hombre necio falto de sabiduría caerá en las redes de la embriaguez. </a:t>
            </a:r>
          </a:p>
          <a:p>
            <a:r>
              <a:rPr lang="es-ES" b="1" dirty="0" smtClean="0"/>
              <a:t>El vino sigue siendo “BURLADOR ENGAÑOSO”. </a:t>
            </a:r>
            <a:endParaRPr lang="es-ES" b="1" dirty="0"/>
          </a:p>
        </p:txBody>
      </p:sp>
    </p:spTree>
    <p:extLst>
      <p:ext uri="{BB962C8B-B14F-4D97-AF65-F5344CB8AC3E}">
        <p14:creationId xmlns:p14="http://schemas.microsoft.com/office/powerpoint/2010/main" val="384262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t>El cuerpo del cristiano es templo del Espíritu Santo.</a:t>
            </a:r>
          </a:p>
          <a:p>
            <a:r>
              <a:rPr lang="es-ES" b="1" dirty="0" smtClean="0"/>
              <a:t>I Corintios.6:19-20.</a:t>
            </a:r>
          </a:p>
          <a:p>
            <a:r>
              <a:rPr lang="es-ES" b="1" dirty="0" smtClean="0"/>
              <a:t>El cuerpo de ustedes es como un templo, y en ese templo vive el Espíritu Santo que Dios les ha dado. Ustedes no son sus propios dueños.</a:t>
            </a:r>
          </a:p>
          <a:p>
            <a:r>
              <a:rPr lang="es-ES" b="1" dirty="0" smtClean="0"/>
              <a:t>Cuando Dios los salvó, en realidad los compró, y el precio que pagó por ustedes fue muy alto. Por eso deben dedicar su cuerpo a honrar y agradar a Dios.  </a:t>
            </a:r>
          </a:p>
          <a:p>
            <a:r>
              <a:rPr lang="es-ES" b="1" dirty="0" smtClean="0"/>
              <a:t>Y no es lícito profanar este templo santo con algo tan destructivo como el licor, en la forma que sea.</a:t>
            </a:r>
          </a:p>
          <a:p>
            <a:r>
              <a:rPr lang="es-ES" b="1" dirty="0" smtClean="0"/>
              <a:t>Hablando del pecado del adulterio la Biblia nos presenta un principio que se puede aplicar fácilmente al licor. “TOMARÁ EL HOMBRE FUEGO EN SU SENO SIN QUE SUS VESTIDOS ARDAN”...  Proverbios.6:27. </a:t>
            </a:r>
          </a:p>
          <a:p>
            <a:r>
              <a:rPr lang="es-ES" b="1" dirty="0" smtClean="0"/>
              <a:t>Él cristiano que bebe será para embriagarse y abrir  la puerta al destructor de su vida.</a:t>
            </a:r>
            <a:endParaRPr lang="es-ES" b="1" dirty="0"/>
          </a:p>
        </p:txBody>
      </p:sp>
    </p:spTree>
    <p:extLst>
      <p:ext uri="{BB962C8B-B14F-4D97-AF65-F5344CB8AC3E}">
        <p14:creationId xmlns:p14="http://schemas.microsoft.com/office/powerpoint/2010/main" val="9348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circle(in)">
                                      <p:cBhvr>
                                        <p:cTn id="40" dur="2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circle(in)">
                                      <p:cBhvr>
                                        <p:cTn id="45" dur="2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circle(in)">
                                      <p:cBhvr>
                                        <p:cTn id="5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Mario Moreno\Desktop\Vino\42790519-Copa-de-vino-con-las-llamas-de-fuego-con-humo-sobre-fondo-negro-Foto-de-archiv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 y="0"/>
            <a:ext cx="452239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Mario Moreno\Desktop\Vino\dispepsia_alcoh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0"/>
            <a:ext cx="464711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45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p:cTn id="14" dur="500" fill="hold"/>
                                        <p:tgtEl>
                                          <p:spTgt spid="12291"/>
                                        </p:tgtEl>
                                        <p:attrNameLst>
                                          <p:attrName>ppt_w</p:attrName>
                                        </p:attrNameLst>
                                      </p:cBhvr>
                                      <p:tavLst>
                                        <p:tav tm="0">
                                          <p:val>
                                            <p:fltVal val="0"/>
                                          </p:val>
                                        </p:tav>
                                        <p:tav tm="100000">
                                          <p:val>
                                            <p:strVal val="#ppt_w"/>
                                          </p:val>
                                        </p:tav>
                                      </p:tavLst>
                                    </p:anim>
                                    <p:anim calcmode="lin" valueType="num">
                                      <p:cBhvr>
                                        <p:cTn id="15" dur="500" fill="hold"/>
                                        <p:tgtEl>
                                          <p:spTgt spid="12291"/>
                                        </p:tgtEl>
                                        <p:attrNameLst>
                                          <p:attrName>ppt_h</p:attrName>
                                        </p:attrNameLst>
                                      </p:cBhvr>
                                      <p:tavLst>
                                        <p:tav tm="0">
                                          <p:val>
                                            <p:fltVal val="0"/>
                                          </p:val>
                                        </p:tav>
                                        <p:tav tm="100000">
                                          <p:val>
                                            <p:strVal val="#ppt_h"/>
                                          </p:val>
                                        </p:tav>
                                      </p:tavLst>
                                    </p:anim>
                                    <p:animEffect transition="in" filter="fade">
                                      <p:cBhvr>
                                        <p:cTn id="16"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Mario Moreno\Desktop\Vino\12628106_177791582586844_165594017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0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0" y="5373216"/>
            <a:ext cx="9144000" cy="1484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t>DIOS NOS BENDIGA A TODOS.</a:t>
            </a:r>
            <a:endParaRPr lang="es-ES" sz="5400" b="1" dirty="0"/>
          </a:p>
        </p:txBody>
      </p:sp>
      <p:pic>
        <p:nvPicPr>
          <p:cNvPr id="1026" name="Picture 2" descr="C:\Users\Mario Moreno\Desktop\Señales\Gracias\alteraciones-en-movimiento-corporal-y-lesiones-ortopdicas-cicatsalud-55-72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lnSpcReduction="10000"/>
          </a:bodyPr>
          <a:lstStyle/>
          <a:p>
            <a:r>
              <a:rPr lang="es-ES" b="1" dirty="0" smtClean="0"/>
              <a:t>Y bebió el vino y se embriagó, y se desnudó en medio de su tienda. </a:t>
            </a:r>
          </a:p>
          <a:p>
            <a:r>
              <a:rPr lang="es-ES" b="1" dirty="0" smtClean="0"/>
              <a:t>Y </a:t>
            </a:r>
            <a:r>
              <a:rPr lang="es-ES" b="1" dirty="0" err="1" smtClean="0"/>
              <a:t>Cam</a:t>
            </a:r>
            <a:r>
              <a:rPr lang="es-ES" b="1" dirty="0" smtClean="0"/>
              <a:t>, padre de Canaán, vio la desnudez de su padre, y se lo contó a sus dos hermanos que estaban afuera. </a:t>
            </a:r>
          </a:p>
          <a:p>
            <a:r>
              <a:rPr lang="es-ES" b="1" dirty="0" smtClean="0"/>
              <a:t>Entonces </a:t>
            </a:r>
            <a:r>
              <a:rPr lang="es-ES" b="1" dirty="0" err="1" smtClean="0"/>
              <a:t>Sem</a:t>
            </a:r>
            <a:r>
              <a:rPr lang="es-ES" b="1" dirty="0" smtClean="0"/>
              <a:t> y Jafet tomaron un manto, lo pusieron sobre sus hombros, y caminando hacia atrás cubrieron la desnudez de su padre; y sus rostros estaban vueltos, y no vieron la desnudez de su padre. </a:t>
            </a:r>
          </a:p>
          <a:p>
            <a:r>
              <a:rPr lang="es-ES" b="1" dirty="0" smtClean="0"/>
              <a:t>Cuando Noé despertó de su embriaguez, y supo lo que su hijo menor le había hecho, </a:t>
            </a:r>
          </a:p>
          <a:p>
            <a:r>
              <a:rPr lang="es-ES" b="1" dirty="0" smtClean="0"/>
              <a:t>Lot cometió incesto con sus hijas por causa del vino. Genesis.19:32-38. </a:t>
            </a:r>
            <a:endParaRPr lang="es-ES" b="1" dirty="0"/>
          </a:p>
        </p:txBody>
      </p:sp>
    </p:spTree>
    <p:extLst>
      <p:ext uri="{BB962C8B-B14F-4D97-AF65-F5344CB8AC3E}">
        <p14:creationId xmlns:p14="http://schemas.microsoft.com/office/powerpoint/2010/main" val="330637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circle(in)">
                                      <p:cBhvr>
                                        <p:cTn id="61" dur="2000"/>
                                        <p:tgtEl>
                                          <p:spTgt spid="3">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wipe(down)">
                                      <p:cBhvr>
                                        <p:cTn id="6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ario Moreno\Desktop\Vino\1-familia-de-noe-significado-de-toda-su-vida-34-72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73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t>Ven, hagamos que beba vino nuestro padre, y acostémonos con él para preservar nuestra familia por medio de nuestro padre. </a:t>
            </a:r>
          </a:p>
          <a:p>
            <a:r>
              <a:rPr lang="es-ES" b="1" dirty="0" smtClean="0"/>
              <a:t>Aquella noche hicieron que bebiera vino su padre, y la mayor entró y se acostó con su padre, y él no supo cuando ella se acostó ni cuando se levantó. </a:t>
            </a:r>
          </a:p>
          <a:p>
            <a:r>
              <a:rPr lang="es-ES" b="1" dirty="0" smtClean="0"/>
              <a:t>Y aconteció que al día siguiente la mayor dijo a la menor: Mira, anoche yo me acosté con mi padre; hagamos que beba vino esta noche también, y entonces entra tú y acuéstate con él, para preservar nuestra familia por medio de nuestro padre. </a:t>
            </a:r>
          </a:p>
          <a:p>
            <a:r>
              <a:rPr lang="es-ES" b="1" dirty="0" smtClean="0"/>
              <a:t>De manera que también aquella noche hicieron que bebiera vino su padre, y la menor se levantó y se acostó con él, y él no supo cuando ella se acostó ni cuando se levantó. </a:t>
            </a:r>
          </a:p>
          <a:p>
            <a:r>
              <a:rPr lang="es-ES" b="1" dirty="0" smtClean="0"/>
              <a:t>Y las dos hijas de Lot concibieron de su padre. </a:t>
            </a:r>
            <a:endParaRPr lang="es-ES" b="1" dirty="0"/>
          </a:p>
        </p:txBody>
      </p:sp>
    </p:spTree>
    <p:extLst>
      <p:ext uri="{BB962C8B-B14F-4D97-AF65-F5344CB8AC3E}">
        <p14:creationId xmlns:p14="http://schemas.microsoft.com/office/powerpoint/2010/main" val="330637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ario Moreno\Desktop\Vino\MASSYS_Jan_lotdaugh.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56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6516216" cy="6858000"/>
          </a:xfrm>
        </p:spPr>
        <p:txBody>
          <a:bodyPr>
            <a:normAutofit fontScale="77500" lnSpcReduction="20000"/>
          </a:bodyPr>
          <a:lstStyle/>
          <a:p>
            <a:r>
              <a:rPr lang="es-ES" b="1" dirty="0" smtClean="0"/>
              <a:t>Isaías pronuncio un ay sobre el vino. </a:t>
            </a:r>
          </a:p>
          <a:p>
            <a:r>
              <a:rPr lang="es-ES" b="1" dirty="0" smtClean="0"/>
              <a:t>Isaias.5:11. </a:t>
            </a:r>
          </a:p>
          <a:p>
            <a:r>
              <a:rPr lang="es-ES" b="1" dirty="0" smtClean="0"/>
              <a:t>¡Ay de los que se levantan muy de mañana para ir tras la bebida, de los que trasnochan para que el vino los encienda! </a:t>
            </a:r>
          </a:p>
          <a:p>
            <a:r>
              <a:rPr lang="es-ES" b="1" dirty="0" smtClean="0"/>
              <a:t>Y también dijo que el vino causaba a los sacerdotes y los profetas que erraran, se extraviaran y perdieran su visión espiritual. </a:t>
            </a:r>
          </a:p>
          <a:p>
            <a:r>
              <a:rPr lang="es-ES" b="1" dirty="0" smtClean="0"/>
              <a:t>Isaias.28:7.</a:t>
            </a:r>
          </a:p>
          <a:p>
            <a:r>
              <a:rPr lang="es-ES" b="1" dirty="0" smtClean="0"/>
              <a:t>También estos se tambalean por el vino y dan traspiés por el licor: el sacerdote y el profeta por el licor se tambalean, están ofuscados por el vino, por el licor dan traspiés; vacilan en sus visiones, titubean al pronunciar juicio. </a:t>
            </a:r>
          </a:p>
          <a:p>
            <a:r>
              <a:rPr lang="es-ES" b="1" dirty="0" smtClean="0"/>
              <a:t>El vino quita el juicio del hombre como lo quita la prostitución. </a:t>
            </a:r>
          </a:p>
          <a:p>
            <a:r>
              <a:rPr lang="es-ES" b="1" dirty="0" smtClean="0"/>
              <a:t>Oseas.4:11.</a:t>
            </a:r>
          </a:p>
          <a:p>
            <a:r>
              <a:rPr lang="es-ES" b="1" dirty="0" smtClean="0"/>
              <a:t>La prostitución, el vino y el mosto quitan el juicio. </a:t>
            </a:r>
          </a:p>
          <a:p>
            <a:endParaRPr lang="es-ES" dirty="0"/>
          </a:p>
        </p:txBody>
      </p:sp>
      <p:pic>
        <p:nvPicPr>
          <p:cNvPr id="4098" name="Picture 2" descr="C:\Users\Mario Moreno\Desktop\Vino\depositphotos_39798793-stock-illustration-cartoon-drunk-man-with-champag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0"/>
            <a:ext cx="269979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37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down)">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580">
                                          <p:stCondLst>
                                            <p:cond delay="0"/>
                                          </p:stCondLst>
                                        </p:cTn>
                                        <p:tgtEl>
                                          <p:spTgt spid="3">
                                            <p:txEl>
                                              <p:pRg st="5" end="5"/>
                                            </p:txEl>
                                          </p:spTgt>
                                        </p:tgtEl>
                                      </p:cBhvr>
                                    </p:animEffect>
                                    <p:anim calcmode="lin" valueType="num">
                                      <p:cBhvr>
                                        <p:cTn id="4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5" end="5"/>
                                            </p:txEl>
                                          </p:spTgt>
                                        </p:tgtEl>
                                      </p:cBhvr>
                                      <p:to x="100000" y="60000"/>
                                    </p:animScale>
                                    <p:animScale>
                                      <p:cBhvr>
                                        <p:cTn id="52" dur="166" decel="50000">
                                          <p:stCondLst>
                                            <p:cond delay="676"/>
                                          </p:stCondLst>
                                        </p:cTn>
                                        <p:tgtEl>
                                          <p:spTgt spid="3">
                                            <p:txEl>
                                              <p:pRg st="5" end="5"/>
                                            </p:txEl>
                                          </p:spTgt>
                                        </p:tgtEl>
                                      </p:cBhvr>
                                      <p:to x="100000" y="100000"/>
                                    </p:animScale>
                                    <p:animScale>
                                      <p:cBhvr>
                                        <p:cTn id="53" dur="26">
                                          <p:stCondLst>
                                            <p:cond delay="1312"/>
                                          </p:stCondLst>
                                        </p:cTn>
                                        <p:tgtEl>
                                          <p:spTgt spid="3">
                                            <p:txEl>
                                              <p:pRg st="5" end="5"/>
                                            </p:txEl>
                                          </p:spTgt>
                                        </p:tgtEl>
                                      </p:cBhvr>
                                      <p:to x="100000" y="80000"/>
                                    </p:animScale>
                                    <p:animScale>
                                      <p:cBhvr>
                                        <p:cTn id="54" dur="166" decel="50000">
                                          <p:stCondLst>
                                            <p:cond delay="1338"/>
                                          </p:stCondLst>
                                        </p:cTn>
                                        <p:tgtEl>
                                          <p:spTgt spid="3">
                                            <p:txEl>
                                              <p:pRg st="5" end="5"/>
                                            </p:txEl>
                                          </p:spTgt>
                                        </p:tgtEl>
                                      </p:cBhvr>
                                      <p:to x="100000" y="100000"/>
                                    </p:animScale>
                                    <p:animScale>
                                      <p:cBhvr>
                                        <p:cTn id="55" dur="26">
                                          <p:stCondLst>
                                            <p:cond delay="1642"/>
                                          </p:stCondLst>
                                        </p:cTn>
                                        <p:tgtEl>
                                          <p:spTgt spid="3">
                                            <p:txEl>
                                              <p:pRg st="5" end="5"/>
                                            </p:txEl>
                                          </p:spTgt>
                                        </p:tgtEl>
                                      </p:cBhvr>
                                      <p:to x="100000" y="90000"/>
                                    </p:animScale>
                                    <p:animScale>
                                      <p:cBhvr>
                                        <p:cTn id="56" dur="166" decel="50000">
                                          <p:stCondLst>
                                            <p:cond delay="1668"/>
                                          </p:stCondLst>
                                        </p:cTn>
                                        <p:tgtEl>
                                          <p:spTgt spid="3">
                                            <p:txEl>
                                              <p:pRg st="5" end="5"/>
                                            </p:txEl>
                                          </p:spTgt>
                                        </p:tgtEl>
                                      </p:cBhvr>
                                      <p:to x="100000" y="100000"/>
                                    </p:animScale>
                                    <p:animScale>
                                      <p:cBhvr>
                                        <p:cTn id="57" dur="26">
                                          <p:stCondLst>
                                            <p:cond delay="1808"/>
                                          </p:stCondLst>
                                        </p:cTn>
                                        <p:tgtEl>
                                          <p:spTgt spid="3">
                                            <p:txEl>
                                              <p:pRg st="5" end="5"/>
                                            </p:txEl>
                                          </p:spTgt>
                                        </p:tgtEl>
                                      </p:cBhvr>
                                      <p:to x="100000" y="95000"/>
                                    </p:animScale>
                                    <p:animScale>
                                      <p:cBhvr>
                                        <p:cTn id="58" dur="166" decel="50000">
                                          <p:stCondLst>
                                            <p:cond delay="1834"/>
                                          </p:stCondLst>
                                        </p:cTn>
                                        <p:tgtEl>
                                          <p:spTgt spid="3">
                                            <p:txEl>
                                              <p:pRg st="5" end="5"/>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circle(in)">
                                      <p:cBhvr>
                                        <p:cTn id="63" dur="20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wipe(down)">
                                      <p:cBhvr>
                                        <p:cTn id="68" dur="500"/>
                                        <p:tgtEl>
                                          <p:spTgt spid="3">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Effect transition="in" filter="wipe(down)">
                                      <p:cBhvr>
                                        <p:cTn id="73" dur="580">
                                          <p:stCondLst>
                                            <p:cond delay="0"/>
                                          </p:stCondLst>
                                        </p:cTn>
                                        <p:tgtEl>
                                          <p:spTgt spid="3">
                                            <p:txEl>
                                              <p:pRg st="8" end="8"/>
                                            </p:txEl>
                                          </p:spTgt>
                                        </p:tgtEl>
                                      </p:cBhvr>
                                    </p:animEffect>
                                    <p:anim calcmode="lin" valueType="num">
                                      <p:cBhvr>
                                        <p:cTn id="7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8" end="8"/>
                                            </p:txEl>
                                          </p:spTgt>
                                        </p:tgtEl>
                                      </p:cBhvr>
                                      <p:to x="100000" y="60000"/>
                                    </p:animScale>
                                    <p:animScale>
                                      <p:cBhvr>
                                        <p:cTn id="80" dur="166" decel="50000">
                                          <p:stCondLst>
                                            <p:cond delay="676"/>
                                          </p:stCondLst>
                                        </p:cTn>
                                        <p:tgtEl>
                                          <p:spTgt spid="3">
                                            <p:txEl>
                                              <p:pRg st="8" end="8"/>
                                            </p:txEl>
                                          </p:spTgt>
                                        </p:tgtEl>
                                      </p:cBhvr>
                                      <p:to x="100000" y="100000"/>
                                    </p:animScale>
                                    <p:animScale>
                                      <p:cBhvr>
                                        <p:cTn id="81" dur="26">
                                          <p:stCondLst>
                                            <p:cond delay="1312"/>
                                          </p:stCondLst>
                                        </p:cTn>
                                        <p:tgtEl>
                                          <p:spTgt spid="3">
                                            <p:txEl>
                                              <p:pRg st="8" end="8"/>
                                            </p:txEl>
                                          </p:spTgt>
                                        </p:tgtEl>
                                      </p:cBhvr>
                                      <p:to x="100000" y="80000"/>
                                    </p:animScale>
                                    <p:animScale>
                                      <p:cBhvr>
                                        <p:cTn id="82" dur="166" decel="50000">
                                          <p:stCondLst>
                                            <p:cond delay="1338"/>
                                          </p:stCondLst>
                                        </p:cTn>
                                        <p:tgtEl>
                                          <p:spTgt spid="3">
                                            <p:txEl>
                                              <p:pRg st="8" end="8"/>
                                            </p:txEl>
                                          </p:spTgt>
                                        </p:tgtEl>
                                      </p:cBhvr>
                                      <p:to x="100000" y="100000"/>
                                    </p:animScale>
                                    <p:animScale>
                                      <p:cBhvr>
                                        <p:cTn id="83" dur="26">
                                          <p:stCondLst>
                                            <p:cond delay="1642"/>
                                          </p:stCondLst>
                                        </p:cTn>
                                        <p:tgtEl>
                                          <p:spTgt spid="3">
                                            <p:txEl>
                                              <p:pRg st="8" end="8"/>
                                            </p:txEl>
                                          </p:spTgt>
                                        </p:tgtEl>
                                      </p:cBhvr>
                                      <p:to x="100000" y="90000"/>
                                    </p:animScale>
                                    <p:animScale>
                                      <p:cBhvr>
                                        <p:cTn id="84" dur="166" decel="50000">
                                          <p:stCondLst>
                                            <p:cond delay="1668"/>
                                          </p:stCondLst>
                                        </p:cTn>
                                        <p:tgtEl>
                                          <p:spTgt spid="3">
                                            <p:txEl>
                                              <p:pRg st="8" end="8"/>
                                            </p:txEl>
                                          </p:spTgt>
                                        </p:tgtEl>
                                      </p:cBhvr>
                                      <p:to x="100000" y="100000"/>
                                    </p:animScale>
                                    <p:animScale>
                                      <p:cBhvr>
                                        <p:cTn id="85" dur="26">
                                          <p:stCondLst>
                                            <p:cond delay="1808"/>
                                          </p:stCondLst>
                                        </p:cTn>
                                        <p:tgtEl>
                                          <p:spTgt spid="3">
                                            <p:txEl>
                                              <p:pRg st="8" end="8"/>
                                            </p:txEl>
                                          </p:spTgt>
                                        </p:tgtEl>
                                      </p:cBhvr>
                                      <p:to x="100000" y="95000"/>
                                    </p:animScale>
                                    <p:animScale>
                                      <p:cBhvr>
                                        <p:cTn id="86" dur="166" decel="50000">
                                          <p:stCondLst>
                                            <p:cond delay="1834"/>
                                          </p:stCondLst>
                                        </p:cTn>
                                        <p:tgtEl>
                                          <p:spTgt spid="3">
                                            <p:txEl>
                                              <p:pRg st="8" end="8"/>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4098"/>
                                        </p:tgtEl>
                                        <p:attrNameLst>
                                          <p:attrName>style.visibility</p:attrName>
                                        </p:attrNameLst>
                                      </p:cBhvr>
                                      <p:to>
                                        <p:strVal val="visible"/>
                                      </p:to>
                                    </p:set>
                                    <p:anim calcmode="lin" valueType="num">
                                      <p:cBhvr>
                                        <p:cTn id="91" dur="500" fill="hold"/>
                                        <p:tgtEl>
                                          <p:spTgt spid="4098"/>
                                        </p:tgtEl>
                                        <p:attrNameLst>
                                          <p:attrName>ppt_w</p:attrName>
                                        </p:attrNameLst>
                                      </p:cBhvr>
                                      <p:tavLst>
                                        <p:tav tm="0">
                                          <p:val>
                                            <p:fltVal val="0"/>
                                          </p:val>
                                        </p:tav>
                                        <p:tav tm="100000">
                                          <p:val>
                                            <p:strVal val="#ppt_w"/>
                                          </p:val>
                                        </p:tav>
                                      </p:tavLst>
                                    </p:anim>
                                    <p:anim calcmode="lin" valueType="num">
                                      <p:cBhvr>
                                        <p:cTn id="92" dur="500" fill="hold"/>
                                        <p:tgtEl>
                                          <p:spTgt spid="4098"/>
                                        </p:tgtEl>
                                        <p:attrNameLst>
                                          <p:attrName>ppt_h</p:attrName>
                                        </p:attrNameLst>
                                      </p:cBhvr>
                                      <p:tavLst>
                                        <p:tav tm="0">
                                          <p:val>
                                            <p:fltVal val="0"/>
                                          </p:val>
                                        </p:tav>
                                        <p:tav tm="100000">
                                          <p:val>
                                            <p:strVal val="#ppt_h"/>
                                          </p:val>
                                        </p:tav>
                                      </p:tavLst>
                                    </p:anim>
                                    <p:animEffect transition="in" filter="fade">
                                      <p:cBhvr>
                                        <p:cTn id="9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B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ario Moreno\Desktop\Vino\la-humanidad-desafiante-58-63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2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2608</Words>
  <Application>Microsoft Office PowerPoint</Application>
  <PresentationFormat>Presentación en pantalla (4:3)</PresentationFormat>
  <Paragraphs>146</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 TEMA: EL VINO. I TIMOTEO.5:23.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IMAGINEMOS ESTA EXCENA SI JESUS HUBIERA ECHO VINO FERMENTADO EN JUAN.2:1-11. </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EL VINO. TEXTO: I TIMOTEO.5:23.</dc:title>
  <dc:creator>Mario Moreno</dc:creator>
  <cp:lastModifiedBy>Mario Moreno</cp:lastModifiedBy>
  <cp:revision>19</cp:revision>
  <dcterms:created xsi:type="dcterms:W3CDTF">2017-03-23T03:36:03Z</dcterms:created>
  <dcterms:modified xsi:type="dcterms:W3CDTF">2017-03-26T04:35:39Z</dcterms:modified>
</cp:coreProperties>
</file>