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9" r:id="rId16"/>
    <p:sldId id="277" r:id="rId17"/>
    <p:sldId id="275" r:id="rId18"/>
    <p:sldId id="276" r:id="rId19"/>
    <p:sldId id="272" r:id="rId20"/>
    <p:sldId id="273" r:id="rId21"/>
    <p:sldId id="274" r:id="rId22"/>
    <p:sldId id="280" r:id="rId23"/>
    <p:sldId id="278"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214896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2621256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2852316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391725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120402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360606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378267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16220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20162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172599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631BB13-3BAC-4E4A-A3BB-87A98FE5AE45}" type="datetimeFigureOut">
              <a:rPr lang="es-MX" smtClean="0"/>
              <a:t>20/07/2017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EE26DAF-E2AE-4075-9AC3-40D9CBD68708}" type="slidenum">
              <a:rPr lang="es-MX" smtClean="0"/>
              <a:t>‹Nº›</a:t>
            </a:fld>
            <a:endParaRPr lang="es-MX"/>
          </a:p>
        </p:txBody>
      </p:sp>
    </p:spTree>
    <p:extLst>
      <p:ext uri="{BB962C8B-B14F-4D97-AF65-F5344CB8AC3E}">
        <p14:creationId xmlns:p14="http://schemas.microsoft.com/office/powerpoint/2010/main" val="289299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31BB13-3BAC-4E4A-A3BB-87A98FE5AE45}" type="datetimeFigureOut">
              <a:rPr lang="es-MX" smtClean="0"/>
              <a:t>20/07/2017</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26DAF-E2AE-4075-9AC3-40D9CBD68708}" type="slidenum">
              <a:rPr lang="es-MX" smtClean="0"/>
              <a:t>‹Nº›</a:t>
            </a:fld>
            <a:endParaRPr lang="es-MX"/>
          </a:p>
        </p:txBody>
      </p:sp>
    </p:spTree>
    <p:extLst>
      <p:ext uri="{BB962C8B-B14F-4D97-AF65-F5344CB8AC3E}">
        <p14:creationId xmlns:p14="http://schemas.microsoft.com/office/powerpoint/2010/main" val="1643423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eñales\Fondos\caccd5286c3eba054cf07ecc4e5695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a:xfrm>
            <a:off x="467544" y="27856"/>
            <a:ext cx="8229600" cy="1143000"/>
          </a:xfrm>
        </p:spPr>
        <p:txBody>
          <a:bodyPr/>
          <a:lstStyle/>
          <a:p>
            <a:r>
              <a:rPr lang="es-MX" b="1" dirty="0" smtClean="0"/>
              <a:t>¿ES PECADO ADORNARSE?</a:t>
            </a:r>
            <a:endParaRPr lang="es-MX" b="1" dirty="0"/>
          </a:p>
        </p:txBody>
      </p:sp>
      <p:sp>
        <p:nvSpPr>
          <p:cNvPr id="5" name="4 Marcador de contenido"/>
          <p:cNvSpPr>
            <a:spLocks noGrp="1"/>
          </p:cNvSpPr>
          <p:nvPr>
            <p:ph idx="1"/>
          </p:nvPr>
        </p:nvSpPr>
        <p:spPr>
          <a:xfrm>
            <a:off x="0" y="1052736"/>
            <a:ext cx="9144000" cy="5805264"/>
          </a:xfrm>
        </p:spPr>
        <p:txBody>
          <a:bodyPr/>
          <a:lstStyle/>
          <a:p>
            <a:r>
              <a:rPr lang="es-MX" b="1" dirty="0" smtClean="0"/>
              <a:t>INTRODUCCION:</a:t>
            </a:r>
          </a:p>
          <a:p>
            <a:r>
              <a:rPr lang="es-MX" b="1" dirty="0" smtClean="0"/>
              <a:t>Para muchos religiosos de hoy en día, es pecado que las mujeres se adornen, o que usen anillos, chapas, cadenas o cualquier otro tipo de adorno.</a:t>
            </a:r>
          </a:p>
          <a:p>
            <a:r>
              <a:rPr lang="es-MX" b="1" dirty="0" smtClean="0"/>
              <a:t>Pero el punto principal, no es que digan los hombres, ni lo que ellos piensen o creen, lo que nos debe importar es lo que Dios dice en su palabra.</a:t>
            </a:r>
          </a:p>
          <a:p>
            <a:r>
              <a:rPr lang="es-MX" b="1" dirty="0" smtClean="0"/>
              <a:t>Veremos en este estudio lo que Dios dice en su palabra, no las opiniones o pensamiento de los hombres. </a:t>
            </a:r>
            <a:endParaRPr lang="es-MX" b="1" dirty="0"/>
          </a:p>
        </p:txBody>
      </p:sp>
    </p:spTree>
    <p:extLst>
      <p:ext uri="{BB962C8B-B14F-4D97-AF65-F5344CB8AC3E}">
        <p14:creationId xmlns:p14="http://schemas.microsoft.com/office/powerpoint/2010/main" val="195761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ircle(in)">
                                      <p:cBhvr>
                                        <p:cTn id="13" dur="2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circle(in)">
                                      <p:cBhvr>
                                        <p:cTn id="18" dur="2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circle(in)">
                                      <p:cBhvr>
                                        <p:cTn id="23" dur="20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circle(in)">
                                      <p:cBhvr>
                                        <p:cTn id="28"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95536" y="11266"/>
            <a:ext cx="8229600" cy="1143000"/>
          </a:xfrm>
        </p:spPr>
        <p:txBody>
          <a:bodyPr/>
          <a:lstStyle/>
          <a:p>
            <a:r>
              <a:rPr lang="es-MX" b="1" dirty="0" smtClean="0"/>
              <a:t>EN EL ANTIGUO TESTAMENTO.</a:t>
            </a:r>
            <a:endParaRPr lang="es-MX" b="1" dirty="0"/>
          </a:p>
        </p:txBody>
      </p:sp>
      <p:sp>
        <p:nvSpPr>
          <p:cNvPr id="3" name="2 Marcador de contenido"/>
          <p:cNvSpPr>
            <a:spLocks noGrp="1"/>
          </p:cNvSpPr>
          <p:nvPr>
            <p:ph idx="1"/>
          </p:nvPr>
        </p:nvSpPr>
        <p:spPr>
          <a:xfrm>
            <a:off x="0" y="1340768"/>
            <a:ext cx="9144000" cy="5517232"/>
          </a:xfrm>
        </p:spPr>
        <p:txBody>
          <a:bodyPr/>
          <a:lstStyle/>
          <a:p>
            <a:r>
              <a:rPr lang="es-MX" b="1" dirty="0" smtClean="0"/>
              <a:t>En el Antiguo Testamento muchas veces las mujeres se adornaron y no pecaron.</a:t>
            </a:r>
          </a:p>
          <a:p>
            <a:r>
              <a:rPr lang="es-MX" b="1" dirty="0" smtClean="0"/>
              <a:t>Genesis.35:4.</a:t>
            </a:r>
          </a:p>
          <a:p>
            <a:r>
              <a:rPr lang="es-MX" b="1" dirty="0" smtClean="0"/>
              <a:t>Entregaron, pues, a Jacob todos los dioses extranjeros que tenían en su poder y los pendientes que tenían en sus orejas; y Jacob los escondió debajo de la encina que había junto a </a:t>
            </a:r>
            <a:r>
              <a:rPr lang="es-MX" b="1" dirty="0" err="1" smtClean="0"/>
              <a:t>Siquem</a:t>
            </a:r>
            <a:r>
              <a:rPr lang="es-MX" b="1" dirty="0" smtClean="0"/>
              <a:t>.</a:t>
            </a:r>
          </a:p>
          <a:p>
            <a:r>
              <a:rPr lang="es-MX" b="1" dirty="0" smtClean="0"/>
              <a:t>Usaban pendiente en sus orejas, ¿Las castigo Dios por eso? No.</a:t>
            </a:r>
            <a:endParaRPr lang="es-MX" b="1" dirty="0"/>
          </a:p>
        </p:txBody>
      </p:sp>
    </p:spTree>
    <p:extLst>
      <p:ext uri="{BB962C8B-B14F-4D97-AF65-F5344CB8AC3E}">
        <p14:creationId xmlns:p14="http://schemas.microsoft.com/office/powerpoint/2010/main" val="28231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7818"/>
            <a:ext cx="6156176" cy="6850182"/>
          </a:xfrm>
        </p:spPr>
        <p:txBody>
          <a:bodyPr>
            <a:normAutofit fontScale="92500"/>
          </a:bodyPr>
          <a:lstStyle/>
          <a:p>
            <a:r>
              <a:rPr lang="es-MX" b="1" dirty="0" smtClean="0"/>
              <a:t>Exodo.32:2.</a:t>
            </a:r>
          </a:p>
          <a:p>
            <a:r>
              <a:rPr lang="es-MX" b="1" dirty="0" smtClean="0"/>
              <a:t>Y Aarón les dijo: Quitad los pendientes de oro de las orejas de vuestras mujeres, de vuestros hijos y de vuestras hijas, y traédmelos.</a:t>
            </a:r>
          </a:p>
          <a:p>
            <a:r>
              <a:rPr lang="es-MX" b="1" dirty="0" smtClean="0"/>
              <a:t>Las mujeres del pueblo de Israel usaban pendientes en sus orejas para adornarse, y Dios nunca las castigo por eso.</a:t>
            </a:r>
          </a:p>
          <a:p>
            <a:r>
              <a:rPr lang="es-MX" b="1" dirty="0" smtClean="0"/>
              <a:t>En nombre de su amo, el siervo de Abraham llevaba dos brazaletes listos para regalarle a Rebeca. </a:t>
            </a:r>
          </a:p>
          <a:p>
            <a:r>
              <a:rPr lang="es-MX" b="1" dirty="0" smtClean="0"/>
              <a:t>Gen.24:22. </a:t>
            </a:r>
            <a:endParaRPr lang="es-MX" b="1" dirty="0"/>
          </a:p>
        </p:txBody>
      </p:sp>
      <p:pic>
        <p:nvPicPr>
          <p:cNvPr id="8194" name="Picture 2" descr="C:\Users\HP\Desktop\Adornarse\becer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908720"/>
            <a:ext cx="2987824" cy="47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54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194"/>
                                        </p:tgtEl>
                                        <p:attrNameLst>
                                          <p:attrName>style.visibility</p:attrName>
                                        </p:attrNameLst>
                                      </p:cBhvr>
                                      <p:to>
                                        <p:strVal val="visible"/>
                                      </p:to>
                                    </p:set>
                                    <p:animEffect transition="in" filter="circle(in)">
                                      <p:cBhvr>
                                        <p:cTn id="30" dur="2000"/>
                                        <p:tgtEl>
                                          <p:spTgt spid="819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circle(in)">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down)">
                                      <p:cBhvr>
                                        <p:cTn id="4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11088"/>
            <a:ext cx="6372200" cy="6846912"/>
          </a:xfrm>
        </p:spPr>
        <p:txBody>
          <a:bodyPr>
            <a:normAutofit fontScale="92500"/>
          </a:bodyPr>
          <a:lstStyle/>
          <a:p>
            <a:r>
              <a:rPr lang="es-MX" b="1" dirty="0" smtClean="0"/>
              <a:t>Y aconteció que cuando los camellos habían terminado de beber, el hombre tomó un anillo de oro que pesaba medio siclo, y dos brazaletes que pesaban diez siclos de oro,</a:t>
            </a:r>
          </a:p>
          <a:p>
            <a:r>
              <a:rPr lang="es-MX" b="1" dirty="0" smtClean="0"/>
              <a:t>Este siervo, llevaba para regalar un anillo de oro, dos brazaletes de oro.</a:t>
            </a:r>
          </a:p>
          <a:p>
            <a:r>
              <a:rPr lang="es-MX" b="1" dirty="0" smtClean="0"/>
              <a:t>Si el oro fuera pecado Abraham hubiera pecado al regalar algo que es pecado, pero vemos que no fue así.</a:t>
            </a:r>
          </a:p>
          <a:p>
            <a:r>
              <a:rPr lang="es-MX" b="1" dirty="0" smtClean="0"/>
              <a:t>Porque el oro nunca ha sido pecado para Dios, solo en la mente del hombre es pecado.</a:t>
            </a:r>
            <a:endParaRPr lang="es-MX"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2257"/>
            <a:ext cx="2718761" cy="33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1" y="3789041"/>
            <a:ext cx="2862777"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3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circle(in)">
                                      <p:cBhvr>
                                        <p:cTn id="25" dur="2000"/>
                                        <p:tgtEl>
                                          <p:spTgt spid="921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9219"/>
                                        </p:tgtEl>
                                        <p:attrNameLst>
                                          <p:attrName>style.visibility</p:attrName>
                                        </p:attrNameLst>
                                      </p:cBhvr>
                                      <p:to>
                                        <p:strVal val="visible"/>
                                      </p:to>
                                    </p:set>
                                    <p:anim calcmode="lin" valueType="num">
                                      <p:cBhvr>
                                        <p:cTn id="30" dur="1000" fill="hold"/>
                                        <p:tgtEl>
                                          <p:spTgt spid="9219"/>
                                        </p:tgtEl>
                                        <p:attrNameLst>
                                          <p:attrName>ppt_w</p:attrName>
                                        </p:attrNameLst>
                                      </p:cBhvr>
                                      <p:tavLst>
                                        <p:tav tm="0">
                                          <p:val>
                                            <p:fltVal val="0"/>
                                          </p:val>
                                        </p:tav>
                                        <p:tav tm="100000">
                                          <p:val>
                                            <p:strVal val="#ppt_w"/>
                                          </p:val>
                                        </p:tav>
                                      </p:tavLst>
                                    </p:anim>
                                    <p:anim calcmode="lin" valueType="num">
                                      <p:cBhvr>
                                        <p:cTn id="31" dur="1000" fill="hold"/>
                                        <p:tgtEl>
                                          <p:spTgt spid="9219"/>
                                        </p:tgtEl>
                                        <p:attrNameLst>
                                          <p:attrName>ppt_h</p:attrName>
                                        </p:attrNameLst>
                                      </p:cBhvr>
                                      <p:tavLst>
                                        <p:tav tm="0">
                                          <p:val>
                                            <p:fltVal val="0"/>
                                          </p:val>
                                        </p:tav>
                                        <p:tav tm="100000">
                                          <p:val>
                                            <p:strVal val="#ppt_h"/>
                                          </p:val>
                                        </p:tav>
                                      </p:tavLst>
                                    </p:anim>
                                    <p:anim calcmode="lin" valueType="num">
                                      <p:cBhvr>
                                        <p:cTn id="32" dur="1000" fill="hold"/>
                                        <p:tgtEl>
                                          <p:spTgt spid="9219"/>
                                        </p:tgtEl>
                                        <p:attrNameLst>
                                          <p:attrName>style.rotation</p:attrName>
                                        </p:attrNameLst>
                                      </p:cBhvr>
                                      <p:tavLst>
                                        <p:tav tm="0">
                                          <p:val>
                                            <p:fltVal val="90"/>
                                          </p:val>
                                        </p:tav>
                                        <p:tav tm="100000">
                                          <p:val>
                                            <p:fltVal val="0"/>
                                          </p:val>
                                        </p:tav>
                                      </p:tavLst>
                                    </p:anim>
                                    <p:animEffect transition="in" filter="fade">
                                      <p:cBhvr>
                                        <p:cTn id="33" dur="1000"/>
                                        <p:tgtEl>
                                          <p:spTgt spid="921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circle(in)">
                                      <p:cBhvr>
                                        <p:cTn id="38" dur="20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circle(in)">
                                      <p:cBhvr>
                                        <p:cTn id="43" dur="20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circle(in)">
                                      <p:cBhvr>
                                        <p:cTn id="4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21673"/>
            <a:ext cx="6516216" cy="6836327"/>
          </a:xfrm>
        </p:spPr>
        <p:txBody>
          <a:bodyPr>
            <a:normAutofit lnSpcReduction="10000"/>
          </a:bodyPr>
          <a:lstStyle/>
          <a:p>
            <a:r>
              <a:rPr lang="es-MX" b="1" dirty="0" smtClean="0"/>
              <a:t>Miremos en Isaias.3:18-23.</a:t>
            </a:r>
          </a:p>
          <a:p>
            <a:r>
              <a:rPr lang="es-MX" b="1" dirty="0" smtClean="0"/>
              <a:t>Aquel día el Señor les quitará el adorno de las ajorcas, los tocados y las lunetas,</a:t>
            </a:r>
          </a:p>
          <a:p>
            <a:r>
              <a:rPr lang="es-MX" b="1" dirty="0"/>
              <a:t>L</a:t>
            </a:r>
            <a:r>
              <a:rPr lang="es-MX" b="1" dirty="0" smtClean="0"/>
              <a:t>os </a:t>
            </a:r>
            <a:r>
              <a:rPr lang="es-MX" b="1" dirty="0" smtClean="0"/>
              <a:t>pendientes, los brazaletes y los velos,</a:t>
            </a:r>
          </a:p>
          <a:p>
            <a:r>
              <a:rPr lang="es-MX" b="1" dirty="0"/>
              <a:t>L</a:t>
            </a:r>
            <a:r>
              <a:rPr lang="es-MX" b="1" dirty="0" smtClean="0"/>
              <a:t>as </a:t>
            </a:r>
            <a:r>
              <a:rPr lang="es-MX" b="1" dirty="0" smtClean="0"/>
              <a:t>redecillas, las cadenillas de los pies, las cintas, las cajitas de perfume y los amuletos,</a:t>
            </a:r>
          </a:p>
          <a:p>
            <a:r>
              <a:rPr lang="es-MX" b="1" dirty="0"/>
              <a:t>L</a:t>
            </a:r>
            <a:r>
              <a:rPr lang="es-MX" b="1" dirty="0" smtClean="0"/>
              <a:t>os </a:t>
            </a:r>
            <a:r>
              <a:rPr lang="es-MX" b="1" dirty="0" smtClean="0"/>
              <a:t>anillos y aretes de nariz, </a:t>
            </a:r>
          </a:p>
          <a:p>
            <a:r>
              <a:rPr lang="es-MX" b="1" dirty="0"/>
              <a:t>L</a:t>
            </a:r>
            <a:r>
              <a:rPr lang="es-MX" b="1" dirty="0" smtClean="0"/>
              <a:t>as </a:t>
            </a:r>
            <a:r>
              <a:rPr lang="es-MX" b="1" dirty="0" smtClean="0"/>
              <a:t>ropas de gala, las túnicas, los mantos y las bolsas, </a:t>
            </a:r>
          </a:p>
          <a:p>
            <a:r>
              <a:rPr lang="es-MX" b="1" dirty="0"/>
              <a:t>L</a:t>
            </a:r>
            <a:r>
              <a:rPr lang="es-MX" b="1" dirty="0" smtClean="0"/>
              <a:t>os </a:t>
            </a:r>
            <a:r>
              <a:rPr lang="es-MX" b="1" dirty="0" smtClean="0"/>
              <a:t>espejos, la ropa interior, los turbantes y los velos.</a:t>
            </a:r>
            <a:endParaRPr lang="es-MX" b="1" dirty="0"/>
          </a:p>
        </p:txBody>
      </p:sp>
      <p:pic>
        <p:nvPicPr>
          <p:cNvPr id="10242" name="Picture 2" descr="C:\Users\HP\Desktop\Adornarse\descar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1" y="2704"/>
            <a:ext cx="2411760" cy="328228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HP\Desktop\Adornarse\169-bracelete-egipcia_1344879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7" y="3645024"/>
            <a:ext cx="2621066" cy="307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3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242"/>
                                        </p:tgtEl>
                                        <p:attrNameLst>
                                          <p:attrName>style.visibility</p:attrName>
                                        </p:attrNameLst>
                                      </p:cBhvr>
                                      <p:to>
                                        <p:strVal val="visible"/>
                                      </p:to>
                                    </p:set>
                                    <p:animEffect transition="in" filter="circle(in)">
                                      <p:cBhvr>
                                        <p:cTn id="66" dur="2000"/>
                                        <p:tgtEl>
                                          <p:spTgt spid="10242"/>
                                        </p:tgtEl>
                                      </p:cBhvr>
                                    </p:animEffect>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10243"/>
                                        </p:tgtEl>
                                        <p:attrNameLst>
                                          <p:attrName>style.visibility</p:attrName>
                                        </p:attrNameLst>
                                      </p:cBhvr>
                                      <p:to>
                                        <p:strVal val="visible"/>
                                      </p:to>
                                    </p:set>
                                    <p:animEffect transition="in" filter="fade">
                                      <p:cBhvr>
                                        <p:cTn id="71" dur="2000"/>
                                        <p:tgtEl>
                                          <p:spTgt spid="10243"/>
                                        </p:tgtEl>
                                      </p:cBhvr>
                                    </p:animEffect>
                                    <p:anim calcmode="lin" valueType="num">
                                      <p:cBhvr>
                                        <p:cTn id="72" dur="2000" fill="hold"/>
                                        <p:tgtEl>
                                          <p:spTgt spid="10243"/>
                                        </p:tgtEl>
                                        <p:attrNameLst>
                                          <p:attrName>ppt_w</p:attrName>
                                        </p:attrNameLst>
                                      </p:cBhvr>
                                      <p:tavLst>
                                        <p:tav tm="0" fmla="#ppt_w*sin(2.5*pi*$)">
                                          <p:val>
                                            <p:fltVal val="0"/>
                                          </p:val>
                                        </p:tav>
                                        <p:tav tm="100000">
                                          <p:val>
                                            <p:fltVal val="1"/>
                                          </p:val>
                                        </p:tav>
                                      </p:tavLst>
                                    </p:anim>
                                    <p:anim calcmode="lin" valueType="num">
                                      <p:cBhvr>
                                        <p:cTn id="73" dur="2000" fill="hold"/>
                                        <p:tgtEl>
                                          <p:spTgt spid="10243"/>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3">
                                            <p:txEl>
                                              <p:pRg st="4" end="4"/>
                                            </p:txEl>
                                          </p:spTgt>
                                        </p:tgtEl>
                                        <p:attrNameLst>
                                          <p:attrName>style.visibility</p:attrName>
                                        </p:attrNameLst>
                                      </p:cBhvr>
                                      <p:to>
                                        <p:strVal val="visible"/>
                                      </p:to>
                                    </p:set>
                                    <p:animEffect transition="in" filter="circle(in)">
                                      <p:cBhvr>
                                        <p:cTn id="78" dur="2000"/>
                                        <p:tgtEl>
                                          <p:spTgt spid="3">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3">
                                            <p:txEl>
                                              <p:pRg st="5" end="5"/>
                                            </p:txEl>
                                          </p:spTgt>
                                        </p:tgtEl>
                                        <p:attrNameLst>
                                          <p:attrName>style.visibility</p:attrName>
                                        </p:attrNameLst>
                                      </p:cBhvr>
                                      <p:to>
                                        <p:strVal val="visible"/>
                                      </p:to>
                                    </p:set>
                                    <p:animEffect transition="in" filter="circle(in)">
                                      <p:cBhvr>
                                        <p:cTn id="83" dur="2000"/>
                                        <p:tgtEl>
                                          <p:spTgt spid="3">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3">
                                            <p:txEl>
                                              <p:pRg st="6" end="6"/>
                                            </p:txEl>
                                          </p:spTgt>
                                        </p:tgtEl>
                                        <p:attrNameLst>
                                          <p:attrName>style.visibility</p:attrName>
                                        </p:attrNameLst>
                                      </p:cBhvr>
                                      <p:to>
                                        <p:strVal val="visible"/>
                                      </p:to>
                                    </p:set>
                                    <p:animEffect transition="in" filter="circle(in)">
                                      <p:cBhvr>
                                        <p:cTn id="8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626" y="-8772"/>
            <a:ext cx="6944638" cy="6866772"/>
          </a:xfrm>
        </p:spPr>
        <p:txBody>
          <a:bodyPr>
            <a:normAutofit lnSpcReduction="10000"/>
          </a:bodyPr>
          <a:lstStyle/>
          <a:p>
            <a:r>
              <a:rPr lang="es-MX" b="1" dirty="0" smtClean="0"/>
              <a:t>Fijémonos bien en todos los adornos que usaban las mujeres de Israel, y Dios no las castigo por eso, sino por su actitud.</a:t>
            </a:r>
          </a:p>
          <a:p>
            <a:r>
              <a:rPr lang="es-MX" b="1" dirty="0" smtClean="0"/>
              <a:t>Isaias.3:16-17.</a:t>
            </a:r>
          </a:p>
          <a:p>
            <a:r>
              <a:rPr lang="es-MX" b="1" dirty="0" smtClean="0"/>
              <a:t>Además, dijo el SEÑOR: Puesto que las hijas de Sion son orgullosas, andan con el cuello erguido y con ojos seductores, y caminan con paso menudo haciendo tintinear las ajorcas en sus pies, </a:t>
            </a:r>
          </a:p>
          <a:p>
            <a:r>
              <a:rPr lang="es-MX" b="1" dirty="0"/>
              <a:t>E</a:t>
            </a:r>
            <a:r>
              <a:rPr lang="es-MX" b="1" dirty="0" smtClean="0"/>
              <a:t>l Señor herirá con tiña el cráneo de las hijas de Sion, y el SEÑOR desnudará sus frentes.</a:t>
            </a:r>
            <a:endParaRPr lang="es-MX" b="1" dirty="0"/>
          </a:p>
        </p:txBody>
      </p:sp>
      <p:pic>
        <p:nvPicPr>
          <p:cNvPr id="11266" name="Picture 2" descr="C:\Users\HP\Desktop\Adornarse\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432" y="214313"/>
            <a:ext cx="2143125" cy="602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1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1266"/>
                                        </p:tgtEl>
                                        <p:attrNameLst>
                                          <p:attrName>style.visibility</p:attrName>
                                        </p:attrNameLst>
                                      </p:cBhvr>
                                      <p:to>
                                        <p:strVal val="visible"/>
                                      </p:to>
                                    </p:set>
                                    <p:anim calcmode="lin" valueType="num">
                                      <p:cBhvr>
                                        <p:cTn id="53" dur="1000" fill="hold"/>
                                        <p:tgtEl>
                                          <p:spTgt spid="11266"/>
                                        </p:tgtEl>
                                        <p:attrNameLst>
                                          <p:attrName>ppt_w</p:attrName>
                                        </p:attrNameLst>
                                      </p:cBhvr>
                                      <p:tavLst>
                                        <p:tav tm="0">
                                          <p:val>
                                            <p:fltVal val="0"/>
                                          </p:val>
                                        </p:tav>
                                        <p:tav tm="100000">
                                          <p:val>
                                            <p:strVal val="#ppt_w"/>
                                          </p:val>
                                        </p:tav>
                                      </p:tavLst>
                                    </p:anim>
                                    <p:anim calcmode="lin" valueType="num">
                                      <p:cBhvr>
                                        <p:cTn id="54" dur="1000" fill="hold"/>
                                        <p:tgtEl>
                                          <p:spTgt spid="11266"/>
                                        </p:tgtEl>
                                        <p:attrNameLst>
                                          <p:attrName>ppt_h</p:attrName>
                                        </p:attrNameLst>
                                      </p:cBhvr>
                                      <p:tavLst>
                                        <p:tav tm="0">
                                          <p:val>
                                            <p:fltVal val="0"/>
                                          </p:val>
                                        </p:tav>
                                        <p:tav tm="100000">
                                          <p:val>
                                            <p:strVal val="#ppt_h"/>
                                          </p:val>
                                        </p:tav>
                                      </p:tavLst>
                                    </p:anim>
                                    <p:anim calcmode="lin" valueType="num">
                                      <p:cBhvr>
                                        <p:cTn id="55" dur="1000" fill="hold"/>
                                        <p:tgtEl>
                                          <p:spTgt spid="11266"/>
                                        </p:tgtEl>
                                        <p:attrNameLst>
                                          <p:attrName>style.rotation</p:attrName>
                                        </p:attrNameLst>
                                      </p:cBhvr>
                                      <p:tavLst>
                                        <p:tav tm="0">
                                          <p:val>
                                            <p:fltVal val="90"/>
                                          </p:val>
                                        </p:tav>
                                        <p:tav tm="100000">
                                          <p:val>
                                            <p:fltVal val="0"/>
                                          </p:val>
                                        </p:tav>
                                      </p:tavLst>
                                    </p:anim>
                                    <p:animEffect transition="in" filter="fade">
                                      <p:cBhvr>
                                        <p:cTn id="56"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0"/>
            <a:ext cx="8229600" cy="1143000"/>
          </a:xfrm>
        </p:spPr>
        <p:txBody>
          <a:bodyPr/>
          <a:lstStyle/>
          <a:p>
            <a:r>
              <a:rPr lang="es-MX" b="1" dirty="0"/>
              <a:t>EN EL NUEVO TESTAMENTO.</a:t>
            </a:r>
          </a:p>
        </p:txBody>
      </p:sp>
      <p:sp>
        <p:nvSpPr>
          <p:cNvPr id="3" name="2 Marcador de contenido"/>
          <p:cNvSpPr>
            <a:spLocks noGrp="1"/>
          </p:cNvSpPr>
          <p:nvPr>
            <p:ph idx="1"/>
          </p:nvPr>
        </p:nvSpPr>
        <p:spPr>
          <a:xfrm>
            <a:off x="0" y="1196752"/>
            <a:ext cx="6156176" cy="5661248"/>
          </a:xfrm>
        </p:spPr>
        <p:txBody>
          <a:bodyPr>
            <a:normAutofit fontScale="85000" lnSpcReduction="10000"/>
          </a:bodyPr>
          <a:lstStyle/>
          <a:p>
            <a:r>
              <a:rPr lang="es-MX" b="1" dirty="0"/>
              <a:t>Cuando el hijo prodigo regreso, el Padre, Dios le dio un anillo.</a:t>
            </a:r>
          </a:p>
          <a:p>
            <a:r>
              <a:rPr lang="es-MX" b="1" dirty="0"/>
              <a:t>Lucas.15:22.</a:t>
            </a:r>
          </a:p>
          <a:p>
            <a:r>
              <a:rPr lang="es-MX" b="1" dirty="0"/>
              <a:t>Pero el padre dijo a sus siervos: "Pronto; traed la mejor ropa y vestidlo, y poned un anillo en su mano y sandalias en los pies; </a:t>
            </a:r>
          </a:p>
          <a:p>
            <a:r>
              <a:rPr lang="es-MX" b="1" dirty="0"/>
              <a:t>¿Peco El Padre por poner un anillo en su hijo?</a:t>
            </a:r>
          </a:p>
          <a:p>
            <a:r>
              <a:rPr lang="es-MX" b="1" dirty="0"/>
              <a:t>Claro que no.</a:t>
            </a:r>
          </a:p>
          <a:p>
            <a:r>
              <a:rPr lang="es-MX" b="1" dirty="0"/>
              <a:t>Aun estos que dicen que el oro es pecado, y exigen que sus miembros no lleven nada que sea de oro, plata.</a:t>
            </a:r>
          </a:p>
          <a:p>
            <a:endParaRPr lang="es-MX" dirty="0"/>
          </a:p>
        </p:txBody>
      </p:sp>
      <p:pic>
        <p:nvPicPr>
          <p:cNvPr id="12290" name="Picture 2" descr="C:\Users\HP\Desktop\Adornarse\descarga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556792"/>
            <a:ext cx="290160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1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2290"/>
                                        </p:tgtEl>
                                        <p:attrNameLst>
                                          <p:attrName>style.visibility</p:attrName>
                                        </p:attrNameLst>
                                      </p:cBhvr>
                                      <p:to>
                                        <p:strVal val="visible"/>
                                      </p:to>
                                    </p:set>
                                    <p:anim calcmode="lin" valueType="num">
                                      <p:cBhvr>
                                        <p:cTn id="41" dur="500" fill="hold"/>
                                        <p:tgtEl>
                                          <p:spTgt spid="12290"/>
                                        </p:tgtEl>
                                        <p:attrNameLst>
                                          <p:attrName>ppt_w</p:attrName>
                                        </p:attrNameLst>
                                      </p:cBhvr>
                                      <p:tavLst>
                                        <p:tav tm="0">
                                          <p:val>
                                            <p:fltVal val="0"/>
                                          </p:val>
                                        </p:tav>
                                        <p:tav tm="100000">
                                          <p:val>
                                            <p:strVal val="#ppt_w"/>
                                          </p:val>
                                        </p:tav>
                                      </p:tavLst>
                                    </p:anim>
                                    <p:anim calcmode="lin" valueType="num">
                                      <p:cBhvr>
                                        <p:cTn id="42" dur="500" fill="hold"/>
                                        <p:tgtEl>
                                          <p:spTgt spid="12290"/>
                                        </p:tgtEl>
                                        <p:attrNameLst>
                                          <p:attrName>ppt_h</p:attrName>
                                        </p:attrNameLst>
                                      </p:cBhvr>
                                      <p:tavLst>
                                        <p:tav tm="0">
                                          <p:val>
                                            <p:fltVal val="0"/>
                                          </p:val>
                                        </p:tav>
                                        <p:tav tm="100000">
                                          <p:val>
                                            <p:strVal val="#ppt_h"/>
                                          </p:val>
                                        </p:tav>
                                      </p:tavLst>
                                    </p:anim>
                                    <p:animEffect transition="in" filter="fade">
                                      <p:cBhvr>
                                        <p:cTn id="43" dur="500"/>
                                        <p:tgtEl>
                                          <p:spTgt spid="1229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circle(in)">
                                      <p:cBhvr>
                                        <p:cTn id="48" dur="2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circle(in)">
                                      <p:cBhvr>
                                        <p:cTn id="53" dur="20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circle(in)">
                                      <p:cBhvr>
                                        <p:cTn id="5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796136" cy="6858000"/>
          </a:xfrm>
        </p:spPr>
        <p:txBody>
          <a:bodyPr/>
          <a:lstStyle/>
          <a:p>
            <a:r>
              <a:rPr lang="es-MX" b="1" dirty="0" smtClean="0"/>
              <a:t>No cumplen su misma regla, porque los que son casado, llevan el anillo de matrimonio y es de oro.</a:t>
            </a:r>
          </a:p>
          <a:p>
            <a:r>
              <a:rPr lang="es-MX" b="1" dirty="0" smtClean="0"/>
              <a:t>Si el oro es pecado como ellos dicen, en ninguna circunstancia seria permitido.</a:t>
            </a:r>
          </a:p>
          <a:p>
            <a:r>
              <a:rPr lang="es-MX" b="1" dirty="0" smtClean="0"/>
              <a:t>Entonces la pregunta es ¿Por qué llevan ellos un anillo de oro?</a:t>
            </a:r>
          </a:p>
          <a:p>
            <a:r>
              <a:rPr lang="es-MX" b="1" dirty="0" smtClean="0"/>
              <a:t>¿Porque lo hacen ellos? </a:t>
            </a:r>
          </a:p>
          <a:p>
            <a:r>
              <a:rPr lang="es-MX" b="1" dirty="0"/>
              <a:t>¿</a:t>
            </a:r>
            <a:r>
              <a:rPr lang="es-MX" b="1" dirty="0" smtClean="0"/>
              <a:t>Porque para otros es pecado, pero para ellos no?.</a:t>
            </a:r>
            <a:endParaRPr lang="es-MX" b="1" dirty="0"/>
          </a:p>
        </p:txBody>
      </p:sp>
      <p:pic>
        <p:nvPicPr>
          <p:cNvPr id="13314" name="Picture 2" descr="C:\Users\HP\Desktop\Adornarse\Noticia-7774-ma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32656"/>
            <a:ext cx="327585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77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3314"/>
                                        </p:tgtEl>
                                        <p:attrNameLst>
                                          <p:attrName>style.visibility</p:attrName>
                                        </p:attrNameLst>
                                      </p:cBhvr>
                                      <p:to>
                                        <p:strVal val="visible"/>
                                      </p:to>
                                    </p:set>
                                    <p:anim calcmode="lin" valueType="num">
                                      <p:cBhvr>
                                        <p:cTn id="32" dur="1000" fill="hold"/>
                                        <p:tgtEl>
                                          <p:spTgt spid="13314"/>
                                        </p:tgtEl>
                                        <p:attrNameLst>
                                          <p:attrName>ppt_w</p:attrName>
                                        </p:attrNameLst>
                                      </p:cBhvr>
                                      <p:tavLst>
                                        <p:tav tm="0">
                                          <p:val>
                                            <p:fltVal val="0"/>
                                          </p:val>
                                        </p:tav>
                                        <p:tav tm="100000">
                                          <p:val>
                                            <p:strVal val="#ppt_w"/>
                                          </p:val>
                                        </p:tav>
                                      </p:tavLst>
                                    </p:anim>
                                    <p:anim calcmode="lin" valueType="num">
                                      <p:cBhvr>
                                        <p:cTn id="33" dur="1000" fill="hold"/>
                                        <p:tgtEl>
                                          <p:spTgt spid="13314"/>
                                        </p:tgtEl>
                                        <p:attrNameLst>
                                          <p:attrName>ppt_h</p:attrName>
                                        </p:attrNameLst>
                                      </p:cBhvr>
                                      <p:tavLst>
                                        <p:tav tm="0">
                                          <p:val>
                                            <p:fltVal val="0"/>
                                          </p:val>
                                        </p:tav>
                                        <p:tav tm="100000">
                                          <p:val>
                                            <p:strVal val="#ppt_h"/>
                                          </p:val>
                                        </p:tav>
                                      </p:tavLst>
                                    </p:anim>
                                    <p:anim calcmode="lin" valueType="num">
                                      <p:cBhvr>
                                        <p:cTn id="34" dur="1000" fill="hold"/>
                                        <p:tgtEl>
                                          <p:spTgt spid="13314"/>
                                        </p:tgtEl>
                                        <p:attrNameLst>
                                          <p:attrName>style.rotation</p:attrName>
                                        </p:attrNameLst>
                                      </p:cBhvr>
                                      <p:tavLst>
                                        <p:tav tm="0">
                                          <p:val>
                                            <p:fltVal val="90"/>
                                          </p:val>
                                        </p:tav>
                                        <p:tav tm="100000">
                                          <p:val>
                                            <p:fltVal val="0"/>
                                          </p:val>
                                        </p:tav>
                                      </p:tavLst>
                                    </p:anim>
                                    <p:animEffect transition="in" filter="fade">
                                      <p:cBhvr>
                                        <p:cTn id="35"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13855"/>
            <a:ext cx="5868144" cy="6844145"/>
          </a:xfrm>
        </p:spPr>
        <p:txBody>
          <a:bodyPr>
            <a:normAutofit/>
          </a:bodyPr>
          <a:lstStyle/>
          <a:p>
            <a:r>
              <a:rPr lang="es-MX" b="1" dirty="0" smtClean="0"/>
              <a:t>Cuando los pastores hallaron al niño Jesús ofrecieron oro.</a:t>
            </a:r>
          </a:p>
          <a:p>
            <a:r>
              <a:rPr lang="es-MX" b="1" dirty="0" smtClean="0"/>
              <a:t>Mateo.2:11.</a:t>
            </a:r>
          </a:p>
          <a:p>
            <a:r>
              <a:rPr lang="es-MX" b="1" dirty="0"/>
              <a:t>Y entrando en la casa, vieron al Niño con su madre María, y postrándose le adoraron; y abriendo sus tesoros le presentaron obsequios de oro, incienso y mirra. </a:t>
            </a:r>
            <a:endParaRPr lang="es-MX" b="1" dirty="0" smtClean="0"/>
          </a:p>
          <a:p>
            <a:r>
              <a:rPr lang="es-MX" b="1" dirty="0" smtClean="0"/>
              <a:t>¿Pecaron al ofrecer oro? Claro que no.</a:t>
            </a:r>
          </a:p>
          <a:p>
            <a:r>
              <a:rPr lang="es-MX" b="1" dirty="0" smtClean="0"/>
              <a:t>Los discípulos de Jesús usaban oro. </a:t>
            </a:r>
            <a:endParaRPr lang="es-MX" b="1" dirty="0"/>
          </a:p>
        </p:txBody>
      </p:sp>
      <p:pic>
        <p:nvPicPr>
          <p:cNvPr id="14338" name="Picture 2" descr="C:\Users\HP\Desktop\Adornarse\descarg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0"/>
            <a:ext cx="29376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3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circle(in)">
                                      <p:cBhvr>
                                        <p:cTn id="40" dur="2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4338"/>
                                        </p:tgtEl>
                                        <p:attrNameLst>
                                          <p:attrName>style.visibility</p:attrName>
                                        </p:attrNameLst>
                                      </p:cBhvr>
                                      <p:to>
                                        <p:strVal val="visible"/>
                                      </p:to>
                                    </p:set>
                                    <p:animEffect transition="in" filter="circle(in)">
                                      <p:cBhvr>
                                        <p:cTn id="45"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1476" y="0"/>
            <a:ext cx="5928676" cy="6858000"/>
          </a:xfrm>
        </p:spPr>
        <p:txBody>
          <a:bodyPr>
            <a:normAutofit fontScale="85000" lnSpcReduction="10000"/>
          </a:bodyPr>
          <a:lstStyle/>
          <a:p>
            <a:r>
              <a:rPr lang="es-MX" b="1" dirty="0" smtClean="0"/>
              <a:t>Mateo.10:9.</a:t>
            </a:r>
          </a:p>
          <a:p>
            <a:r>
              <a:rPr lang="es-MX" b="1" dirty="0"/>
              <a:t>No os proveáis de oro, ni de plata, ni de cobre para llevar en vuestros cintos, </a:t>
            </a:r>
            <a:endParaRPr lang="es-MX" b="1" dirty="0" smtClean="0"/>
          </a:p>
          <a:p>
            <a:r>
              <a:rPr lang="es-MX" b="1" dirty="0" smtClean="0"/>
              <a:t>Dios le dijo a la iglesia de la </a:t>
            </a:r>
            <a:r>
              <a:rPr lang="es-MX" b="1" dirty="0" err="1" smtClean="0"/>
              <a:t>Laodicea</a:t>
            </a:r>
            <a:r>
              <a:rPr lang="es-MX" b="1" dirty="0"/>
              <a:t> </a:t>
            </a:r>
            <a:r>
              <a:rPr lang="es-MX" b="1" dirty="0" smtClean="0"/>
              <a:t>que le compre oro a Dios.</a:t>
            </a:r>
          </a:p>
          <a:p>
            <a:r>
              <a:rPr lang="es-MX" b="1" dirty="0" smtClean="0"/>
              <a:t>Apocalipsis.3:18.</a:t>
            </a:r>
          </a:p>
          <a:p>
            <a:r>
              <a:rPr lang="es-MX" b="1" dirty="0"/>
              <a:t>te aconsejo que de mí compres oro refinado por fuego para que te hagas rico, y vestiduras blancas para que te vistas y no se manifieste la vergüenza de tu desnudez, y colirio para ungir tus ojos para que puedas ver. </a:t>
            </a:r>
            <a:endParaRPr lang="es-MX" b="1" dirty="0" smtClean="0"/>
          </a:p>
          <a:p>
            <a:r>
              <a:rPr lang="es-MX" b="1" dirty="0" smtClean="0"/>
              <a:t>Aunque aquí se usa de una manera figurada, pero nos hace ver que para Dios no es pecado el oro.</a:t>
            </a:r>
            <a:endParaRPr lang="es-MX" b="1" dirty="0"/>
          </a:p>
        </p:txBody>
      </p:sp>
      <p:pic>
        <p:nvPicPr>
          <p:cNvPr id="15362" name="Picture 2" descr="C:\Users\HP\Desktop\Adornarse\2012-1230cristo-habla-a-las-iglesias-19-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3" y="0"/>
            <a:ext cx="32649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56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circle(in)">
                                      <p:cBhvr>
                                        <p:cTn id="30" dur="2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80">
                                          <p:stCondLst>
                                            <p:cond delay="0"/>
                                          </p:stCondLst>
                                        </p:cTn>
                                        <p:tgtEl>
                                          <p:spTgt spid="3">
                                            <p:txEl>
                                              <p:pRg st="4" end="4"/>
                                            </p:txEl>
                                          </p:spTgt>
                                        </p:tgtEl>
                                      </p:cBhvr>
                                    </p:animEffect>
                                    <p:anim calcmode="lin" valueType="num">
                                      <p:cBhvr>
                                        <p:cTn id="4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4" end="4"/>
                                            </p:txEl>
                                          </p:spTgt>
                                        </p:tgtEl>
                                      </p:cBhvr>
                                      <p:to x="100000" y="60000"/>
                                    </p:animScale>
                                    <p:animScale>
                                      <p:cBhvr>
                                        <p:cTn id="47" dur="166" decel="50000">
                                          <p:stCondLst>
                                            <p:cond delay="676"/>
                                          </p:stCondLst>
                                        </p:cTn>
                                        <p:tgtEl>
                                          <p:spTgt spid="3">
                                            <p:txEl>
                                              <p:pRg st="4" end="4"/>
                                            </p:txEl>
                                          </p:spTgt>
                                        </p:tgtEl>
                                      </p:cBhvr>
                                      <p:to x="100000" y="100000"/>
                                    </p:animScale>
                                    <p:animScale>
                                      <p:cBhvr>
                                        <p:cTn id="48" dur="26">
                                          <p:stCondLst>
                                            <p:cond delay="1312"/>
                                          </p:stCondLst>
                                        </p:cTn>
                                        <p:tgtEl>
                                          <p:spTgt spid="3">
                                            <p:txEl>
                                              <p:pRg st="4" end="4"/>
                                            </p:txEl>
                                          </p:spTgt>
                                        </p:tgtEl>
                                      </p:cBhvr>
                                      <p:to x="100000" y="80000"/>
                                    </p:animScale>
                                    <p:animScale>
                                      <p:cBhvr>
                                        <p:cTn id="49" dur="166" decel="50000">
                                          <p:stCondLst>
                                            <p:cond delay="1338"/>
                                          </p:stCondLst>
                                        </p:cTn>
                                        <p:tgtEl>
                                          <p:spTgt spid="3">
                                            <p:txEl>
                                              <p:pRg st="4" end="4"/>
                                            </p:txEl>
                                          </p:spTgt>
                                        </p:tgtEl>
                                      </p:cBhvr>
                                      <p:to x="100000" y="100000"/>
                                    </p:animScale>
                                    <p:animScale>
                                      <p:cBhvr>
                                        <p:cTn id="50" dur="26">
                                          <p:stCondLst>
                                            <p:cond delay="1642"/>
                                          </p:stCondLst>
                                        </p:cTn>
                                        <p:tgtEl>
                                          <p:spTgt spid="3">
                                            <p:txEl>
                                              <p:pRg st="4" end="4"/>
                                            </p:txEl>
                                          </p:spTgt>
                                        </p:tgtEl>
                                      </p:cBhvr>
                                      <p:to x="100000" y="90000"/>
                                    </p:animScale>
                                    <p:animScale>
                                      <p:cBhvr>
                                        <p:cTn id="51" dur="166" decel="50000">
                                          <p:stCondLst>
                                            <p:cond delay="1668"/>
                                          </p:stCondLst>
                                        </p:cTn>
                                        <p:tgtEl>
                                          <p:spTgt spid="3">
                                            <p:txEl>
                                              <p:pRg st="4" end="4"/>
                                            </p:txEl>
                                          </p:spTgt>
                                        </p:tgtEl>
                                      </p:cBhvr>
                                      <p:to x="100000" y="100000"/>
                                    </p:animScale>
                                    <p:animScale>
                                      <p:cBhvr>
                                        <p:cTn id="52" dur="26">
                                          <p:stCondLst>
                                            <p:cond delay="1808"/>
                                          </p:stCondLst>
                                        </p:cTn>
                                        <p:tgtEl>
                                          <p:spTgt spid="3">
                                            <p:txEl>
                                              <p:pRg st="4" end="4"/>
                                            </p:txEl>
                                          </p:spTgt>
                                        </p:tgtEl>
                                      </p:cBhvr>
                                      <p:to x="100000" y="95000"/>
                                    </p:animScale>
                                    <p:animScale>
                                      <p:cBhvr>
                                        <p:cTn id="53" dur="166" decel="50000">
                                          <p:stCondLst>
                                            <p:cond delay="1834"/>
                                          </p:stCondLst>
                                        </p:cTn>
                                        <p:tgtEl>
                                          <p:spTgt spid="3">
                                            <p:txEl>
                                              <p:pRg st="4" end="4"/>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circle(in)">
                                      <p:cBhvr>
                                        <p:cTn id="58" dur="2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15362"/>
                                        </p:tgtEl>
                                        <p:attrNameLst>
                                          <p:attrName>style.visibility</p:attrName>
                                        </p:attrNameLst>
                                      </p:cBhvr>
                                      <p:to>
                                        <p:strVal val="visible"/>
                                      </p:to>
                                    </p:set>
                                    <p:animEffect transition="in" filter="fade">
                                      <p:cBhvr>
                                        <p:cTn id="63" dur="2000"/>
                                        <p:tgtEl>
                                          <p:spTgt spid="15362"/>
                                        </p:tgtEl>
                                      </p:cBhvr>
                                    </p:animEffect>
                                    <p:anim calcmode="lin" valueType="num">
                                      <p:cBhvr>
                                        <p:cTn id="64" dur="2000" fill="hold"/>
                                        <p:tgtEl>
                                          <p:spTgt spid="15362"/>
                                        </p:tgtEl>
                                        <p:attrNameLst>
                                          <p:attrName>ppt_w</p:attrName>
                                        </p:attrNameLst>
                                      </p:cBhvr>
                                      <p:tavLst>
                                        <p:tav tm="0" fmla="#ppt_w*sin(2.5*pi*$)">
                                          <p:val>
                                            <p:fltVal val="0"/>
                                          </p:val>
                                        </p:tav>
                                        <p:tav tm="100000">
                                          <p:val>
                                            <p:fltVal val="1"/>
                                          </p:val>
                                        </p:tav>
                                      </p:tavLst>
                                    </p:anim>
                                    <p:anim calcmode="lin" valueType="num">
                                      <p:cBhvr>
                                        <p:cTn id="65" dur="2000" fill="hold"/>
                                        <p:tgtEl>
                                          <p:spTgt spid="153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descr="C:\Users\HP\Desktop\Adornarse\Jezabel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1" y="0"/>
            <a:ext cx="2771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9453" y="7818"/>
            <a:ext cx="6218731" cy="6850182"/>
          </a:xfrm>
        </p:spPr>
        <p:txBody>
          <a:bodyPr>
            <a:normAutofit lnSpcReduction="10000"/>
          </a:bodyPr>
          <a:lstStyle/>
          <a:p>
            <a:r>
              <a:rPr lang="es-MX" b="1" dirty="0" smtClean="0"/>
              <a:t>Todos ellos basan su argumentación en un texto como es.</a:t>
            </a:r>
          </a:p>
          <a:p>
            <a:r>
              <a:rPr lang="es-MX" b="1" dirty="0" smtClean="0"/>
              <a:t>II Reyes.9:30.</a:t>
            </a:r>
          </a:p>
          <a:p>
            <a:r>
              <a:rPr lang="es-MX" b="1" dirty="0"/>
              <a:t>Y llegó </a:t>
            </a:r>
            <a:r>
              <a:rPr lang="es-MX" b="1" dirty="0" err="1"/>
              <a:t>Jehú</a:t>
            </a:r>
            <a:r>
              <a:rPr lang="es-MX" b="1" dirty="0"/>
              <a:t> a </a:t>
            </a:r>
            <a:r>
              <a:rPr lang="es-MX" b="1" dirty="0" err="1"/>
              <a:t>Jezreel</a:t>
            </a:r>
            <a:r>
              <a:rPr lang="es-MX" b="1" dirty="0"/>
              <a:t>, y cuando Jezabel lo oyó, se pintó los ojos, adornó su cabeza y se asomó por la ventana. </a:t>
            </a:r>
            <a:endParaRPr lang="es-MX" b="1" dirty="0" smtClean="0"/>
          </a:p>
          <a:p>
            <a:r>
              <a:rPr lang="es-MX" b="1" dirty="0" smtClean="0"/>
              <a:t>Por el caso de Jezabel que se pinto, muchos creen y piensan que </a:t>
            </a:r>
            <a:r>
              <a:rPr lang="es-MX" b="1" dirty="0" err="1" smtClean="0"/>
              <a:t>Jezabl</a:t>
            </a:r>
            <a:r>
              <a:rPr lang="es-MX" b="1" dirty="0" smtClean="0"/>
              <a:t> murió por haberse pintado, pero esto no es cierto, no murió por eso, murió por toda su maldad.</a:t>
            </a:r>
          </a:p>
          <a:p>
            <a:endParaRPr lang="es-MX" dirty="0"/>
          </a:p>
        </p:txBody>
      </p:sp>
    </p:spTree>
    <p:extLst>
      <p:ext uri="{BB962C8B-B14F-4D97-AF65-F5344CB8AC3E}">
        <p14:creationId xmlns:p14="http://schemas.microsoft.com/office/powerpoint/2010/main" val="419807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6386"/>
                                        </p:tgtEl>
                                        <p:attrNameLst>
                                          <p:attrName>style.visibility</p:attrName>
                                        </p:attrNameLst>
                                      </p:cBhvr>
                                      <p:to>
                                        <p:strVal val="visible"/>
                                      </p:to>
                                    </p:set>
                                    <p:animEffect transition="in" filter="wheel(1)">
                                      <p:cBhvr>
                                        <p:cTn id="40"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11266"/>
            <a:ext cx="8229600" cy="1143000"/>
          </a:xfrm>
        </p:spPr>
        <p:txBody>
          <a:bodyPr/>
          <a:lstStyle/>
          <a:p>
            <a:r>
              <a:rPr lang="es-MX" b="1" dirty="0" smtClean="0"/>
              <a:t>EL ADORNO.</a:t>
            </a:r>
            <a:endParaRPr lang="es-MX" b="1" dirty="0"/>
          </a:p>
        </p:txBody>
      </p:sp>
      <p:sp>
        <p:nvSpPr>
          <p:cNvPr id="3" name="2 Marcador de contenido"/>
          <p:cNvSpPr>
            <a:spLocks noGrp="1"/>
          </p:cNvSpPr>
          <p:nvPr>
            <p:ph idx="1"/>
          </p:nvPr>
        </p:nvSpPr>
        <p:spPr>
          <a:xfrm>
            <a:off x="0" y="1340768"/>
            <a:ext cx="9144000" cy="5517232"/>
          </a:xfrm>
        </p:spPr>
        <p:txBody>
          <a:bodyPr>
            <a:normAutofit fontScale="92500" lnSpcReduction="10000"/>
          </a:bodyPr>
          <a:lstStyle/>
          <a:p>
            <a:r>
              <a:rPr lang="es-MX" b="1" dirty="0" smtClean="0"/>
              <a:t>En I Timoteo.2:9.</a:t>
            </a:r>
          </a:p>
          <a:p>
            <a:r>
              <a:rPr lang="es-MX" b="1" dirty="0" smtClean="0"/>
              <a:t>Asimismo, que las mujeres se atavíen con vestido decoroso, con modestia y prudencia; no con peinados ostentosos, ni oro, ni perlas, ni vestidos costosos; </a:t>
            </a:r>
          </a:p>
          <a:p>
            <a:r>
              <a:rPr lang="es-MX" b="1" u="sng" dirty="0" smtClean="0"/>
              <a:t>“ATAVIAR”- KOSMEO-</a:t>
            </a:r>
            <a:r>
              <a:rPr lang="es-MX" b="1" dirty="0" smtClean="0"/>
              <a:t> Principalmente arreglar, poner en orden se usa de amueblar una habitación. Mat.12:44; Lucas.21:5. Pues la palabra significa arreglado, ordenado, organizar, alistar, preparar, ornamentar, adornar, bien organizado, decoroso, embellecer, o hacer atractivo. Vine.</a:t>
            </a:r>
          </a:p>
          <a:p>
            <a:r>
              <a:rPr lang="es-MX" b="1" dirty="0" smtClean="0"/>
              <a:t>La mujer debe adornarse o vestirse con ropa arreglada, ordenada.</a:t>
            </a:r>
            <a:endParaRPr lang="es-MX" b="1" dirty="0"/>
          </a:p>
        </p:txBody>
      </p:sp>
    </p:spTree>
    <p:extLst>
      <p:ext uri="{BB962C8B-B14F-4D97-AF65-F5344CB8AC3E}">
        <p14:creationId xmlns:p14="http://schemas.microsoft.com/office/powerpoint/2010/main" val="389606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80">
                                          <p:stCondLst>
                                            <p:cond delay="0"/>
                                          </p:stCondLst>
                                        </p:cTn>
                                        <p:tgtEl>
                                          <p:spTgt spid="3">
                                            <p:txEl>
                                              <p:pRg st="1" end="1"/>
                                            </p:txEl>
                                          </p:spTgt>
                                        </p:tgtEl>
                                      </p:cBhvr>
                                    </p:animEffect>
                                    <p:anim calcmode="lin" valueType="num">
                                      <p:cBhvr>
                                        <p:cTn id="1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 end="1"/>
                                            </p:txEl>
                                          </p:spTgt>
                                        </p:tgtEl>
                                      </p:cBhvr>
                                      <p:to x="100000" y="60000"/>
                                    </p:animScale>
                                    <p:animScale>
                                      <p:cBhvr>
                                        <p:cTn id="25" dur="166" decel="50000">
                                          <p:stCondLst>
                                            <p:cond delay="676"/>
                                          </p:stCondLst>
                                        </p:cTn>
                                        <p:tgtEl>
                                          <p:spTgt spid="3">
                                            <p:txEl>
                                              <p:pRg st="1" end="1"/>
                                            </p:txEl>
                                          </p:spTgt>
                                        </p:tgtEl>
                                      </p:cBhvr>
                                      <p:to x="100000" y="100000"/>
                                    </p:animScale>
                                    <p:animScale>
                                      <p:cBhvr>
                                        <p:cTn id="26" dur="26">
                                          <p:stCondLst>
                                            <p:cond delay="1312"/>
                                          </p:stCondLst>
                                        </p:cTn>
                                        <p:tgtEl>
                                          <p:spTgt spid="3">
                                            <p:txEl>
                                              <p:pRg st="1" end="1"/>
                                            </p:txEl>
                                          </p:spTgt>
                                        </p:tgtEl>
                                      </p:cBhvr>
                                      <p:to x="100000" y="80000"/>
                                    </p:animScale>
                                    <p:animScale>
                                      <p:cBhvr>
                                        <p:cTn id="27" dur="166" decel="50000">
                                          <p:stCondLst>
                                            <p:cond delay="1338"/>
                                          </p:stCondLst>
                                        </p:cTn>
                                        <p:tgtEl>
                                          <p:spTgt spid="3">
                                            <p:txEl>
                                              <p:pRg st="1" end="1"/>
                                            </p:txEl>
                                          </p:spTgt>
                                        </p:tgtEl>
                                      </p:cBhvr>
                                      <p:to x="100000" y="100000"/>
                                    </p:animScale>
                                    <p:animScale>
                                      <p:cBhvr>
                                        <p:cTn id="28" dur="26">
                                          <p:stCondLst>
                                            <p:cond delay="1642"/>
                                          </p:stCondLst>
                                        </p:cTn>
                                        <p:tgtEl>
                                          <p:spTgt spid="3">
                                            <p:txEl>
                                              <p:pRg st="1" end="1"/>
                                            </p:txEl>
                                          </p:spTgt>
                                        </p:tgtEl>
                                      </p:cBhvr>
                                      <p:to x="100000" y="90000"/>
                                    </p:animScale>
                                    <p:animScale>
                                      <p:cBhvr>
                                        <p:cTn id="29" dur="166" decel="50000">
                                          <p:stCondLst>
                                            <p:cond delay="1668"/>
                                          </p:stCondLst>
                                        </p:cTn>
                                        <p:tgtEl>
                                          <p:spTgt spid="3">
                                            <p:txEl>
                                              <p:pRg st="1" end="1"/>
                                            </p:txEl>
                                          </p:spTgt>
                                        </p:tgtEl>
                                      </p:cBhvr>
                                      <p:to x="100000" y="100000"/>
                                    </p:animScale>
                                    <p:animScale>
                                      <p:cBhvr>
                                        <p:cTn id="30" dur="26">
                                          <p:stCondLst>
                                            <p:cond delay="1808"/>
                                          </p:stCondLst>
                                        </p:cTn>
                                        <p:tgtEl>
                                          <p:spTgt spid="3">
                                            <p:txEl>
                                              <p:pRg st="1" end="1"/>
                                            </p:txEl>
                                          </p:spTgt>
                                        </p:tgtEl>
                                      </p:cBhvr>
                                      <p:to x="100000" y="95000"/>
                                    </p:animScale>
                                    <p:animScale>
                                      <p:cBhvr>
                                        <p:cTn id="31" dur="166" decel="50000">
                                          <p:stCondLst>
                                            <p:cond delay="1834"/>
                                          </p:stCondLst>
                                        </p:cTn>
                                        <p:tgtEl>
                                          <p:spTgt spid="3">
                                            <p:txEl>
                                              <p:pRg st="1" end="1"/>
                                            </p:txEl>
                                          </p:spTgt>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circle(in)">
                                      <p:cBhvr>
                                        <p:cTn id="36" dur="2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circle(in)">
                                      <p:cBhvr>
                                        <p:cTn id="4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6036"/>
            <a:ext cx="6012160" cy="6864036"/>
          </a:xfrm>
        </p:spPr>
        <p:txBody>
          <a:bodyPr>
            <a:normAutofit fontScale="92500" lnSpcReduction="20000"/>
          </a:bodyPr>
          <a:lstStyle/>
          <a:p>
            <a:r>
              <a:rPr lang="es-MX" b="1" dirty="0" smtClean="0"/>
              <a:t>II Reyes.9:22.</a:t>
            </a:r>
          </a:p>
          <a:p>
            <a:r>
              <a:rPr lang="es-MX" b="1" dirty="0"/>
              <a:t>Y sucedió que cuando Joram vio a </a:t>
            </a:r>
            <a:r>
              <a:rPr lang="es-MX" b="1" dirty="0" err="1"/>
              <a:t>Jehú</a:t>
            </a:r>
            <a:r>
              <a:rPr lang="es-MX" b="1" dirty="0"/>
              <a:t>, dijo: ¿Hay paz, </a:t>
            </a:r>
            <a:r>
              <a:rPr lang="es-MX" b="1" dirty="0" err="1"/>
              <a:t>Jehú</a:t>
            </a:r>
            <a:r>
              <a:rPr lang="es-MX" b="1" dirty="0"/>
              <a:t>? Y él respondió: ¿Qué paz, mientras sean tantas las prostituciones de tu madre Jezabel y sus hechicerías? </a:t>
            </a:r>
            <a:endParaRPr lang="es-MX" b="1" dirty="0" smtClean="0"/>
          </a:p>
          <a:p>
            <a:r>
              <a:rPr lang="es-MX" b="1" dirty="0" smtClean="0"/>
              <a:t>I Reyes.21:23, 25-26.</a:t>
            </a:r>
          </a:p>
          <a:p>
            <a:r>
              <a:rPr lang="es-MX" b="1" dirty="0"/>
              <a:t>También de Jezabel ha hablado el SEÑOR, diciendo: "Los perros comerán a Jezabel en la parcela de </a:t>
            </a:r>
            <a:r>
              <a:rPr lang="es-MX" b="1" dirty="0" err="1"/>
              <a:t>Jezreel</a:t>
            </a:r>
            <a:r>
              <a:rPr lang="es-MX" b="1" dirty="0"/>
              <a:t>." </a:t>
            </a:r>
            <a:endParaRPr lang="es-MX" b="1" dirty="0" smtClean="0"/>
          </a:p>
          <a:p>
            <a:r>
              <a:rPr lang="es-MX" b="1" dirty="0" smtClean="0"/>
              <a:t>Ciertamente </a:t>
            </a:r>
            <a:r>
              <a:rPr lang="es-MX" b="1" dirty="0"/>
              <a:t>no hubo ninguno como </a:t>
            </a:r>
            <a:r>
              <a:rPr lang="es-MX" b="1" dirty="0" err="1"/>
              <a:t>Acab</a:t>
            </a:r>
            <a:r>
              <a:rPr lang="es-MX" b="1" dirty="0"/>
              <a:t> que se vendiera para hacer lo malo ante los ojos del SEÑOR, porque Jezabel su mujer lo había incitado. </a:t>
            </a:r>
          </a:p>
        </p:txBody>
      </p:sp>
      <p:pic>
        <p:nvPicPr>
          <p:cNvPr id="17410" name="Picture 2" descr="C:\Users\HP\Desktop\Adornarse\Muerte de Jezab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16632"/>
            <a:ext cx="3130236"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down)">
                                      <p:cBhvr>
                                        <p:cTn id="53" dur="580">
                                          <p:stCondLst>
                                            <p:cond delay="0"/>
                                          </p:stCondLst>
                                        </p:cTn>
                                        <p:tgtEl>
                                          <p:spTgt spid="3">
                                            <p:txEl>
                                              <p:pRg st="4" end="4"/>
                                            </p:txEl>
                                          </p:spTgt>
                                        </p:tgtEl>
                                      </p:cBhvr>
                                    </p:animEffect>
                                    <p:anim calcmode="lin" valueType="num">
                                      <p:cBhvr>
                                        <p:cTn id="5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4" end="4"/>
                                            </p:txEl>
                                          </p:spTgt>
                                        </p:tgtEl>
                                      </p:cBhvr>
                                      <p:to x="100000" y="60000"/>
                                    </p:animScale>
                                    <p:animScale>
                                      <p:cBhvr>
                                        <p:cTn id="60" dur="166" decel="50000">
                                          <p:stCondLst>
                                            <p:cond delay="676"/>
                                          </p:stCondLst>
                                        </p:cTn>
                                        <p:tgtEl>
                                          <p:spTgt spid="3">
                                            <p:txEl>
                                              <p:pRg st="4" end="4"/>
                                            </p:txEl>
                                          </p:spTgt>
                                        </p:tgtEl>
                                      </p:cBhvr>
                                      <p:to x="100000" y="100000"/>
                                    </p:animScale>
                                    <p:animScale>
                                      <p:cBhvr>
                                        <p:cTn id="61" dur="26">
                                          <p:stCondLst>
                                            <p:cond delay="1312"/>
                                          </p:stCondLst>
                                        </p:cTn>
                                        <p:tgtEl>
                                          <p:spTgt spid="3">
                                            <p:txEl>
                                              <p:pRg st="4" end="4"/>
                                            </p:txEl>
                                          </p:spTgt>
                                        </p:tgtEl>
                                      </p:cBhvr>
                                      <p:to x="100000" y="80000"/>
                                    </p:animScale>
                                    <p:animScale>
                                      <p:cBhvr>
                                        <p:cTn id="62" dur="166" decel="50000">
                                          <p:stCondLst>
                                            <p:cond delay="1338"/>
                                          </p:stCondLst>
                                        </p:cTn>
                                        <p:tgtEl>
                                          <p:spTgt spid="3">
                                            <p:txEl>
                                              <p:pRg st="4" end="4"/>
                                            </p:txEl>
                                          </p:spTgt>
                                        </p:tgtEl>
                                      </p:cBhvr>
                                      <p:to x="100000" y="100000"/>
                                    </p:animScale>
                                    <p:animScale>
                                      <p:cBhvr>
                                        <p:cTn id="63" dur="26">
                                          <p:stCondLst>
                                            <p:cond delay="1642"/>
                                          </p:stCondLst>
                                        </p:cTn>
                                        <p:tgtEl>
                                          <p:spTgt spid="3">
                                            <p:txEl>
                                              <p:pRg st="4" end="4"/>
                                            </p:txEl>
                                          </p:spTgt>
                                        </p:tgtEl>
                                      </p:cBhvr>
                                      <p:to x="100000" y="90000"/>
                                    </p:animScale>
                                    <p:animScale>
                                      <p:cBhvr>
                                        <p:cTn id="64" dur="166" decel="50000">
                                          <p:stCondLst>
                                            <p:cond delay="1668"/>
                                          </p:stCondLst>
                                        </p:cTn>
                                        <p:tgtEl>
                                          <p:spTgt spid="3">
                                            <p:txEl>
                                              <p:pRg st="4" end="4"/>
                                            </p:txEl>
                                          </p:spTgt>
                                        </p:tgtEl>
                                      </p:cBhvr>
                                      <p:to x="100000" y="100000"/>
                                    </p:animScale>
                                    <p:animScale>
                                      <p:cBhvr>
                                        <p:cTn id="65" dur="26">
                                          <p:stCondLst>
                                            <p:cond delay="1808"/>
                                          </p:stCondLst>
                                        </p:cTn>
                                        <p:tgtEl>
                                          <p:spTgt spid="3">
                                            <p:txEl>
                                              <p:pRg st="4" end="4"/>
                                            </p:txEl>
                                          </p:spTgt>
                                        </p:tgtEl>
                                      </p:cBhvr>
                                      <p:to x="100000" y="95000"/>
                                    </p:animScale>
                                    <p:animScale>
                                      <p:cBhvr>
                                        <p:cTn id="66" dur="166" decel="50000">
                                          <p:stCondLst>
                                            <p:cond delay="1834"/>
                                          </p:stCondLst>
                                        </p:cTn>
                                        <p:tgtEl>
                                          <p:spTgt spid="3">
                                            <p:txEl>
                                              <p:pRg st="4" end="4"/>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7410"/>
                                        </p:tgtEl>
                                        <p:attrNameLst>
                                          <p:attrName>style.visibility</p:attrName>
                                        </p:attrNameLst>
                                      </p:cBhvr>
                                      <p:to>
                                        <p:strVal val="visible"/>
                                      </p:to>
                                    </p:set>
                                    <p:anim calcmode="lin" valueType="num">
                                      <p:cBhvr>
                                        <p:cTn id="71" dur="1000" fill="hold"/>
                                        <p:tgtEl>
                                          <p:spTgt spid="17410"/>
                                        </p:tgtEl>
                                        <p:attrNameLst>
                                          <p:attrName>ppt_w</p:attrName>
                                        </p:attrNameLst>
                                      </p:cBhvr>
                                      <p:tavLst>
                                        <p:tav tm="0">
                                          <p:val>
                                            <p:fltVal val="0"/>
                                          </p:val>
                                        </p:tav>
                                        <p:tav tm="100000">
                                          <p:val>
                                            <p:strVal val="#ppt_w"/>
                                          </p:val>
                                        </p:tav>
                                      </p:tavLst>
                                    </p:anim>
                                    <p:anim calcmode="lin" valueType="num">
                                      <p:cBhvr>
                                        <p:cTn id="72" dur="1000" fill="hold"/>
                                        <p:tgtEl>
                                          <p:spTgt spid="17410"/>
                                        </p:tgtEl>
                                        <p:attrNameLst>
                                          <p:attrName>ppt_h</p:attrName>
                                        </p:attrNameLst>
                                      </p:cBhvr>
                                      <p:tavLst>
                                        <p:tav tm="0">
                                          <p:val>
                                            <p:fltVal val="0"/>
                                          </p:val>
                                        </p:tav>
                                        <p:tav tm="100000">
                                          <p:val>
                                            <p:strVal val="#ppt_h"/>
                                          </p:val>
                                        </p:tav>
                                      </p:tavLst>
                                    </p:anim>
                                    <p:anim calcmode="lin" valueType="num">
                                      <p:cBhvr>
                                        <p:cTn id="73" dur="1000" fill="hold"/>
                                        <p:tgtEl>
                                          <p:spTgt spid="17410"/>
                                        </p:tgtEl>
                                        <p:attrNameLst>
                                          <p:attrName>style.rotation</p:attrName>
                                        </p:attrNameLst>
                                      </p:cBhvr>
                                      <p:tavLst>
                                        <p:tav tm="0">
                                          <p:val>
                                            <p:fltVal val="90"/>
                                          </p:val>
                                        </p:tav>
                                        <p:tav tm="100000">
                                          <p:val>
                                            <p:fltVal val="0"/>
                                          </p:val>
                                        </p:tav>
                                      </p:tavLst>
                                    </p:anim>
                                    <p:animEffect transition="in" filter="fade">
                                      <p:cBhvr>
                                        <p:cTn id="74" dur="1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488" y="21674"/>
            <a:ext cx="9145488" cy="3767366"/>
          </a:xfrm>
        </p:spPr>
        <p:txBody>
          <a:bodyPr>
            <a:normAutofit fontScale="85000" lnSpcReduction="10000"/>
          </a:bodyPr>
          <a:lstStyle/>
          <a:p>
            <a:r>
              <a:rPr lang="es-MX" b="1" dirty="0"/>
              <a:t>Su conducta fue muy abominable, pues fue tras los ídolos conforme a todo lo que habían hecho los amorreos, a los que el SEÑOR había echado de delante de los hijos de Israel</a:t>
            </a:r>
            <a:r>
              <a:rPr lang="es-MX" b="1" dirty="0" smtClean="0"/>
              <a:t>. </a:t>
            </a:r>
          </a:p>
          <a:p>
            <a:r>
              <a:rPr lang="es-MX" b="1" dirty="0" smtClean="0"/>
              <a:t>Jezabel no murió por pintarse, murió por toda su maldad que hizo.</a:t>
            </a:r>
          </a:p>
          <a:p>
            <a:r>
              <a:rPr lang="es-MX" b="1" dirty="0" smtClean="0"/>
              <a:t>Es una gran mentira decir que Jezabel murió por pintarse.</a:t>
            </a:r>
          </a:p>
          <a:p>
            <a:r>
              <a:rPr lang="es-MX" b="1" dirty="0" smtClean="0"/>
              <a:t>El pecado de Jezabel no fue la pintura, sino todo lo malo que ella hizo.</a:t>
            </a:r>
            <a:endParaRPr lang="es-MX" b="1" dirty="0"/>
          </a:p>
        </p:txBody>
      </p:sp>
      <p:pic>
        <p:nvPicPr>
          <p:cNvPr id="18434" name="Picture 2" descr="C:\Users\HP\Desktop\Adornarse\el-espiritu-de-jezabel-2-6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3"/>
            <a:ext cx="9144000"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8434"/>
                                        </p:tgtEl>
                                        <p:attrNameLst>
                                          <p:attrName>style.visibility</p:attrName>
                                        </p:attrNameLst>
                                      </p:cBhvr>
                                      <p:to>
                                        <p:strVal val="visible"/>
                                      </p:to>
                                    </p:set>
                                    <p:animEffect transition="in" filter="fade">
                                      <p:cBhvr>
                                        <p:cTn id="27" dur="2000"/>
                                        <p:tgtEl>
                                          <p:spTgt spid="18434"/>
                                        </p:tgtEl>
                                      </p:cBhvr>
                                    </p:animEffect>
                                    <p:anim calcmode="lin" valueType="num">
                                      <p:cBhvr>
                                        <p:cTn id="28" dur="2000" fill="hold"/>
                                        <p:tgtEl>
                                          <p:spTgt spid="18434"/>
                                        </p:tgtEl>
                                        <p:attrNameLst>
                                          <p:attrName>ppt_w</p:attrName>
                                        </p:attrNameLst>
                                      </p:cBhvr>
                                      <p:tavLst>
                                        <p:tav tm="0" fmla="#ppt_w*sin(2.5*pi*$)">
                                          <p:val>
                                            <p:fltVal val="0"/>
                                          </p:val>
                                        </p:tav>
                                        <p:tav tm="100000">
                                          <p:val>
                                            <p:fltVal val="1"/>
                                          </p:val>
                                        </p:tav>
                                      </p:tavLst>
                                    </p:anim>
                                    <p:anim calcmode="lin" valueType="num">
                                      <p:cBhvr>
                                        <p:cTn id="29" dur="2000" fill="hold"/>
                                        <p:tgtEl>
                                          <p:spTgt spid="184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67544" y="0"/>
            <a:ext cx="8229600" cy="1143000"/>
          </a:xfrm>
        </p:spPr>
        <p:txBody>
          <a:bodyPr>
            <a:normAutofit fontScale="90000"/>
          </a:bodyPr>
          <a:lstStyle/>
          <a:p>
            <a:r>
              <a:rPr lang="es-MX" dirty="0" smtClean="0"/>
              <a:t/>
            </a:r>
            <a:br>
              <a:rPr lang="es-MX" dirty="0" smtClean="0"/>
            </a:br>
            <a:r>
              <a:rPr lang="es-MX" b="1" dirty="0" smtClean="0"/>
              <a:t>CONCLUSION:</a:t>
            </a:r>
            <a:br>
              <a:rPr lang="es-MX" b="1" dirty="0" smtClean="0"/>
            </a:br>
            <a:endParaRPr lang="es-MX" b="1" dirty="0"/>
          </a:p>
        </p:txBody>
      </p:sp>
      <p:sp>
        <p:nvSpPr>
          <p:cNvPr id="3" name="2 Marcador de contenido"/>
          <p:cNvSpPr>
            <a:spLocks noGrp="1"/>
          </p:cNvSpPr>
          <p:nvPr>
            <p:ph idx="1"/>
          </p:nvPr>
        </p:nvSpPr>
        <p:spPr>
          <a:xfrm>
            <a:off x="0" y="1124744"/>
            <a:ext cx="9144000" cy="5733256"/>
          </a:xfrm>
        </p:spPr>
        <p:txBody>
          <a:bodyPr>
            <a:normAutofit fontScale="92500"/>
          </a:bodyPr>
          <a:lstStyle/>
          <a:p>
            <a:r>
              <a:rPr lang="es-MX" b="1" dirty="0" smtClean="0"/>
              <a:t>Dios desea que sus hijas se adornen, que se decoren, que se arreglen. </a:t>
            </a:r>
          </a:p>
          <a:p>
            <a:r>
              <a:rPr lang="es-MX" b="1" dirty="0"/>
              <a:t>P</a:t>
            </a:r>
            <a:r>
              <a:rPr lang="es-MX" b="1" dirty="0" smtClean="0"/>
              <a:t>ero el hombre es el que quiere poner leyes donde no la hay.</a:t>
            </a:r>
          </a:p>
          <a:p>
            <a:r>
              <a:rPr lang="es-MX" b="1" dirty="0" smtClean="0"/>
              <a:t>El oro, la plata, nunca a sido pecado para Dios, el lo dio para que lo usemos para lo mejor.</a:t>
            </a:r>
          </a:p>
          <a:p>
            <a:r>
              <a:rPr lang="es-MX" b="1" dirty="0" smtClean="0"/>
              <a:t>El caso de Jezabel nada tiene que ver con el que ella se haya pintado, fue por su maldad que Dios la castigo.</a:t>
            </a:r>
          </a:p>
          <a:p>
            <a:r>
              <a:rPr lang="es-MX" b="1" dirty="0" smtClean="0"/>
              <a:t>Dios lo que condena es la extravagancia en toda persona, no que se arreglen o se pinten, o usen oro.</a:t>
            </a:r>
            <a:endParaRPr lang="es-MX" b="1" dirty="0"/>
          </a:p>
        </p:txBody>
      </p:sp>
    </p:spTree>
    <p:extLst>
      <p:ext uri="{BB962C8B-B14F-4D97-AF65-F5344CB8AC3E}">
        <p14:creationId xmlns:p14="http://schemas.microsoft.com/office/powerpoint/2010/main" val="295803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esktop\Señales\Gracias\DIOS NOS BENDIGA\DIOS20TE20BENDIGA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509120"/>
            <a:ext cx="9144000" cy="23488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Desktop\Señales\Gracias\Gracias Animadas\gracia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3999" cy="464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22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7818"/>
            <a:ext cx="6156176" cy="6850182"/>
          </a:xfrm>
        </p:spPr>
        <p:txBody>
          <a:bodyPr>
            <a:normAutofit lnSpcReduction="10000"/>
          </a:bodyPr>
          <a:lstStyle/>
          <a:p>
            <a:r>
              <a:rPr lang="es-MX" b="1" dirty="0" smtClean="0"/>
              <a:t>Aquí vemos que el deseo de Dios es que la mujer se arregle, se adorne, se embellezca.</a:t>
            </a:r>
          </a:p>
          <a:p>
            <a:r>
              <a:rPr lang="es-MX" b="1" dirty="0" smtClean="0"/>
              <a:t>Desde luego sin la extravagancia que muchas mujeres lo hacen.</a:t>
            </a:r>
          </a:p>
          <a:p>
            <a:r>
              <a:rPr lang="es-MX" b="1" dirty="0" smtClean="0"/>
              <a:t>Dios lo que condena es la extravagancia en el arreglo de las mujeres, no que ellas se arreglen, es mas el texto, les exige que se arreglen.</a:t>
            </a:r>
          </a:p>
          <a:p>
            <a:r>
              <a:rPr lang="es-MX" b="1" dirty="0" smtClean="0"/>
              <a:t>Y el arreglo puede ser con prendas también, ya sean estas de oro, plata, o cualquier otro adorno.</a:t>
            </a:r>
            <a:endParaRPr lang="es-MX" b="1" dirty="0"/>
          </a:p>
        </p:txBody>
      </p:sp>
      <p:pic>
        <p:nvPicPr>
          <p:cNvPr id="1026" name="Picture 2" descr="C:\Users\HP\Desktop\Adornarse\accesoriosysas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1" y="0"/>
            <a:ext cx="28711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2000"/>
                                        <p:tgtEl>
                                          <p:spTgt spid="1026"/>
                                        </p:tgtEl>
                                      </p:cBhvr>
                                    </p:animEffect>
                                    <p:anim calcmode="lin" valueType="num">
                                      <p:cBhvr>
                                        <p:cTn id="28" dur="2000" fill="hold"/>
                                        <p:tgtEl>
                                          <p:spTgt spid="1026"/>
                                        </p:tgtEl>
                                        <p:attrNameLst>
                                          <p:attrName>ppt_w</p:attrName>
                                        </p:attrNameLst>
                                      </p:cBhvr>
                                      <p:tavLst>
                                        <p:tav tm="0" fmla="#ppt_w*sin(2.5*pi*$)">
                                          <p:val>
                                            <p:fltVal val="0"/>
                                          </p:val>
                                        </p:tav>
                                        <p:tav tm="100000">
                                          <p:val>
                                            <p:fltVal val="1"/>
                                          </p:val>
                                        </p:tav>
                                      </p:tavLst>
                                    </p:anim>
                                    <p:anim calcmode="lin" valueType="num">
                                      <p:cBhvr>
                                        <p:cTn id="2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868144" cy="6858000"/>
          </a:xfrm>
        </p:spPr>
        <p:txBody>
          <a:bodyPr>
            <a:normAutofit fontScale="92500" lnSpcReduction="20000"/>
          </a:bodyPr>
          <a:lstStyle/>
          <a:p>
            <a:r>
              <a:rPr lang="es-MX" b="1" dirty="0" smtClean="0"/>
              <a:t>Son muchos los que condenan el oro, pero esto es un gran error, ya que Dios es el dueño, Dios es el que creo el oro.</a:t>
            </a:r>
          </a:p>
          <a:p>
            <a:r>
              <a:rPr lang="es-MX" b="1" dirty="0" smtClean="0"/>
              <a:t>Oseas.2:8.</a:t>
            </a:r>
          </a:p>
          <a:p>
            <a:r>
              <a:rPr lang="es-MX" b="1" dirty="0" smtClean="0"/>
              <a:t>“Pero ella no reconoció que era yo el que le daba el trigo, el vino nuevo y el aceite. Yo le di abundancia de plata y de oro, que ellos usaron para Baal. </a:t>
            </a:r>
          </a:p>
          <a:p>
            <a:r>
              <a:rPr lang="es-MX" b="1" dirty="0" smtClean="0"/>
              <a:t>Fue Dios quien le dio al pueblo de Israel para que lo usaran para cosas buenas, pero ellos lo estaban usando para cosas malas, allí estaba el problema, no en el oro, sino en el uso que le estaban dando.</a:t>
            </a:r>
            <a:endParaRPr lang="es-MX" b="1" dirty="0"/>
          </a:p>
        </p:txBody>
      </p:sp>
      <p:pic>
        <p:nvPicPr>
          <p:cNvPr id="2050" name="Picture 2" descr="C:\Users\HP\Desktop\Adornarse\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4636"/>
            <a:ext cx="2895956" cy="332235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P\Desktop\Adornarse\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671" y="3933057"/>
            <a:ext cx="2905125"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7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 calcmode="lin" valueType="num">
                                      <p:cBhvr>
                                        <p:cTn id="40" dur="1000" fill="hold"/>
                                        <p:tgtEl>
                                          <p:spTgt spid="2050"/>
                                        </p:tgtEl>
                                        <p:attrNameLst>
                                          <p:attrName>ppt_w</p:attrName>
                                        </p:attrNameLst>
                                      </p:cBhvr>
                                      <p:tavLst>
                                        <p:tav tm="0">
                                          <p:val>
                                            <p:fltVal val="0"/>
                                          </p:val>
                                        </p:tav>
                                        <p:tav tm="100000">
                                          <p:val>
                                            <p:strVal val="#ppt_w"/>
                                          </p:val>
                                        </p:tav>
                                      </p:tavLst>
                                    </p:anim>
                                    <p:anim calcmode="lin" valueType="num">
                                      <p:cBhvr>
                                        <p:cTn id="41" dur="1000" fill="hold"/>
                                        <p:tgtEl>
                                          <p:spTgt spid="2050"/>
                                        </p:tgtEl>
                                        <p:attrNameLst>
                                          <p:attrName>ppt_h</p:attrName>
                                        </p:attrNameLst>
                                      </p:cBhvr>
                                      <p:tavLst>
                                        <p:tav tm="0">
                                          <p:val>
                                            <p:fltVal val="0"/>
                                          </p:val>
                                        </p:tav>
                                        <p:tav tm="100000">
                                          <p:val>
                                            <p:strVal val="#ppt_h"/>
                                          </p:val>
                                        </p:tav>
                                      </p:tavLst>
                                    </p:anim>
                                    <p:anim calcmode="lin" valueType="num">
                                      <p:cBhvr>
                                        <p:cTn id="42" dur="1000" fill="hold"/>
                                        <p:tgtEl>
                                          <p:spTgt spid="2050"/>
                                        </p:tgtEl>
                                        <p:attrNameLst>
                                          <p:attrName>style.rotation</p:attrName>
                                        </p:attrNameLst>
                                      </p:cBhvr>
                                      <p:tavLst>
                                        <p:tav tm="0">
                                          <p:val>
                                            <p:fltVal val="90"/>
                                          </p:val>
                                        </p:tav>
                                        <p:tav tm="100000">
                                          <p:val>
                                            <p:fltVal val="0"/>
                                          </p:val>
                                        </p:tav>
                                      </p:tavLst>
                                    </p:anim>
                                    <p:animEffect transition="in" filter="fade">
                                      <p:cBhvr>
                                        <p:cTn id="43" dur="1000"/>
                                        <p:tgtEl>
                                          <p:spTgt spid="205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051"/>
                                        </p:tgtEl>
                                        <p:attrNameLst>
                                          <p:attrName>style.visibility</p:attrName>
                                        </p:attrNameLst>
                                      </p:cBhvr>
                                      <p:to>
                                        <p:strVal val="visible"/>
                                      </p:to>
                                    </p:set>
                                    <p:anim calcmode="lin" valueType="num">
                                      <p:cBhvr>
                                        <p:cTn id="48" dur="500" fill="hold"/>
                                        <p:tgtEl>
                                          <p:spTgt spid="2051"/>
                                        </p:tgtEl>
                                        <p:attrNameLst>
                                          <p:attrName>ppt_w</p:attrName>
                                        </p:attrNameLst>
                                      </p:cBhvr>
                                      <p:tavLst>
                                        <p:tav tm="0">
                                          <p:val>
                                            <p:fltVal val="0"/>
                                          </p:val>
                                        </p:tav>
                                        <p:tav tm="100000">
                                          <p:val>
                                            <p:strVal val="#ppt_w"/>
                                          </p:val>
                                        </p:tav>
                                      </p:tavLst>
                                    </p:anim>
                                    <p:anim calcmode="lin" valueType="num">
                                      <p:cBhvr>
                                        <p:cTn id="49" dur="500" fill="hold"/>
                                        <p:tgtEl>
                                          <p:spTgt spid="2051"/>
                                        </p:tgtEl>
                                        <p:attrNameLst>
                                          <p:attrName>ppt_h</p:attrName>
                                        </p:attrNameLst>
                                      </p:cBhvr>
                                      <p:tavLst>
                                        <p:tav tm="0">
                                          <p:val>
                                            <p:fltVal val="0"/>
                                          </p:val>
                                        </p:tav>
                                        <p:tav tm="100000">
                                          <p:val>
                                            <p:strVal val="#ppt_h"/>
                                          </p:val>
                                        </p:tav>
                                      </p:tavLst>
                                    </p:anim>
                                    <p:animEffect transition="in" filter="fade">
                                      <p:cBhvr>
                                        <p:cTn id="50"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21673"/>
            <a:ext cx="9144000" cy="4055399"/>
          </a:xfrm>
        </p:spPr>
        <p:txBody>
          <a:bodyPr>
            <a:normAutofit fontScale="85000" lnSpcReduction="10000"/>
          </a:bodyPr>
          <a:lstStyle/>
          <a:p>
            <a:r>
              <a:rPr lang="es-MX" b="1" dirty="0" smtClean="0"/>
              <a:t>Todo lo que Dios creo es bueno, si se usa correctamente.</a:t>
            </a:r>
          </a:p>
          <a:p>
            <a:r>
              <a:rPr lang="es-MX" b="1" dirty="0" smtClean="0"/>
              <a:t>I Timoteo.4:4.</a:t>
            </a:r>
          </a:p>
          <a:p>
            <a:r>
              <a:rPr lang="es-MX" b="1" dirty="0" smtClean="0"/>
              <a:t>Porque todo lo que Dios ha creado es bueno, y no hay que rechazar nada cuando es recibido con acción de gracias; </a:t>
            </a:r>
          </a:p>
          <a:p>
            <a:r>
              <a:rPr lang="es-MX" b="1" dirty="0" smtClean="0"/>
              <a:t>Porque todo es de Dios.</a:t>
            </a:r>
          </a:p>
          <a:p>
            <a:r>
              <a:rPr lang="es-MX" b="1" dirty="0" smtClean="0"/>
              <a:t>I Corintios.10:26.</a:t>
            </a:r>
          </a:p>
          <a:p>
            <a:r>
              <a:rPr lang="es-MX" b="1" dirty="0"/>
              <a:t>P</a:t>
            </a:r>
            <a:r>
              <a:rPr lang="es-MX" b="1" dirty="0" smtClean="0"/>
              <a:t>orque del Señor es la tierra y su plenitud.</a:t>
            </a:r>
          </a:p>
          <a:p>
            <a:r>
              <a:rPr lang="es-MX" b="1" dirty="0" smtClean="0"/>
              <a:t>La pregunta es. ¿Nos daría Dios algo para pecar?</a:t>
            </a:r>
            <a:endParaRPr lang="es-MX" b="1" dirty="0"/>
          </a:p>
        </p:txBody>
      </p:sp>
      <p:pic>
        <p:nvPicPr>
          <p:cNvPr id="3074" name="Picture 2" descr="C:\Users\HP\Desktop\Adornarse\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45024"/>
            <a:ext cx="9144001"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ircle(in)">
                                      <p:cBhvr>
                                        <p:cTn id="35" dur="2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wipe(down)">
                                      <p:cBhvr>
                                        <p:cTn id="45" dur="580">
                                          <p:stCondLst>
                                            <p:cond delay="0"/>
                                          </p:stCondLst>
                                        </p:cTn>
                                        <p:tgtEl>
                                          <p:spTgt spid="3">
                                            <p:txEl>
                                              <p:pRg st="5" end="5"/>
                                            </p:txEl>
                                          </p:spTgt>
                                        </p:tgtEl>
                                      </p:cBhvr>
                                    </p:animEffect>
                                    <p:anim calcmode="lin" valueType="num">
                                      <p:cBhvr>
                                        <p:cTn id="4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5" end="5"/>
                                            </p:txEl>
                                          </p:spTgt>
                                        </p:tgtEl>
                                      </p:cBhvr>
                                      <p:to x="100000" y="60000"/>
                                    </p:animScale>
                                    <p:animScale>
                                      <p:cBhvr>
                                        <p:cTn id="52" dur="166" decel="50000">
                                          <p:stCondLst>
                                            <p:cond delay="676"/>
                                          </p:stCondLst>
                                        </p:cTn>
                                        <p:tgtEl>
                                          <p:spTgt spid="3">
                                            <p:txEl>
                                              <p:pRg st="5" end="5"/>
                                            </p:txEl>
                                          </p:spTgt>
                                        </p:tgtEl>
                                      </p:cBhvr>
                                      <p:to x="100000" y="100000"/>
                                    </p:animScale>
                                    <p:animScale>
                                      <p:cBhvr>
                                        <p:cTn id="53" dur="26">
                                          <p:stCondLst>
                                            <p:cond delay="1312"/>
                                          </p:stCondLst>
                                        </p:cTn>
                                        <p:tgtEl>
                                          <p:spTgt spid="3">
                                            <p:txEl>
                                              <p:pRg st="5" end="5"/>
                                            </p:txEl>
                                          </p:spTgt>
                                        </p:tgtEl>
                                      </p:cBhvr>
                                      <p:to x="100000" y="80000"/>
                                    </p:animScale>
                                    <p:animScale>
                                      <p:cBhvr>
                                        <p:cTn id="54" dur="166" decel="50000">
                                          <p:stCondLst>
                                            <p:cond delay="1338"/>
                                          </p:stCondLst>
                                        </p:cTn>
                                        <p:tgtEl>
                                          <p:spTgt spid="3">
                                            <p:txEl>
                                              <p:pRg st="5" end="5"/>
                                            </p:txEl>
                                          </p:spTgt>
                                        </p:tgtEl>
                                      </p:cBhvr>
                                      <p:to x="100000" y="100000"/>
                                    </p:animScale>
                                    <p:animScale>
                                      <p:cBhvr>
                                        <p:cTn id="55" dur="26">
                                          <p:stCondLst>
                                            <p:cond delay="1642"/>
                                          </p:stCondLst>
                                        </p:cTn>
                                        <p:tgtEl>
                                          <p:spTgt spid="3">
                                            <p:txEl>
                                              <p:pRg st="5" end="5"/>
                                            </p:txEl>
                                          </p:spTgt>
                                        </p:tgtEl>
                                      </p:cBhvr>
                                      <p:to x="100000" y="90000"/>
                                    </p:animScale>
                                    <p:animScale>
                                      <p:cBhvr>
                                        <p:cTn id="56" dur="166" decel="50000">
                                          <p:stCondLst>
                                            <p:cond delay="1668"/>
                                          </p:stCondLst>
                                        </p:cTn>
                                        <p:tgtEl>
                                          <p:spTgt spid="3">
                                            <p:txEl>
                                              <p:pRg st="5" end="5"/>
                                            </p:txEl>
                                          </p:spTgt>
                                        </p:tgtEl>
                                      </p:cBhvr>
                                      <p:to x="100000" y="100000"/>
                                    </p:animScale>
                                    <p:animScale>
                                      <p:cBhvr>
                                        <p:cTn id="57" dur="26">
                                          <p:stCondLst>
                                            <p:cond delay="1808"/>
                                          </p:stCondLst>
                                        </p:cTn>
                                        <p:tgtEl>
                                          <p:spTgt spid="3">
                                            <p:txEl>
                                              <p:pRg st="5" end="5"/>
                                            </p:txEl>
                                          </p:spTgt>
                                        </p:tgtEl>
                                      </p:cBhvr>
                                      <p:to x="100000" y="95000"/>
                                    </p:animScale>
                                    <p:animScale>
                                      <p:cBhvr>
                                        <p:cTn id="58" dur="166" decel="50000">
                                          <p:stCondLst>
                                            <p:cond delay="1834"/>
                                          </p:stCondLst>
                                        </p:cTn>
                                        <p:tgtEl>
                                          <p:spTgt spid="3">
                                            <p:txEl>
                                              <p:pRg st="5" end="5"/>
                                            </p:txEl>
                                          </p:spTgt>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circle(in)">
                                      <p:cBhvr>
                                        <p:cTn id="63" dur="20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3074"/>
                                        </p:tgtEl>
                                        <p:attrNameLst>
                                          <p:attrName>style.visibility</p:attrName>
                                        </p:attrNameLst>
                                      </p:cBhvr>
                                      <p:to>
                                        <p:strVal val="visible"/>
                                      </p:to>
                                    </p:set>
                                    <p:animEffect transition="in" filter="circle(in)">
                                      <p:cBhvr>
                                        <p:cTn id="68"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804248" cy="6858000"/>
          </a:xfrm>
        </p:spPr>
        <p:txBody>
          <a:bodyPr/>
          <a:lstStyle/>
          <a:p>
            <a:r>
              <a:rPr lang="es-MX" b="1" dirty="0" smtClean="0"/>
              <a:t>Si el oro es pecado, entonces Dios nos dio algo para pecar, lo cual seria injusto, pero Dios no es injusto.</a:t>
            </a:r>
          </a:p>
          <a:p>
            <a:r>
              <a:rPr lang="es-MX" b="1" dirty="0" smtClean="0"/>
              <a:t>Miremos como Dios proveyó para la hermosura de Israel.</a:t>
            </a:r>
          </a:p>
          <a:p>
            <a:r>
              <a:rPr lang="es-MX" b="1" dirty="0" smtClean="0"/>
              <a:t>Ezequiel.16:11-14.</a:t>
            </a:r>
          </a:p>
          <a:p>
            <a:r>
              <a:rPr lang="es-MX" b="1" dirty="0" smtClean="0"/>
              <a:t>Te engalané con adornos, puse brazaletes en tus manos y un collar a tu cuello.</a:t>
            </a:r>
          </a:p>
          <a:p>
            <a:r>
              <a:rPr lang="es-MX" b="1" dirty="0" smtClean="0"/>
              <a:t>Puse un anillo en tu nariz, pendientes en tus orejas y una hermosa corona en tu cabeza. </a:t>
            </a:r>
          </a:p>
          <a:p>
            <a:endParaRPr lang="es-MX" dirty="0"/>
          </a:p>
        </p:txBody>
      </p:sp>
      <p:pic>
        <p:nvPicPr>
          <p:cNvPr id="4098" name="Picture 2" descr="C:\Users\HP\Desktop\Adornarse\vsg7i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7" y="0"/>
            <a:ext cx="2267744" cy="270892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HP\Desktop\Adornarse\images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7" y="2780928"/>
            <a:ext cx="226774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HP\Desktop\Adornarse\767534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0998" y="5085184"/>
            <a:ext cx="2533003"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99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80">
                                          <p:stCondLst>
                                            <p:cond delay="0"/>
                                          </p:stCondLst>
                                        </p:cTn>
                                        <p:tgtEl>
                                          <p:spTgt spid="3">
                                            <p:txEl>
                                              <p:pRg st="3" end="3"/>
                                            </p:txEl>
                                          </p:spTgt>
                                        </p:tgtEl>
                                      </p:cBhvr>
                                    </p:animEffect>
                                    <p:anim calcmode="lin" valueType="num">
                                      <p:cBhvr>
                                        <p:cTn id="2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3" end="3"/>
                                            </p:txEl>
                                          </p:spTgt>
                                        </p:tgtEl>
                                      </p:cBhvr>
                                      <p:to x="100000" y="60000"/>
                                    </p:animScale>
                                    <p:animScale>
                                      <p:cBhvr>
                                        <p:cTn id="29" dur="166" decel="50000">
                                          <p:stCondLst>
                                            <p:cond delay="676"/>
                                          </p:stCondLst>
                                        </p:cTn>
                                        <p:tgtEl>
                                          <p:spTgt spid="3">
                                            <p:txEl>
                                              <p:pRg st="3" end="3"/>
                                            </p:txEl>
                                          </p:spTgt>
                                        </p:tgtEl>
                                      </p:cBhvr>
                                      <p:to x="100000" y="100000"/>
                                    </p:animScale>
                                    <p:animScale>
                                      <p:cBhvr>
                                        <p:cTn id="30" dur="26">
                                          <p:stCondLst>
                                            <p:cond delay="1312"/>
                                          </p:stCondLst>
                                        </p:cTn>
                                        <p:tgtEl>
                                          <p:spTgt spid="3">
                                            <p:txEl>
                                              <p:pRg st="3" end="3"/>
                                            </p:txEl>
                                          </p:spTgt>
                                        </p:tgtEl>
                                      </p:cBhvr>
                                      <p:to x="100000" y="80000"/>
                                    </p:animScale>
                                    <p:animScale>
                                      <p:cBhvr>
                                        <p:cTn id="31" dur="166" decel="50000">
                                          <p:stCondLst>
                                            <p:cond delay="1338"/>
                                          </p:stCondLst>
                                        </p:cTn>
                                        <p:tgtEl>
                                          <p:spTgt spid="3">
                                            <p:txEl>
                                              <p:pRg st="3" end="3"/>
                                            </p:txEl>
                                          </p:spTgt>
                                        </p:tgtEl>
                                      </p:cBhvr>
                                      <p:to x="100000" y="100000"/>
                                    </p:animScale>
                                    <p:animScale>
                                      <p:cBhvr>
                                        <p:cTn id="32" dur="26">
                                          <p:stCondLst>
                                            <p:cond delay="1642"/>
                                          </p:stCondLst>
                                        </p:cTn>
                                        <p:tgtEl>
                                          <p:spTgt spid="3">
                                            <p:txEl>
                                              <p:pRg st="3" end="3"/>
                                            </p:txEl>
                                          </p:spTgt>
                                        </p:tgtEl>
                                      </p:cBhvr>
                                      <p:to x="100000" y="90000"/>
                                    </p:animScale>
                                    <p:animScale>
                                      <p:cBhvr>
                                        <p:cTn id="33" dur="166" decel="50000">
                                          <p:stCondLst>
                                            <p:cond delay="1668"/>
                                          </p:stCondLst>
                                        </p:cTn>
                                        <p:tgtEl>
                                          <p:spTgt spid="3">
                                            <p:txEl>
                                              <p:pRg st="3" end="3"/>
                                            </p:txEl>
                                          </p:spTgt>
                                        </p:tgtEl>
                                      </p:cBhvr>
                                      <p:to x="100000" y="100000"/>
                                    </p:animScale>
                                    <p:animScale>
                                      <p:cBhvr>
                                        <p:cTn id="34" dur="26">
                                          <p:stCondLst>
                                            <p:cond delay="1808"/>
                                          </p:stCondLst>
                                        </p:cTn>
                                        <p:tgtEl>
                                          <p:spTgt spid="3">
                                            <p:txEl>
                                              <p:pRg st="3" end="3"/>
                                            </p:txEl>
                                          </p:spTgt>
                                        </p:tgtEl>
                                      </p:cBhvr>
                                      <p:to x="100000" y="95000"/>
                                    </p:animScale>
                                    <p:animScale>
                                      <p:cBhvr>
                                        <p:cTn id="35" dur="166" decel="50000">
                                          <p:stCondLst>
                                            <p:cond delay="1834"/>
                                          </p:stCondLst>
                                        </p:cTn>
                                        <p:tgtEl>
                                          <p:spTgt spid="3">
                                            <p:txEl>
                                              <p:pRg st="3" end="3"/>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down)">
                                      <p:cBhvr>
                                        <p:cTn id="40" dur="580">
                                          <p:stCondLst>
                                            <p:cond delay="0"/>
                                          </p:stCondLst>
                                        </p:cTn>
                                        <p:tgtEl>
                                          <p:spTgt spid="3">
                                            <p:txEl>
                                              <p:pRg st="4" end="4"/>
                                            </p:txEl>
                                          </p:spTgt>
                                        </p:tgtEl>
                                      </p:cBhvr>
                                    </p:animEffect>
                                    <p:anim calcmode="lin" valueType="num">
                                      <p:cBhvr>
                                        <p:cTn id="4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4" end="4"/>
                                            </p:txEl>
                                          </p:spTgt>
                                        </p:tgtEl>
                                      </p:cBhvr>
                                      <p:to x="100000" y="60000"/>
                                    </p:animScale>
                                    <p:animScale>
                                      <p:cBhvr>
                                        <p:cTn id="47" dur="166" decel="50000">
                                          <p:stCondLst>
                                            <p:cond delay="676"/>
                                          </p:stCondLst>
                                        </p:cTn>
                                        <p:tgtEl>
                                          <p:spTgt spid="3">
                                            <p:txEl>
                                              <p:pRg st="4" end="4"/>
                                            </p:txEl>
                                          </p:spTgt>
                                        </p:tgtEl>
                                      </p:cBhvr>
                                      <p:to x="100000" y="100000"/>
                                    </p:animScale>
                                    <p:animScale>
                                      <p:cBhvr>
                                        <p:cTn id="48" dur="26">
                                          <p:stCondLst>
                                            <p:cond delay="1312"/>
                                          </p:stCondLst>
                                        </p:cTn>
                                        <p:tgtEl>
                                          <p:spTgt spid="3">
                                            <p:txEl>
                                              <p:pRg st="4" end="4"/>
                                            </p:txEl>
                                          </p:spTgt>
                                        </p:tgtEl>
                                      </p:cBhvr>
                                      <p:to x="100000" y="80000"/>
                                    </p:animScale>
                                    <p:animScale>
                                      <p:cBhvr>
                                        <p:cTn id="49" dur="166" decel="50000">
                                          <p:stCondLst>
                                            <p:cond delay="1338"/>
                                          </p:stCondLst>
                                        </p:cTn>
                                        <p:tgtEl>
                                          <p:spTgt spid="3">
                                            <p:txEl>
                                              <p:pRg st="4" end="4"/>
                                            </p:txEl>
                                          </p:spTgt>
                                        </p:tgtEl>
                                      </p:cBhvr>
                                      <p:to x="100000" y="100000"/>
                                    </p:animScale>
                                    <p:animScale>
                                      <p:cBhvr>
                                        <p:cTn id="50" dur="26">
                                          <p:stCondLst>
                                            <p:cond delay="1642"/>
                                          </p:stCondLst>
                                        </p:cTn>
                                        <p:tgtEl>
                                          <p:spTgt spid="3">
                                            <p:txEl>
                                              <p:pRg st="4" end="4"/>
                                            </p:txEl>
                                          </p:spTgt>
                                        </p:tgtEl>
                                      </p:cBhvr>
                                      <p:to x="100000" y="90000"/>
                                    </p:animScale>
                                    <p:animScale>
                                      <p:cBhvr>
                                        <p:cTn id="51" dur="166" decel="50000">
                                          <p:stCondLst>
                                            <p:cond delay="1668"/>
                                          </p:stCondLst>
                                        </p:cTn>
                                        <p:tgtEl>
                                          <p:spTgt spid="3">
                                            <p:txEl>
                                              <p:pRg st="4" end="4"/>
                                            </p:txEl>
                                          </p:spTgt>
                                        </p:tgtEl>
                                      </p:cBhvr>
                                      <p:to x="100000" y="100000"/>
                                    </p:animScale>
                                    <p:animScale>
                                      <p:cBhvr>
                                        <p:cTn id="52" dur="26">
                                          <p:stCondLst>
                                            <p:cond delay="1808"/>
                                          </p:stCondLst>
                                        </p:cTn>
                                        <p:tgtEl>
                                          <p:spTgt spid="3">
                                            <p:txEl>
                                              <p:pRg st="4" end="4"/>
                                            </p:txEl>
                                          </p:spTgt>
                                        </p:tgtEl>
                                      </p:cBhvr>
                                      <p:to x="100000" y="95000"/>
                                    </p:animScale>
                                    <p:animScale>
                                      <p:cBhvr>
                                        <p:cTn id="53" dur="166" decel="50000">
                                          <p:stCondLst>
                                            <p:cond delay="1834"/>
                                          </p:stCondLst>
                                        </p:cTn>
                                        <p:tgtEl>
                                          <p:spTgt spid="3">
                                            <p:txEl>
                                              <p:pRg st="4" end="4"/>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4098"/>
                                        </p:tgtEl>
                                        <p:attrNameLst>
                                          <p:attrName>style.visibility</p:attrName>
                                        </p:attrNameLst>
                                      </p:cBhvr>
                                      <p:to>
                                        <p:strVal val="visible"/>
                                      </p:to>
                                    </p:set>
                                    <p:anim calcmode="lin" valueType="num">
                                      <p:cBhvr>
                                        <p:cTn id="58" dur="1000" fill="hold"/>
                                        <p:tgtEl>
                                          <p:spTgt spid="4098"/>
                                        </p:tgtEl>
                                        <p:attrNameLst>
                                          <p:attrName>ppt_w</p:attrName>
                                        </p:attrNameLst>
                                      </p:cBhvr>
                                      <p:tavLst>
                                        <p:tav tm="0">
                                          <p:val>
                                            <p:fltVal val="0"/>
                                          </p:val>
                                        </p:tav>
                                        <p:tav tm="100000">
                                          <p:val>
                                            <p:strVal val="#ppt_w"/>
                                          </p:val>
                                        </p:tav>
                                      </p:tavLst>
                                    </p:anim>
                                    <p:anim calcmode="lin" valueType="num">
                                      <p:cBhvr>
                                        <p:cTn id="59" dur="1000" fill="hold"/>
                                        <p:tgtEl>
                                          <p:spTgt spid="4098"/>
                                        </p:tgtEl>
                                        <p:attrNameLst>
                                          <p:attrName>ppt_h</p:attrName>
                                        </p:attrNameLst>
                                      </p:cBhvr>
                                      <p:tavLst>
                                        <p:tav tm="0">
                                          <p:val>
                                            <p:fltVal val="0"/>
                                          </p:val>
                                        </p:tav>
                                        <p:tav tm="100000">
                                          <p:val>
                                            <p:strVal val="#ppt_h"/>
                                          </p:val>
                                        </p:tav>
                                      </p:tavLst>
                                    </p:anim>
                                    <p:anim calcmode="lin" valueType="num">
                                      <p:cBhvr>
                                        <p:cTn id="60" dur="1000" fill="hold"/>
                                        <p:tgtEl>
                                          <p:spTgt spid="4098"/>
                                        </p:tgtEl>
                                        <p:attrNameLst>
                                          <p:attrName>style.rotation</p:attrName>
                                        </p:attrNameLst>
                                      </p:cBhvr>
                                      <p:tavLst>
                                        <p:tav tm="0">
                                          <p:val>
                                            <p:fltVal val="90"/>
                                          </p:val>
                                        </p:tav>
                                        <p:tav tm="100000">
                                          <p:val>
                                            <p:fltVal val="0"/>
                                          </p:val>
                                        </p:tav>
                                      </p:tavLst>
                                    </p:anim>
                                    <p:animEffect transition="in" filter="fade">
                                      <p:cBhvr>
                                        <p:cTn id="61" dur="1000"/>
                                        <p:tgtEl>
                                          <p:spTgt spid="4098"/>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4099"/>
                                        </p:tgtEl>
                                        <p:attrNameLst>
                                          <p:attrName>style.visibility</p:attrName>
                                        </p:attrNameLst>
                                      </p:cBhvr>
                                      <p:to>
                                        <p:strVal val="visible"/>
                                      </p:to>
                                    </p:set>
                                    <p:animEffect transition="in" filter="circle(in)">
                                      <p:cBhvr>
                                        <p:cTn id="66" dur="2000"/>
                                        <p:tgtEl>
                                          <p:spTgt spid="4099"/>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4100"/>
                                        </p:tgtEl>
                                        <p:attrNameLst>
                                          <p:attrName>style.visibility</p:attrName>
                                        </p:attrNameLst>
                                      </p:cBhvr>
                                      <p:to>
                                        <p:strVal val="visible"/>
                                      </p:to>
                                    </p:set>
                                    <p:anim calcmode="lin" valueType="num">
                                      <p:cBhvr>
                                        <p:cTn id="71" dur="500" fill="hold"/>
                                        <p:tgtEl>
                                          <p:spTgt spid="4100"/>
                                        </p:tgtEl>
                                        <p:attrNameLst>
                                          <p:attrName>ppt_w</p:attrName>
                                        </p:attrNameLst>
                                      </p:cBhvr>
                                      <p:tavLst>
                                        <p:tav tm="0">
                                          <p:val>
                                            <p:fltVal val="0"/>
                                          </p:val>
                                        </p:tav>
                                        <p:tav tm="100000">
                                          <p:val>
                                            <p:strVal val="#ppt_w"/>
                                          </p:val>
                                        </p:tav>
                                      </p:tavLst>
                                    </p:anim>
                                    <p:anim calcmode="lin" valueType="num">
                                      <p:cBhvr>
                                        <p:cTn id="72" dur="500" fill="hold"/>
                                        <p:tgtEl>
                                          <p:spTgt spid="4100"/>
                                        </p:tgtEl>
                                        <p:attrNameLst>
                                          <p:attrName>ppt_h</p:attrName>
                                        </p:attrNameLst>
                                      </p:cBhvr>
                                      <p:tavLst>
                                        <p:tav tm="0">
                                          <p:val>
                                            <p:fltVal val="0"/>
                                          </p:val>
                                        </p:tav>
                                        <p:tav tm="100000">
                                          <p:val>
                                            <p:strVal val="#ppt_h"/>
                                          </p:val>
                                        </p:tav>
                                      </p:tavLst>
                                    </p:anim>
                                    <p:animEffect transition="in" filter="fade">
                                      <p:cBhvr>
                                        <p:cTn id="7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2882"/>
            <a:ext cx="6660232" cy="6855118"/>
          </a:xfrm>
        </p:spPr>
        <p:txBody>
          <a:bodyPr/>
          <a:lstStyle/>
          <a:p>
            <a:r>
              <a:rPr lang="es-MX" b="1" dirty="0" smtClean="0"/>
              <a:t>Estabas adornada con oro y plata, y tu vestido era de lino fino, seda y tela bordada. Comías flor de harina, miel y aceite; eras hermosa en extremo y llegaste a la realeza. </a:t>
            </a:r>
          </a:p>
          <a:p>
            <a:r>
              <a:rPr lang="es-MX" b="1" dirty="0" smtClean="0"/>
              <a:t>Entonces tu fama se divulgó entre las naciones por tu hermosura, que era perfecta, gracias al esplendor que yo puse en ti --declara el Señor DIOS. </a:t>
            </a:r>
          </a:p>
          <a:p>
            <a:r>
              <a:rPr lang="es-MX" b="1" dirty="0" smtClean="0"/>
              <a:t>Si el oro es pecado, entonces peco Dios al adornar a Israel con oro.</a:t>
            </a:r>
          </a:p>
          <a:p>
            <a:r>
              <a:rPr lang="es-MX" b="1" dirty="0" smtClean="0"/>
              <a:t>¿Quién miente? Dios o los hombre.</a:t>
            </a:r>
            <a:endParaRPr lang="es-MX" b="1" dirty="0"/>
          </a:p>
        </p:txBody>
      </p:sp>
      <p:pic>
        <p:nvPicPr>
          <p:cNvPr id="5122" name="Picture 2" descr="C:\Users\HP\Desktop\Adornarse\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0"/>
            <a:ext cx="24837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8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122"/>
                                        </p:tgtEl>
                                        <p:attrNameLst>
                                          <p:attrName>style.visibility</p:attrName>
                                        </p:attrNameLst>
                                      </p:cBhvr>
                                      <p:to>
                                        <p:strVal val="visible"/>
                                      </p:to>
                                    </p:set>
                                    <p:animEffect transition="in" filter="circle(in)">
                                      <p:cBhvr>
                                        <p:cTn id="43" dur="2000"/>
                                        <p:tgtEl>
                                          <p:spTgt spid="512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circle(in)">
                                      <p:cBhvr>
                                        <p:cTn id="48" dur="20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Effect transition="in" filter="circle(in)">
                                      <p:cBhvr>
                                        <p:cTn id="5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372200" cy="6858000"/>
          </a:xfrm>
        </p:spPr>
        <p:txBody>
          <a:bodyPr/>
          <a:lstStyle/>
          <a:p>
            <a:r>
              <a:rPr lang="es-MX" b="1" dirty="0" smtClean="0"/>
              <a:t>El apóstol Pablo le dijo a los hermanos en Roma.</a:t>
            </a:r>
          </a:p>
          <a:p>
            <a:r>
              <a:rPr lang="es-MX" b="1" dirty="0" smtClean="0"/>
              <a:t>Romanos.3:4.</a:t>
            </a:r>
          </a:p>
          <a:p>
            <a:r>
              <a:rPr lang="es-MX" b="1" dirty="0" smtClean="0"/>
              <a:t>¡De ningún modo! Antes bien, sea hallado Dios veraz, aunque todo hombre sea hallado mentiroso; como está escrito: PARA QUE SEAS JUSTIFICADO EN TUS PALABRAS, Y VENZAS CUANDO SEAS JUZGADO. </a:t>
            </a:r>
          </a:p>
          <a:p>
            <a:r>
              <a:rPr lang="es-MX" b="1" dirty="0" smtClean="0"/>
              <a:t>Dios es veraz- verdadero, no puede mentir, pero el hombre si es mentiroso, puede mentir, y muchas veces miente.</a:t>
            </a:r>
            <a:endParaRPr lang="es-MX" b="1" dirty="0"/>
          </a:p>
        </p:txBody>
      </p:sp>
      <p:pic>
        <p:nvPicPr>
          <p:cNvPr id="6146" name="Picture 2" descr="C:\Users\HP\Desktop\Adornarse\romanos-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0"/>
            <a:ext cx="26997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2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146"/>
                                        </p:tgtEl>
                                        <p:attrNameLst>
                                          <p:attrName>style.visibility</p:attrName>
                                        </p:attrNameLst>
                                      </p:cBhvr>
                                      <p:to>
                                        <p:strVal val="visible"/>
                                      </p:to>
                                    </p:set>
                                    <p:animEffect transition="in" filter="circle(in)">
                                      <p:cBhvr>
                                        <p:cTn id="35" dur="2000"/>
                                        <p:tgtEl>
                                          <p:spTgt spid="614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circle(in)">
                                      <p:cBhvr>
                                        <p:cTn id="4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6284" y="0"/>
            <a:ext cx="6038444" cy="6858000"/>
          </a:xfrm>
        </p:spPr>
        <p:txBody>
          <a:bodyPr>
            <a:normAutofit fontScale="92500" lnSpcReduction="20000"/>
          </a:bodyPr>
          <a:lstStyle/>
          <a:p>
            <a:r>
              <a:rPr lang="es-MX" b="1" dirty="0" smtClean="0"/>
              <a:t>¿A quién le va creer Usted? A alguien que puede mentir, o a alguien que nunca va mentir como es Dios.</a:t>
            </a:r>
          </a:p>
          <a:p>
            <a:r>
              <a:rPr lang="es-MX" b="1" dirty="0" smtClean="0"/>
              <a:t>Dios dice no es pecado el oro.</a:t>
            </a:r>
          </a:p>
          <a:p>
            <a:r>
              <a:rPr lang="es-MX" b="1" dirty="0" smtClean="0"/>
              <a:t>El hombre dice que si es pecado.</a:t>
            </a:r>
          </a:p>
          <a:p>
            <a:r>
              <a:rPr lang="es-MX" b="1" dirty="0" smtClean="0"/>
              <a:t>El oro no es malo, no es pecado, el uso que le demos es el problema.</a:t>
            </a:r>
          </a:p>
          <a:p>
            <a:r>
              <a:rPr lang="es-MX" b="1" dirty="0" smtClean="0"/>
              <a:t>Igual pasa por ejemplo con el cuchillo, es una herramienta que se usa para preparar comida, cortar carne, vegetales, etc. Es una herramienta muy útil en el hogar.</a:t>
            </a:r>
          </a:p>
          <a:p>
            <a:r>
              <a:rPr lang="es-MX" b="1" dirty="0" smtClean="0"/>
              <a:t>Pero también puede usarse para matar o hacer daño a otra persona.</a:t>
            </a:r>
          </a:p>
          <a:p>
            <a:endParaRPr lang="es-MX" dirty="0"/>
          </a:p>
        </p:txBody>
      </p:sp>
      <p:pic>
        <p:nvPicPr>
          <p:cNvPr id="7170" name="Picture 2" descr="C:\Users\HP\Desktop\Adornarse\67888_10202888333867366_110682148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305983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7989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1905</Words>
  <Application>Microsoft Office PowerPoint</Application>
  <PresentationFormat>Presentación en pantalla (4:3)</PresentationFormat>
  <Paragraphs>111</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¿ES PECADO ADORNARSE?</vt:lpstr>
      <vt:lpstr>EL ADORNO.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EL ANTIGUO TESTAMENTO.</vt:lpstr>
      <vt:lpstr>Presentación de PowerPoint</vt:lpstr>
      <vt:lpstr>Presentación de PowerPoint</vt:lpstr>
      <vt:lpstr>Presentación de PowerPoint</vt:lpstr>
      <vt:lpstr>Presentación de PowerPoint</vt:lpstr>
      <vt:lpstr>EN EL NUEVO TESTAMENTO.</vt:lpstr>
      <vt:lpstr>Presentación de PowerPoint</vt:lpstr>
      <vt:lpstr>Presentación de PowerPoint</vt:lpstr>
      <vt:lpstr>Presentación de PowerPoint</vt:lpstr>
      <vt:lpstr>Presentación de PowerPoint</vt:lpstr>
      <vt:lpstr>Presentación de PowerPoint</vt:lpstr>
      <vt:lpstr>Presentación de PowerPoint</vt:lpstr>
      <vt:lpstr> CONCLUSION: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PECADO ADORNARSE?</dc:title>
  <dc:creator>HP</dc:creator>
  <cp:lastModifiedBy>HP</cp:lastModifiedBy>
  <cp:revision>25</cp:revision>
  <dcterms:created xsi:type="dcterms:W3CDTF">2017-07-18T22:23:54Z</dcterms:created>
  <dcterms:modified xsi:type="dcterms:W3CDTF">2017-07-20T23:18:39Z</dcterms:modified>
</cp:coreProperties>
</file>