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gif"/>
  <Override PartName="/ppt/media/image6.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77" r:id="rId9"/>
    <p:sldId id="262" r:id="rId10"/>
    <p:sldId id="263" r:id="rId11"/>
    <p:sldId id="264" r:id="rId12"/>
    <p:sldId id="265" r:id="rId13"/>
    <p:sldId id="266" r:id="rId14"/>
    <p:sldId id="267" r:id="rId15"/>
    <p:sldId id="268" r:id="rId16"/>
    <p:sldId id="278" r:id="rId17"/>
    <p:sldId id="269" r:id="rId18"/>
    <p:sldId id="270" r:id="rId19"/>
    <p:sldId id="271" r:id="rId20"/>
    <p:sldId id="279" r:id="rId21"/>
    <p:sldId id="275"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2A64CE7-CDAC-456C-82ED-FB8EDF0EBC93}" type="datetimeFigureOut">
              <a:rPr lang="es-ES" smtClean="0"/>
              <a:t>07/08/2018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140063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2A64CE7-CDAC-456C-82ED-FB8EDF0EBC93}" type="datetimeFigureOut">
              <a:rPr lang="es-ES" smtClean="0"/>
              <a:t>07/08/2018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4273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2A64CE7-CDAC-456C-82ED-FB8EDF0EBC93}" type="datetimeFigureOut">
              <a:rPr lang="es-ES" smtClean="0"/>
              <a:t>07/08/2018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17260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2A64CE7-CDAC-456C-82ED-FB8EDF0EBC93}" type="datetimeFigureOut">
              <a:rPr lang="es-ES" smtClean="0"/>
              <a:t>07/08/2018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118236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2A64CE7-CDAC-456C-82ED-FB8EDF0EBC93}" type="datetimeFigureOut">
              <a:rPr lang="es-ES" smtClean="0"/>
              <a:t>07/08/2018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37114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2A64CE7-CDAC-456C-82ED-FB8EDF0EBC93}" type="datetimeFigureOut">
              <a:rPr lang="es-ES" smtClean="0"/>
              <a:t>07/08/2018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313087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2A64CE7-CDAC-456C-82ED-FB8EDF0EBC93}" type="datetimeFigureOut">
              <a:rPr lang="es-ES" smtClean="0"/>
              <a:t>07/08/2018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6445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2A64CE7-CDAC-456C-82ED-FB8EDF0EBC93}" type="datetimeFigureOut">
              <a:rPr lang="es-ES" smtClean="0"/>
              <a:t>07/08/2018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337586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2A64CE7-CDAC-456C-82ED-FB8EDF0EBC93}" type="datetimeFigureOut">
              <a:rPr lang="es-ES" smtClean="0"/>
              <a:t>07/08/2018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366146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2A64CE7-CDAC-456C-82ED-FB8EDF0EBC93}" type="datetimeFigureOut">
              <a:rPr lang="es-ES" smtClean="0"/>
              <a:t>07/08/2018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171952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2A64CE7-CDAC-456C-82ED-FB8EDF0EBC93}" type="datetimeFigureOut">
              <a:rPr lang="es-ES" smtClean="0"/>
              <a:t>07/08/2018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67AFC9-EB1D-4016-8CE0-63FB647DB1CF}" type="slidenum">
              <a:rPr lang="es-ES" smtClean="0"/>
              <a:t>‹Nº›</a:t>
            </a:fld>
            <a:endParaRPr lang="es-ES"/>
          </a:p>
        </p:txBody>
      </p:sp>
    </p:spTree>
    <p:extLst>
      <p:ext uri="{BB962C8B-B14F-4D97-AF65-F5344CB8AC3E}">
        <p14:creationId xmlns:p14="http://schemas.microsoft.com/office/powerpoint/2010/main" val="429015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64CE7-CDAC-456C-82ED-FB8EDF0EBC93}" type="datetimeFigureOut">
              <a:rPr lang="es-ES" smtClean="0"/>
              <a:t>07/08/2018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7AFC9-EB1D-4016-8CE0-63FB647DB1CF}" type="slidenum">
              <a:rPr lang="es-ES" smtClean="0"/>
              <a:t>‹Nº›</a:t>
            </a:fld>
            <a:endParaRPr lang="es-ES"/>
          </a:p>
        </p:txBody>
      </p:sp>
    </p:spTree>
    <p:extLst>
      <p:ext uri="{BB962C8B-B14F-4D97-AF65-F5344CB8AC3E}">
        <p14:creationId xmlns:p14="http://schemas.microsoft.com/office/powerpoint/2010/main" val="138698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3"/>
          <p:cNvSpPr>
            <a:spLocks noGrp="1"/>
          </p:cNvSpPr>
          <p:nvPr>
            <p:ph type="title"/>
          </p:nvPr>
        </p:nvSpPr>
        <p:spPr>
          <a:xfrm>
            <a:off x="838200" y="0"/>
            <a:ext cx="10515600" cy="1325563"/>
          </a:xfrm>
        </p:spPr>
        <p:txBody>
          <a:bodyPr/>
          <a:lstStyle/>
          <a:p>
            <a:pPr algn="ctr"/>
            <a:r>
              <a:rPr lang="es-ES" b="1" dirty="0" smtClean="0">
                <a:solidFill>
                  <a:schemeClr val="bg1"/>
                </a:solidFill>
              </a:rPr>
              <a:t>LA BATALLA QUE TENEMOS QUE PELEAR. </a:t>
            </a:r>
            <a:endParaRPr lang="es-ES" b="1" dirty="0">
              <a:solidFill>
                <a:schemeClr val="bg1"/>
              </a:solidFill>
            </a:endParaRPr>
          </a:p>
        </p:txBody>
      </p:sp>
      <p:sp>
        <p:nvSpPr>
          <p:cNvPr id="5" name="Marcador de contenido 4"/>
          <p:cNvSpPr>
            <a:spLocks noGrp="1"/>
          </p:cNvSpPr>
          <p:nvPr>
            <p:ph idx="1"/>
          </p:nvPr>
        </p:nvSpPr>
        <p:spPr>
          <a:xfrm>
            <a:off x="0" y="1325564"/>
            <a:ext cx="12192000" cy="5532436"/>
          </a:xfrm>
        </p:spPr>
        <p:txBody>
          <a:bodyPr>
            <a:normAutofit fontScale="92500" lnSpcReduction="20000"/>
          </a:bodyPr>
          <a:lstStyle/>
          <a:p>
            <a:r>
              <a:rPr lang="es-ES" b="1" dirty="0" smtClean="0">
                <a:solidFill>
                  <a:schemeClr val="bg1"/>
                </a:solidFill>
              </a:rPr>
              <a:t>INTRODUCCION:</a:t>
            </a:r>
          </a:p>
          <a:p>
            <a:r>
              <a:rPr lang="es-ES" b="1" dirty="0" smtClean="0">
                <a:solidFill>
                  <a:schemeClr val="bg1"/>
                </a:solidFill>
              </a:rPr>
              <a:t>Podría ser que muchas cosas en este mundo nos estorban, ¡pero hay una guerra que tenemos que pelear y esta guerra es una “guerra espiritual” La guerra espiritual se lleva a cabo en las “regiones celestiales”.</a:t>
            </a:r>
          </a:p>
          <a:p>
            <a:r>
              <a:rPr lang="es-ES" b="1" dirty="0" smtClean="0">
                <a:solidFill>
                  <a:schemeClr val="bg1"/>
                </a:solidFill>
              </a:rPr>
              <a:t>Alabado sea Dios, Padre de nuestro Señor Jesucristo, que nos ha bendecido en las regiones celestiales con toda bendición espiritual en Cristo. </a:t>
            </a:r>
          </a:p>
          <a:p>
            <a:r>
              <a:rPr lang="es-ES" b="1" dirty="0" smtClean="0">
                <a:solidFill>
                  <a:schemeClr val="bg1"/>
                </a:solidFill>
              </a:rPr>
              <a:t>Efesios.1:3.</a:t>
            </a:r>
          </a:p>
          <a:p>
            <a:r>
              <a:rPr lang="es-ES" b="1" dirty="0" smtClean="0">
                <a:solidFill>
                  <a:schemeClr val="bg1"/>
                </a:solidFill>
              </a:rPr>
              <a:t>Bendito sea el Dios y Padre de nuestro Señor Jesucristo, que nos ha bendecido con toda bendición espiritual en los lugares celestiales en Cristo, </a:t>
            </a:r>
          </a:p>
          <a:p>
            <a:r>
              <a:rPr lang="es-ES" b="1" dirty="0" smtClean="0">
                <a:solidFill>
                  <a:schemeClr val="bg1"/>
                </a:solidFill>
              </a:rPr>
              <a:t>Y en unión con Cristo Jesús, Dios nos resucitó y nos hizo sentar con él en las regiones celestiales </a:t>
            </a:r>
          </a:p>
          <a:p>
            <a:r>
              <a:rPr lang="es-ES" b="1" dirty="0" smtClean="0">
                <a:solidFill>
                  <a:schemeClr val="bg1"/>
                </a:solidFill>
              </a:rPr>
              <a:t>Efesios.2:6.</a:t>
            </a:r>
          </a:p>
          <a:p>
            <a:r>
              <a:rPr lang="es-ES" b="1" dirty="0" smtClean="0">
                <a:solidFill>
                  <a:schemeClr val="bg1"/>
                </a:solidFill>
              </a:rPr>
              <a:t>y con El nos resucitó, y con El nos sentó en los lugares celestiales en Cristo Jesús, </a:t>
            </a:r>
          </a:p>
          <a:p>
            <a:r>
              <a:rPr lang="es-ES" b="1" dirty="0" smtClean="0">
                <a:solidFill>
                  <a:schemeClr val="bg1"/>
                </a:solidFill>
              </a:rPr>
              <a:t>El fin de todo esto es que la sabiduría de Dios, en toda su diversidad, se dé a conocer ahora, por medio de la iglesia, a los poderes y autoridades en las regiones celestiales. </a:t>
            </a:r>
          </a:p>
          <a:p>
            <a:endParaRPr lang="es-ES" dirty="0"/>
          </a:p>
        </p:txBody>
      </p:sp>
    </p:spTree>
    <p:extLst>
      <p:ext uri="{BB962C8B-B14F-4D97-AF65-F5344CB8AC3E}">
        <p14:creationId xmlns:p14="http://schemas.microsoft.com/office/powerpoint/2010/main" val="57616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p:cTn id="54"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5">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anim calcmode="lin" valueType="num">
                                      <p:cBhvr>
                                        <p:cTn id="6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5">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 calcmode="lin" valueType="num">
                                      <p:cBhvr>
                                        <p:cTn id="68"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10000"/>
          </a:bodyPr>
          <a:lstStyle/>
          <a:p>
            <a:r>
              <a:rPr lang="es-ES" b="1" dirty="0" smtClean="0">
                <a:solidFill>
                  <a:schemeClr val="bg1"/>
                </a:solidFill>
              </a:rPr>
              <a:t>LA ESFERA EN QUE SE MUEVE:</a:t>
            </a:r>
          </a:p>
          <a:p>
            <a:r>
              <a:rPr lang="es-ES" b="1" dirty="0" smtClean="0">
                <a:solidFill>
                  <a:schemeClr val="bg1"/>
                </a:solidFill>
              </a:rPr>
              <a:t>En la mente y corazones de las personas. </a:t>
            </a:r>
          </a:p>
          <a:p>
            <a:r>
              <a:rPr lang="es-ES" b="1" dirty="0" smtClean="0">
                <a:solidFill>
                  <a:schemeClr val="bg1"/>
                </a:solidFill>
              </a:rPr>
              <a:t>A través de pensamientos e incitaciones a lo malo </a:t>
            </a:r>
          </a:p>
          <a:p>
            <a:r>
              <a:rPr lang="es-ES" b="1" dirty="0" smtClean="0">
                <a:solidFill>
                  <a:schemeClr val="bg1"/>
                </a:solidFill>
              </a:rPr>
              <a:t>En Génesis.3. </a:t>
            </a:r>
          </a:p>
          <a:p>
            <a:r>
              <a:rPr lang="es-ES" b="1" dirty="0" smtClean="0">
                <a:solidFill>
                  <a:schemeClr val="bg1"/>
                </a:solidFill>
              </a:rPr>
              <a:t>Tenemos el mejor ejemplo de cómo trabaja Este personaje. </a:t>
            </a:r>
          </a:p>
          <a:p>
            <a:r>
              <a:rPr lang="es-ES" b="1" dirty="0" smtClean="0">
                <a:solidFill>
                  <a:schemeClr val="bg1"/>
                </a:solidFill>
              </a:rPr>
              <a:t>Seduce sutilmente la mente y el corazón de las personas. </a:t>
            </a:r>
          </a:p>
          <a:p>
            <a:r>
              <a:rPr lang="es-ES" b="1" dirty="0" smtClean="0">
                <a:solidFill>
                  <a:schemeClr val="bg1"/>
                </a:solidFill>
              </a:rPr>
              <a:t>Poniendo ideas, y planes malévolos. </a:t>
            </a:r>
          </a:p>
          <a:p>
            <a:r>
              <a:rPr lang="es-ES" b="1" dirty="0" smtClean="0">
                <a:solidFill>
                  <a:schemeClr val="bg1"/>
                </a:solidFill>
              </a:rPr>
              <a:t>SUS COLABORADORES ESPIRITUS. </a:t>
            </a:r>
          </a:p>
          <a:p>
            <a:r>
              <a:rPr lang="es-ES" b="1" dirty="0" smtClean="0">
                <a:solidFill>
                  <a:schemeClr val="bg1"/>
                </a:solidFill>
              </a:rPr>
              <a:t>Potestades, principados, gobernadores, huestes. </a:t>
            </a:r>
          </a:p>
          <a:p>
            <a:r>
              <a:rPr lang="es-ES" b="1" dirty="0" smtClean="0">
                <a:solidFill>
                  <a:schemeClr val="bg1"/>
                </a:solidFill>
              </a:rPr>
              <a:t>Son muchos, y son poderosos. Su encomienda es oprimir y posesionarse de las mentes y cuerpos de los hombres.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8" y="-298"/>
            <a:ext cx="5430592" cy="6858297"/>
          </a:xfrm>
          <a:prstGeom prst="rect">
            <a:avLst/>
          </a:prstGeom>
        </p:spPr>
      </p:pic>
    </p:spTree>
    <p:extLst>
      <p:ext uri="{BB962C8B-B14F-4D97-AF65-F5344CB8AC3E}">
        <p14:creationId xmlns:p14="http://schemas.microsoft.com/office/powerpoint/2010/main" val="20269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10000"/>
          </a:bodyPr>
          <a:lstStyle/>
          <a:p>
            <a:r>
              <a:rPr lang="es-ES" b="1" dirty="0" smtClean="0">
                <a:solidFill>
                  <a:schemeClr val="bg1"/>
                </a:solidFill>
              </a:rPr>
              <a:t>Es  la razón por la que tenemos fricciones y luchas con la esposa, con el esposo, con los hijos, con el jefe De trabajo, con el vecino. Porque se dejan usar. </a:t>
            </a:r>
          </a:p>
          <a:p>
            <a:r>
              <a:rPr lang="es-ES" b="1" dirty="0" smtClean="0">
                <a:solidFill>
                  <a:schemeClr val="bg1"/>
                </a:solidFill>
              </a:rPr>
              <a:t>Atrás ves de doctrinas de demonios. </a:t>
            </a:r>
          </a:p>
          <a:p>
            <a:r>
              <a:rPr lang="es-ES" b="1" dirty="0" smtClean="0">
                <a:solidFill>
                  <a:schemeClr val="bg1"/>
                </a:solidFill>
              </a:rPr>
              <a:t>I Timoteo.4:1-3.</a:t>
            </a:r>
          </a:p>
          <a:p>
            <a:r>
              <a:rPr lang="es-ES" b="1" dirty="0" smtClean="0">
                <a:solidFill>
                  <a:schemeClr val="bg1"/>
                </a:solidFill>
              </a:rPr>
              <a:t>Pero el Espíritu dice claramente que en los últimos tiempos algunos apostatarán de la fe, prestando atención a espíritus engañadores y a doctrinas de demonios, </a:t>
            </a:r>
          </a:p>
          <a:p>
            <a:r>
              <a:rPr lang="es-ES" b="1" dirty="0" smtClean="0">
                <a:solidFill>
                  <a:schemeClr val="bg1"/>
                </a:solidFill>
              </a:rPr>
              <a:t>V.2.</a:t>
            </a:r>
          </a:p>
          <a:p>
            <a:r>
              <a:rPr lang="es-ES" b="1" dirty="0" smtClean="0">
                <a:solidFill>
                  <a:schemeClr val="bg1"/>
                </a:solidFill>
              </a:rPr>
              <a:t>mediante la hipocresía de mentirosos que tienen cauterizada la conciencia; </a:t>
            </a:r>
          </a:p>
          <a:p>
            <a:r>
              <a:rPr lang="es-ES" b="1" dirty="0" smtClean="0">
                <a:solidFill>
                  <a:schemeClr val="bg1"/>
                </a:solidFill>
              </a:rPr>
              <a:t>V.3.</a:t>
            </a:r>
          </a:p>
          <a:p>
            <a:r>
              <a:rPr lang="es-ES" b="1" dirty="0" smtClean="0">
                <a:solidFill>
                  <a:schemeClr val="bg1"/>
                </a:solidFill>
              </a:rPr>
              <a:t>prohibiendo casarse y mandando abstenerse de alimentos que Dios ha creado para que con acción de gracias participen de ellos los que creen y que han conocido la verdad.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380" y="35462"/>
            <a:ext cx="5129620" cy="6822538"/>
          </a:xfrm>
          <a:prstGeom prst="rect">
            <a:avLst/>
          </a:prstGeom>
        </p:spPr>
      </p:pic>
    </p:spTree>
    <p:extLst>
      <p:ext uri="{BB962C8B-B14F-4D97-AF65-F5344CB8AC3E}">
        <p14:creationId xmlns:p14="http://schemas.microsoft.com/office/powerpoint/2010/main" val="16243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lnSpcReduction="10000"/>
          </a:bodyPr>
          <a:lstStyle/>
          <a:p>
            <a:r>
              <a:rPr lang="es-ES" b="1" dirty="0" smtClean="0">
                <a:solidFill>
                  <a:schemeClr val="bg1"/>
                </a:solidFill>
              </a:rPr>
              <a:t>Los celos, las ambiciones personales, la arrogancia, es sabiduría diabólica. </a:t>
            </a:r>
          </a:p>
          <a:p>
            <a:r>
              <a:rPr lang="es-ES" b="1" dirty="0" smtClean="0">
                <a:solidFill>
                  <a:schemeClr val="bg1"/>
                </a:solidFill>
              </a:rPr>
              <a:t>Santiagos.3:15.</a:t>
            </a:r>
          </a:p>
          <a:p>
            <a:r>
              <a:rPr lang="es-ES" b="1" dirty="0" smtClean="0">
                <a:solidFill>
                  <a:schemeClr val="bg1"/>
                </a:solidFill>
              </a:rPr>
              <a:t>Esta sabiduría no es la que viene de lo alto, sino que es terrenal, natural, diabólica.  </a:t>
            </a:r>
          </a:p>
          <a:p>
            <a:r>
              <a:rPr lang="es-ES" b="1" dirty="0" smtClean="0">
                <a:solidFill>
                  <a:schemeClr val="bg1"/>
                </a:solidFill>
              </a:rPr>
              <a:t>A los falsos profetas se les llama espíritus. </a:t>
            </a:r>
          </a:p>
          <a:p>
            <a:r>
              <a:rPr lang="es-ES" b="1" dirty="0" smtClean="0">
                <a:solidFill>
                  <a:schemeClr val="bg1"/>
                </a:solidFill>
              </a:rPr>
              <a:t>I Juan.4:1.</a:t>
            </a:r>
          </a:p>
          <a:p>
            <a:r>
              <a:rPr lang="es-ES" b="1" dirty="0" smtClean="0">
                <a:solidFill>
                  <a:schemeClr val="bg1"/>
                </a:solidFill>
              </a:rPr>
              <a:t>Amados, no creáis a todo espíritu, sino probad los espíritus para ver si son de Dios, porque muchos falsos profetas han salido al mundo.  </a:t>
            </a:r>
          </a:p>
          <a:p>
            <a:r>
              <a:rPr lang="es-ES" b="1" dirty="0" smtClean="0">
                <a:solidFill>
                  <a:schemeClr val="bg1"/>
                </a:solidFill>
              </a:rPr>
              <a:t>II Tesalonicenses.2:2.</a:t>
            </a:r>
          </a:p>
          <a:p>
            <a:r>
              <a:rPr lang="es-ES" b="1" dirty="0" smtClean="0">
                <a:solidFill>
                  <a:schemeClr val="bg1"/>
                </a:solidFill>
              </a:rPr>
              <a:t>que no seáis sacudidos fácilmente en vuestro modo de pensar, ni os alarméis, ni por espíritu, ni por palabra, ni por carta como si fuera de nosotros, en el sentido de que el día del Señor ha llegado.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952" y="35462"/>
            <a:ext cx="5309047" cy="6822538"/>
          </a:xfrm>
          <a:prstGeom prst="rect">
            <a:avLst/>
          </a:prstGeom>
        </p:spPr>
      </p:pic>
    </p:spTree>
    <p:extLst>
      <p:ext uri="{BB962C8B-B14F-4D97-AF65-F5344CB8AC3E}">
        <p14:creationId xmlns:p14="http://schemas.microsoft.com/office/powerpoint/2010/main" val="426248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a:bodyPr>
          <a:lstStyle/>
          <a:p>
            <a:r>
              <a:rPr lang="es-ES" b="1" dirty="0" smtClean="0">
                <a:solidFill>
                  <a:schemeClr val="bg1"/>
                </a:solidFill>
              </a:rPr>
              <a:t>Por eso aunque andamos en la carne, no luchamos según la carne. </a:t>
            </a:r>
          </a:p>
          <a:p>
            <a:r>
              <a:rPr lang="es-ES" b="1" dirty="0" smtClean="0">
                <a:solidFill>
                  <a:schemeClr val="bg1"/>
                </a:solidFill>
              </a:rPr>
              <a:t>II Corintios.11:3.</a:t>
            </a:r>
          </a:p>
          <a:p>
            <a:r>
              <a:rPr lang="es-ES" b="1" dirty="0" smtClean="0">
                <a:solidFill>
                  <a:schemeClr val="bg1"/>
                </a:solidFill>
              </a:rPr>
              <a:t>Pero temo que, así como la serpiente con su astucia engañó a Eva, vuestras mentes sean desviadas de la sencillez y pureza de la devoción a Cristo.  </a:t>
            </a:r>
          </a:p>
          <a:p>
            <a:r>
              <a:rPr lang="es-ES" b="1" dirty="0" smtClean="0">
                <a:solidFill>
                  <a:schemeClr val="bg1"/>
                </a:solidFill>
              </a:rPr>
              <a:t>Porque nuestras armas no son carnales. </a:t>
            </a:r>
          </a:p>
          <a:p>
            <a:r>
              <a:rPr lang="es-ES" b="1" dirty="0" smtClean="0">
                <a:solidFill>
                  <a:schemeClr val="bg1"/>
                </a:solidFill>
              </a:rPr>
              <a:t>II Corintios.11:4.</a:t>
            </a:r>
          </a:p>
          <a:p>
            <a:r>
              <a:rPr lang="es-ES" b="1" dirty="0" smtClean="0">
                <a:solidFill>
                  <a:schemeClr val="bg1"/>
                </a:solidFill>
              </a:rPr>
              <a:t>Porque si alguien viene y predica a otro Jesús, a quien no hemos predicado, o recibís un espíritu diferente, que no habéis recibido, o aceptáis un evangelio distinto, que no habéis aceptado, bien lo toleráis.  </a:t>
            </a:r>
          </a:p>
          <a:p>
            <a:r>
              <a:rPr lang="es-ES" b="1" dirty="0" smtClean="0">
                <a:solidFill>
                  <a:schemeClr val="bg1"/>
                </a:solidFill>
              </a:rPr>
              <a:t>Y son poderosas para destruir fortalezas.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955" y="35462"/>
            <a:ext cx="5276045" cy="6822538"/>
          </a:xfrm>
          <a:prstGeom prst="rect">
            <a:avLst/>
          </a:prstGeom>
        </p:spPr>
      </p:pic>
    </p:spTree>
    <p:extLst>
      <p:ext uri="{BB962C8B-B14F-4D97-AF65-F5344CB8AC3E}">
        <p14:creationId xmlns:p14="http://schemas.microsoft.com/office/powerpoint/2010/main" val="26248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a:bodyPr>
          <a:lstStyle/>
          <a:p>
            <a:r>
              <a:rPr lang="es-ES" b="1" dirty="0" smtClean="0">
                <a:solidFill>
                  <a:schemeClr val="bg1"/>
                </a:solidFill>
              </a:rPr>
              <a:t>Y estas fortalezas son especulaciones, razonamiento altivo que se levantan contra el conocimiento de Dios. </a:t>
            </a:r>
          </a:p>
          <a:p>
            <a:r>
              <a:rPr lang="es-ES" b="1" dirty="0" smtClean="0">
                <a:solidFill>
                  <a:schemeClr val="bg1"/>
                </a:solidFill>
              </a:rPr>
              <a:t>II Corintios.11:5.</a:t>
            </a:r>
          </a:p>
          <a:p>
            <a:r>
              <a:rPr lang="es-ES" b="1" dirty="0" smtClean="0">
                <a:solidFill>
                  <a:schemeClr val="bg1"/>
                </a:solidFill>
              </a:rPr>
              <a:t>Pues yo no me considero inferior en nada a los más eminentes apóstoles.  </a:t>
            </a:r>
          </a:p>
          <a:p>
            <a:r>
              <a:rPr lang="es-ES" b="1" dirty="0" smtClean="0">
                <a:solidFill>
                  <a:schemeClr val="bg1"/>
                </a:solidFill>
              </a:rPr>
              <a:t>Por eso debemos estar preparados para presentar defensa de nuestra esperanza. </a:t>
            </a:r>
          </a:p>
          <a:p>
            <a:r>
              <a:rPr lang="es-ES" b="1" dirty="0" smtClean="0">
                <a:solidFill>
                  <a:schemeClr val="bg1"/>
                </a:solidFill>
              </a:rPr>
              <a:t>I Pedro.3:15.</a:t>
            </a:r>
          </a:p>
          <a:p>
            <a:r>
              <a:rPr lang="es-ES" b="1" dirty="0" smtClean="0">
                <a:solidFill>
                  <a:schemeClr val="bg1"/>
                </a:solidFill>
              </a:rPr>
              <a:t>sino </a:t>
            </a:r>
            <a:r>
              <a:rPr lang="es-ES" b="1" dirty="0" smtClean="0">
                <a:solidFill>
                  <a:schemeClr val="bg1"/>
                </a:solidFill>
              </a:rPr>
              <a:t>santificad a Cristo como Señor en vuestros corazones, estando siempre preparados para presentar defensa ante todo el que os demande razón de la esperanza que hay en vosotros, pero hacedlo con mansedumbre y reverencia;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8" y="-298"/>
            <a:ext cx="5431120" cy="6858297"/>
          </a:xfrm>
          <a:prstGeom prst="rect">
            <a:avLst/>
          </a:prstGeom>
        </p:spPr>
      </p:pic>
    </p:spTree>
    <p:extLst>
      <p:ext uri="{BB962C8B-B14F-4D97-AF65-F5344CB8AC3E}">
        <p14:creationId xmlns:p14="http://schemas.microsoft.com/office/powerpoint/2010/main" val="42751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lstStyle/>
          <a:p>
            <a:r>
              <a:rPr lang="es-ES" b="1" dirty="0" smtClean="0">
                <a:solidFill>
                  <a:schemeClr val="bg1"/>
                </a:solidFill>
              </a:rPr>
              <a:t>Por eso la espada que usamos para luchar es la palabra de Dios. </a:t>
            </a:r>
          </a:p>
          <a:p>
            <a:r>
              <a:rPr lang="es-ES" b="1" dirty="0" smtClean="0">
                <a:solidFill>
                  <a:schemeClr val="bg1"/>
                </a:solidFill>
              </a:rPr>
              <a:t>Efesios.6:17.</a:t>
            </a:r>
          </a:p>
          <a:p>
            <a:r>
              <a:rPr lang="es-ES" b="1" dirty="0" smtClean="0">
                <a:solidFill>
                  <a:schemeClr val="bg1"/>
                </a:solidFill>
              </a:rPr>
              <a:t>Tomad también el YELMO DE LA SALVACION, y la espada del Espíritu que es la palabra de Dios. </a:t>
            </a:r>
          </a:p>
          <a:p>
            <a:r>
              <a:rPr lang="es-ES" b="1" dirty="0" smtClean="0">
                <a:solidFill>
                  <a:schemeClr val="bg1"/>
                </a:solidFill>
              </a:rPr>
              <a:t>No podemos ganarle a satanás con palabras, mucha gente religiosa cree que con decir la sangre de Cristo tiene poder van a ganarle a satanás.</a:t>
            </a:r>
          </a:p>
          <a:p>
            <a:r>
              <a:rPr lang="es-ES" b="1" dirty="0" smtClean="0">
                <a:solidFill>
                  <a:schemeClr val="bg1"/>
                </a:solidFill>
              </a:rPr>
              <a:t>A satanás la única manera para ganarle es con la palabra de Dios. </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7" y="-298"/>
            <a:ext cx="5430591" cy="6858297"/>
          </a:xfrm>
          <a:prstGeom prst="rect">
            <a:avLst/>
          </a:prstGeom>
        </p:spPr>
      </p:pic>
    </p:spTree>
    <p:extLst>
      <p:ext uri="{BB962C8B-B14F-4D97-AF65-F5344CB8AC3E}">
        <p14:creationId xmlns:p14="http://schemas.microsoft.com/office/powerpoint/2010/main" val="29504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0"/>
            <a:ext cx="10515600" cy="1325563"/>
          </a:xfrm>
        </p:spPr>
        <p:txBody>
          <a:bodyPr/>
          <a:lstStyle/>
          <a:p>
            <a:pPr algn="ctr"/>
            <a:r>
              <a:rPr lang="es-ES" b="1" dirty="0" smtClean="0">
                <a:solidFill>
                  <a:schemeClr val="bg1"/>
                </a:solidFill>
              </a:rPr>
              <a:t>EL GRAN PODER QUE TENEMOS PARA GANAR ESTA BATALLA. </a:t>
            </a:r>
            <a:endParaRPr lang="es-ES" b="1" dirty="0">
              <a:solidFill>
                <a:schemeClr val="bg1"/>
              </a:solidFill>
            </a:endParaRPr>
          </a:p>
        </p:txBody>
      </p:sp>
      <p:sp>
        <p:nvSpPr>
          <p:cNvPr id="3" name="Marcador de contenido 2"/>
          <p:cNvSpPr>
            <a:spLocks noGrp="1"/>
          </p:cNvSpPr>
          <p:nvPr>
            <p:ph idx="1"/>
          </p:nvPr>
        </p:nvSpPr>
        <p:spPr>
          <a:xfrm>
            <a:off x="0" y="1529410"/>
            <a:ext cx="6593983" cy="5328589"/>
          </a:xfrm>
        </p:spPr>
        <p:txBody>
          <a:bodyPr/>
          <a:lstStyle/>
          <a:p>
            <a:r>
              <a:rPr lang="es-ES" b="1" dirty="0" smtClean="0">
                <a:solidFill>
                  <a:schemeClr val="bg1"/>
                </a:solidFill>
              </a:rPr>
              <a:t>Tenemos un gran poder para poder vencer a estas huestes espirituales. Tenemos la palabra de Dios que nos ayuda a vencer esta guerra espiritual. </a:t>
            </a:r>
          </a:p>
          <a:p>
            <a:r>
              <a:rPr lang="es-ES" b="1" dirty="0" smtClean="0">
                <a:solidFill>
                  <a:schemeClr val="bg1"/>
                </a:solidFill>
              </a:rPr>
              <a:t>II Timoteo.3:16-17.</a:t>
            </a:r>
          </a:p>
          <a:p>
            <a:r>
              <a:rPr lang="es-ES" b="1" dirty="0" smtClean="0">
                <a:solidFill>
                  <a:schemeClr val="bg1"/>
                </a:solidFill>
              </a:rPr>
              <a:t>Toda Escritura es inspirada por Dios y útil para enseñar, para reprender, para corregir, para instruir en justicia, </a:t>
            </a:r>
          </a:p>
          <a:p>
            <a:r>
              <a:rPr lang="es-ES" b="1" dirty="0" smtClean="0">
                <a:solidFill>
                  <a:schemeClr val="bg1"/>
                </a:solidFill>
              </a:rPr>
              <a:t>V.17.</a:t>
            </a:r>
          </a:p>
          <a:p>
            <a:r>
              <a:rPr lang="es-ES" b="1" dirty="0" smtClean="0">
                <a:solidFill>
                  <a:schemeClr val="bg1"/>
                </a:solidFill>
              </a:rPr>
              <a:t>a fin de que el hombre de Dios sea perfecto, equipado para toda buena obra. </a:t>
            </a:r>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652" y="1529409"/>
            <a:ext cx="5412875" cy="5328589"/>
          </a:xfrm>
          <a:prstGeom prst="rect">
            <a:avLst/>
          </a:prstGeom>
        </p:spPr>
      </p:pic>
    </p:spTree>
    <p:extLst>
      <p:ext uri="{BB962C8B-B14F-4D97-AF65-F5344CB8AC3E}">
        <p14:creationId xmlns:p14="http://schemas.microsoft.com/office/powerpoint/2010/main" val="254615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20000"/>
          </a:bodyPr>
          <a:lstStyle/>
          <a:p>
            <a:r>
              <a:rPr lang="es-ES" b="1" dirty="0" smtClean="0">
                <a:solidFill>
                  <a:schemeClr val="bg1"/>
                </a:solidFill>
              </a:rPr>
              <a:t>La fe. </a:t>
            </a:r>
          </a:p>
          <a:p>
            <a:r>
              <a:rPr lang="es-ES" b="1" dirty="0" smtClean="0">
                <a:solidFill>
                  <a:schemeClr val="bg1"/>
                </a:solidFill>
              </a:rPr>
              <a:t>I Juan.5:4.</a:t>
            </a:r>
          </a:p>
          <a:p>
            <a:r>
              <a:rPr lang="es-ES" b="1" dirty="0" smtClean="0">
                <a:solidFill>
                  <a:schemeClr val="bg1"/>
                </a:solidFill>
              </a:rPr>
              <a:t>Porque todo lo que es nacido de Dios vence al mundo; y esta es la victoria que ha vencido al mundo: nuestra fe.  </a:t>
            </a:r>
          </a:p>
          <a:p>
            <a:r>
              <a:rPr lang="es-ES" b="1" dirty="0" smtClean="0">
                <a:solidFill>
                  <a:schemeClr val="bg1"/>
                </a:solidFill>
              </a:rPr>
              <a:t>Nuestra fe nos ayuda  a vencer esta guerra que tenemos, por eso debemos de crecer en fe. </a:t>
            </a:r>
          </a:p>
          <a:p>
            <a:r>
              <a:rPr lang="es-ES" b="1" dirty="0" smtClean="0">
                <a:solidFill>
                  <a:schemeClr val="bg1"/>
                </a:solidFill>
              </a:rPr>
              <a:t>La fe viene por el oír la palabra de Dios. </a:t>
            </a:r>
          </a:p>
          <a:p>
            <a:r>
              <a:rPr lang="es-ES" b="1" dirty="0" smtClean="0">
                <a:solidFill>
                  <a:schemeClr val="bg1"/>
                </a:solidFill>
              </a:rPr>
              <a:t>Romanos.10:17.</a:t>
            </a:r>
          </a:p>
          <a:p>
            <a:r>
              <a:rPr lang="es-ES" b="1" dirty="0" smtClean="0">
                <a:solidFill>
                  <a:schemeClr val="bg1"/>
                </a:solidFill>
              </a:rPr>
              <a:t>Así que la fe viene del oír, y el oír, por la palabra de Cristo. </a:t>
            </a:r>
          </a:p>
          <a:p>
            <a:r>
              <a:rPr lang="es-ES" b="1" dirty="0" smtClean="0">
                <a:solidFill>
                  <a:schemeClr val="bg1"/>
                </a:solidFill>
              </a:rPr>
              <a:t>Cristo, con Cristo todo lo puedo. </a:t>
            </a:r>
          </a:p>
          <a:p>
            <a:r>
              <a:rPr lang="es-ES" b="1" dirty="0" smtClean="0">
                <a:solidFill>
                  <a:schemeClr val="bg1"/>
                </a:solidFill>
              </a:rPr>
              <a:t>Filipenses.4:13. </a:t>
            </a:r>
          </a:p>
          <a:p>
            <a:r>
              <a:rPr lang="es-ES" b="1" dirty="0" smtClean="0">
                <a:solidFill>
                  <a:schemeClr val="bg1"/>
                </a:solidFill>
              </a:rPr>
              <a:t>Todo lo puedo en Cristo que me fortalece. </a:t>
            </a:r>
          </a:p>
          <a:p>
            <a:r>
              <a:rPr lang="es-ES" b="1" dirty="0" smtClean="0">
                <a:solidFill>
                  <a:schemeClr val="bg1"/>
                </a:solidFill>
              </a:rPr>
              <a:t>Sin Él, separados de Él, nada podemos hacer. </a:t>
            </a:r>
          </a:p>
          <a:p>
            <a:r>
              <a:rPr lang="es-ES" b="1" dirty="0" smtClean="0">
                <a:solidFill>
                  <a:schemeClr val="bg1"/>
                </a:solidFill>
              </a:rPr>
              <a:t>Juan.15:5.</a:t>
            </a:r>
          </a:p>
          <a:p>
            <a:endParaRPr lang="es-ES" dirty="0" smtClean="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680" y="-297"/>
            <a:ext cx="5353319" cy="6858297"/>
          </a:xfrm>
          <a:prstGeom prst="rect">
            <a:avLst/>
          </a:prstGeom>
        </p:spPr>
      </p:pic>
    </p:spTree>
    <p:extLst>
      <p:ext uri="{BB962C8B-B14F-4D97-AF65-F5344CB8AC3E}">
        <p14:creationId xmlns:p14="http://schemas.microsoft.com/office/powerpoint/2010/main" val="30796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10000"/>
          </a:bodyPr>
          <a:lstStyle/>
          <a:p>
            <a:r>
              <a:rPr lang="es-ES" b="1" dirty="0" smtClean="0">
                <a:solidFill>
                  <a:schemeClr val="bg1"/>
                </a:solidFill>
              </a:rPr>
              <a:t>Yo soy la vid, vosotros los sarmientos; el que permanece en mí y yo en él, ése da mucho fruto, porque separados de mí nada podéis hacer. </a:t>
            </a:r>
          </a:p>
          <a:p>
            <a:r>
              <a:rPr lang="es-ES" b="1" dirty="0" smtClean="0">
                <a:solidFill>
                  <a:schemeClr val="bg1"/>
                </a:solidFill>
              </a:rPr>
              <a:t>Podemos vencer esta guerra por la sangre de Cristo. </a:t>
            </a:r>
          </a:p>
          <a:p>
            <a:r>
              <a:rPr lang="es-ES" b="1" dirty="0" smtClean="0">
                <a:solidFill>
                  <a:schemeClr val="bg1"/>
                </a:solidFill>
              </a:rPr>
              <a:t>Apocalipsis.12:11.</a:t>
            </a:r>
          </a:p>
          <a:p>
            <a:r>
              <a:rPr lang="es-ES" b="1" dirty="0" smtClean="0">
                <a:solidFill>
                  <a:schemeClr val="bg1"/>
                </a:solidFill>
              </a:rPr>
              <a:t>Ellos lo vencieron por medio de la sangre del Cordero y por la palabra del testimonio de ellos, y no amaron sus vidas, llegando hasta sufrir la muerte.  </a:t>
            </a:r>
          </a:p>
          <a:p>
            <a:r>
              <a:rPr lang="es-ES" b="1" dirty="0" smtClean="0">
                <a:solidFill>
                  <a:schemeClr val="bg1"/>
                </a:solidFill>
              </a:rPr>
              <a:t>Tenemos las armas y el poder necesario para ganar esta guerra, sino la ganamos no es porque no tengamos las armas suficientes, sino porque no quisimos ganar.</a:t>
            </a:r>
          </a:p>
          <a:p>
            <a:r>
              <a:rPr lang="es-ES" b="1" dirty="0" smtClean="0">
                <a:solidFill>
                  <a:schemeClr val="bg1"/>
                </a:solidFill>
              </a:rPr>
              <a:t>Pablo gano esta guerra. </a:t>
            </a:r>
          </a:p>
          <a:p>
            <a:r>
              <a:rPr lang="es-ES" b="1" dirty="0" smtClean="0">
                <a:solidFill>
                  <a:schemeClr val="bg1"/>
                </a:solidFill>
              </a:rPr>
              <a:t>II Timoteo.4:7.</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8" y="-298"/>
            <a:ext cx="5430592" cy="6858297"/>
          </a:xfrm>
          <a:prstGeom prst="rect">
            <a:avLst/>
          </a:prstGeom>
        </p:spPr>
      </p:pic>
    </p:spTree>
    <p:extLst>
      <p:ext uri="{BB962C8B-B14F-4D97-AF65-F5344CB8AC3E}">
        <p14:creationId xmlns:p14="http://schemas.microsoft.com/office/powerpoint/2010/main" val="33520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10000"/>
          </a:bodyPr>
          <a:lstStyle/>
          <a:p>
            <a:r>
              <a:rPr lang="es-ES" b="1" dirty="0" smtClean="0">
                <a:solidFill>
                  <a:schemeClr val="bg1"/>
                </a:solidFill>
              </a:rPr>
              <a:t>He peleado la buena batalla, he terminado la carrera, he guardado la fe.  </a:t>
            </a:r>
          </a:p>
          <a:p>
            <a:r>
              <a:rPr lang="es-ES" b="1" dirty="0" smtClean="0">
                <a:solidFill>
                  <a:schemeClr val="bg1"/>
                </a:solidFill>
              </a:rPr>
              <a:t>El había peleado esta batalla y había ganado, nosotros también podemos ganar esta batalla. </a:t>
            </a:r>
          </a:p>
          <a:p>
            <a:r>
              <a:rPr lang="es-ES" b="1" dirty="0" smtClean="0">
                <a:solidFill>
                  <a:schemeClr val="bg1"/>
                </a:solidFill>
              </a:rPr>
              <a:t>Debemos pelear esta batalla. </a:t>
            </a:r>
          </a:p>
          <a:p>
            <a:r>
              <a:rPr lang="es-ES" b="1" dirty="0" smtClean="0">
                <a:solidFill>
                  <a:schemeClr val="bg1"/>
                </a:solidFill>
              </a:rPr>
              <a:t>I Timoteo.1:18. </a:t>
            </a:r>
          </a:p>
          <a:p>
            <a:r>
              <a:rPr lang="es-ES" b="1" dirty="0" smtClean="0">
                <a:solidFill>
                  <a:schemeClr val="bg1"/>
                </a:solidFill>
              </a:rPr>
              <a:t>Esta comisión te confío, hijo Timoteo, conforme a las profecías que antes se hicieron en cuanto a ti, a fin de que por ellas pelees la buena batalla, </a:t>
            </a:r>
          </a:p>
          <a:p>
            <a:r>
              <a:rPr lang="es-ES" b="1" dirty="0" smtClean="0">
                <a:solidFill>
                  <a:schemeClr val="bg1"/>
                </a:solidFill>
              </a:rPr>
              <a:t>No podemos huir de ella, tenemos que pelearla. </a:t>
            </a:r>
          </a:p>
          <a:p>
            <a:r>
              <a:rPr lang="es-ES" b="1" dirty="0" smtClean="0">
                <a:solidFill>
                  <a:schemeClr val="bg1"/>
                </a:solidFill>
              </a:rPr>
              <a:t>I Timoteo.6:12.</a:t>
            </a:r>
          </a:p>
          <a:p>
            <a:r>
              <a:rPr lang="es-ES" b="1" dirty="0" smtClean="0">
                <a:solidFill>
                  <a:schemeClr val="bg1"/>
                </a:solidFill>
              </a:rPr>
              <a:t>Pelea la buena batalla de la fe; echa mano de la vida eterna a la cual fuiste llamado, y de la que hiciste buena profesión en presencia de muchos testigos.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508" y="-297"/>
            <a:ext cx="5000491" cy="6858297"/>
          </a:xfrm>
          <a:prstGeom prst="rect">
            <a:avLst/>
          </a:prstGeom>
        </p:spPr>
      </p:pic>
    </p:spTree>
    <p:extLst>
      <p:ext uri="{BB962C8B-B14F-4D97-AF65-F5344CB8AC3E}">
        <p14:creationId xmlns:p14="http://schemas.microsoft.com/office/powerpoint/2010/main" val="207454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20000"/>
          </a:bodyPr>
          <a:lstStyle/>
          <a:p>
            <a:r>
              <a:rPr lang="es-ES" b="1" dirty="0" smtClean="0">
                <a:solidFill>
                  <a:schemeClr val="bg1"/>
                </a:solidFill>
              </a:rPr>
              <a:t>Efesios.3:10.</a:t>
            </a:r>
          </a:p>
          <a:p>
            <a:r>
              <a:rPr lang="es-ES" b="1" dirty="0" smtClean="0">
                <a:solidFill>
                  <a:schemeClr val="bg1"/>
                </a:solidFill>
              </a:rPr>
              <a:t>a fin de que la infinita sabiduría de Dios sea ahora dada a conocer por medio de la iglesia a los principados y potestades en las regiones celestiales, </a:t>
            </a:r>
          </a:p>
          <a:p>
            <a:r>
              <a:rPr lang="es-ES" b="1" dirty="0" smtClean="0">
                <a:solidFill>
                  <a:schemeClr val="bg1"/>
                </a:solidFill>
              </a:rPr>
              <a:t>Porque nuestra lucha no es contra seres humanos, sino contra poderes, contra autoridades, contra potestades que dominan este mundo de tinieblas, contra fuerzas espirituales malignas en las regiones celestiales. </a:t>
            </a:r>
          </a:p>
          <a:p>
            <a:r>
              <a:rPr lang="es-ES" b="1" dirty="0" smtClean="0">
                <a:solidFill>
                  <a:schemeClr val="bg1"/>
                </a:solidFill>
              </a:rPr>
              <a:t>Efesios.6:12.</a:t>
            </a:r>
          </a:p>
          <a:p>
            <a:r>
              <a:rPr lang="es-ES" b="1" dirty="0" smtClean="0">
                <a:solidFill>
                  <a:schemeClr val="bg1"/>
                </a:solidFill>
              </a:rPr>
              <a:t>Porque nuestra lucha no es contra sangre y carne, sino contra principados, contra potestades, contra los poderes de este mundo de tinieblas, contra las huestes espirituales de maldad en las regiones celestiales. </a:t>
            </a:r>
          </a:p>
          <a:p>
            <a:r>
              <a:rPr lang="es-ES" b="1" dirty="0" smtClean="0">
                <a:solidFill>
                  <a:schemeClr val="bg1"/>
                </a:solidFill>
              </a:rPr>
              <a:t>Veremos en este estudio que tenemos una guerra espiritual que hay que luchar y pelear. Pero no es carnal, es espiritual.</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738" y="35462"/>
            <a:ext cx="5126790" cy="6822538"/>
          </a:xfrm>
          <a:prstGeom prst="rect">
            <a:avLst/>
          </a:prstGeom>
        </p:spPr>
      </p:pic>
    </p:spTree>
    <p:extLst>
      <p:ext uri="{BB962C8B-B14F-4D97-AF65-F5344CB8AC3E}">
        <p14:creationId xmlns:p14="http://schemas.microsoft.com/office/powerpoint/2010/main" val="19809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0"/>
            <a:ext cx="10515600" cy="1325563"/>
          </a:xfrm>
        </p:spPr>
        <p:txBody>
          <a:bodyPr/>
          <a:lstStyle/>
          <a:p>
            <a:pPr algn="ctr"/>
            <a:r>
              <a:rPr lang="es-ES" b="1" dirty="0" smtClean="0">
                <a:solidFill>
                  <a:schemeClr val="bg1"/>
                </a:solidFill>
              </a:rPr>
              <a:t>CONCLUSION:</a:t>
            </a:r>
            <a:endParaRPr lang="es-ES" b="1" dirty="0">
              <a:solidFill>
                <a:schemeClr val="bg1"/>
              </a:solidFill>
            </a:endParaRPr>
          </a:p>
        </p:txBody>
      </p:sp>
      <p:sp>
        <p:nvSpPr>
          <p:cNvPr id="3" name="Marcador de contenido 2"/>
          <p:cNvSpPr>
            <a:spLocks noGrp="1"/>
          </p:cNvSpPr>
          <p:nvPr>
            <p:ph idx="1"/>
          </p:nvPr>
        </p:nvSpPr>
        <p:spPr>
          <a:xfrm>
            <a:off x="0" y="1658200"/>
            <a:ext cx="12192000" cy="5199800"/>
          </a:xfrm>
        </p:spPr>
        <p:txBody>
          <a:bodyPr>
            <a:normAutofit lnSpcReduction="10000"/>
          </a:bodyPr>
          <a:lstStyle/>
          <a:p>
            <a:r>
              <a:rPr lang="es-ES" b="1" dirty="0" smtClean="0">
                <a:solidFill>
                  <a:schemeClr val="bg1"/>
                </a:solidFill>
              </a:rPr>
              <a:t>Tenemos una gran batalla que pelear no podemos huir de ella, pero podemos ganarla así como la gano el Apóstol Pablo nosotros la podemos ganar.</a:t>
            </a:r>
          </a:p>
          <a:p>
            <a:r>
              <a:rPr lang="es-ES" b="1" dirty="0" smtClean="0">
                <a:solidFill>
                  <a:schemeClr val="bg1"/>
                </a:solidFill>
              </a:rPr>
              <a:t>Esta lucha no es contra sangre ni carne, en otras palabras no es personal, no es contras las personas, sino contra el Diablo.</a:t>
            </a:r>
          </a:p>
          <a:p>
            <a:r>
              <a:rPr lang="es-ES" b="1" dirty="0" smtClean="0">
                <a:solidFill>
                  <a:schemeClr val="bg1"/>
                </a:solidFill>
              </a:rPr>
              <a:t>Tenemos todo el poder para ganarla y el poder está en la palabra de Dios, que es nuestra espada, empapémonos de la palabra de Dios crezcamos en ella para ganar esta batalla.</a:t>
            </a:r>
          </a:p>
          <a:p>
            <a:r>
              <a:rPr lang="es-ES" b="1" dirty="0" smtClean="0">
                <a:solidFill>
                  <a:schemeClr val="bg1"/>
                </a:solidFill>
              </a:rPr>
              <a:t>Hebreos.4:12.</a:t>
            </a:r>
          </a:p>
          <a:p>
            <a:r>
              <a:rPr lang="es-ES" b="1" dirty="0" smtClean="0">
                <a:solidFill>
                  <a:schemeClr val="bg1"/>
                </a:solidFill>
              </a:rPr>
              <a:t>Porque la palabra de Dios es viva y eficaz, y más cortante que cualquier espada de dos filos; penetra hasta la división del alma y del espíritu, de las coyunturas y los tuétanos, y es poderosa para discernir los pensamientos y las intenciones del corazón. </a:t>
            </a:r>
          </a:p>
          <a:p>
            <a:endParaRPr lang="es-ES" dirty="0" smtClean="0"/>
          </a:p>
          <a:p>
            <a:endParaRPr lang="es-ES" dirty="0" smtClean="0"/>
          </a:p>
          <a:p>
            <a:endParaRPr lang="es-ES" dirty="0"/>
          </a:p>
        </p:txBody>
      </p:sp>
    </p:spTree>
    <p:extLst>
      <p:ext uri="{BB962C8B-B14F-4D97-AF65-F5344CB8AC3E}">
        <p14:creationId xmlns:p14="http://schemas.microsoft.com/office/powerpoint/2010/main" val="293895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473521"/>
            <a:ext cx="12192000" cy="138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smtClean="0"/>
              <a:t>DIOS NOS BENDIGA A TODOS.</a:t>
            </a:r>
            <a:endParaRPr lang="es-ES" sz="7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5473520"/>
          </a:xfrm>
          <a:prstGeom prst="rect">
            <a:avLst/>
          </a:prstGeom>
        </p:spPr>
      </p:pic>
    </p:spTree>
    <p:extLst>
      <p:ext uri="{BB962C8B-B14F-4D97-AF65-F5344CB8AC3E}">
        <p14:creationId xmlns:p14="http://schemas.microsoft.com/office/powerpoint/2010/main" val="20576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43153"/>
            <a:ext cx="10515600" cy="1325563"/>
          </a:xfrm>
        </p:spPr>
        <p:txBody>
          <a:bodyPr/>
          <a:lstStyle/>
          <a:p>
            <a:pPr algn="ctr"/>
            <a:r>
              <a:rPr lang="es-ES" b="1" dirty="0" smtClean="0">
                <a:solidFill>
                  <a:schemeClr val="bg1"/>
                </a:solidFill>
              </a:rPr>
              <a:t>¿QUIEN ES EL ENEMIGO?</a:t>
            </a:r>
            <a:endParaRPr lang="es-ES" b="1" dirty="0">
              <a:solidFill>
                <a:schemeClr val="bg1"/>
              </a:solidFill>
            </a:endParaRPr>
          </a:p>
        </p:txBody>
      </p:sp>
      <p:sp>
        <p:nvSpPr>
          <p:cNvPr id="3" name="Marcador de contenido 2"/>
          <p:cNvSpPr>
            <a:spLocks noGrp="1"/>
          </p:cNvSpPr>
          <p:nvPr>
            <p:ph idx="1"/>
          </p:nvPr>
        </p:nvSpPr>
        <p:spPr>
          <a:xfrm>
            <a:off x="0" y="1368716"/>
            <a:ext cx="6774287" cy="5489283"/>
          </a:xfrm>
        </p:spPr>
        <p:txBody>
          <a:bodyPr>
            <a:normAutofit fontScale="92500"/>
          </a:bodyPr>
          <a:lstStyle/>
          <a:p>
            <a:r>
              <a:rPr lang="es-ES" b="1" dirty="0" smtClean="0">
                <a:solidFill>
                  <a:schemeClr val="bg1"/>
                </a:solidFill>
              </a:rPr>
              <a:t>Sobran enemigos potenciales si estamos buscando pleito, Pero Dios hace claro que el verdadero enemigo es el diablo y sus huestes.</a:t>
            </a:r>
          </a:p>
          <a:p>
            <a:r>
              <a:rPr lang="es-ES" b="1" dirty="0" smtClean="0">
                <a:solidFill>
                  <a:schemeClr val="bg1"/>
                </a:solidFill>
              </a:rPr>
              <a:t>Tenemos que saber quién es nuestro enemigo y conocerlo bien saber sus artimañas para poder pelear esta batalla con El.</a:t>
            </a:r>
          </a:p>
          <a:p>
            <a:r>
              <a:rPr lang="es-ES" b="1" dirty="0" smtClean="0">
                <a:solidFill>
                  <a:schemeClr val="bg1"/>
                </a:solidFill>
              </a:rPr>
              <a:t>Si descuidamos sus artimañas El va tener ventajas sobre nosotros, y no podemos permitir que El tome ventaja sobre nosotros. </a:t>
            </a:r>
          </a:p>
          <a:p>
            <a:r>
              <a:rPr lang="es-ES" b="1" dirty="0" smtClean="0">
                <a:solidFill>
                  <a:schemeClr val="bg1"/>
                </a:solidFill>
              </a:rPr>
              <a:t>II Corintios.2:11.</a:t>
            </a:r>
          </a:p>
          <a:p>
            <a:r>
              <a:rPr lang="es-ES" b="1" dirty="0" smtClean="0">
                <a:solidFill>
                  <a:schemeClr val="bg1"/>
                </a:solidFill>
              </a:rPr>
              <a:t>para que Satanás no tome ventaja sobre nosotros, pues no ignoramos sus ardides. </a:t>
            </a:r>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286" y="1266691"/>
            <a:ext cx="5417714" cy="5591308"/>
          </a:xfrm>
          <a:prstGeom prst="rect">
            <a:avLst/>
          </a:prstGeom>
        </p:spPr>
      </p:pic>
    </p:spTree>
    <p:extLst>
      <p:ext uri="{BB962C8B-B14F-4D97-AF65-F5344CB8AC3E}">
        <p14:creationId xmlns:p14="http://schemas.microsoft.com/office/powerpoint/2010/main" val="40092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10000"/>
          </a:bodyPr>
          <a:lstStyle/>
          <a:p>
            <a:r>
              <a:rPr lang="es-ES" b="1" dirty="0" smtClean="0">
                <a:solidFill>
                  <a:schemeClr val="bg1"/>
                </a:solidFill>
              </a:rPr>
              <a:t>Poderes, Autoridades, Potestades que dominan, Fuerzas espirituales malignas </a:t>
            </a:r>
          </a:p>
          <a:p>
            <a:r>
              <a:rPr lang="es-ES" b="1" dirty="0" smtClean="0">
                <a:solidFill>
                  <a:schemeClr val="bg1"/>
                </a:solidFill>
              </a:rPr>
              <a:t>Efesios.6:12.</a:t>
            </a:r>
          </a:p>
          <a:p>
            <a:r>
              <a:rPr lang="es-ES" b="1" dirty="0" smtClean="0">
                <a:solidFill>
                  <a:schemeClr val="bg1"/>
                </a:solidFill>
              </a:rPr>
              <a:t>Porque nuestra lucha no es contra sangre y carne, sino contra principados, contra potestades, contra los poderes de este mundo de tinieblas, contra las huestes espirituales de maldad en las regiones celestiales. </a:t>
            </a:r>
          </a:p>
          <a:p>
            <a:r>
              <a:rPr lang="es-ES" b="1" dirty="0" smtClean="0">
                <a:solidFill>
                  <a:schemeClr val="bg1"/>
                </a:solidFill>
              </a:rPr>
              <a:t>Se conducían según el que gobierna las tinieblas, según el espíritu que ahora ejerce su poder en los que viven en la desobediencia. </a:t>
            </a:r>
          </a:p>
          <a:p>
            <a:r>
              <a:rPr lang="es-ES" b="1" dirty="0" smtClean="0">
                <a:solidFill>
                  <a:schemeClr val="bg1"/>
                </a:solidFill>
              </a:rPr>
              <a:t>Efesios.2:2.</a:t>
            </a:r>
          </a:p>
          <a:p>
            <a:r>
              <a:rPr lang="es-ES" b="1" dirty="0" smtClean="0">
                <a:solidFill>
                  <a:schemeClr val="bg1"/>
                </a:solidFill>
              </a:rPr>
              <a:t>en los cuales anduvisteis en otro tiempo según la corriente de este mundo, conforme al príncipe de la potestad del aire, el espíritu que ahora opera en los hijos de desobediencia, </a:t>
            </a:r>
          </a:p>
          <a:p>
            <a:endParaRPr lang="es-ES" dirty="0" smtClean="0"/>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920" y="35462"/>
            <a:ext cx="5042607" cy="6822538"/>
          </a:xfrm>
          <a:prstGeom prst="rect">
            <a:avLst/>
          </a:prstGeom>
        </p:spPr>
      </p:pic>
    </p:spTree>
    <p:extLst>
      <p:ext uri="{BB962C8B-B14F-4D97-AF65-F5344CB8AC3E}">
        <p14:creationId xmlns:p14="http://schemas.microsoft.com/office/powerpoint/2010/main" val="33748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lnSpcReduction="10000"/>
          </a:bodyPr>
          <a:lstStyle/>
          <a:p>
            <a:r>
              <a:rPr lang="es-ES" b="1" dirty="0" smtClean="0">
                <a:solidFill>
                  <a:schemeClr val="bg1"/>
                </a:solidFill>
              </a:rPr>
              <a:t>EL CARÁCTER DE ESTA LUCHA: La lucha es real. </a:t>
            </a:r>
          </a:p>
          <a:p>
            <a:r>
              <a:rPr lang="es-ES" b="1" dirty="0" smtClean="0">
                <a:solidFill>
                  <a:schemeClr val="bg1"/>
                </a:solidFill>
              </a:rPr>
              <a:t>Efesios 6.11. </a:t>
            </a:r>
          </a:p>
          <a:p>
            <a:r>
              <a:rPr lang="es-ES" b="1" dirty="0" smtClean="0">
                <a:solidFill>
                  <a:schemeClr val="bg1"/>
                </a:solidFill>
              </a:rPr>
              <a:t>Revestíos con toda la armadura de Dios para que podáis estar firmes contra las insidias del diablo. </a:t>
            </a:r>
          </a:p>
          <a:p>
            <a:r>
              <a:rPr lang="es-ES" b="1" dirty="0" smtClean="0">
                <a:solidFill>
                  <a:schemeClr val="bg1"/>
                </a:solidFill>
              </a:rPr>
              <a:t>La mitología representa al diablo de una manera graciosa de tal manera que las personas lo toman con poca seriedad.</a:t>
            </a:r>
          </a:p>
          <a:p>
            <a:r>
              <a:rPr lang="es-ES" b="1" dirty="0" smtClean="0">
                <a:solidFill>
                  <a:schemeClr val="bg1"/>
                </a:solidFill>
              </a:rPr>
              <a:t>Algunos piensan que el diablo es solo una idea, que las religiones han tomado para asustar a las personas. </a:t>
            </a:r>
          </a:p>
          <a:p>
            <a:r>
              <a:rPr lang="es-ES" b="1" dirty="0" smtClean="0">
                <a:solidFill>
                  <a:schemeClr val="bg1"/>
                </a:solidFill>
              </a:rPr>
              <a:t>Pero la verdad es que la Biblia nos habla de el diablo Real, el cual es nuestro enemigo, y tenemos una verdadera lucha diaria con él. </a:t>
            </a: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561" y="0"/>
            <a:ext cx="5340967" cy="6858000"/>
          </a:xfrm>
          <a:prstGeom prst="rect">
            <a:avLst/>
          </a:prstGeom>
        </p:spPr>
      </p:pic>
    </p:spTree>
    <p:extLst>
      <p:ext uri="{BB962C8B-B14F-4D97-AF65-F5344CB8AC3E}">
        <p14:creationId xmlns:p14="http://schemas.microsoft.com/office/powerpoint/2010/main" val="83206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fontScale="92500" lnSpcReduction="10000"/>
          </a:bodyPr>
          <a:lstStyle/>
          <a:p>
            <a:r>
              <a:rPr lang="es-ES" b="1" dirty="0" smtClean="0">
                <a:solidFill>
                  <a:schemeClr val="bg1"/>
                </a:solidFill>
              </a:rPr>
              <a:t>La lucha es espiritual “No tenemos lucha contra carne, ni sangre, sino contra huestes espirituales” Una de las cosas que debemos entender, es que esta Lucha es de carácter espiritual. </a:t>
            </a:r>
          </a:p>
          <a:p>
            <a:r>
              <a:rPr lang="es-ES" b="1" dirty="0" smtClean="0">
                <a:solidFill>
                  <a:schemeClr val="bg1"/>
                </a:solidFill>
              </a:rPr>
              <a:t>En otras palabras nuestra lucha no es contra personas, Sino contra espíritus. </a:t>
            </a:r>
          </a:p>
          <a:p>
            <a:r>
              <a:rPr lang="es-ES" b="1" dirty="0" smtClean="0">
                <a:solidFill>
                  <a:schemeClr val="bg1"/>
                </a:solidFill>
              </a:rPr>
              <a:t>Por lo tanto no debemos aborrecer, o agredir a las personas, porque No son las personas precisamente Sino espíritus de maldad. </a:t>
            </a:r>
          </a:p>
          <a:p>
            <a:r>
              <a:rPr lang="es-ES" b="1" dirty="0" smtClean="0">
                <a:solidFill>
                  <a:schemeClr val="bg1"/>
                </a:solidFill>
              </a:rPr>
              <a:t>EL ENEMIGO ES SATANAS.</a:t>
            </a:r>
          </a:p>
          <a:p>
            <a:r>
              <a:rPr lang="es-ES" b="1" dirty="0" smtClean="0">
                <a:solidFill>
                  <a:schemeClr val="bg1"/>
                </a:solidFill>
              </a:rPr>
              <a:t> I Pedro 5:8. </a:t>
            </a:r>
          </a:p>
          <a:p>
            <a:r>
              <a:rPr lang="es-ES" b="1" dirty="0" smtClean="0">
                <a:solidFill>
                  <a:schemeClr val="bg1"/>
                </a:solidFill>
              </a:rPr>
              <a:t>“Vuestro adversario el diablo, como león rugiente anda alrededor, buscando a quien devorar” </a:t>
            </a:r>
          </a:p>
          <a:p>
            <a:r>
              <a:rPr lang="es-ES" b="1" dirty="0" smtClean="0">
                <a:solidFill>
                  <a:schemeClr val="bg1"/>
                </a:solidFill>
              </a:rPr>
              <a:t>En la Biblia se le dan varios nombres. Destructor, serpiente antigua, tentador, dios de este siglo El acusador de los hermanos.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8" y="-298"/>
            <a:ext cx="5431120" cy="6858297"/>
          </a:xfrm>
          <a:prstGeom prst="rect">
            <a:avLst/>
          </a:prstGeom>
        </p:spPr>
      </p:pic>
    </p:spTree>
    <p:extLst>
      <p:ext uri="{BB962C8B-B14F-4D97-AF65-F5344CB8AC3E}">
        <p14:creationId xmlns:p14="http://schemas.microsoft.com/office/powerpoint/2010/main" val="12189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lstStyle/>
          <a:p>
            <a:r>
              <a:rPr lang="es-ES" b="1" dirty="0" smtClean="0">
                <a:solidFill>
                  <a:schemeClr val="bg1"/>
                </a:solidFill>
              </a:rPr>
              <a:t>Debe usted aceptarlo como enemigo acérrimo, porque él Así, nos lo ha declarado. </a:t>
            </a:r>
          </a:p>
          <a:p>
            <a:r>
              <a:rPr lang="es-ES" b="1" dirty="0" smtClean="0">
                <a:solidFill>
                  <a:schemeClr val="bg1"/>
                </a:solidFill>
              </a:rPr>
              <a:t>El nos odia a muerte, y es malévolo y despiadado. </a:t>
            </a:r>
          </a:p>
          <a:p>
            <a:r>
              <a:rPr lang="es-ES" b="1" dirty="0" smtClean="0">
                <a:solidFill>
                  <a:schemeClr val="bg1"/>
                </a:solidFill>
              </a:rPr>
              <a:t>A él no lo importa que digamos que es engañador, lo que le inquieta es que se lo demostremos. </a:t>
            </a:r>
          </a:p>
          <a:p>
            <a:r>
              <a:rPr lang="es-ES" b="1" dirty="0" smtClean="0">
                <a:solidFill>
                  <a:schemeClr val="bg1"/>
                </a:solidFill>
              </a:rPr>
              <a:t>Desde que usted se convirtió a Cristo, adopto gratuitamente un enemigo, y se llama Satanás. </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8" y="35164"/>
            <a:ext cx="5430592" cy="6822835"/>
          </a:xfrm>
          <a:prstGeom prst="rect">
            <a:avLst/>
          </a:prstGeom>
        </p:spPr>
      </p:pic>
    </p:spTree>
    <p:extLst>
      <p:ext uri="{BB962C8B-B14F-4D97-AF65-F5344CB8AC3E}">
        <p14:creationId xmlns:p14="http://schemas.microsoft.com/office/powerpoint/2010/main" val="26148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0"/>
            <a:ext cx="10515600" cy="1325563"/>
          </a:xfrm>
        </p:spPr>
        <p:txBody>
          <a:bodyPr>
            <a:normAutofit fontScale="90000"/>
          </a:bodyPr>
          <a:lstStyle/>
          <a:p>
            <a:pPr algn="ctr"/>
            <a:r>
              <a:rPr lang="es-ES" dirty="0" smtClean="0"/>
              <a:t/>
            </a:r>
            <a:br>
              <a:rPr lang="es-ES" dirty="0" smtClean="0"/>
            </a:br>
            <a:r>
              <a:rPr lang="es-ES" b="1" dirty="0" smtClean="0">
                <a:solidFill>
                  <a:schemeClr val="bg1"/>
                </a:solidFill>
              </a:rPr>
              <a:t>EL PROPÓSITO DEL ENEMIGO. </a:t>
            </a:r>
            <a:br>
              <a:rPr lang="es-ES" b="1" dirty="0" smtClean="0">
                <a:solidFill>
                  <a:schemeClr val="bg1"/>
                </a:solidFill>
              </a:rPr>
            </a:br>
            <a:endParaRPr lang="es-ES" b="1" dirty="0">
              <a:solidFill>
                <a:schemeClr val="bg1"/>
              </a:solidFill>
            </a:endParaRPr>
          </a:p>
        </p:txBody>
      </p:sp>
      <p:sp>
        <p:nvSpPr>
          <p:cNvPr id="3" name="Marcador de contenido 2"/>
          <p:cNvSpPr>
            <a:spLocks noGrp="1"/>
          </p:cNvSpPr>
          <p:nvPr>
            <p:ph idx="1"/>
          </p:nvPr>
        </p:nvSpPr>
        <p:spPr>
          <a:xfrm>
            <a:off x="0" y="1645320"/>
            <a:ext cx="6529589" cy="5212679"/>
          </a:xfrm>
        </p:spPr>
        <p:txBody>
          <a:bodyPr>
            <a:normAutofit lnSpcReduction="10000"/>
          </a:bodyPr>
          <a:lstStyle/>
          <a:p>
            <a:r>
              <a:rPr lang="es-ES" b="1" dirty="0" smtClean="0">
                <a:solidFill>
                  <a:schemeClr val="bg1"/>
                </a:solidFill>
              </a:rPr>
              <a:t>Es Hurtar, matar y destruir.  </a:t>
            </a:r>
          </a:p>
          <a:p>
            <a:r>
              <a:rPr lang="es-ES" b="1" dirty="0" smtClean="0">
                <a:solidFill>
                  <a:schemeClr val="bg1"/>
                </a:solidFill>
              </a:rPr>
              <a:t>Juan 10:10.</a:t>
            </a:r>
          </a:p>
          <a:p>
            <a:r>
              <a:rPr lang="es-ES" b="1" dirty="0" smtClean="0">
                <a:solidFill>
                  <a:schemeClr val="bg1"/>
                </a:solidFill>
              </a:rPr>
              <a:t>El ladrón sólo viene para robar y matar y destruir; yo he venido para que tengan vida, y para que la tengan en abundancia.  </a:t>
            </a:r>
          </a:p>
          <a:p>
            <a:r>
              <a:rPr lang="es-ES" b="1" dirty="0" smtClean="0">
                <a:solidFill>
                  <a:schemeClr val="bg1"/>
                </a:solidFill>
              </a:rPr>
              <a:t>No, hay nobleza o compasión en este personaje Su intención es destruir al hombre, física, moral y Espiritualmente.</a:t>
            </a:r>
          </a:p>
          <a:p>
            <a:r>
              <a:rPr lang="es-ES" b="1" dirty="0" smtClean="0">
                <a:solidFill>
                  <a:schemeClr val="bg1"/>
                </a:solidFill>
              </a:rPr>
              <a:t>Destruye cuerpos, destruye matrimonios, destruye Familias, destruye iglesias, Roba la felicidad, roba la paz, roba la armonía roba La unidad, y el gozo.  </a:t>
            </a:r>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418" y="1645319"/>
            <a:ext cx="5276582" cy="5212679"/>
          </a:xfrm>
          <a:prstGeom prst="rect">
            <a:avLst/>
          </a:prstGeom>
        </p:spPr>
      </p:pic>
    </p:spTree>
    <p:extLst>
      <p:ext uri="{BB962C8B-B14F-4D97-AF65-F5344CB8AC3E}">
        <p14:creationId xmlns:p14="http://schemas.microsoft.com/office/powerpoint/2010/main" val="418440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0" y="35462"/>
            <a:ext cx="6761408" cy="6822538"/>
          </a:xfrm>
        </p:spPr>
        <p:txBody>
          <a:bodyPr>
            <a:normAutofit lnSpcReduction="10000"/>
          </a:bodyPr>
          <a:lstStyle/>
          <a:p>
            <a:r>
              <a:rPr lang="es-ES" b="1" dirty="0" smtClean="0">
                <a:solidFill>
                  <a:schemeClr val="bg1"/>
                </a:solidFill>
              </a:rPr>
              <a:t>Entra tan sutilmente, que en ocasiones nos confunde y nos hace pensar que desea nuestro bien, pero La realidad es que es solo una artimaña, para destruirnos. </a:t>
            </a:r>
          </a:p>
          <a:p>
            <a:r>
              <a:rPr lang="es-ES" b="1" dirty="0" smtClean="0">
                <a:solidFill>
                  <a:schemeClr val="bg1"/>
                </a:solidFill>
              </a:rPr>
              <a:t>Su poder Príncipe de la potestad del aire. </a:t>
            </a:r>
          </a:p>
          <a:p>
            <a:r>
              <a:rPr lang="es-ES" b="1" dirty="0" smtClean="0">
                <a:solidFill>
                  <a:schemeClr val="bg1"/>
                </a:solidFill>
              </a:rPr>
              <a:t>Efesios.2:2.</a:t>
            </a:r>
          </a:p>
          <a:p>
            <a:r>
              <a:rPr lang="es-ES" b="1" dirty="0" smtClean="0">
                <a:solidFill>
                  <a:schemeClr val="bg1"/>
                </a:solidFill>
              </a:rPr>
              <a:t>en los cuales anduvisteis en otro tiempo según la corriente de este mundo, conforme al príncipe de la potestad del aire, el espíritu que ahora opera en los hijos de desobediencia,  </a:t>
            </a:r>
          </a:p>
          <a:p>
            <a:r>
              <a:rPr lang="es-ES" b="1" dirty="0" smtClean="0">
                <a:solidFill>
                  <a:schemeClr val="bg1"/>
                </a:solidFill>
              </a:rPr>
              <a:t>No podemos minimizar su poder, la realidad es que si es poderoso. </a:t>
            </a:r>
          </a:p>
          <a:p>
            <a:r>
              <a:rPr lang="es-ES" b="1" dirty="0" smtClean="0">
                <a:solidFill>
                  <a:schemeClr val="bg1"/>
                </a:solidFill>
              </a:rPr>
              <a:t>Esa es la razón, porque tiene tanto éxito en sus diabólicos Propósitos. </a:t>
            </a:r>
          </a:p>
          <a:p>
            <a:r>
              <a:rPr lang="es-ES" b="1" dirty="0">
                <a:solidFill>
                  <a:schemeClr val="bg1"/>
                </a:solidFill>
              </a:rPr>
              <a:t>A</a:t>
            </a:r>
            <a:r>
              <a:rPr lang="es-ES" b="1" dirty="0" smtClean="0">
                <a:solidFill>
                  <a:schemeClr val="bg1"/>
                </a:solidFill>
              </a:rPr>
              <a:t>unque su poder es limitado. </a:t>
            </a:r>
          </a:p>
          <a:p>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408" y="35164"/>
            <a:ext cx="5431120" cy="6822835"/>
          </a:xfrm>
          <a:prstGeom prst="rect">
            <a:avLst/>
          </a:prstGeom>
        </p:spPr>
      </p:pic>
    </p:spTree>
    <p:extLst>
      <p:ext uri="{BB962C8B-B14F-4D97-AF65-F5344CB8AC3E}">
        <p14:creationId xmlns:p14="http://schemas.microsoft.com/office/powerpoint/2010/main" val="310021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2186</Words>
  <Application>Microsoft Office PowerPoint</Application>
  <PresentationFormat>Panorámica</PresentationFormat>
  <Paragraphs>143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LA BATALLA QUE TENEMOS QUE PELEAR. </vt:lpstr>
      <vt:lpstr>Presentación de PowerPoint</vt:lpstr>
      <vt:lpstr>¿QUIEN ES EL ENEMIGO?</vt:lpstr>
      <vt:lpstr>Presentación de PowerPoint</vt:lpstr>
      <vt:lpstr>Presentación de PowerPoint</vt:lpstr>
      <vt:lpstr>Presentación de PowerPoint</vt:lpstr>
      <vt:lpstr>Presentación de PowerPoint</vt:lpstr>
      <vt:lpstr> EL PROPÓSITO DEL ENEMIGO.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GRAN PODER QUE TENEMOS PARA GANAR ESTA BATALLA. </vt:lpstr>
      <vt:lpstr>Presentación de PowerPoint</vt:lpstr>
      <vt:lpstr>Presentación de PowerPoint</vt:lpstr>
      <vt:lpstr>Presentación de PowerPoint</vt:lpstr>
      <vt:lpstr>CONCLUSION: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BATALLA QUE TENEMOS QUE PELEAR.</dc:title>
  <dc:creator>Usuario de Windows</dc:creator>
  <cp:lastModifiedBy>Usuario de Windows</cp:lastModifiedBy>
  <cp:revision>11</cp:revision>
  <dcterms:created xsi:type="dcterms:W3CDTF">2018-08-01T20:34:00Z</dcterms:created>
  <dcterms:modified xsi:type="dcterms:W3CDTF">2018-08-07T21:43:19Z</dcterms:modified>
</cp:coreProperties>
</file>