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sldIdLst>
    <p:sldId id="258" r:id="rId2"/>
    <p:sldId id="260" r:id="rId3"/>
    <p:sldId id="265" r:id="rId4"/>
    <p:sldId id="268" r:id="rId5"/>
    <p:sldId id="263" r:id="rId6"/>
    <p:sldId id="272" r:id="rId7"/>
    <p:sldId id="275" r:id="rId8"/>
    <p:sldId id="270" r:id="rId9"/>
    <p:sldId id="271" r:id="rId10"/>
    <p:sldId id="278" r:id="rId11"/>
    <p:sldId id="266" r:id="rId12"/>
    <p:sldId id="269" r:id="rId13"/>
    <p:sldId id="267" r:id="rId14"/>
    <p:sldId id="277" r:id="rId15"/>
    <p:sldId id="274" r:id="rId16"/>
    <p:sldId id="276" r:id="rId17"/>
    <p:sldId id="259" r:id="rId18"/>
    <p:sldId id="279"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4" d="100"/>
          <a:sy n="64" d="100"/>
        </p:scale>
        <p:origin x="-924" y="-10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NI"/>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9ECE067-2996-4285-8707-88A300DF3D3F}" type="datetimeFigureOut">
              <a:rPr lang="es-NI" smtClean="0"/>
              <a:pPr/>
              <a:t>21/11/2015</a:t>
            </a:fld>
            <a:endParaRPr lang="es-NI"/>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NI"/>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NI"/>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NI"/>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9EA7E52-0409-40E6-9624-E02C86D5F34A}" type="slidenum">
              <a:rPr lang="es-NI" smtClean="0"/>
              <a:pPr/>
              <a:t>‹Nº›</a:t>
            </a:fld>
            <a:endParaRPr lang="es-NI"/>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NI" dirty="0"/>
          </a:p>
        </p:txBody>
      </p:sp>
      <p:sp>
        <p:nvSpPr>
          <p:cNvPr id="4" name="3 Marcador de número de diapositiva"/>
          <p:cNvSpPr>
            <a:spLocks noGrp="1"/>
          </p:cNvSpPr>
          <p:nvPr>
            <p:ph type="sldNum" sz="quarter" idx="10"/>
          </p:nvPr>
        </p:nvSpPr>
        <p:spPr/>
        <p:txBody>
          <a:bodyPr/>
          <a:lstStyle/>
          <a:p>
            <a:fld id="{F9EA7E52-0409-40E6-9624-E02C86D5F34A}" type="slidenum">
              <a:rPr lang="es-NI" smtClean="0"/>
              <a:pPr/>
              <a:t>3</a:t>
            </a:fld>
            <a:endParaRPr lang="es-NI"/>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E580470-7F00-4BDC-BF3F-C340AF8A08AC}" type="datetimeFigureOut">
              <a:rPr lang="en-US" smtClean="0"/>
              <a:pPr/>
              <a:t>11/21/2015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D96982-45D2-43DF-8EF9-7765FD807641}" type="slidenum">
              <a:rPr lang="en-US" smtClean="0"/>
              <a:pPr/>
              <a:t>‹Nº›</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580470-7F00-4BDC-BF3F-C340AF8A08AC}" type="datetimeFigureOut">
              <a:rPr lang="en-US" smtClean="0"/>
              <a:pPr/>
              <a:t>11/21/2015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D96982-45D2-43DF-8EF9-7765FD807641}" type="slidenum">
              <a:rPr lang="en-US" smtClean="0"/>
              <a:pPr/>
              <a:t>‹Nº›</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580470-7F00-4BDC-BF3F-C340AF8A08AC}" type="datetimeFigureOut">
              <a:rPr lang="en-US" smtClean="0"/>
              <a:pPr/>
              <a:t>11/21/2015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D96982-45D2-43DF-8EF9-7765FD807641}" type="slidenum">
              <a:rPr lang="en-US" smtClean="0"/>
              <a:pPr/>
              <a:t>‹Nº›</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E580470-7F00-4BDC-BF3F-C340AF8A08AC}" type="datetimeFigureOut">
              <a:rPr lang="en-US" smtClean="0"/>
              <a:pPr/>
              <a:t>11/21/2015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D96982-45D2-43DF-8EF9-7765FD807641}" type="slidenum">
              <a:rPr lang="en-US" smtClean="0"/>
              <a:pPr/>
              <a:t>‹Nº›</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E580470-7F00-4BDC-BF3F-C340AF8A08AC}" type="datetimeFigureOut">
              <a:rPr lang="en-US" smtClean="0"/>
              <a:pPr/>
              <a:t>11/21/2015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CD96982-45D2-43DF-8EF9-7765FD807641}" type="slidenum">
              <a:rPr lang="en-US" smtClean="0"/>
              <a:pPr/>
              <a:t>‹Nº›</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E580470-7F00-4BDC-BF3F-C340AF8A08AC}" type="datetimeFigureOut">
              <a:rPr lang="en-US" smtClean="0"/>
              <a:pPr/>
              <a:t>11/21/2015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D96982-45D2-43DF-8EF9-7765FD807641}" type="slidenum">
              <a:rPr lang="en-US" smtClean="0"/>
              <a:pPr/>
              <a:t>‹Nº›</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E580470-7F00-4BDC-BF3F-C340AF8A08AC}" type="datetimeFigureOut">
              <a:rPr lang="en-US" smtClean="0"/>
              <a:pPr/>
              <a:t>11/21/2015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CD96982-45D2-43DF-8EF9-7765FD807641}" type="slidenum">
              <a:rPr lang="en-US" smtClean="0"/>
              <a:pPr/>
              <a:t>‹Nº›</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E580470-7F00-4BDC-BF3F-C340AF8A08AC}" type="datetimeFigureOut">
              <a:rPr lang="en-US" smtClean="0"/>
              <a:pPr/>
              <a:t>11/21/2015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CD96982-45D2-43DF-8EF9-7765FD807641}" type="slidenum">
              <a:rPr lang="en-US" smtClean="0"/>
              <a:pPr/>
              <a:t>‹Nº›</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E580470-7F00-4BDC-BF3F-C340AF8A08AC}" type="datetimeFigureOut">
              <a:rPr lang="en-US" smtClean="0"/>
              <a:pPr/>
              <a:t>11/21/2015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CD96982-45D2-43DF-8EF9-7765FD807641}" type="slidenum">
              <a:rPr lang="en-US" smtClean="0"/>
              <a:pPr/>
              <a:t>‹Nº›</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580470-7F00-4BDC-BF3F-C340AF8A08AC}" type="datetimeFigureOut">
              <a:rPr lang="en-US" smtClean="0"/>
              <a:pPr/>
              <a:t>11/21/2015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D96982-45D2-43DF-8EF9-7765FD807641}" type="slidenum">
              <a:rPr lang="en-US" smtClean="0"/>
              <a:pPr/>
              <a:t>‹Nº›</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E580470-7F00-4BDC-BF3F-C340AF8A08AC}" type="datetimeFigureOut">
              <a:rPr lang="en-US" smtClean="0"/>
              <a:pPr/>
              <a:t>11/21/2015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CD96982-45D2-43DF-8EF9-7765FD807641}" type="slidenum">
              <a:rPr lang="en-US" smtClean="0"/>
              <a:pPr/>
              <a:t>‹Nº›</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E580470-7F00-4BDC-BF3F-C340AF8A08AC}" type="datetimeFigureOut">
              <a:rPr lang="en-US" smtClean="0"/>
              <a:pPr/>
              <a:t>11/21/2015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CD96982-45D2-43DF-8EF9-7765FD807641}" type="slidenum">
              <a:rPr lang="en-US" smtClean="0"/>
              <a:pPr/>
              <a:t>‹Nº›</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gif"/><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descr="communion1-3.jpg"/>
          <p:cNvPicPr>
            <a:picLocks noGrp="1" noChangeAspect="1"/>
          </p:cNvPicPr>
          <p:nvPr>
            <p:ph idx="4294967295"/>
          </p:nvPr>
        </p:nvPicPr>
        <p:blipFill>
          <a:blip r:embed="rId2" cstate="print"/>
          <a:stretch>
            <a:fillRect/>
          </a:stretch>
        </p:blipFill>
        <p:spPr>
          <a:xfrm>
            <a:off x="-147638" y="-228600"/>
            <a:ext cx="9291638" cy="7086600"/>
          </a:xfrm>
        </p:spPr>
      </p:pic>
      <p:sp>
        <p:nvSpPr>
          <p:cNvPr id="5" name="TextBox 4"/>
          <p:cNvSpPr txBox="1"/>
          <p:nvPr/>
        </p:nvSpPr>
        <p:spPr>
          <a:xfrm>
            <a:off x="-152400" y="0"/>
            <a:ext cx="9296400" cy="6863417"/>
          </a:xfrm>
          <a:prstGeom prst="rect">
            <a:avLst/>
          </a:prstGeom>
          <a:noFill/>
        </p:spPr>
        <p:txBody>
          <a:bodyPr wrap="square" rtlCol="0">
            <a:spAutoFit/>
          </a:bodyPr>
          <a:lstStyle/>
          <a:p>
            <a:pPr algn="ctr"/>
            <a:r>
              <a:rPr lang="es-ES" sz="8800" dirty="0" smtClean="0"/>
              <a:t>LA CENA DEL SEÑOR</a:t>
            </a:r>
          </a:p>
          <a:p>
            <a:pPr algn="ctr"/>
            <a:endParaRPr lang="es-ES" sz="8800" dirty="0" smtClean="0"/>
          </a:p>
          <a:p>
            <a:pPr algn="ctr"/>
            <a:r>
              <a:rPr lang="es-ES" sz="8800" dirty="0" smtClean="0"/>
              <a:t>I CORINTIOS.11:23-29.</a:t>
            </a:r>
            <a:endParaRPr lang="es-ES" sz="88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amond(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diamond(in)">
                                      <p:cBhvr>
                                        <p:cTn id="12"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dirty="0" smtClean="0"/>
              <a:t>¿QUE HACEMOS AL PARTICIPAR DE LA CENA DEL SEÑOR?</a:t>
            </a:r>
            <a:endParaRPr lang="es-ES" dirty="0"/>
          </a:p>
        </p:txBody>
      </p:sp>
      <p:pic>
        <p:nvPicPr>
          <p:cNvPr id="4" name="Content Placeholder 3" descr="comunion.jpg"/>
          <p:cNvPicPr>
            <a:picLocks noGrp="1" noChangeAspect="1"/>
          </p:cNvPicPr>
          <p:nvPr>
            <p:ph sz="half" idx="1"/>
          </p:nvPr>
        </p:nvPicPr>
        <p:blipFill>
          <a:blip r:embed="rId2" cstate="print"/>
          <a:stretch>
            <a:fillRect/>
          </a:stretch>
        </p:blipFill>
        <p:spPr>
          <a:xfrm>
            <a:off x="0" y="1676400"/>
            <a:ext cx="4267200" cy="5029200"/>
          </a:xfrm>
        </p:spPr>
      </p:pic>
      <p:sp>
        <p:nvSpPr>
          <p:cNvPr id="5" name="Content Placeholder 4"/>
          <p:cNvSpPr>
            <a:spLocks noGrp="1"/>
          </p:cNvSpPr>
          <p:nvPr>
            <p:ph sz="half" idx="2"/>
          </p:nvPr>
        </p:nvSpPr>
        <p:spPr>
          <a:xfrm>
            <a:off x="4648200" y="1600200"/>
            <a:ext cx="4495800" cy="5257800"/>
          </a:xfrm>
        </p:spPr>
        <p:txBody>
          <a:bodyPr>
            <a:normAutofit fontScale="92500" lnSpcReduction="20000"/>
          </a:bodyPr>
          <a:lstStyle/>
          <a:p>
            <a:r>
              <a:rPr lang="es-ES" sz="3200" dirty="0" smtClean="0"/>
              <a:t>1. Hacer memoria de Cristo. I Cor.11:24.</a:t>
            </a:r>
          </a:p>
          <a:p>
            <a:endParaRPr lang="es-ES" sz="3200" dirty="0" smtClean="0"/>
          </a:p>
          <a:p>
            <a:r>
              <a:rPr lang="es-ES" sz="3200" dirty="0" smtClean="0"/>
              <a:t>2. Confirmamos el pacto de serle fiel hasta la muerte. I Cor.11:25.</a:t>
            </a:r>
          </a:p>
          <a:p>
            <a:endParaRPr lang="es-ES" sz="3200" dirty="0" smtClean="0"/>
          </a:p>
          <a:p>
            <a:r>
              <a:rPr lang="es-ES" sz="3200" dirty="0" smtClean="0"/>
              <a:t>3. Anunciamos su segunda venida. I Cor.11:26.</a:t>
            </a:r>
          </a:p>
          <a:p>
            <a:endParaRPr lang="es-ES" sz="3200" dirty="0" smtClean="0"/>
          </a:p>
          <a:p>
            <a:pPr>
              <a:buNone/>
            </a:pPr>
            <a:r>
              <a:rPr lang="es-ES" sz="3200" dirty="0" smtClean="0"/>
              <a:t> </a:t>
            </a:r>
            <a:endParaRPr lang="en-US" sz="3200" dirty="0" smtClean="0"/>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amond(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amond(in)">
                                      <p:cBhvr>
                                        <p:cTn id="17" dur="20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5">
                                            <p:txEl>
                                              <p:pRg st="4" end="4"/>
                                            </p:txEl>
                                          </p:spTgt>
                                        </p:tgtEl>
                                        <p:attrNameLst>
                                          <p:attrName>style.visibility</p:attrName>
                                        </p:attrNameLst>
                                      </p:cBhvr>
                                      <p:to>
                                        <p:strVal val="visible"/>
                                      </p:to>
                                    </p:set>
                                    <p:animEffect transition="in" filter="diamond(in)">
                                      <p:cBhvr>
                                        <p:cTn id="22" dur="20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
            </a:r>
            <a:r>
              <a:rPr lang="es-ES" dirty="0" smtClean="0"/>
              <a:t>Por qué la llaman “la comunión</a:t>
            </a:r>
            <a:r>
              <a:rPr lang="en-US" dirty="0" smtClean="0"/>
              <a:t>”?</a:t>
            </a:r>
            <a:endParaRPr lang="en-US" dirty="0"/>
          </a:p>
        </p:txBody>
      </p:sp>
      <p:pic>
        <p:nvPicPr>
          <p:cNvPr id="4" name="Content Placeholder 3" descr="confuso.gif"/>
          <p:cNvPicPr>
            <a:picLocks noGrp="1" noChangeAspect="1"/>
          </p:cNvPicPr>
          <p:nvPr>
            <p:ph idx="1"/>
          </p:nvPr>
        </p:nvPicPr>
        <p:blipFill>
          <a:blip r:embed="rId2" cstate="print"/>
          <a:stretch>
            <a:fillRect/>
          </a:stretch>
        </p:blipFill>
        <p:spPr>
          <a:xfrm>
            <a:off x="6019800" y="1752600"/>
            <a:ext cx="3124200" cy="5105400"/>
          </a:xfrm>
        </p:spPr>
      </p:pic>
      <p:sp>
        <p:nvSpPr>
          <p:cNvPr id="5" name="4 Rectángulo"/>
          <p:cNvSpPr/>
          <p:nvPr/>
        </p:nvSpPr>
        <p:spPr>
          <a:xfrm>
            <a:off x="0" y="1676401"/>
            <a:ext cx="6096000" cy="5262979"/>
          </a:xfrm>
          <a:prstGeom prst="rect">
            <a:avLst/>
          </a:prstGeom>
        </p:spPr>
        <p:txBody>
          <a:bodyPr wrap="square">
            <a:spAutoFit/>
          </a:bodyPr>
          <a:lstStyle/>
          <a:p>
            <a:r>
              <a:rPr lang="es-CL" sz="2400" b="1" u="sng" dirty="0" smtClean="0">
                <a:solidFill>
                  <a:srgbClr val="CC6600"/>
                </a:solidFill>
              </a:rPr>
              <a:t>Significa Que Es Un Memorial</a:t>
            </a:r>
            <a:r>
              <a:rPr lang="es-CL" sz="2400" b="1" u="sng" dirty="0" smtClean="0">
                <a:solidFill>
                  <a:srgbClr val="663300"/>
                </a:solidFill>
              </a:rPr>
              <a:t>.</a:t>
            </a:r>
            <a:r>
              <a:rPr lang="es-CL" sz="2400" b="1" dirty="0" smtClean="0">
                <a:solidFill>
                  <a:srgbClr val="663300"/>
                </a:solidFill>
              </a:rPr>
              <a:t> (Recordatorio)  I Cor.11:24.</a:t>
            </a:r>
            <a:br>
              <a:rPr lang="es-CL" sz="2400" b="1" dirty="0" smtClean="0">
                <a:solidFill>
                  <a:srgbClr val="663300"/>
                </a:solidFill>
              </a:rPr>
            </a:br>
            <a:r>
              <a:rPr lang="es-CL" sz="2400" b="1" dirty="0" smtClean="0">
                <a:solidFill>
                  <a:srgbClr val="663300"/>
                </a:solidFill>
              </a:rPr>
              <a:t>A. De sus padecimientos. </a:t>
            </a:r>
            <a:br>
              <a:rPr lang="es-CL" sz="2400" b="1" dirty="0" smtClean="0">
                <a:solidFill>
                  <a:srgbClr val="663300"/>
                </a:solidFill>
              </a:rPr>
            </a:br>
            <a:r>
              <a:rPr lang="es-CL" sz="2400" b="1" dirty="0" smtClean="0">
                <a:solidFill>
                  <a:srgbClr val="663300"/>
                </a:solidFill>
              </a:rPr>
              <a:t>B. De entregar su cuerpo como un sacrificio.</a:t>
            </a:r>
            <a:br>
              <a:rPr lang="es-CL" sz="2400" b="1" dirty="0" smtClean="0">
                <a:solidFill>
                  <a:srgbClr val="663300"/>
                </a:solidFill>
              </a:rPr>
            </a:br>
            <a:r>
              <a:rPr lang="es-CL" sz="2400" b="1" dirty="0" smtClean="0">
                <a:solidFill>
                  <a:srgbClr val="663300"/>
                </a:solidFill>
              </a:rPr>
              <a:t>C. Que derramó su sangre como requisito para el perdón de nuestros pecados. Heb.9:22;  I Juan.1:7; Ap.1:5.</a:t>
            </a:r>
          </a:p>
          <a:p>
            <a:r>
              <a:rPr lang="es-CL" sz="2400" b="1" dirty="0" smtClean="0">
                <a:solidFill>
                  <a:srgbClr val="663300"/>
                </a:solidFill>
              </a:rPr>
              <a:t>D. Así como la pascua era un recordatorio de que la sangre rociada en las casas traía la protección del juicio de Dios, así también recordamos que obtuvimos esa libertad espiritual gracias a la sangre que Jesús derramó.</a:t>
            </a:r>
            <a:endParaRPr lang="es-NI" sz="2400" b="1" dirty="0" smtClean="0"/>
          </a:p>
          <a:p>
            <a:endParaRPr lang="es-NI" sz="2400" b="1" dirty="0"/>
          </a:p>
        </p:txBody>
      </p:sp>
      <p:sp>
        <p:nvSpPr>
          <p:cNvPr id="6" name="5 Rectángulo"/>
          <p:cNvSpPr/>
          <p:nvPr/>
        </p:nvSpPr>
        <p:spPr>
          <a:xfrm>
            <a:off x="0" y="3352800"/>
            <a:ext cx="5943600" cy="369332"/>
          </a:xfrm>
          <a:prstGeom prst="rect">
            <a:avLst/>
          </a:prstGeom>
        </p:spPr>
        <p:txBody>
          <a:bodyPr wrap="square">
            <a:spAutoFit/>
          </a:bodyPr>
          <a:lstStyle/>
          <a:p>
            <a:pPr marL="457200" indent="-457200">
              <a:spcBef>
                <a:spcPct val="50000"/>
              </a:spcBef>
            </a:pPr>
            <a:endParaRPr lang="es-CL" b="1" dirty="0" smtClean="0">
              <a:solidFill>
                <a:srgbClr val="CC66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amond(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animEffect transition="in" filter="diamond(in)">
                                      <p:cBhvr>
                                        <p:cTn id="17"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imagesCAXHCKYC.jpg"/>
          <p:cNvPicPr>
            <a:picLocks noChangeAspect="1"/>
          </p:cNvPicPr>
          <p:nvPr/>
        </p:nvPicPr>
        <p:blipFill>
          <a:blip r:embed="rId2" cstate="print"/>
          <a:stretch>
            <a:fillRect/>
          </a:stretch>
        </p:blipFill>
        <p:spPr>
          <a:xfrm>
            <a:off x="5562600" y="685800"/>
            <a:ext cx="3581400" cy="6172200"/>
          </a:xfrm>
          <a:prstGeom prst="rect">
            <a:avLst/>
          </a:prstGeom>
        </p:spPr>
      </p:pic>
      <p:sp>
        <p:nvSpPr>
          <p:cNvPr id="8" name="Content Placeholder 7"/>
          <p:cNvSpPr txBox="1">
            <a:spLocks noGrp="1"/>
          </p:cNvSpPr>
          <p:nvPr>
            <p:ph sz="half" idx="4294967295"/>
          </p:nvPr>
        </p:nvSpPr>
        <p:spPr>
          <a:xfrm>
            <a:off x="0" y="609600"/>
            <a:ext cx="5486400" cy="5312223"/>
          </a:xfrm>
          <a:prstGeom prst="rect">
            <a:avLst/>
          </a:prstGeom>
          <a:noFill/>
        </p:spPr>
        <p:txBody>
          <a:bodyPr wrap="square" rtlCol="0">
            <a:spAutoFit/>
          </a:bodyPr>
          <a:lstStyle/>
          <a:p>
            <a:pPr algn="just"/>
            <a:r>
              <a:rPr lang="es-ES" b="1" dirty="0" smtClean="0"/>
              <a:t>Todos debemos estar unidos en el amor fraternal que Jesús nos enseñó.</a:t>
            </a:r>
          </a:p>
          <a:p>
            <a:pPr algn="just"/>
            <a:r>
              <a:rPr lang="es-ES" b="1" dirty="0" smtClean="0"/>
              <a:t>Todos estamos en “común  Unión” con Jesús y con nuestro prójimo.</a:t>
            </a:r>
          </a:p>
          <a:p>
            <a:pPr algn="just"/>
            <a:r>
              <a:rPr lang="es-ES" b="1" dirty="0" smtClean="0"/>
              <a:t>Todos deben esperarse para comer juntos y a la misma vez. Hechos.20:7; I Cor.11:21.</a:t>
            </a:r>
          </a:p>
          <a:p>
            <a:endParaRPr lang="en-US" sz="32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8">
                                            <p:txEl>
                                              <p:pRg st="0" end="0"/>
                                            </p:txEl>
                                          </p:spTgt>
                                        </p:tgtEl>
                                        <p:attrNameLst>
                                          <p:attrName>style.visibility</p:attrName>
                                        </p:attrNameLst>
                                      </p:cBhvr>
                                      <p:to>
                                        <p:strVal val="visible"/>
                                      </p:to>
                                    </p:set>
                                    <p:animEffect transition="in" filter="diamond(in)">
                                      <p:cBhvr>
                                        <p:cTn id="7" dur="2000"/>
                                        <p:tgtEl>
                                          <p:spTgt spid="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8">
                                            <p:txEl>
                                              <p:pRg st="1" end="1"/>
                                            </p:txEl>
                                          </p:spTgt>
                                        </p:tgtEl>
                                        <p:attrNameLst>
                                          <p:attrName>style.visibility</p:attrName>
                                        </p:attrNameLst>
                                      </p:cBhvr>
                                      <p:to>
                                        <p:strVal val="visible"/>
                                      </p:to>
                                    </p:set>
                                    <p:animEffect transition="in" filter="diamond(in)">
                                      <p:cBhvr>
                                        <p:cTn id="12" dur="2000"/>
                                        <p:tgtEl>
                                          <p:spTgt spid="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8">
                                            <p:txEl>
                                              <p:pRg st="2" end="2"/>
                                            </p:txEl>
                                          </p:spTgt>
                                        </p:tgtEl>
                                        <p:attrNameLst>
                                          <p:attrName>style.visibility</p:attrName>
                                        </p:attrNameLst>
                                      </p:cBhvr>
                                      <p:to>
                                        <p:strVal val="visible"/>
                                      </p:to>
                                    </p:set>
                                    <p:animEffect transition="in" filter="diamond(in)">
                                      <p:cBhvr>
                                        <p:cTn id="17" dur="2000"/>
                                        <p:tgtEl>
                                          <p:spTgt spid="8">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s-ES" b="1" dirty="0" smtClean="0"/>
              <a:t>¿Quiénes participan de esta celebración?</a:t>
            </a:r>
            <a:endParaRPr lang="es-ES" b="1" dirty="0"/>
          </a:p>
        </p:txBody>
      </p:sp>
      <p:pic>
        <p:nvPicPr>
          <p:cNvPr id="4" name="Content Placeholder 3" descr="imagesCATCYIXA.jpg"/>
          <p:cNvPicPr>
            <a:picLocks noGrp="1" noChangeAspect="1"/>
          </p:cNvPicPr>
          <p:nvPr>
            <p:ph sz="half" idx="1"/>
          </p:nvPr>
        </p:nvPicPr>
        <p:blipFill>
          <a:blip r:embed="rId2" cstate="print"/>
          <a:stretch>
            <a:fillRect/>
          </a:stretch>
        </p:blipFill>
        <p:spPr>
          <a:xfrm>
            <a:off x="0" y="1828800"/>
            <a:ext cx="4322275" cy="5029200"/>
          </a:xfrm>
        </p:spPr>
      </p:pic>
      <p:sp>
        <p:nvSpPr>
          <p:cNvPr id="6" name="Content Placeholder 5"/>
          <p:cNvSpPr>
            <a:spLocks noGrp="1"/>
          </p:cNvSpPr>
          <p:nvPr>
            <p:ph sz="half" idx="2"/>
          </p:nvPr>
        </p:nvSpPr>
        <p:spPr>
          <a:xfrm>
            <a:off x="4648200" y="1981200"/>
            <a:ext cx="4495800" cy="4876800"/>
          </a:xfrm>
        </p:spPr>
        <p:txBody>
          <a:bodyPr>
            <a:normAutofit lnSpcReduction="10000"/>
          </a:bodyPr>
          <a:lstStyle/>
          <a:p>
            <a:r>
              <a:rPr lang="es-ES" b="1" dirty="0" smtClean="0"/>
              <a:t>Todos los que hemos sido bautizado para el perdón de nuestros pecados.</a:t>
            </a:r>
          </a:p>
          <a:p>
            <a:endParaRPr lang="es-ES" b="1" dirty="0" smtClean="0"/>
          </a:p>
          <a:p>
            <a:r>
              <a:rPr lang="es-ES" b="1" dirty="0" smtClean="0"/>
              <a:t>No pueden tomarla los que no han obedecido al evangelio, porque ellos no van a ser memoria porque no saben de la muerte sepultura y resurrección de Cristo.</a:t>
            </a:r>
          </a:p>
          <a:p>
            <a:endParaRPr lang="en-US" dirty="0" smtClean="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amond(in)">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
                                            <p:txEl>
                                              <p:pRg st="2" end="2"/>
                                            </p:txEl>
                                          </p:spTgt>
                                        </p:tgtEl>
                                        <p:attrNameLst>
                                          <p:attrName>style.visibility</p:attrName>
                                        </p:attrNameLst>
                                      </p:cBhvr>
                                      <p:to>
                                        <p:strVal val="visible"/>
                                      </p:to>
                                    </p:set>
                                    <p:animEffect transition="in" filter="diamond(in)">
                                      <p:cBhvr>
                                        <p:cTn id="17" dur="2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CAZO041W.jpg"/>
          <p:cNvPicPr>
            <a:picLocks noChangeAspect="1"/>
          </p:cNvPicPr>
          <p:nvPr/>
        </p:nvPicPr>
        <p:blipFill>
          <a:blip r:embed="rId2" cstate="print"/>
          <a:stretch>
            <a:fillRect/>
          </a:stretch>
        </p:blipFill>
        <p:spPr>
          <a:xfrm>
            <a:off x="5029200" y="1828800"/>
            <a:ext cx="4114800" cy="5029200"/>
          </a:xfrm>
          <a:prstGeom prst="rect">
            <a:avLst/>
          </a:prstGeom>
        </p:spPr>
      </p:pic>
      <p:sp>
        <p:nvSpPr>
          <p:cNvPr id="3" name="Title 2"/>
          <p:cNvSpPr>
            <a:spLocks noGrp="1"/>
          </p:cNvSpPr>
          <p:nvPr>
            <p:ph type="title"/>
          </p:nvPr>
        </p:nvSpPr>
        <p:spPr/>
        <p:txBody>
          <a:bodyPr/>
          <a:lstStyle/>
          <a:p>
            <a:r>
              <a:rPr lang="es-ES" dirty="0" smtClean="0"/>
              <a:t>LO QUE NO ES LA CENA DEL SEÑOR</a:t>
            </a:r>
            <a:endParaRPr lang="es-ES" dirty="0"/>
          </a:p>
        </p:txBody>
      </p:sp>
      <p:sp>
        <p:nvSpPr>
          <p:cNvPr id="4" name="3 Rectángulo"/>
          <p:cNvSpPr/>
          <p:nvPr/>
        </p:nvSpPr>
        <p:spPr>
          <a:xfrm>
            <a:off x="228600" y="1676400"/>
            <a:ext cx="4572000" cy="4893647"/>
          </a:xfrm>
          <a:prstGeom prst="rect">
            <a:avLst/>
          </a:prstGeom>
        </p:spPr>
        <p:txBody>
          <a:bodyPr wrap="square">
            <a:spAutoFit/>
          </a:bodyPr>
          <a:lstStyle/>
          <a:p>
            <a:pPr marL="457200" indent="-457200">
              <a:buAutoNum type="arabicPeriod"/>
            </a:pPr>
            <a:r>
              <a:rPr lang="es-CL" sz="2400" b="1" dirty="0" smtClean="0">
                <a:solidFill>
                  <a:srgbClr val="663300"/>
                </a:solidFill>
              </a:rPr>
              <a:t>No es para perdonar pecados.</a:t>
            </a:r>
          </a:p>
          <a:p>
            <a:pPr marL="457200" indent="-457200">
              <a:buAutoNum type="arabicPeriod"/>
            </a:pPr>
            <a:r>
              <a:rPr lang="es-CL" sz="2400" b="1" dirty="0" smtClean="0">
                <a:solidFill>
                  <a:srgbClr val="663300"/>
                </a:solidFill>
              </a:rPr>
              <a:t>No es un banquete. I Cor.11:22. No es una cena común y corriente como cualquier comida.</a:t>
            </a:r>
          </a:p>
          <a:p>
            <a:pPr marL="457200" indent="-457200">
              <a:buAutoNum type="arabicPeriod"/>
            </a:pPr>
            <a:r>
              <a:rPr lang="es-CL" sz="2400" b="1" dirty="0" smtClean="0">
                <a:solidFill>
                  <a:srgbClr val="663300"/>
                </a:solidFill>
              </a:rPr>
              <a:t>No es un acto de participar de ella y estar pensando en otras cosas.</a:t>
            </a:r>
          </a:p>
          <a:p>
            <a:pPr marL="457200" indent="-457200">
              <a:buAutoNum type="arabicPeriod"/>
            </a:pPr>
            <a:r>
              <a:rPr lang="es-CL" sz="2400" b="1" dirty="0" smtClean="0">
                <a:solidFill>
                  <a:srgbClr val="663300"/>
                </a:solidFill>
              </a:rPr>
              <a:t>No es para dárselo a los niños.</a:t>
            </a:r>
          </a:p>
          <a:p>
            <a:pPr marL="457200" indent="-457200">
              <a:buAutoNum type="arabicPeriod"/>
            </a:pPr>
            <a:r>
              <a:rPr lang="es-CL" sz="2400" b="1" dirty="0" smtClean="0">
                <a:solidFill>
                  <a:srgbClr val="663300"/>
                </a:solidFill>
              </a:rPr>
              <a:t>La cena del Señor no es ningún juego, quien lo hace  come juicio para si. I Cor.11:29.</a:t>
            </a:r>
          </a:p>
          <a:p>
            <a:pPr marL="457200" indent="-457200">
              <a:buAutoNum type="arabicPeriod"/>
            </a:pPr>
            <a:endParaRPr lang="es-NI" sz="24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amond(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animEffect transition="in" filter="diamond(in)">
                                      <p:cBhvr>
                                        <p:cTn id="17" dur="2000"/>
                                        <p:tgtEl>
                                          <p:spTgt spid="4">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4">
                                            <p:txEl>
                                              <p:pRg st="2" end="2"/>
                                            </p:txEl>
                                          </p:spTgt>
                                        </p:tgtEl>
                                        <p:attrNameLst>
                                          <p:attrName>style.visibility</p:attrName>
                                        </p:attrNameLst>
                                      </p:cBhvr>
                                      <p:to>
                                        <p:strVal val="visible"/>
                                      </p:to>
                                    </p:set>
                                    <p:animEffect transition="in" filter="diamond(in)">
                                      <p:cBhvr>
                                        <p:cTn id="22" dur="2000"/>
                                        <p:tgtEl>
                                          <p:spTgt spid="4">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animEffect transition="in" filter="diamond(in)">
                                      <p:cBhvr>
                                        <p:cTn id="27" dur="2000"/>
                                        <p:tgtEl>
                                          <p:spTgt spid="4">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nodeType="clickEffect">
                                  <p:stCondLst>
                                    <p:cond delay="0"/>
                                  </p:stCondLst>
                                  <p:childTnLst>
                                    <p:set>
                                      <p:cBhvr>
                                        <p:cTn id="31" dur="1" fill="hold">
                                          <p:stCondLst>
                                            <p:cond delay="0"/>
                                          </p:stCondLst>
                                        </p:cTn>
                                        <p:tgtEl>
                                          <p:spTgt spid="4">
                                            <p:txEl>
                                              <p:pRg st="4" end="4"/>
                                            </p:txEl>
                                          </p:spTgt>
                                        </p:tgtEl>
                                        <p:attrNameLst>
                                          <p:attrName>style.visibility</p:attrName>
                                        </p:attrNameLst>
                                      </p:cBhvr>
                                      <p:to>
                                        <p:strVal val="visible"/>
                                      </p:to>
                                    </p:set>
                                    <p:animEffect transition="in" filter="diamond(in)">
                                      <p:cBhvr>
                                        <p:cTn id="32"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child praying.JPG"/>
          <p:cNvPicPr>
            <a:picLocks noChangeAspect="1"/>
          </p:cNvPicPr>
          <p:nvPr/>
        </p:nvPicPr>
        <p:blipFill>
          <a:blip r:embed="rId2" cstate="print"/>
          <a:stretch>
            <a:fillRect/>
          </a:stretch>
        </p:blipFill>
        <p:spPr>
          <a:xfrm>
            <a:off x="0" y="0"/>
            <a:ext cx="9144000" cy="6858000"/>
          </a:xfrm>
          <a:prstGeom prst="rect">
            <a:avLst/>
          </a:prstGeom>
        </p:spPr>
      </p:pic>
      <p:sp>
        <p:nvSpPr>
          <p:cNvPr id="4" name="Rectangle 3"/>
          <p:cNvSpPr/>
          <p:nvPr/>
        </p:nvSpPr>
        <p:spPr>
          <a:xfrm>
            <a:off x="0" y="1219200"/>
            <a:ext cx="5334000" cy="5770066"/>
          </a:xfrm>
          <a:prstGeom prst="rect">
            <a:avLst/>
          </a:prstGeom>
        </p:spPr>
        <p:txBody>
          <a:bodyPr wrap="square">
            <a:spAutoFit/>
          </a:bodyPr>
          <a:lstStyle/>
          <a:p>
            <a:r>
              <a:rPr lang="es-ES" sz="2800" b="1" dirty="0" smtClean="0">
                <a:solidFill>
                  <a:schemeClr val="bg1"/>
                </a:solidFill>
              </a:rPr>
              <a:t>Si come la cena del Señor sin la debida importancia y respeto estas deshonrando a Dios.</a:t>
            </a:r>
          </a:p>
          <a:p>
            <a:endParaRPr lang="es-ES" sz="2800" b="1" dirty="0" smtClean="0">
              <a:solidFill>
                <a:schemeClr val="bg1"/>
              </a:solidFill>
            </a:endParaRPr>
          </a:p>
          <a:p>
            <a:r>
              <a:rPr lang="es-ES" sz="2800" b="1" dirty="0" smtClean="0">
                <a:solidFill>
                  <a:schemeClr val="bg1"/>
                </a:solidFill>
              </a:rPr>
              <a:t>Por lo tanto uno debe tomarla dignamente. I Cor.11:27.</a:t>
            </a:r>
          </a:p>
          <a:p>
            <a:endParaRPr lang="es-ES" sz="2800" b="1" dirty="0" smtClean="0">
              <a:solidFill>
                <a:schemeClr val="bg1"/>
              </a:solidFill>
            </a:endParaRPr>
          </a:p>
          <a:p>
            <a:r>
              <a:rPr lang="es-ES" sz="2800" b="1" dirty="0" smtClean="0">
                <a:solidFill>
                  <a:schemeClr val="bg1"/>
                </a:solidFill>
              </a:rPr>
              <a:t>Tomarla indignamente, no tiene nada que ver si he pecado o no, sino con la actitud al momento de </a:t>
            </a:r>
            <a:r>
              <a:rPr lang="es-ES" sz="2800" b="1" u="sng" dirty="0" smtClean="0">
                <a:solidFill>
                  <a:srgbClr val="00B0F0"/>
                </a:solidFill>
              </a:rPr>
              <a:t>tomarla Indignamente es no discernir correctamente el cuerpo y la sangre del Señor.</a:t>
            </a:r>
            <a:r>
              <a:rPr lang="es-ES" sz="2800" dirty="0" smtClean="0">
                <a:solidFill>
                  <a:schemeClr val="bg1"/>
                </a:solidFill>
              </a:rPr>
              <a:t> I Cor.11:29.</a:t>
            </a:r>
            <a:endParaRPr lang="es-ES" sz="2800" dirty="0">
              <a:solidFill>
                <a:schemeClr val="bg1"/>
              </a:solidFill>
            </a:endParaRPr>
          </a:p>
        </p:txBody>
      </p:sp>
      <p:sp>
        <p:nvSpPr>
          <p:cNvPr id="5" name="Rectangle 4"/>
          <p:cNvSpPr/>
          <p:nvPr/>
        </p:nvSpPr>
        <p:spPr>
          <a:xfrm>
            <a:off x="0" y="0"/>
            <a:ext cx="6096000" cy="1077218"/>
          </a:xfrm>
          <a:prstGeom prst="rect">
            <a:avLst/>
          </a:prstGeom>
        </p:spPr>
        <p:txBody>
          <a:bodyPr wrap="square">
            <a:spAutoFit/>
          </a:bodyPr>
          <a:lstStyle/>
          <a:p>
            <a:pPr algn="ctr"/>
            <a:r>
              <a:rPr lang="es-ES" sz="3200" b="1" dirty="0" smtClean="0">
                <a:solidFill>
                  <a:schemeClr val="bg1"/>
                </a:solidFill>
              </a:rPr>
              <a:t>La Biblia dice que examines tu corazón. I Cor.11:28</a:t>
            </a:r>
            <a:endParaRPr lang="es-ES" sz="3200" b="1" dirty="0">
              <a:solidFill>
                <a:schemeClr val="bg1"/>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diamond(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amond(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amond(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diamond(in)">
                                      <p:cBhvr>
                                        <p:cTn id="22" dur="2000"/>
                                        <p:tgtEl>
                                          <p:spTgt spid="4">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descr="imagesCAZO041W.jpg"/>
          <p:cNvPicPr>
            <a:picLocks noChangeAspect="1"/>
          </p:cNvPicPr>
          <p:nvPr/>
        </p:nvPicPr>
        <p:blipFill>
          <a:blip r:embed="rId2" cstate="print"/>
          <a:stretch>
            <a:fillRect/>
          </a:stretch>
        </p:blipFill>
        <p:spPr>
          <a:xfrm>
            <a:off x="0" y="1828800"/>
            <a:ext cx="3886200" cy="5029200"/>
          </a:xfrm>
          <a:prstGeom prst="rect">
            <a:avLst/>
          </a:prstGeom>
        </p:spPr>
      </p:pic>
      <p:sp>
        <p:nvSpPr>
          <p:cNvPr id="3" name="Title 2"/>
          <p:cNvSpPr>
            <a:spLocks noGrp="1"/>
          </p:cNvSpPr>
          <p:nvPr>
            <p:ph type="title"/>
          </p:nvPr>
        </p:nvSpPr>
        <p:spPr/>
        <p:txBody>
          <a:bodyPr>
            <a:normAutofit fontScale="90000"/>
          </a:bodyPr>
          <a:lstStyle/>
          <a:p>
            <a:r>
              <a:rPr lang="es-ES" dirty="0" smtClean="0"/>
              <a:t>¿QUE DIA PARTICIPAR DE LA CENA DEL SEÑOR?</a:t>
            </a:r>
            <a:endParaRPr lang="es-ES" dirty="0"/>
          </a:p>
        </p:txBody>
      </p:sp>
      <p:sp>
        <p:nvSpPr>
          <p:cNvPr id="4" name="3 Rectángulo"/>
          <p:cNvSpPr/>
          <p:nvPr/>
        </p:nvSpPr>
        <p:spPr>
          <a:xfrm>
            <a:off x="4495800" y="1828800"/>
            <a:ext cx="4648200" cy="4708981"/>
          </a:xfrm>
          <a:prstGeom prst="rect">
            <a:avLst/>
          </a:prstGeom>
        </p:spPr>
        <p:txBody>
          <a:bodyPr wrap="square">
            <a:spAutoFit/>
          </a:bodyPr>
          <a:lstStyle/>
          <a:p>
            <a:r>
              <a:rPr lang="es-CL" sz="2000" b="1" dirty="0" smtClean="0">
                <a:solidFill>
                  <a:srgbClr val="CC6600"/>
                </a:solidFill>
              </a:rPr>
              <a:t>Debemos hacerlo el primer día de la semana- ósea el día domingo. Hechos.20:7.</a:t>
            </a:r>
          </a:p>
          <a:p>
            <a:endParaRPr lang="es-CL" sz="2000" b="1" dirty="0" smtClean="0">
              <a:solidFill>
                <a:srgbClr val="CC6600"/>
              </a:solidFill>
            </a:endParaRPr>
          </a:p>
          <a:p>
            <a:r>
              <a:rPr lang="es-CL" sz="2000" b="1" dirty="0" smtClean="0">
                <a:solidFill>
                  <a:srgbClr val="CC6600"/>
                </a:solidFill>
              </a:rPr>
              <a:t>Porque el primer día de la semana resucito el Señor Jesucristo. Mateo.28:1-4; Marcos.16:1-6; Lucas.24:1-6.</a:t>
            </a:r>
          </a:p>
          <a:p>
            <a:endParaRPr lang="es-CL" sz="2000" b="1" dirty="0" smtClean="0">
              <a:solidFill>
                <a:srgbClr val="CC6600"/>
              </a:solidFill>
            </a:endParaRPr>
          </a:p>
          <a:p>
            <a:r>
              <a:rPr lang="es-CL" sz="2000" b="1" dirty="0" smtClean="0">
                <a:solidFill>
                  <a:srgbClr val="CC6600"/>
                </a:solidFill>
              </a:rPr>
              <a:t>La ofrenda se recolecta el primer día de la semana. I Cor.16:1-2.</a:t>
            </a:r>
          </a:p>
          <a:p>
            <a:endParaRPr lang="es-CL" sz="2000" b="1" dirty="0" smtClean="0">
              <a:solidFill>
                <a:srgbClr val="CC6600"/>
              </a:solidFill>
            </a:endParaRPr>
          </a:p>
          <a:p>
            <a:r>
              <a:rPr lang="es-CL" sz="2000" b="1" dirty="0" smtClean="0">
                <a:solidFill>
                  <a:srgbClr val="CC6600"/>
                </a:solidFill>
              </a:rPr>
              <a:t>Debemos de celebrarla el primer día de la semana, no cada mes, cada tres meses o una ves al año.</a:t>
            </a:r>
          </a:p>
          <a:p>
            <a:endParaRPr lang="es-CL" sz="2000" b="1" dirty="0" smtClean="0">
              <a:solidFill>
                <a:srgbClr val="CC66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amond(in)">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Effect transition="in" filter="diamond(in)">
                                      <p:cBhvr>
                                        <p:cTn id="12" dur="2000"/>
                                        <p:tgtEl>
                                          <p:spTgt spid="4">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animEffect transition="in" filter="diamond(in)">
                                      <p:cBhvr>
                                        <p:cTn id="17" dur="2000"/>
                                        <p:tgtEl>
                                          <p:spTgt spid="4">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4">
                                            <p:txEl>
                                              <p:pRg st="4" end="4"/>
                                            </p:txEl>
                                          </p:spTgt>
                                        </p:tgtEl>
                                        <p:attrNameLst>
                                          <p:attrName>style.visibility</p:attrName>
                                        </p:attrNameLst>
                                      </p:cBhvr>
                                      <p:to>
                                        <p:strVal val="visible"/>
                                      </p:to>
                                    </p:set>
                                    <p:animEffect transition="in" filter="diamond(in)">
                                      <p:cBhvr>
                                        <p:cTn id="22" dur="2000"/>
                                        <p:tgtEl>
                                          <p:spTgt spid="4">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animEffect transition="in" filter="diamond(in)">
                                      <p:cBhvr>
                                        <p:cTn id="27" dur="2000"/>
                                        <p:tgtEl>
                                          <p:spTgt spid="4">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¿Por qué comemos tan poquito?</a:t>
            </a:r>
            <a:endParaRPr lang="es-ES" dirty="0"/>
          </a:p>
        </p:txBody>
      </p:sp>
      <p:pic>
        <p:nvPicPr>
          <p:cNvPr id="4" name="Content Placeholder 3" descr="comunion.jpg"/>
          <p:cNvPicPr>
            <a:picLocks noGrp="1" noChangeAspect="1"/>
          </p:cNvPicPr>
          <p:nvPr>
            <p:ph sz="half" idx="1"/>
          </p:nvPr>
        </p:nvPicPr>
        <p:blipFill>
          <a:blip r:embed="rId2" cstate="print"/>
          <a:stretch>
            <a:fillRect/>
          </a:stretch>
        </p:blipFill>
        <p:spPr>
          <a:xfrm>
            <a:off x="762000" y="1676400"/>
            <a:ext cx="3505200" cy="4087019"/>
          </a:xfrm>
        </p:spPr>
      </p:pic>
      <p:sp>
        <p:nvSpPr>
          <p:cNvPr id="5" name="Content Placeholder 4"/>
          <p:cNvSpPr>
            <a:spLocks noGrp="1"/>
          </p:cNvSpPr>
          <p:nvPr>
            <p:ph sz="half" idx="2"/>
          </p:nvPr>
        </p:nvSpPr>
        <p:spPr>
          <a:xfrm>
            <a:off x="4648200" y="1600200"/>
            <a:ext cx="4495800" cy="4525963"/>
          </a:xfrm>
        </p:spPr>
        <p:txBody>
          <a:bodyPr>
            <a:normAutofit lnSpcReduction="10000"/>
          </a:bodyPr>
          <a:lstStyle/>
          <a:p>
            <a:r>
              <a:rPr lang="es-ES" sz="3200" dirty="0" smtClean="0"/>
              <a:t>Es un acto de la iglesia durante el servicio de adoración.</a:t>
            </a:r>
          </a:p>
          <a:p>
            <a:endParaRPr lang="es-ES" sz="3200" dirty="0" smtClean="0"/>
          </a:p>
          <a:p>
            <a:r>
              <a:rPr lang="es-ES" sz="3200" dirty="0" smtClean="0"/>
              <a:t> No es un banquete de comida. I Cor.11:21-22. no es para satisfacer el hambre, ni para probarlo.</a:t>
            </a:r>
          </a:p>
          <a:p>
            <a:pPr>
              <a:buNone/>
            </a:pPr>
            <a:endParaRPr lang="en-US" sz="3200" dirty="0" smtClean="0"/>
          </a:p>
          <a:p>
            <a:endParaRPr lang="en-US"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amond(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amond(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0" y="0"/>
            <a:ext cx="9144000" cy="4724400"/>
          </a:xfrm>
        </p:spPr>
        <p:txBody>
          <a:bodyPr>
            <a:normAutofit/>
          </a:bodyPr>
          <a:lstStyle/>
          <a:p>
            <a:r>
              <a:rPr lang="es-NI" sz="8800" b="1" i="1" dirty="0" smtClean="0"/>
              <a:t>GRACIAS POR SU ATENCION.</a:t>
            </a:r>
            <a:endParaRPr lang="es-NI" sz="8800" b="1" i="1" dirty="0"/>
          </a:p>
        </p:txBody>
      </p:sp>
      <p:sp>
        <p:nvSpPr>
          <p:cNvPr id="3" name="2 Rectángulo"/>
          <p:cNvSpPr/>
          <p:nvPr/>
        </p:nvSpPr>
        <p:spPr>
          <a:xfrm>
            <a:off x="0" y="4953000"/>
            <a:ext cx="9144000" cy="1905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NI" sz="4000" b="1" dirty="0" smtClean="0"/>
              <a:t>DIOS NOS BENDIGA A TODOS.</a:t>
            </a:r>
            <a:endParaRPr lang="es-NI" sz="4000"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8" presetClass="entr" presetSubtype="0" accel="50000" fill="hold" grpId="0" nodeType="clickEffect">
                                  <p:stCondLst>
                                    <p:cond delay="0"/>
                                  </p:stCondLst>
                                  <p:iterate type="lt">
                                    <p:tmPct val="50000"/>
                                  </p:iterate>
                                  <p:childTnLst>
                                    <p:set>
                                      <p:cBhvr>
                                        <p:cTn id="6" dur="1" fill="hold">
                                          <p:stCondLst>
                                            <p:cond delay="0"/>
                                          </p:stCondLst>
                                        </p:cTn>
                                        <p:tgtEl>
                                          <p:spTgt spid="2"/>
                                        </p:tgtEl>
                                        <p:attrNameLst>
                                          <p:attrName>style.visibility</p:attrName>
                                        </p:attrNameLst>
                                      </p:cBhvr>
                                      <p:to>
                                        <p:strVal val="visible"/>
                                      </p:to>
                                    </p:set>
                                    <p:set>
                                      <p:cBhvr>
                                        <p:cTn id="7" dur="455" fill="hold">
                                          <p:stCondLst>
                                            <p:cond delay="0"/>
                                          </p:stCondLst>
                                        </p:cTn>
                                        <p:tgtEl>
                                          <p:spTgt spid="2"/>
                                        </p:tgtEl>
                                        <p:attrNameLst>
                                          <p:attrName>style.rotation</p:attrName>
                                        </p:attrNameLst>
                                      </p:cBhvr>
                                      <p:to>
                                        <p:strVal val="-45.0"/>
                                      </p:to>
                                    </p:set>
                                    <p:anim calcmode="lin" valueType="num">
                                      <p:cBhvr>
                                        <p:cTn id="8" dur="455" fill="hold">
                                          <p:stCondLst>
                                            <p:cond delay="455"/>
                                          </p:stCondLst>
                                        </p:cTn>
                                        <p:tgtEl>
                                          <p:spTgt spid="2"/>
                                        </p:tgtEl>
                                        <p:attrNameLst>
                                          <p:attrName>style.rotation</p:attrName>
                                        </p:attrNameLst>
                                      </p:cBhvr>
                                      <p:tavLst>
                                        <p:tav tm="0">
                                          <p:val>
                                            <p:fltVal val="-45"/>
                                          </p:val>
                                        </p:tav>
                                        <p:tav tm="69900">
                                          <p:val>
                                            <p:fltVal val="45"/>
                                          </p:val>
                                        </p:tav>
                                        <p:tav tm="100000">
                                          <p:val>
                                            <p:fltVal val="0"/>
                                          </p:val>
                                        </p:tav>
                                      </p:tavLst>
                                    </p:anim>
                                    <p:anim calcmode="lin" valueType="num">
                                      <p:cBhvr>
                                        <p:cTn id="9" dur="455" fill="hold">
                                          <p:stCondLst>
                                            <p:cond delay="0"/>
                                          </p:stCondLst>
                                        </p:cTn>
                                        <p:tgtEl>
                                          <p:spTgt spid="2"/>
                                        </p:tgtEl>
                                        <p:attrNameLst>
                                          <p:attrName>ppt_y</p:attrName>
                                        </p:attrNameLst>
                                      </p:cBhvr>
                                      <p:tavLst>
                                        <p:tav tm="0">
                                          <p:val>
                                            <p:strVal val="#ppt_y-1"/>
                                          </p:val>
                                        </p:tav>
                                        <p:tav tm="100000">
                                          <p:val>
                                            <p:strVal val="#ppt_y-(0.354*#ppt_w-0.172*#ppt_h)"/>
                                          </p:val>
                                        </p:tav>
                                      </p:tavLst>
                                    </p:anim>
                                    <p:anim calcmode="lin" valueType="num">
                                      <p:cBhvr>
                                        <p:cTn id="10" dur="156" decel="50000" autoRev="1" fill="hold">
                                          <p:stCondLst>
                                            <p:cond delay="455"/>
                                          </p:stCondLst>
                                        </p:cTn>
                                        <p:tgtEl>
                                          <p:spTgt spid="2"/>
                                        </p:tgtEl>
                                        <p:attrNameLst>
                                          <p:attrName>ppt_y</p:attrName>
                                        </p:attrNameLst>
                                      </p:cBhvr>
                                      <p:tavLst>
                                        <p:tav tm="0">
                                          <p:val>
                                            <p:strVal val="#ppt_y-(0.354*#ppt_w-0.172*#ppt_h)"/>
                                          </p:val>
                                        </p:tav>
                                        <p:tav tm="100000">
                                          <p:val>
                                            <p:strVal val="#ppt_y-(0.354*#ppt_w-0.172*#ppt_h)-#ppt_h/2"/>
                                          </p:val>
                                        </p:tav>
                                      </p:tavLst>
                                    </p:anim>
                                    <p:anim calcmode="lin" valueType="num">
                                      <p:cBhvr>
                                        <p:cTn id="11" dur="136" fill="hold">
                                          <p:stCondLst>
                                            <p:cond delay="864"/>
                                          </p:stCondLst>
                                        </p:cTn>
                                        <p:tgtEl>
                                          <p:spTgt spid="2"/>
                                        </p:tgtEl>
                                        <p:attrNameLst>
                                          <p:attrName>ppt_y</p:attrName>
                                        </p:attrNameLst>
                                      </p:cBhvr>
                                      <p:tavLst>
                                        <p:tav tm="0">
                                          <p:val>
                                            <p:strVal val="#ppt_y-(0.354*#ppt_w-0.172*#ppt_h)"/>
                                          </p:val>
                                        </p:tav>
                                        <p:tav tm="100000">
                                          <p:val>
                                            <p:strVal val="#ppt_y"/>
                                          </p:val>
                                        </p:tav>
                                      </p:tavLst>
                                    </p:anim>
                                  </p:childTnLst>
                                </p:cTn>
                              </p:par>
                            </p:childTnLst>
                          </p:cTn>
                        </p:par>
                      </p:childTnLst>
                    </p:cTn>
                  </p:par>
                  <p:par>
                    <p:cTn id="12" fill="hold">
                      <p:stCondLst>
                        <p:cond delay="indefinite"/>
                      </p:stCondLst>
                      <p:childTnLst>
                        <p:par>
                          <p:cTn id="13" fill="hold">
                            <p:stCondLst>
                              <p:cond delay="0"/>
                            </p:stCondLst>
                            <p:childTnLst>
                              <p:par>
                                <p:cTn id="14" presetID="38" presetClass="entr" presetSubtype="0" accel="50000" fill="hold" nodeType="clickEffect">
                                  <p:stCondLst>
                                    <p:cond delay="0"/>
                                  </p:stCondLst>
                                  <p:iterate type="lt">
                                    <p:tmPct val="50000"/>
                                  </p:iterate>
                                  <p:childTnLst>
                                    <p:set>
                                      <p:cBhvr>
                                        <p:cTn id="15" dur="1" fill="hold">
                                          <p:stCondLst>
                                            <p:cond delay="0"/>
                                          </p:stCondLst>
                                        </p:cTn>
                                        <p:tgtEl>
                                          <p:spTgt spid="3">
                                            <p:txEl>
                                              <p:pRg st="0" end="0"/>
                                            </p:txEl>
                                          </p:spTgt>
                                        </p:tgtEl>
                                        <p:attrNameLst>
                                          <p:attrName>style.visibility</p:attrName>
                                        </p:attrNameLst>
                                      </p:cBhvr>
                                      <p:to>
                                        <p:strVal val="visible"/>
                                      </p:to>
                                    </p:set>
                                    <p:set>
                                      <p:cBhvr>
                                        <p:cTn id="16" dur="455" fill="hold">
                                          <p:stCondLst>
                                            <p:cond delay="0"/>
                                          </p:stCondLst>
                                        </p:cTn>
                                        <p:tgtEl>
                                          <p:spTgt spid="3">
                                            <p:txEl>
                                              <p:pRg st="0" end="0"/>
                                            </p:txEl>
                                          </p:spTgt>
                                        </p:tgtEl>
                                        <p:attrNameLst>
                                          <p:attrName>style.rotation</p:attrName>
                                        </p:attrNameLst>
                                      </p:cBhvr>
                                      <p:to>
                                        <p:strVal val="-45.0"/>
                                      </p:to>
                                    </p:set>
                                    <p:anim calcmode="lin" valueType="num">
                                      <p:cBhvr>
                                        <p:cTn id="17" dur="455" fill="hold">
                                          <p:stCondLst>
                                            <p:cond delay="455"/>
                                          </p:stCondLst>
                                        </p:cTn>
                                        <p:tgtEl>
                                          <p:spTgt spid="3">
                                            <p:txEl>
                                              <p:pRg st="0" end="0"/>
                                            </p:txEl>
                                          </p:spTgt>
                                        </p:tgtEl>
                                        <p:attrNameLst>
                                          <p:attrName>style.rotation</p:attrName>
                                        </p:attrNameLst>
                                      </p:cBhvr>
                                      <p:tavLst>
                                        <p:tav tm="0">
                                          <p:val>
                                            <p:fltVal val="-45"/>
                                          </p:val>
                                        </p:tav>
                                        <p:tav tm="69900">
                                          <p:val>
                                            <p:fltVal val="45"/>
                                          </p:val>
                                        </p:tav>
                                        <p:tav tm="100000">
                                          <p:val>
                                            <p:fltVal val="0"/>
                                          </p:val>
                                        </p:tav>
                                      </p:tavLst>
                                    </p:anim>
                                    <p:anim calcmode="lin" valueType="num">
                                      <p:cBhvr>
                                        <p:cTn id="18" dur="455" fill="hold">
                                          <p:stCondLst>
                                            <p:cond delay="0"/>
                                          </p:stCondLst>
                                        </p:cTn>
                                        <p:tgtEl>
                                          <p:spTgt spid="3">
                                            <p:txEl>
                                              <p:pRg st="0" end="0"/>
                                            </p:txEl>
                                          </p:spTgt>
                                        </p:tgtEl>
                                        <p:attrNameLst>
                                          <p:attrName>ppt_y</p:attrName>
                                        </p:attrNameLst>
                                      </p:cBhvr>
                                      <p:tavLst>
                                        <p:tav tm="0">
                                          <p:val>
                                            <p:strVal val="#ppt_y-1"/>
                                          </p:val>
                                        </p:tav>
                                        <p:tav tm="100000">
                                          <p:val>
                                            <p:strVal val="#ppt_y-(0.354*#ppt_w-0.172*#ppt_h)"/>
                                          </p:val>
                                        </p:tav>
                                      </p:tavLst>
                                    </p:anim>
                                    <p:anim calcmode="lin" valueType="num">
                                      <p:cBhvr>
                                        <p:cTn id="19" dur="156" decel="50000" autoRev="1" fill="hold">
                                          <p:stCondLst>
                                            <p:cond delay="455"/>
                                          </p:stCondLst>
                                        </p:cTn>
                                        <p:tgtEl>
                                          <p:spTgt spid="3">
                                            <p:txEl>
                                              <p:pRg st="0" end="0"/>
                                            </p:txEl>
                                          </p:spTgt>
                                        </p:tgtEl>
                                        <p:attrNameLst>
                                          <p:attrName>ppt_y</p:attrName>
                                        </p:attrNameLst>
                                      </p:cBhvr>
                                      <p:tavLst>
                                        <p:tav tm="0">
                                          <p:val>
                                            <p:strVal val="#ppt_y-(0.354*#ppt_w-0.172*#ppt_h)"/>
                                          </p:val>
                                        </p:tav>
                                        <p:tav tm="100000">
                                          <p:val>
                                            <p:strVal val="#ppt_y-(0.354*#ppt_w-0.172*#ppt_h)-#ppt_h/2"/>
                                          </p:val>
                                        </p:tav>
                                      </p:tavLst>
                                    </p:anim>
                                    <p:anim calcmode="lin" valueType="num">
                                      <p:cBhvr>
                                        <p:cTn id="20" dur="136" fill="hold">
                                          <p:stCondLst>
                                            <p:cond delay="864"/>
                                          </p:stCondLst>
                                        </p:cTn>
                                        <p:tgtEl>
                                          <p:spTgt spid="3">
                                            <p:txEl>
                                              <p:pRg st="0" end="0"/>
                                            </p:txEl>
                                          </p:spTgt>
                                        </p:tgtEl>
                                        <p:attrNameLst>
                                          <p:attrName>ppt_y</p:attrName>
                                        </p:attrNameLst>
                                      </p:cBhvr>
                                      <p:tavLst>
                                        <p:tav tm="0">
                                          <p:val>
                                            <p:strVal val="#ppt_y-(0.354*#ppt_w-0.172*#ppt_h)"/>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dirty="0" smtClean="0"/>
              <a:t>¿Qué es la Cena del Señor?</a:t>
            </a:r>
            <a:endParaRPr lang="es-ES" dirty="0"/>
          </a:p>
        </p:txBody>
      </p:sp>
      <p:pic>
        <p:nvPicPr>
          <p:cNvPr id="4" name="Content Placeholder 3" descr="confuso.gif"/>
          <p:cNvPicPr>
            <a:picLocks noGrp="1" noChangeAspect="1"/>
          </p:cNvPicPr>
          <p:nvPr>
            <p:ph idx="1"/>
          </p:nvPr>
        </p:nvPicPr>
        <p:blipFill>
          <a:blip r:embed="rId2" cstate="print"/>
          <a:stretch>
            <a:fillRect/>
          </a:stretch>
        </p:blipFill>
        <p:spPr>
          <a:xfrm>
            <a:off x="4648200" y="1295401"/>
            <a:ext cx="4495800" cy="2209799"/>
          </a:xfrm>
        </p:spPr>
      </p:pic>
      <p:pic>
        <p:nvPicPr>
          <p:cNvPr id="7" name="Picture 6" descr="imagesCA6LCGPE.jpg"/>
          <p:cNvPicPr>
            <a:picLocks noChangeAspect="1"/>
          </p:cNvPicPr>
          <p:nvPr/>
        </p:nvPicPr>
        <p:blipFill>
          <a:blip r:embed="rId3" cstate="print"/>
          <a:stretch>
            <a:fillRect/>
          </a:stretch>
        </p:blipFill>
        <p:spPr>
          <a:xfrm>
            <a:off x="1524000" y="5486400"/>
            <a:ext cx="2209800" cy="1371600"/>
          </a:xfrm>
          <a:prstGeom prst="rect">
            <a:avLst/>
          </a:prstGeom>
        </p:spPr>
      </p:pic>
      <p:sp>
        <p:nvSpPr>
          <p:cNvPr id="5" name="4 Rectángulo"/>
          <p:cNvSpPr/>
          <p:nvPr/>
        </p:nvSpPr>
        <p:spPr>
          <a:xfrm>
            <a:off x="0" y="1447800"/>
            <a:ext cx="3962400" cy="1569660"/>
          </a:xfrm>
          <a:prstGeom prst="rect">
            <a:avLst/>
          </a:prstGeom>
        </p:spPr>
        <p:txBody>
          <a:bodyPr wrap="square">
            <a:spAutoFit/>
          </a:bodyPr>
          <a:lstStyle/>
          <a:p>
            <a:pPr algn="just">
              <a:spcBef>
                <a:spcPct val="50000"/>
              </a:spcBef>
            </a:pPr>
            <a:r>
              <a:rPr lang="es-CL" sz="2400" b="1" dirty="0" smtClean="0"/>
              <a:t>Es un Recordatorio, simbólico de lo que Jesús hizo por cada uno de nosotros en la cruz del calvario.</a:t>
            </a:r>
            <a:endParaRPr lang="es-CL" sz="2400" b="1" dirty="0"/>
          </a:p>
        </p:txBody>
      </p:sp>
      <p:sp>
        <p:nvSpPr>
          <p:cNvPr id="6" name="5 Rectángulo"/>
          <p:cNvSpPr/>
          <p:nvPr/>
        </p:nvSpPr>
        <p:spPr>
          <a:xfrm>
            <a:off x="0" y="3505200"/>
            <a:ext cx="4572000" cy="1938992"/>
          </a:xfrm>
          <a:prstGeom prst="rect">
            <a:avLst/>
          </a:prstGeom>
        </p:spPr>
        <p:txBody>
          <a:bodyPr wrap="square">
            <a:spAutoFit/>
          </a:bodyPr>
          <a:lstStyle/>
          <a:p>
            <a:pPr algn="just">
              <a:spcBef>
                <a:spcPct val="50000"/>
              </a:spcBef>
            </a:pPr>
            <a:r>
              <a:rPr lang="es-CL" sz="2400" b="1" dirty="0" smtClean="0"/>
              <a:t>Fue instituida por el mismo Señor Jesús Y lo podemos ver en tres de los cuatro evangelios (Mateo 26:26-30, Marcos 14:22-26 y Lucas 22:14-20). I Corintios.11:23-29.</a:t>
            </a:r>
            <a:endParaRPr lang="es-CL" sz="2400" b="1" dirty="0"/>
          </a:p>
        </p:txBody>
      </p:sp>
      <p:sp>
        <p:nvSpPr>
          <p:cNvPr id="8" name="7 Rectángulo"/>
          <p:cNvSpPr/>
          <p:nvPr/>
        </p:nvSpPr>
        <p:spPr>
          <a:xfrm>
            <a:off x="4876800" y="3657600"/>
            <a:ext cx="4267200" cy="1200329"/>
          </a:xfrm>
          <a:prstGeom prst="rect">
            <a:avLst/>
          </a:prstGeom>
        </p:spPr>
        <p:txBody>
          <a:bodyPr wrap="square">
            <a:spAutoFit/>
          </a:bodyPr>
          <a:lstStyle/>
          <a:p>
            <a:r>
              <a:rPr lang="es-ES" sz="2400" b="1" dirty="0" smtClean="0"/>
              <a:t>Es un acto congregacional  no es algo individual, que nos recuerda a:</a:t>
            </a:r>
            <a:endParaRPr lang="es-NI" sz="2400" dirty="0"/>
          </a:p>
        </p:txBody>
      </p:sp>
      <p:pic>
        <p:nvPicPr>
          <p:cNvPr id="9" name="Content Placeholder 3" descr="imagesCAX13YB0.jpg"/>
          <p:cNvPicPr>
            <a:picLocks noChangeAspect="1"/>
          </p:cNvPicPr>
          <p:nvPr/>
        </p:nvPicPr>
        <p:blipFill>
          <a:blip r:embed="rId4" cstate="print"/>
          <a:stretch>
            <a:fillRect/>
          </a:stretch>
        </p:blipFill>
        <p:spPr>
          <a:xfrm>
            <a:off x="4953000" y="4876800"/>
            <a:ext cx="4191000" cy="1981200"/>
          </a:xfrm>
          <a:prstGeom prst="rect">
            <a:avLst/>
          </a:prstGeo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diamond(in)">
                                      <p:cBhvr>
                                        <p:cTn id="12" dur="2000"/>
                                        <p:tgtEl>
                                          <p:spTgt spid="9"/>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5">
                                            <p:txEl>
                                              <p:pRg st="0" end="0"/>
                                            </p:txEl>
                                          </p:spTgt>
                                        </p:tgtEl>
                                        <p:attrNameLst>
                                          <p:attrName>style.visibility</p:attrName>
                                        </p:attrNameLst>
                                      </p:cBhvr>
                                      <p:to>
                                        <p:strVal val="visible"/>
                                      </p:to>
                                    </p:set>
                                    <p:animEffect transition="in" filter="diamond(in)">
                                      <p:cBhvr>
                                        <p:cTn id="17" dur="2000"/>
                                        <p:tgtEl>
                                          <p:spTgt spid="5">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6">
                                            <p:txEl>
                                              <p:pRg st="0" end="0"/>
                                            </p:txEl>
                                          </p:spTgt>
                                        </p:tgtEl>
                                        <p:attrNameLst>
                                          <p:attrName>style.visibility</p:attrName>
                                        </p:attrNameLst>
                                      </p:cBhvr>
                                      <p:to>
                                        <p:strVal val="visible"/>
                                      </p:to>
                                    </p:set>
                                    <p:animEffect transition="in" filter="diamond(in)">
                                      <p:cBhvr>
                                        <p:cTn id="22" dur="2000"/>
                                        <p:tgtEl>
                                          <p:spTgt spid="6">
                                            <p:txEl>
                                              <p:pRg st="0" end="0"/>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nodeType="clickEffect">
                                  <p:stCondLst>
                                    <p:cond delay="0"/>
                                  </p:stCondLst>
                                  <p:childTnLst>
                                    <p:set>
                                      <p:cBhvr>
                                        <p:cTn id="26" dur="1" fill="hold">
                                          <p:stCondLst>
                                            <p:cond delay="0"/>
                                          </p:stCondLst>
                                        </p:cTn>
                                        <p:tgtEl>
                                          <p:spTgt spid="8">
                                            <p:txEl>
                                              <p:pRg st="0" end="0"/>
                                            </p:txEl>
                                          </p:spTgt>
                                        </p:tgtEl>
                                        <p:attrNameLst>
                                          <p:attrName>style.visibility</p:attrName>
                                        </p:attrNameLst>
                                      </p:cBhvr>
                                      <p:to>
                                        <p:strVal val="visible"/>
                                      </p:to>
                                    </p:set>
                                    <p:animEffect transition="in" filter="diamond(in)">
                                      <p:cBhvr>
                                        <p:cTn id="27"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905000"/>
          </a:xfrm>
        </p:spPr>
        <p:txBody>
          <a:bodyPr>
            <a:noAutofit/>
          </a:bodyPr>
          <a:lstStyle/>
          <a:p>
            <a:pPr algn="l"/>
            <a:r>
              <a:rPr lang="es-ES" sz="4800" b="1" dirty="0" smtClean="0"/>
              <a:t>Es un acto congregacional no es algo individual que nos recuerda a:</a:t>
            </a:r>
            <a:endParaRPr lang="es-ES" sz="4800" b="1" dirty="0"/>
          </a:p>
        </p:txBody>
      </p:sp>
      <p:pic>
        <p:nvPicPr>
          <p:cNvPr id="4" name="Content Placeholder 3" descr="imagesCAX13YB0.jpg"/>
          <p:cNvPicPr>
            <a:picLocks noGrp="1" noChangeAspect="1"/>
          </p:cNvPicPr>
          <p:nvPr>
            <p:ph idx="1"/>
          </p:nvPr>
        </p:nvPicPr>
        <p:blipFill>
          <a:blip r:embed="rId3" cstate="print"/>
          <a:stretch>
            <a:fillRect/>
          </a:stretch>
        </p:blipFill>
        <p:spPr>
          <a:xfrm>
            <a:off x="0" y="2133600"/>
            <a:ext cx="5638800" cy="4724400"/>
          </a:xfrm>
        </p:spPr>
      </p:pic>
      <p:sp>
        <p:nvSpPr>
          <p:cNvPr id="5" name="4 Rectángulo"/>
          <p:cNvSpPr/>
          <p:nvPr/>
        </p:nvSpPr>
        <p:spPr>
          <a:xfrm>
            <a:off x="5715000" y="2438400"/>
            <a:ext cx="3429000" cy="3970318"/>
          </a:xfrm>
          <a:prstGeom prst="rect">
            <a:avLst/>
          </a:prstGeom>
        </p:spPr>
        <p:txBody>
          <a:bodyPr wrap="square">
            <a:spAutoFit/>
          </a:bodyPr>
          <a:lstStyle/>
          <a:p>
            <a:r>
              <a:rPr lang="es-ES" sz="2800" b="1" dirty="0" smtClean="0"/>
              <a:t>Haced esto en memoria de mí…” I Cor.11:25.</a:t>
            </a:r>
          </a:p>
          <a:p>
            <a:endParaRPr lang="es-ES" sz="2800" b="1" dirty="0" smtClean="0"/>
          </a:p>
          <a:p>
            <a:r>
              <a:rPr lang="es-ES" sz="2800" b="1" dirty="0" smtClean="0"/>
              <a:t>Cuando estábamos reunidos. Hechos.20:7; I Cor.11:18. Cuando Os Reuní.</a:t>
            </a:r>
            <a:endParaRPr lang="es-NI" sz="2800"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amond(in)">
                                      <p:cBhvr>
                                        <p:cTn id="12" dur="2000"/>
                                        <p:tgtEl>
                                          <p:spTgt spid="5">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diamond(in)">
                                      <p:cBhvr>
                                        <p:cTn id="17" dur="2000"/>
                                        <p:tgtEl>
                                          <p:spTgt spid="5">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idx="4294967295"/>
          </p:nvPr>
        </p:nvSpPr>
        <p:spPr>
          <a:xfrm>
            <a:off x="914400" y="762000"/>
            <a:ext cx="8229600" cy="1143000"/>
          </a:xfrm>
        </p:spPr>
        <p:txBody>
          <a:bodyPr>
            <a:normAutofit fontScale="90000"/>
          </a:bodyPr>
          <a:lstStyle/>
          <a:p>
            <a:r>
              <a:rPr lang="es-ES" b="1" dirty="0" smtClean="0"/>
              <a:t>Es un recordatorio de lo que hizo Jesús por ti y por mí.</a:t>
            </a:r>
            <a:br>
              <a:rPr lang="es-ES" b="1" dirty="0" smtClean="0"/>
            </a:br>
            <a:endParaRPr lang="es-ES" b="1" dirty="0"/>
          </a:p>
        </p:txBody>
      </p:sp>
      <p:pic>
        <p:nvPicPr>
          <p:cNvPr id="4" name="Content Placeholder 3" descr="Crucifixión_pequeño.jpg"/>
          <p:cNvPicPr>
            <a:picLocks noChangeAspect="1"/>
          </p:cNvPicPr>
          <p:nvPr/>
        </p:nvPicPr>
        <p:blipFill>
          <a:blip r:embed="rId2" cstate="print"/>
          <a:stretch>
            <a:fillRect/>
          </a:stretch>
        </p:blipFill>
        <p:spPr>
          <a:xfrm>
            <a:off x="0" y="2057400"/>
            <a:ext cx="3581400" cy="4800600"/>
          </a:xfrm>
          <a:prstGeom prst="rect">
            <a:avLst/>
          </a:prstGeom>
        </p:spPr>
      </p:pic>
      <p:sp>
        <p:nvSpPr>
          <p:cNvPr id="6" name="5 Rectángulo"/>
          <p:cNvSpPr/>
          <p:nvPr/>
        </p:nvSpPr>
        <p:spPr>
          <a:xfrm>
            <a:off x="4114800" y="2590800"/>
            <a:ext cx="5029200" cy="1200329"/>
          </a:xfrm>
          <a:prstGeom prst="rect">
            <a:avLst/>
          </a:prstGeom>
        </p:spPr>
        <p:txBody>
          <a:bodyPr wrap="square">
            <a:spAutoFit/>
          </a:bodyPr>
          <a:lstStyle/>
          <a:p>
            <a:r>
              <a:rPr lang="es-ES" sz="3600" b="1" dirty="0" smtClean="0"/>
              <a:t>Haced esto en memoria de mí…” I Cor.11:25.</a:t>
            </a:r>
            <a:endParaRPr lang="es-NI" sz="3600" b="1"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diamond(in)">
                                      <p:cBhvr>
                                        <p:cTn id="7" dur="20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amond(in)">
                                      <p:cBhvr>
                                        <p:cTn id="1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Jesús le dijo a sus discípulos…</a:t>
            </a:r>
            <a:endParaRPr lang="es-ES" b="1" dirty="0"/>
          </a:p>
        </p:txBody>
      </p:sp>
      <p:pic>
        <p:nvPicPr>
          <p:cNvPr id="4" name="Content Placeholder 3" descr="imagesCAONSR35.jpg"/>
          <p:cNvPicPr>
            <a:picLocks noGrp="1" noChangeAspect="1"/>
          </p:cNvPicPr>
          <p:nvPr>
            <p:ph sz="half" idx="1"/>
          </p:nvPr>
        </p:nvPicPr>
        <p:blipFill>
          <a:blip r:embed="rId2" cstate="print"/>
          <a:stretch>
            <a:fillRect/>
          </a:stretch>
        </p:blipFill>
        <p:spPr>
          <a:xfrm>
            <a:off x="700257" y="1752600"/>
            <a:ext cx="3604334" cy="4114800"/>
          </a:xfrm>
        </p:spPr>
      </p:pic>
      <p:sp>
        <p:nvSpPr>
          <p:cNvPr id="5" name="Content Placeholder 4"/>
          <p:cNvSpPr>
            <a:spLocks noGrp="1"/>
          </p:cNvSpPr>
          <p:nvPr>
            <p:ph sz="half" idx="2"/>
          </p:nvPr>
        </p:nvSpPr>
        <p:spPr/>
        <p:txBody>
          <a:bodyPr>
            <a:normAutofit lnSpcReduction="10000"/>
          </a:bodyPr>
          <a:lstStyle/>
          <a:p>
            <a:r>
              <a:rPr lang="en-US" sz="6000" dirty="0" smtClean="0"/>
              <a:t>“</a:t>
            </a:r>
            <a:r>
              <a:rPr lang="es-ES" sz="6000" dirty="0" smtClean="0"/>
              <a:t>Haced esto en memoria de mí…” I Cor.11:25.</a:t>
            </a:r>
            <a:endParaRPr lang="es-ES" sz="6000" dirty="0"/>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5">
                                            <p:txEl>
                                              <p:pRg st="0" end="0"/>
                                            </p:txEl>
                                          </p:spTgt>
                                        </p:tgtEl>
                                        <p:attrNameLst>
                                          <p:attrName>style.visibility</p:attrName>
                                        </p:attrNameLst>
                                      </p:cBhvr>
                                      <p:to>
                                        <p:strVal val="visible"/>
                                      </p:to>
                                    </p:set>
                                    <p:animEffect transition="in" filter="diamond(in)">
                                      <p:cBhvr>
                                        <p:cTn id="12"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s-ES" b="1" dirty="0" smtClean="0"/>
              <a:t>La cena del Señor es también una noticia:</a:t>
            </a:r>
            <a:endParaRPr lang="es-ES" b="1" dirty="0"/>
          </a:p>
        </p:txBody>
      </p:sp>
      <p:sp>
        <p:nvSpPr>
          <p:cNvPr id="3" name="Content Placeholder 2"/>
          <p:cNvSpPr>
            <a:spLocks noGrp="1"/>
          </p:cNvSpPr>
          <p:nvPr>
            <p:ph sz="half" idx="1"/>
          </p:nvPr>
        </p:nvSpPr>
        <p:spPr>
          <a:xfrm>
            <a:off x="0" y="1981200"/>
            <a:ext cx="4953000" cy="4876800"/>
          </a:xfrm>
        </p:spPr>
        <p:txBody>
          <a:bodyPr>
            <a:normAutofit/>
          </a:bodyPr>
          <a:lstStyle/>
          <a:p>
            <a:pPr algn="just"/>
            <a:r>
              <a:rPr lang="es-ES" sz="3600" b="1" dirty="0" smtClean="0"/>
              <a:t>Así que, cada vez que ustedes comen de este pan o beben de esta copa, anuncian la muerte del Señor Jesús hasta el día en que él vuelva. I Cor.11:26.</a:t>
            </a:r>
            <a:endParaRPr lang="en-US" sz="3600" b="1" dirty="0"/>
          </a:p>
        </p:txBody>
      </p:sp>
      <p:pic>
        <p:nvPicPr>
          <p:cNvPr id="5" name="Content Placeholder 4" descr="imagesCAXWLH25.jpg"/>
          <p:cNvPicPr>
            <a:picLocks noGrp="1" noChangeAspect="1"/>
          </p:cNvPicPr>
          <p:nvPr>
            <p:ph sz="half" idx="2"/>
          </p:nvPr>
        </p:nvPicPr>
        <p:blipFill>
          <a:blip r:embed="rId2" cstate="print"/>
          <a:stretch>
            <a:fillRect/>
          </a:stretch>
        </p:blipFill>
        <p:spPr>
          <a:xfrm>
            <a:off x="5105400" y="1524000"/>
            <a:ext cx="4038600" cy="5334000"/>
          </a:xfrm>
        </p:spPr>
      </p:pic>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l"/>
            <a:r>
              <a:rPr lang="es-ES" dirty="0" smtClean="0"/>
              <a:t>¿Qué significa el pan y el jugo de uva?</a:t>
            </a:r>
            <a:endParaRPr lang="es-ES" dirty="0"/>
          </a:p>
        </p:txBody>
      </p:sp>
      <p:pic>
        <p:nvPicPr>
          <p:cNvPr id="5" name="Content Placeholder 3" descr="confuso.gif"/>
          <p:cNvPicPr>
            <a:picLocks noChangeAspect="1"/>
          </p:cNvPicPr>
          <p:nvPr/>
        </p:nvPicPr>
        <p:blipFill>
          <a:blip r:embed="rId2" cstate="print"/>
          <a:stretch>
            <a:fillRect/>
          </a:stretch>
        </p:blipFill>
        <p:spPr>
          <a:xfrm>
            <a:off x="5562600" y="1676400"/>
            <a:ext cx="3581400" cy="5181600"/>
          </a:xfrm>
          <a:prstGeom prst="rect">
            <a:avLst/>
          </a:prstGeom>
        </p:spPr>
      </p:pic>
      <p:sp>
        <p:nvSpPr>
          <p:cNvPr id="6" name="5 Rectángulo"/>
          <p:cNvSpPr/>
          <p:nvPr/>
        </p:nvSpPr>
        <p:spPr>
          <a:xfrm>
            <a:off x="0" y="2057400"/>
            <a:ext cx="5562600" cy="4307384"/>
          </a:xfrm>
          <a:prstGeom prst="rect">
            <a:avLst/>
          </a:prstGeom>
        </p:spPr>
        <p:txBody>
          <a:bodyPr wrap="square">
            <a:spAutoFit/>
          </a:bodyPr>
          <a:lstStyle/>
          <a:p>
            <a:pPr algn="just">
              <a:spcBef>
                <a:spcPct val="50000"/>
              </a:spcBef>
              <a:buFont typeface="Wingdings" pitchFamily="2" charset="2"/>
              <a:buNone/>
            </a:pPr>
            <a:r>
              <a:rPr lang="es-CL" sz="2400" b="1" dirty="0" smtClean="0">
                <a:solidFill>
                  <a:srgbClr val="663300"/>
                </a:solidFill>
              </a:rPr>
              <a:t>Ellos representan su cuerpo y su sangre que sería entregado y derramada por nuestros pecados a través de un trozo de pan sin levadura que significa su cuerpo puro y exento de pecado, y a través del jugo de la vid. No es que su cuerpo se convierta literalmente en su carne, es solo un símbolo, o que el jugo se convierta literalmente en la sangre, es solo un símbolo de lo que representan ambas cosas.</a:t>
            </a:r>
            <a:endParaRPr lang="es-CL" sz="2400" b="1" dirty="0">
              <a:solidFill>
                <a:srgbClr val="6633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amond(in)">
                                      <p:cBhvr>
                                        <p:cTn id="12" dur="2000"/>
                                        <p:tgtEl>
                                          <p:spTgt spid="6">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a:bodyPr>
          <a:lstStyle/>
          <a:p>
            <a:r>
              <a:rPr lang="en-US" sz="6600" b="1" dirty="0" smtClean="0"/>
              <a:t>El Pan</a:t>
            </a:r>
            <a:endParaRPr lang="en-US" sz="6600" b="1" dirty="0"/>
          </a:p>
        </p:txBody>
      </p:sp>
      <p:sp>
        <p:nvSpPr>
          <p:cNvPr id="7" name="Content Placeholder 6"/>
          <p:cNvSpPr>
            <a:spLocks noGrp="1"/>
          </p:cNvSpPr>
          <p:nvPr>
            <p:ph sz="half" idx="4294967295"/>
          </p:nvPr>
        </p:nvSpPr>
        <p:spPr>
          <a:xfrm>
            <a:off x="0" y="1676401"/>
            <a:ext cx="4343400" cy="2514599"/>
          </a:xfrm>
        </p:spPr>
        <p:txBody>
          <a:bodyPr>
            <a:normAutofit/>
          </a:bodyPr>
          <a:lstStyle/>
          <a:p>
            <a:pPr algn="just"/>
            <a:r>
              <a:rPr lang="es-ES" sz="2800" b="1" dirty="0" smtClean="0"/>
              <a:t>Es  un </a:t>
            </a:r>
            <a:r>
              <a:rPr lang="es-ES" sz="2800" b="1" u="sng" dirty="0" smtClean="0">
                <a:solidFill>
                  <a:srgbClr val="FF0000"/>
                </a:solidFill>
              </a:rPr>
              <a:t>símbolo</a:t>
            </a:r>
            <a:r>
              <a:rPr lang="es-ES" sz="2800" b="1" dirty="0" smtClean="0"/>
              <a:t> del cuerpo de Cristo que fue maltratado y clavado en una cruz por amor a nosotros</a:t>
            </a:r>
            <a:r>
              <a:rPr lang="en-US" sz="2800" b="1" dirty="0" smtClean="0"/>
              <a:t>.</a:t>
            </a:r>
            <a:endParaRPr lang="en-US" sz="2800" b="1" dirty="0"/>
          </a:p>
        </p:txBody>
      </p:sp>
      <p:pic>
        <p:nvPicPr>
          <p:cNvPr id="5" name="Picture 4" descr="imagesCARZEPFH.jpg"/>
          <p:cNvPicPr>
            <a:picLocks noChangeAspect="1"/>
          </p:cNvPicPr>
          <p:nvPr/>
        </p:nvPicPr>
        <p:blipFill>
          <a:blip r:embed="rId2" cstate="print"/>
          <a:stretch>
            <a:fillRect/>
          </a:stretch>
        </p:blipFill>
        <p:spPr>
          <a:xfrm>
            <a:off x="0" y="4038600"/>
            <a:ext cx="4279900" cy="2819400"/>
          </a:xfrm>
          <a:prstGeom prst="rect">
            <a:avLst/>
          </a:prstGeom>
        </p:spPr>
      </p:pic>
      <p:sp>
        <p:nvSpPr>
          <p:cNvPr id="6" name="5 Rectángulo"/>
          <p:cNvSpPr/>
          <p:nvPr/>
        </p:nvSpPr>
        <p:spPr>
          <a:xfrm>
            <a:off x="4495800" y="1828800"/>
            <a:ext cx="4648200" cy="1384995"/>
          </a:xfrm>
          <a:prstGeom prst="rect">
            <a:avLst/>
          </a:prstGeom>
        </p:spPr>
        <p:txBody>
          <a:bodyPr wrap="square">
            <a:spAutoFit/>
          </a:bodyPr>
          <a:lstStyle/>
          <a:p>
            <a:pPr>
              <a:spcBef>
                <a:spcPct val="50000"/>
              </a:spcBef>
            </a:pPr>
            <a:r>
              <a:rPr lang="es-CL" sz="2400" b="1" dirty="0" smtClean="0"/>
              <a:t>¿Qué simboliza la Cena del Señor?</a:t>
            </a:r>
          </a:p>
          <a:p>
            <a:pPr>
              <a:spcBef>
                <a:spcPct val="50000"/>
              </a:spcBef>
              <a:buFont typeface="Wingdings" pitchFamily="2" charset="2"/>
              <a:buNone/>
            </a:pPr>
            <a:r>
              <a:rPr lang="es-CL" sz="2400" b="1" u="sng" dirty="0" smtClean="0"/>
              <a:t>1- El Pan- Su Cuerpo: Mat.26:26; I Cor.11:23-24.</a:t>
            </a:r>
            <a:endParaRPr lang="es-CL" sz="2400" b="1" u="sng" dirty="0"/>
          </a:p>
        </p:txBody>
      </p:sp>
      <p:sp>
        <p:nvSpPr>
          <p:cNvPr id="8" name="7 Rectángulo"/>
          <p:cNvSpPr/>
          <p:nvPr/>
        </p:nvSpPr>
        <p:spPr>
          <a:xfrm>
            <a:off x="4038600" y="3657600"/>
            <a:ext cx="5105400" cy="2246769"/>
          </a:xfrm>
          <a:prstGeom prst="rect">
            <a:avLst/>
          </a:prstGeom>
        </p:spPr>
        <p:txBody>
          <a:bodyPr wrap="square">
            <a:spAutoFit/>
          </a:bodyPr>
          <a:lstStyle/>
          <a:p>
            <a:pPr algn="just">
              <a:spcBef>
                <a:spcPct val="50000"/>
              </a:spcBef>
              <a:buFont typeface="Wingdings" pitchFamily="2" charset="2"/>
              <a:buNone/>
            </a:pPr>
            <a:r>
              <a:rPr lang="es-CL" sz="2800" b="1" dirty="0" smtClean="0">
                <a:solidFill>
                  <a:srgbClr val="663300"/>
                </a:solidFill>
              </a:rPr>
              <a:t>El representa su cuerpo que sería entregado por nuestros pecados a través de un trozo de pan sin levadura que significa su cuerpo puro y exento de pecado.</a:t>
            </a:r>
            <a:endParaRPr lang="es-CL" sz="2800" b="1" dirty="0">
              <a:solidFill>
                <a:srgbClr val="6633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amond(in)">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6">
                                            <p:txEl>
                                              <p:pRg st="1" end="1"/>
                                            </p:txEl>
                                          </p:spTgt>
                                        </p:tgtEl>
                                        <p:attrNameLst>
                                          <p:attrName>style.visibility</p:attrName>
                                        </p:attrNameLst>
                                      </p:cBhvr>
                                      <p:to>
                                        <p:strVal val="visible"/>
                                      </p:to>
                                    </p:set>
                                    <p:animEffect transition="in" filter="diamond(in)">
                                      <p:cBhvr>
                                        <p:cTn id="17" dur="2000"/>
                                        <p:tgtEl>
                                          <p:spTgt spid="6">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8">
                                            <p:txEl>
                                              <p:pRg st="0" end="0"/>
                                            </p:txEl>
                                          </p:spTgt>
                                        </p:tgtEl>
                                        <p:attrNameLst>
                                          <p:attrName>style.visibility</p:attrName>
                                        </p:attrNameLst>
                                      </p:cBhvr>
                                      <p:to>
                                        <p:strVal val="visible"/>
                                      </p:to>
                                    </p:set>
                                    <p:animEffect transition="in" filter="diamond(in)">
                                      <p:cBhvr>
                                        <p:cTn id="22"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b="1" dirty="0" smtClean="0"/>
              <a:t>El jugo de la vid</a:t>
            </a:r>
            <a:endParaRPr lang="es-ES" b="1" dirty="0"/>
          </a:p>
        </p:txBody>
      </p:sp>
      <p:pic>
        <p:nvPicPr>
          <p:cNvPr id="5" name="Content Placeholder 4" descr="imagesCAD59PM5.jpg"/>
          <p:cNvPicPr>
            <a:picLocks noGrp="1" noChangeAspect="1"/>
          </p:cNvPicPr>
          <p:nvPr>
            <p:ph sz="half" idx="1"/>
          </p:nvPr>
        </p:nvPicPr>
        <p:blipFill>
          <a:blip r:embed="rId2" cstate="print"/>
          <a:stretch>
            <a:fillRect/>
          </a:stretch>
        </p:blipFill>
        <p:spPr>
          <a:xfrm>
            <a:off x="0" y="3581400"/>
            <a:ext cx="4169696" cy="3276600"/>
          </a:xfrm>
        </p:spPr>
      </p:pic>
      <p:sp>
        <p:nvSpPr>
          <p:cNvPr id="4" name="Content Placeholder 3"/>
          <p:cNvSpPr>
            <a:spLocks noGrp="1"/>
          </p:cNvSpPr>
          <p:nvPr>
            <p:ph sz="half" idx="2"/>
          </p:nvPr>
        </p:nvSpPr>
        <p:spPr>
          <a:xfrm>
            <a:off x="0" y="1371601"/>
            <a:ext cx="4114800" cy="2209799"/>
          </a:xfrm>
        </p:spPr>
        <p:txBody>
          <a:bodyPr>
            <a:normAutofit fontScale="92500"/>
          </a:bodyPr>
          <a:lstStyle/>
          <a:p>
            <a:pPr algn="just"/>
            <a:r>
              <a:rPr lang="es-ES" b="1" dirty="0" smtClean="0"/>
              <a:t>Es </a:t>
            </a:r>
            <a:r>
              <a:rPr lang="es-ES" b="1" u="sng" dirty="0" smtClean="0">
                <a:solidFill>
                  <a:srgbClr val="FF0000"/>
                </a:solidFill>
              </a:rPr>
              <a:t>símbolo</a:t>
            </a:r>
            <a:r>
              <a:rPr lang="es-ES" b="1" dirty="0" smtClean="0"/>
              <a:t> que nos recuerda la sangre que derramó Jesús en la cruz del calvario por el perdón de nuestros pecados.</a:t>
            </a:r>
            <a:endParaRPr lang="es-ES" b="1" dirty="0"/>
          </a:p>
        </p:txBody>
      </p:sp>
      <p:sp>
        <p:nvSpPr>
          <p:cNvPr id="6" name="5 Rectángulo"/>
          <p:cNvSpPr/>
          <p:nvPr/>
        </p:nvSpPr>
        <p:spPr>
          <a:xfrm>
            <a:off x="4800600" y="1600201"/>
            <a:ext cx="4191000" cy="830997"/>
          </a:xfrm>
          <a:prstGeom prst="rect">
            <a:avLst/>
          </a:prstGeom>
        </p:spPr>
        <p:txBody>
          <a:bodyPr wrap="square">
            <a:spAutoFit/>
          </a:bodyPr>
          <a:lstStyle/>
          <a:p>
            <a:pPr algn="just">
              <a:spcBef>
                <a:spcPct val="50000"/>
              </a:spcBef>
              <a:buFont typeface="Wingdings" pitchFamily="2" charset="2"/>
              <a:buNone/>
            </a:pPr>
            <a:r>
              <a:rPr lang="es-CL" sz="2400" b="1" u="sng" dirty="0" smtClean="0">
                <a:solidFill>
                  <a:srgbClr val="CC6600"/>
                </a:solidFill>
              </a:rPr>
              <a:t>2- El jugo de la vid- Su Sangre</a:t>
            </a:r>
            <a:r>
              <a:rPr lang="es-CL" sz="2400" b="1" dirty="0" smtClean="0">
                <a:solidFill>
                  <a:srgbClr val="CC6600"/>
                </a:solidFill>
              </a:rPr>
              <a:t>: Mat.26:27-28; I Cor.11:24</a:t>
            </a:r>
            <a:endParaRPr lang="es-CL" sz="2400" b="1" dirty="0">
              <a:solidFill>
                <a:srgbClr val="CC6600"/>
              </a:solidFill>
            </a:endParaRPr>
          </a:p>
        </p:txBody>
      </p:sp>
      <p:sp>
        <p:nvSpPr>
          <p:cNvPr id="7" name="6 Rectángulo"/>
          <p:cNvSpPr/>
          <p:nvPr/>
        </p:nvSpPr>
        <p:spPr>
          <a:xfrm>
            <a:off x="4267200" y="3352798"/>
            <a:ext cx="4876800" cy="2492990"/>
          </a:xfrm>
          <a:prstGeom prst="rect">
            <a:avLst/>
          </a:prstGeom>
        </p:spPr>
        <p:txBody>
          <a:bodyPr wrap="square">
            <a:spAutoFit/>
          </a:bodyPr>
          <a:lstStyle/>
          <a:p>
            <a:pPr algn="just">
              <a:spcBef>
                <a:spcPct val="50000"/>
              </a:spcBef>
              <a:buFont typeface="Wingdings" pitchFamily="2" charset="2"/>
              <a:buNone/>
            </a:pPr>
            <a:r>
              <a:rPr lang="es-CL" sz="2400" b="1" dirty="0" smtClean="0">
                <a:solidFill>
                  <a:srgbClr val="663300"/>
                </a:solidFill>
              </a:rPr>
              <a:t>El representa a través del fruto de la vid su sangre vertida, derramada como sello de un nuevo pacto entre Dios y la humanidad.</a:t>
            </a:r>
          </a:p>
          <a:p>
            <a:pPr algn="just">
              <a:spcBef>
                <a:spcPct val="50000"/>
              </a:spcBef>
              <a:buFont typeface="Wingdings" pitchFamily="2" charset="2"/>
              <a:buNone/>
            </a:pPr>
            <a:r>
              <a:rPr lang="es-CL" sz="2400" b="1" dirty="0" smtClean="0">
                <a:solidFill>
                  <a:srgbClr val="663300"/>
                </a:solidFill>
              </a:rPr>
              <a:t>Su sangren representa el nuevo pacto. Mat.26:28; I Cor.11:25.</a:t>
            </a:r>
            <a:endParaRPr lang="es-CL" sz="2400" b="1" dirty="0">
              <a:solidFill>
                <a:srgbClr val="663300"/>
              </a:solidFill>
            </a:endParaRP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Effect transition="in" filter="diamond(in)">
                                      <p:cBhvr>
                                        <p:cTn id="12" dur="2000"/>
                                        <p:tgtEl>
                                          <p:spTgt spid="6">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nodeType="click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diamond(in)">
                                      <p:cBhvr>
                                        <p:cTn id="17" dur="20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diamond(in)">
                                      <p:cBhvr>
                                        <p:cTn id="22" dur="2000"/>
                                        <p:tgtEl>
                                          <p:spTgt spid="7">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332</TotalTime>
  <Words>889</Words>
  <Application>Microsoft Office PowerPoint</Application>
  <PresentationFormat>Presentación en pantalla (4:3)</PresentationFormat>
  <Paragraphs>74</Paragraphs>
  <Slides>18</Slides>
  <Notes>1</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Office Theme</vt:lpstr>
      <vt:lpstr>Diapositiva 1</vt:lpstr>
      <vt:lpstr>¿Qué es la Cena del Señor?</vt:lpstr>
      <vt:lpstr>Es un acto congregacional no es algo individual que nos recuerda a:</vt:lpstr>
      <vt:lpstr>Es un recordatorio de lo que hizo Jesús por ti y por mí. </vt:lpstr>
      <vt:lpstr>Jesús le dijo a sus discípulos…</vt:lpstr>
      <vt:lpstr>La cena del Señor es también una noticia:</vt:lpstr>
      <vt:lpstr>¿Qué significa el pan y el jugo de uva?</vt:lpstr>
      <vt:lpstr>El Pan</vt:lpstr>
      <vt:lpstr>El jugo de la vid</vt:lpstr>
      <vt:lpstr>¿QUE HACEMOS AL PARTICIPAR DE LA CENA DEL SEÑOR?</vt:lpstr>
      <vt:lpstr>¿Por qué la llaman “la comunión”?</vt:lpstr>
      <vt:lpstr>Diapositiva 12</vt:lpstr>
      <vt:lpstr>¿Quiénes participan de esta celebración?</vt:lpstr>
      <vt:lpstr>LO QUE NO ES LA CENA DEL SEÑOR</vt:lpstr>
      <vt:lpstr>Diapositiva 15</vt:lpstr>
      <vt:lpstr>¿QUE DIA PARTICIPAR DE LA CENA DEL SEÑOR?</vt:lpstr>
      <vt:lpstr>¿Por qué comemos tan poquito?</vt:lpstr>
      <vt:lpstr>GRACIAS POR SU ATENCION.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La cena del Señor</dc:title>
  <dc:creator>Damaris Cordero</dc:creator>
  <cp:lastModifiedBy>MARIO MORENO</cp:lastModifiedBy>
  <cp:revision>40</cp:revision>
  <dcterms:created xsi:type="dcterms:W3CDTF">2010-06-06T19:15:50Z</dcterms:created>
  <dcterms:modified xsi:type="dcterms:W3CDTF">2015-11-22T00:09:07Z</dcterms:modified>
</cp:coreProperties>
</file>