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5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9660-6B3C-4F7E-BFE9-0C6B5175B0A7}" type="datetimeFigureOut">
              <a:rPr lang="es-MX" smtClean="0"/>
              <a:t>29/07/2017</a:t>
            </a:fld>
            <a:endParaRPr lang="es-MX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95A60E-64D9-4087-8A0C-17464C10DF8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9660-6B3C-4F7E-BFE9-0C6B5175B0A7}" type="datetimeFigureOut">
              <a:rPr lang="es-MX" smtClean="0"/>
              <a:t>29/07/2017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A60E-64D9-4087-8A0C-17464C10DF8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9660-6B3C-4F7E-BFE9-0C6B5175B0A7}" type="datetimeFigureOut">
              <a:rPr lang="es-MX" smtClean="0"/>
              <a:t>29/07/2017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A60E-64D9-4087-8A0C-17464C10DF8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9660-6B3C-4F7E-BFE9-0C6B5175B0A7}" type="datetimeFigureOut">
              <a:rPr lang="es-MX" smtClean="0"/>
              <a:t>29/07/2017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95A60E-64D9-4087-8A0C-17464C10DF8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9660-6B3C-4F7E-BFE9-0C6B5175B0A7}" type="datetimeFigureOut">
              <a:rPr lang="es-MX" smtClean="0"/>
              <a:t>29/07/2017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A60E-64D9-4087-8A0C-17464C10DF8A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9660-6B3C-4F7E-BFE9-0C6B5175B0A7}" type="datetimeFigureOut">
              <a:rPr lang="es-MX" smtClean="0"/>
              <a:t>29/07/2017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A60E-64D9-4087-8A0C-17464C10DF8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9660-6B3C-4F7E-BFE9-0C6B5175B0A7}" type="datetimeFigureOut">
              <a:rPr lang="es-MX" smtClean="0"/>
              <a:t>29/07/2017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395A60E-64D9-4087-8A0C-17464C10DF8A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9660-6B3C-4F7E-BFE9-0C6B5175B0A7}" type="datetimeFigureOut">
              <a:rPr lang="es-MX" smtClean="0"/>
              <a:t>29/07/2017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A60E-64D9-4087-8A0C-17464C10DF8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9660-6B3C-4F7E-BFE9-0C6B5175B0A7}" type="datetimeFigureOut">
              <a:rPr lang="es-MX" smtClean="0"/>
              <a:t>29/07/2017</a:t>
            </a:fld>
            <a:endParaRPr lang="es-MX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A60E-64D9-4087-8A0C-17464C10DF8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9660-6B3C-4F7E-BFE9-0C6B5175B0A7}" type="datetimeFigureOut">
              <a:rPr lang="es-MX" smtClean="0"/>
              <a:t>29/07/2017</a:t>
            </a:fld>
            <a:endParaRPr lang="es-MX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A60E-64D9-4087-8A0C-17464C10DF8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9660-6B3C-4F7E-BFE9-0C6B5175B0A7}" type="datetimeFigureOut">
              <a:rPr lang="es-MX" smtClean="0"/>
              <a:t>29/07/2017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A60E-64D9-4087-8A0C-17464C10DF8A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849660-6B3C-4F7E-BFE9-0C6B5175B0A7}" type="datetimeFigureOut">
              <a:rPr lang="es-MX" smtClean="0"/>
              <a:t>29/07/2017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95A60E-64D9-4087-8A0C-17464C10DF8A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280920" cy="3168352"/>
          </a:xfrm>
        </p:spPr>
        <p:txBody>
          <a:bodyPr>
            <a:normAutofit fontScale="90000"/>
          </a:bodyPr>
          <a:lstStyle/>
          <a:p>
            <a:pPr algn="ctr"/>
            <a:r>
              <a:rPr lang="es-MX" sz="8000" dirty="0" smtClean="0"/>
              <a:t>LA MUJER QUE TEME A DIOS EN LA VIDA PRÁCTICA</a:t>
            </a:r>
            <a:endParaRPr lang="es-MX" sz="8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MX" dirty="0" smtClean="0"/>
              <a:t>Proverbios 31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6481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41248"/>
          </a:xfrm>
        </p:spPr>
        <p:txBody>
          <a:bodyPr/>
          <a:lstStyle/>
          <a:p>
            <a:r>
              <a:rPr lang="es-MX" dirty="0" smtClean="0"/>
              <a:t>6. Hace todas sus cosas con amor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50704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b="1" i="1" dirty="0" err="1"/>
              <a:t>Dálet</a:t>
            </a:r>
            <a:r>
              <a:rPr lang="es-MX" b="1" dirty="0"/>
              <a:t>  </a:t>
            </a:r>
            <a:endParaRPr lang="es-MX" dirty="0"/>
          </a:p>
          <a:p>
            <a:pPr marL="0" indent="0">
              <a:buNone/>
            </a:pPr>
            <a:r>
              <a:rPr lang="es-MX" sz="3600" b="1" baseline="30000" dirty="0"/>
              <a:t>13 </a:t>
            </a:r>
            <a:r>
              <a:rPr lang="es-MX" sz="3600" dirty="0"/>
              <a:t>Anda en busca de lana y de lino,</a:t>
            </a:r>
            <a:br>
              <a:rPr lang="es-MX" sz="3600" dirty="0"/>
            </a:br>
            <a:r>
              <a:rPr lang="es-MX" sz="3600" dirty="0"/>
              <a:t> </a:t>
            </a:r>
            <a:r>
              <a:rPr lang="es-MX" sz="3600" dirty="0" smtClean="0"/>
              <a:t>y </a:t>
            </a:r>
            <a:r>
              <a:rPr lang="es-MX" sz="3600" dirty="0"/>
              <a:t>gustosa trabaja con sus manos.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39952" y="1600200"/>
            <a:ext cx="454684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b="1" dirty="0"/>
              <a:t>Hace las cosas </a:t>
            </a:r>
            <a:endParaRPr lang="es-MX" b="1" dirty="0" smtClean="0"/>
          </a:p>
          <a:p>
            <a:pPr marL="0" indent="0">
              <a:buNone/>
            </a:pPr>
            <a:r>
              <a:rPr lang="es-MX" b="1" dirty="0" smtClean="0"/>
              <a:t>POR </a:t>
            </a:r>
            <a:r>
              <a:rPr lang="es-MX" b="1" dirty="0"/>
              <a:t>AMOR</a:t>
            </a:r>
          </a:p>
          <a:p>
            <a:pPr lvl="0"/>
            <a:r>
              <a:rPr lang="es-MX" dirty="0"/>
              <a:t>A Dios</a:t>
            </a:r>
          </a:p>
          <a:p>
            <a:pPr lvl="0"/>
            <a:r>
              <a:rPr lang="es-MX" dirty="0"/>
              <a:t>A su esposo</a:t>
            </a:r>
          </a:p>
          <a:p>
            <a:pPr lvl="0"/>
            <a:r>
              <a:rPr lang="es-MX" dirty="0"/>
              <a:t>A sus hijos</a:t>
            </a:r>
          </a:p>
          <a:p>
            <a:pPr lvl="0"/>
            <a:r>
              <a:rPr lang="es-MX" dirty="0"/>
              <a:t>A su hogar</a:t>
            </a:r>
          </a:p>
          <a:p>
            <a:pPr lvl="0"/>
            <a:r>
              <a:rPr lang="es-MX" dirty="0"/>
              <a:t>A su iglesia</a:t>
            </a:r>
          </a:p>
          <a:p>
            <a:pPr lvl="0"/>
            <a:r>
              <a:rPr lang="es-MX" dirty="0"/>
              <a:t>Al necesitado</a:t>
            </a:r>
          </a:p>
          <a:p>
            <a:pPr lvl="0"/>
            <a:r>
              <a:rPr lang="es-MX" dirty="0"/>
              <a:t>Al perdido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339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7. Su provisión la consigue con ingenio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890664" cy="4525963"/>
          </a:xfrm>
        </p:spPr>
        <p:txBody>
          <a:bodyPr/>
          <a:lstStyle/>
          <a:p>
            <a:pPr marL="0" indent="0">
              <a:buNone/>
            </a:pPr>
            <a:r>
              <a:rPr lang="es-MX" b="1" i="1" dirty="0"/>
              <a:t>He</a:t>
            </a:r>
            <a:r>
              <a:rPr lang="es-MX" b="1" dirty="0"/>
              <a:t> </a:t>
            </a:r>
            <a:endParaRPr lang="es-MX" dirty="0"/>
          </a:p>
          <a:p>
            <a:pPr marL="0" indent="0">
              <a:buNone/>
            </a:pPr>
            <a:r>
              <a:rPr lang="es-MX" sz="3200" b="1" baseline="30000" dirty="0"/>
              <a:t>14 </a:t>
            </a:r>
            <a:r>
              <a:rPr lang="es-MX" sz="3200" dirty="0"/>
              <a:t>Es como los barcos mercantes,</a:t>
            </a:r>
            <a:br>
              <a:rPr lang="es-MX" sz="3200" dirty="0"/>
            </a:br>
            <a:r>
              <a:rPr lang="es-MX" sz="3200" dirty="0"/>
              <a:t>    que traen de muy lejos su alimento.</a:t>
            </a:r>
          </a:p>
          <a:p>
            <a:pPr marL="0" indent="0">
              <a:buNone/>
            </a:pPr>
            <a:endParaRPr lang="es-MX" sz="36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635896" y="1600200"/>
            <a:ext cx="5050904" cy="4525963"/>
          </a:xfrm>
        </p:spPr>
        <p:txBody>
          <a:bodyPr/>
          <a:lstStyle/>
          <a:p>
            <a:pPr marL="0" indent="0">
              <a:buNone/>
            </a:pPr>
            <a:r>
              <a:rPr lang="es-MX" sz="4000" b="1" dirty="0"/>
              <a:t>Busca: </a:t>
            </a:r>
          </a:p>
          <a:p>
            <a:pPr lvl="0"/>
            <a:r>
              <a:rPr lang="es-MX" dirty="0"/>
              <a:t>Buen gusto</a:t>
            </a:r>
          </a:p>
          <a:p>
            <a:pPr lvl="0"/>
            <a:r>
              <a:rPr lang="es-MX" dirty="0"/>
              <a:t>Buena calidad</a:t>
            </a:r>
          </a:p>
          <a:p>
            <a:pPr lvl="0"/>
            <a:r>
              <a:rPr lang="es-MX" dirty="0"/>
              <a:t>Buen precio</a:t>
            </a:r>
          </a:p>
          <a:p>
            <a:pPr lvl="0"/>
            <a:r>
              <a:rPr lang="es-MX" dirty="0"/>
              <a:t>Buenas ofertas</a:t>
            </a:r>
          </a:p>
          <a:p>
            <a:pPr lvl="0"/>
            <a:r>
              <a:rPr lang="es-MX" dirty="0"/>
              <a:t>Buen producto</a:t>
            </a:r>
          </a:p>
          <a:p>
            <a:pPr lvl="0"/>
            <a:r>
              <a:rPr lang="es-MX" dirty="0"/>
              <a:t>Buena </a:t>
            </a:r>
            <a:r>
              <a:rPr lang="es-MX" dirty="0" smtClean="0"/>
              <a:t>oportunidad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2878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1124744"/>
          </a:xfrm>
        </p:spPr>
        <p:txBody>
          <a:bodyPr>
            <a:noAutofit/>
          </a:bodyPr>
          <a:lstStyle/>
          <a:p>
            <a:r>
              <a:rPr lang="es-MX" sz="3200" b="1" dirty="0">
                <a:latin typeface="Franklin Gothic Medium" panose="020B0603020102020204" pitchFamily="34" charset="0"/>
              </a:rPr>
              <a:t>8. Administra sus responsabilidades con disciplina</a:t>
            </a:r>
            <a:r>
              <a:rPr lang="es-MX" sz="3200" dirty="0">
                <a:latin typeface="Franklin Gothic Medium" panose="020B0603020102020204" pitchFamily="34" charset="0"/>
              </a:rPr>
              <a:t>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7544" y="2636912"/>
            <a:ext cx="3106688" cy="33409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b="1" i="1" dirty="0" err="1"/>
              <a:t>Vav</a:t>
            </a:r>
            <a:r>
              <a:rPr lang="es-MX" b="1" dirty="0"/>
              <a:t>  </a:t>
            </a:r>
            <a:endParaRPr lang="es-MX" dirty="0"/>
          </a:p>
          <a:p>
            <a:pPr marL="0" indent="0">
              <a:buNone/>
            </a:pPr>
            <a:r>
              <a:rPr lang="es-MX" b="1" baseline="30000" dirty="0"/>
              <a:t>15 </a:t>
            </a:r>
            <a:r>
              <a:rPr lang="es-MX" dirty="0"/>
              <a:t>Se levanta de madrugada,</a:t>
            </a:r>
            <a:br>
              <a:rPr lang="es-MX" dirty="0"/>
            </a:br>
            <a:r>
              <a:rPr lang="es-MX" dirty="0" smtClean="0"/>
              <a:t>da </a:t>
            </a:r>
            <a:r>
              <a:rPr lang="es-MX" dirty="0"/>
              <a:t>de comer a su familia</a:t>
            </a:r>
            <a:br>
              <a:rPr lang="es-MX" dirty="0"/>
            </a:br>
            <a:r>
              <a:rPr lang="es-MX" dirty="0" smtClean="0"/>
              <a:t>y </a:t>
            </a:r>
            <a:r>
              <a:rPr lang="es-MX" dirty="0"/>
              <a:t>asigna tareas a sus criadas. 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923928" y="1988840"/>
            <a:ext cx="4762872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 smtClean="0"/>
              <a:t>Organiza con tiempo sus tareas</a:t>
            </a:r>
          </a:p>
          <a:p>
            <a:pPr lvl="0"/>
            <a:r>
              <a:rPr lang="es-MX" dirty="0"/>
              <a:t>Tiempo</a:t>
            </a:r>
          </a:p>
          <a:p>
            <a:pPr lvl="0"/>
            <a:r>
              <a:rPr lang="es-MX" dirty="0"/>
              <a:t>Tareas</a:t>
            </a:r>
          </a:p>
          <a:p>
            <a:pPr lvl="0"/>
            <a:r>
              <a:rPr lang="es-MX" dirty="0"/>
              <a:t>Comida </a:t>
            </a:r>
          </a:p>
          <a:p>
            <a:pPr lvl="0"/>
            <a:r>
              <a:rPr lang="es-MX" dirty="0"/>
              <a:t>Trabajo</a:t>
            </a:r>
          </a:p>
          <a:p>
            <a:pPr lvl="0"/>
            <a:r>
              <a:rPr lang="es-MX" dirty="0"/>
              <a:t>Devoción</a:t>
            </a:r>
          </a:p>
          <a:p>
            <a:pPr lvl="0"/>
            <a:r>
              <a:rPr lang="es-MX" dirty="0"/>
              <a:t>Inversiones</a:t>
            </a:r>
          </a:p>
          <a:p>
            <a:pPr lvl="0"/>
            <a:r>
              <a:rPr lang="es-MX" dirty="0" smtClean="0"/>
              <a:t>Pagos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266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9. Construye con visión un patrimonio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50704" cy="4525963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MX" b="1" i="1" dirty="0" err="1" smtClean="0">
                <a:effectLst/>
                <a:latin typeface="Arial"/>
                <a:ea typeface="Calibri"/>
                <a:cs typeface="Times New Roman"/>
              </a:rPr>
              <a:t>Zayin</a:t>
            </a:r>
            <a:r>
              <a:rPr lang="es-MX" b="1" dirty="0" smtClean="0">
                <a:effectLst/>
                <a:latin typeface="Arial"/>
                <a:ea typeface="Calibri"/>
                <a:cs typeface="Times New Roman"/>
              </a:rPr>
              <a:t>  </a:t>
            </a:r>
            <a:endParaRPr lang="es-MX" sz="3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MX" b="1" baseline="30000" dirty="0" smtClean="0">
                <a:effectLst/>
                <a:latin typeface="Arial"/>
                <a:ea typeface="Calibri"/>
                <a:cs typeface="Times New Roman"/>
              </a:rPr>
              <a:t>16 </a:t>
            </a:r>
            <a:r>
              <a:rPr lang="es-MX" dirty="0" smtClean="0">
                <a:effectLst/>
                <a:latin typeface="Arial"/>
                <a:ea typeface="Calibri"/>
                <a:cs typeface="Times New Roman"/>
              </a:rPr>
              <a:t>Calcula el valor de un campo y lo compra;</a:t>
            </a:r>
            <a:br>
              <a:rPr lang="es-MX" dirty="0" smtClean="0">
                <a:effectLst/>
                <a:latin typeface="Arial"/>
                <a:ea typeface="Calibri"/>
                <a:cs typeface="Times New Roman"/>
              </a:rPr>
            </a:br>
            <a:r>
              <a:rPr lang="es-MX" dirty="0" smtClean="0">
                <a:effectLst/>
                <a:latin typeface="Arial"/>
                <a:ea typeface="Calibri"/>
                <a:cs typeface="Times New Roman"/>
              </a:rPr>
              <a:t>    con sus ganancias planta un viñedo.</a:t>
            </a:r>
            <a:endParaRPr lang="es-MX" sz="36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63888" y="1484784"/>
            <a:ext cx="4968552" cy="4857403"/>
          </a:xfrm>
        </p:spPr>
        <p:txBody>
          <a:bodyPr/>
          <a:lstStyle/>
          <a:p>
            <a:pPr lvl="0"/>
            <a:r>
              <a:rPr lang="es-MX" dirty="0"/>
              <a:t>Considera el valor de la propiedad</a:t>
            </a:r>
          </a:p>
          <a:p>
            <a:pPr lvl="0"/>
            <a:r>
              <a:rPr lang="es-MX" dirty="0"/>
              <a:t>Estudia sus finanzas</a:t>
            </a:r>
          </a:p>
          <a:p>
            <a:pPr lvl="0"/>
            <a:r>
              <a:rPr lang="es-MX" dirty="0"/>
              <a:t>Calcula los tiempos</a:t>
            </a:r>
          </a:p>
          <a:p>
            <a:pPr lvl="0"/>
            <a:r>
              <a:rPr lang="es-MX" dirty="0"/>
              <a:t>Revisa sus prioridades</a:t>
            </a:r>
          </a:p>
          <a:p>
            <a:pPr lvl="0"/>
            <a:r>
              <a:rPr lang="es-MX" dirty="0"/>
              <a:t>Ora antes de decidir</a:t>
            </a:r>
          </a:p>
          <a:p>
            <a:pPr lvl="0"/>
            <a:r>
              <a:rPr lang="es-MX" dirty="0"/>
              <a:t>Consulta con su esposo</a:t>
            </a:r>
          </a:p>
          <a:p>
            <a:pPr lvl="0"/>
            <a:r>
              <a:rPr lang="es-MX" dirty="0"/>
              <a:t>Invierte en propiedades</a:t>
            </a:r>
          </a:p>
        </p:txBody>
      </p:sp>
    </p:spTree>
    <p:extLst>
      <p:ext uri="{BB962C8B-B14F-4D97-AF65-F5344CB8AC3E}">
        <p14:creationId xmlns:p14="http://schemas.microsoft.com/office/powerpoint/2010/main" val="34098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5176" y="188640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10. Mira el trabajo como una </a:t>
            </a:r>
            <a:r>
              <a:rPr lang="es-MX" b="1" dirty="0" smtClean="0"/>
              <a:t>bendición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674640" cy="4525963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MX" b="1" i="1" dirty="0" smtClean="0">
                <a:effectLst/>
                <a:latin typeface="Arial"/>
                <a:ea typeface="Calibri"/>
                <a:cs typeface="Times New Roman"/>
              </a:rPr>
              <a:t>Jet</a:t>
            </a:r>
            <a:r>
              <a:rPr lang="es-MX" b="1" dirty="0" smtClean="0">
                <a:effectLst/>
                <a:latin typeface="Arial"/>
                <a:ea typeface="Calibri"/>
                <a:cs typeface="Times New Roman"/>
              </a:rPr>
              <a:t>  </a:t>
            </a:r>
            <a:endParaRPr lang="es-MX" sz="3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MX" sz="3200" b="1" baseline="30000" dirty="0" smtClean="0">
                <a:effectLst/>
                <a:latin typeface="Arial"/>
                <a:ea typeface="Calibri"/>
                <a:cs typeface="Times New Roman"/>
              </a:rPr>
              <a:t>17 </a:t>
            </a:r>
            <a:r>
              <a:rPr lang="es-MX" sz="3200" dirty="0" smtClean="0">
                <a:effectLst/>
                <a:latin typeface="Arial"/>
                <a:ea typeface="Calibri"/>
                <a:cs typeface="Times New Roman"/>
              </a:rPr>
              <a:t>Decidida se ciñe la cintura</a:t>
            </a:r>
            <a:br>
              <a:rPr lang="es-MX" sz="3200" dirty="0" smtClean="0">
                <a:effectLst/>
                <a:latin typeface="Arial"/>
                <a:ea typeface="Calibri"/>
                <a:cs typeface="Times New Roman"/>
              </a:rPr>
            </a:br>
            <a:r>
              <a:rPr lang="es-MX" sz="3200" dirty="0" smtClean="0">
                <a:effectLst/>
                <a:latin typeface="Arial"/>
                <a:ea typeface="Calibri"/>
                <a:cs typeface="Times New Roman"/>
              </a:rPr>
              <a:t>y se apresta para el trabajo.</a:t>
            </a:r>
            <a:endParaRPr lang="es-MX" sz="4000" dirty="0">
              <a:ea typeface="Calibri"/>
              <a:cs typeface="Times New Roman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635896" y="1600200"/>
            <a:ext cx="505090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600" b="1" dirty="0"/>
              <a:t>Su fórmula para el trabajo es: </a:t>
            </a:r>
          </a:p>
          <a:p>
            <a:pPr lvl="0"/>
            <a:r>
              <a:rPr lang="es-MX" sz="3600" dirty="0"/>
              <a:t>Dedicación</a:t>
            </a:r>
          </a:p>
          <a:p>
            <a:pPr lvl="0"/>
            <a:r>
              <a:rPr lang="es-MX" sz="3600" dirty="0"/>
              <a:t>Entusiasmo</a:t>
            </a:r>
          </a:p>
          <a:p>
            <a:pPr lvl="0"/>
            <a:r>
              <a:rPr lang="es-MX" sz="3600" dirty="0"/>
              <a:t>Motivación</a:t>
            </a:r>
          </a:p>
          <a:p>
            <a:pPr lvl="0"/>
            <a:r>
              <a:rPr lang="es-MX" sz="3600" dirty="0" smtClean="0"/>
              <a:t>Esfuerzo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55465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11. Tiene el don de gozar del fruto de su obra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7544" y="1988840"/>
            <a:ext cx="2746648" cy="4392488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MX" b="1" i="1" dirty="0" err="1" smtClean="0">
                <a:effectLst/>
                <a:latin typeface="Arial"/>
                <a:ea typeface="Calibri"/>
                <a:cs typeface="Times New Roman"/>
              </a:rPr>
              <a:t>Tet</a:t>
            </a:r>
            <a:r>
              <a:rPr lang="es-MX" b="1" dirty="0" smtClean="0">
                <a:effectLst/>
                <a:latin typeface="Arial"/>
                <a:ea typeface="Calibri"/>
                <a:cs typeface="Times New Roman"/>
              </a:rPr>
              <a:t>  </a:t>
            </a:r>
            <a:endParaRPr lang="es-MX" sz="3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MX" b="1" baseline="30000" dirty="0" smtClean="0">
                <a:effectLst/>
                <a:latin typeface="Arial"/>
                <a:ea typeface="Calibri"/>
                <a:cs typeface="Times New Roman"/>
              </a:rPr>
              <a:t>18 </a:t>
            </a:r>
            <a:r>
              <a:rPr lang="es-MX" dirty="0" smtClean="0">
                <a:effectLst/>
                <a:latin typeface="Arial"/>
                <a:ea typeface="Calibri"/>
                <a:cs typeface="Times New Roman"/>
              </a:rPr>
              <a:t>Se complace en la prosperidad de sus negocios,</a:t>
            </a:r>
            <a:br>
              <a:rPr lang="es-MX" dirty="0" smtClean="0">
                <a:effectLst/>
                <a:latin typeface="Arial"/>
                <a:ea typeface="Calibri"/>
                <a:cs typeface="Times New Roman"/>
              </a:rPr>
            </a:br>
            <a:r>
              <a:rPr lang="es-MX" dirty="0" smtClean="0">
                <a:effectLst/>
                <a:latin typeface="Arial"/>
                <a:ea typeface="Calibri"/>
                <a:cs typeface="Times New Roman"/>
              </a:rPr>
              <a:t>y no se apaga su lámpara en la noche.</a:t>
            </a:r>
            <a:endParaRPr lang="es-MX" sz="3600" dirty="0">
              <a:ea typeface="Calibri"/>
              <a:cs typeface="Times New Roman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347864" y="1600200"/>
            <a:ext cx="5616624" cy="4709120"/>
          </a:xfrm>
        </p:spPr>
        <p:txBody>
          <a:bodyPr/>
          <a:lstStyle/>
          <a:p>
            <a:pPr marL="0" indent="0">
              <a:buNone/>
            </a:pPr>
            <a:r>
              <a:rPr lang="es-MX" sz="3200" b="1" dirty="0"/>
              <a:t>Ella busca la </a:t>
            </a:r>
            <a:r>
              <a:rPr lang="es-MX" sz="3200" b="1" dirty="0" smtClean="0"/>
              <a:t>excelencia</a:t>
            </a:r>
            <a:endParaRPr lang="es-MX" sz="3200" dirty="0"/>
          </a:p>
          <a:p>
            <a:pPr lvl="0"/>
            <a:r>
              <a:rPr lang="es-MX" sz="3200" dirty="0"/>
              <a:t>Excelente producto o servicio</a:t>
            </a:r>
          </a:p>
          <a:p>
            <a:pPr lvl="0"/>
            <a:r>
              <a:rPr lang="es-MX" sz="3200" dirty="0"/>
              <a:t>Excelente resultado</a:t>
            </a:r>
          </a:p>
          <a:p>
            <a:pPr lvl="0"/>
            <a:r>
              <a:rPr lang="es-MX" sz="3200" dirty="0"/>
              <a:t>Excelente proyección</a:t>
            </a:r>
          </a:p>
          <a:p>
            <a:pPr lvl="0"/>
            <a:r>
              <a:rPr lang="es-MX" sz="3200" dirty="0"/>
              <a:t>Excelente producción</a:t>
            </a:r>
          </a:p>
          <a:p>
            <a:pPr lvl="0"/>
            <a:r>
              <a:rPr lang="es-MX" sz="3200" dirty="0"/>
              <a:t>Excelente satisfacción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754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0967" y="0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12. Descubre con creatividad sus talentos 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67464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MX" b="1" i="1" dirty="0" smtClean="0">
                <a:effectLst/>
                <a:latin typeface="Arial"/>
                <a:ea typeface="Calibri"/>
                <a:cs typeface="Times New Roman"/>
              </a:rPr>
              <a:t>Yod</a:t>
            </a:r>
            <a:r>
              <a:rPr lang="es-MX" b="1" dirty="0" smtClean="0">
                <a:effectLst/>
                <a:latin typeface="Arial"/>
                <a:ea typeface="Calibri"/>
                <a:cs typeface="Times New Roman"/>
              </a:rPr>
              <a:t>  </a:t>
            </a:r>
            <a:endParaRPr lang="es-MX" sz="3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MX" b="1" baseline="30000" dirty="0" smtClean="0">
                <a:effectLst/>
                <a:latin typeface="Arial"/>
                <a:ea typeface="Calibri"/>
                <a:cs typeface="Times New Roman"/>
              </a:rPr>
              <a:t>19 </a:t>
            </a:r>
            <a:r>
              <a:rPr lang="es-MX" dirty="0" smtClean="0">
                <a:effectLst/>
                <a:latin typeface="Arial"/>
                <a:ea typeface="Calibri"/>
                <a:cs typeface="Times New Roman"/>
              </a:rPr>
              <a:t>Con una mano sostiene el huso</a:t>
            </a:r>
            <a:br>
              <a:rPr lang="es-MX" dirty="0" smtClean="0">
                <a:effectLst/>
                <a:latin typeface="Arial"/>
                <a:ea typeface="Calibri"/>
                <a:cs typeface="Times New Roman"/>
              </a:rPr>
            </a:br>
            <a:r>
              <a:rPr lang="es-MX" dirty="0" smtClean="0">
                <a:effectLst/>
                <a:latin typeface="Arial"/>
                <a:ea typeface="Calibri"/>
                <a:cs typeface="Times New Roman"/>
              </a:rPr>
              <a:t>y con la otra tuerce el hilo.</a:t>
            </a:r>
            <a:endParaRPr lang="es-MX" sz="3600" dirty="0">
              <a:ea typeface="Calibri"/>
              <a:cs typeface="Times New Roman"/>
            </a:endParaRPr>
          </a:p>
          <a:p>
            <a:pPr marL="0" lvl="0" indent="0">
              <a:buNone/>
            </a:pPr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347864" y="1600200"/>
            <a:ext cx="5338936" cy="4525963"/>
          </a:xfrm>
        </p:spPr>
        <p:txBody>
          <a:bodyPr>
            <a:normAutofit/>
          </a:bodyPr>
          <a:lstStyle/>
          <a:p>
            <a:pPr lvl="0"/>
            <a:r>
              <a:rPr lang="es-MX" dirty="0"/>
              <a:t>Para honrar a Dios</a:t>
            </a:r>
          </a:p>
          <a:p>
            <a:pPr lvl="0"/>
            <a:r>
              <a:rPr lang="es-MX" dirty="0"/>
              <a:t>Para ayudar a los creyentes</a:t>
            </a:r>
          </a:p>
          <a:p>
            <a:pPr lvl="0"/>
            <a:r>
              <a:rPr lang="es-MX" dirty="0"/>
              <a:t>Para testificar al incrédulo</a:t>
            </a:r>
          </a:p>
          <a:p>
            <a:pPr lvl="0"/>
            <a:r>
              <a:rPr lang="es-MX" dirty="0"/>
              <a:t>Consagra su cuerpo</a:t>
            </a:r>
          </a:p>
          <a:p>
            <a:pPr lvl="0"/>
            <a:r>
              <a:rPr lang="es-MX" dirty="0"/>
              <a:t>Elimina las distracciones</a:t>
            </a:r>
          </a:p>
          <a:p>
            <a:pPr lvl="0"/>
            <a:r>
              <a:rPr lang="es-MX" dirty="0"/>
              <a:t>Mide sus fuerzas</a:t>
            </a:r>
          </a:p>
          <a:p>
            <a:pPr lvl="0"/>
            <a:r>
              <a:rPr lang="es-MX" dirty="0"/>
              <a:t>Coopera con otras hermanas</a:t>
            </a:r>
          </a:p>
          <a:p>
            <a:pPr lvl="0"/>
            <a:r>
              <a:rPr lang="es-MX" dirty="0"/>
              <a:t>Activa sus </a:t>
            </a:r>
            <a:r>
              <a:rPr lang="es-MX" dirty="0" smtClean="0"/>
              <a:t>dones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3088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686800" cy="841248"/>
          </a:xfrm>
        </p:spPr>
        <p:txBody>
          <a:bodyPr>
            <a:noAutofit/>
          </a:bodyPr>
          <a:lstStyle/>
          <a:p>
            <a:r>
              <a:rPr lang="es-MX" sz="2800" dirty="0"/>
              <a:t>13. Imita a Dios practicando </a:t>
            </a:r>
            <a:r>
              <a:rPr lang="es-MX" sz="2800" dirty="0" smtClean="0"/>
              <a:t>la</a:t>
            </a:r>
            <a:r>
              <a:rPr lang="es-MX" sz="2800" dirty="0"/>
              <a:t> </a:t>
            </a:r>
            <a:r>
              <a:rPr lang="es-MX" sz="2800" dirty="0" smtClean="0"/>
              <a:t>misericordia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7544" y="2332037"/>
            <a:ext cx="2962672" cy="383326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MX" sz="3200" b="1" i="1" dirty="0" err="1" smtClean="0">
                <a:latin typeface="Arial"/>
                <a:ea typeface="Calibri"/>
                <a:cs typeface="Times New Roman"/>
              </a:rPr>
              <a:t>Caf</a:t>
            </a:r>
            <a:r>
              <a:rPr lang="es-MX" sz="3200" b="1" dirty="0" smtClean="0">
                <a:latin typeface="Arial"/>
                <a:ea typeface="Calibri"/>
                <a:cs typeface="Times New Roman"/>
              </a:rPr>
              <a:t>  </a:t>
            </a:r>
            <a:endParaRPr lang="es-MX" sz="32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MX" sz="3200" b="1" baseline="30000" dirty="0">
                <a:latin typeface="Arial"/>
                <a:ea typeface="Calibri"/>
                <a:cs typeface="Times New Roman"/>
              </a:rPr>
              <a:t>20 </a:t>
            </a:r>
            <a:r>
              <a:rPr lang="es-MX" sz="3200" dirty="0">
                <a:latin typeface="Arial"/>
                <a:ea typeface="Calibri"/>
                <a:cs typeface="Times New Roman"/>
              </a:rPr>
              <a:t>Tiende la mano al pobre,</a:t>
            </a:r>
            <a:br>
              <a:rPr lang="es-MX" sz="3200" dirty="0">
                <a:latin typeface="Arial"/>
                <a:ea typeface="Calibri"/>
                <a:cs typeface="Times New Roman"/>
              </a:rPr>
            </a:br>
            <a:r>
              <a:rPr lang="es-MX" sz="3200" dirty="0">
                <a:latin typeface="Arial"/>
                <a:ea typeface="Calibri"/>
                <a:cs typeface="Times New Roman"/>
              </a:rPr>
              <a:t>    y con ella sostiene al necesitado</a:t>
            </a:r>
            <a:r>
              <a:rPr lang="es-MX" sz="3200" dirty="0" smtClean="0">
                <a:latin typeface="Arial"/>
                <a:ea typeface="Calibri"/>
                <a:cs typeface="Times New Roman"/>
              </a:rPr>
              <a:t>.</a:t>
            </a:r>
            <a:endParaRPr lang="es-MX" sz="3200" dirty="0">
              <a:ea typeface="Calibri"/>
              <a:cs typeface="Times New Roman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63888" y="2060848"/>
            <a:ext cx="5122912" cy="4525963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es-MX" dirty="0">
                <a:latin typeface="Arial"/>
                <a:ea typeface="Calibri"/>
                <a:cs typeface="Times New Roman"/>
              </a:rPr>
              <a:t>Da como imagen de Dios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es-MX" dirty="0">
                <a:latin typeface="Arial"/>
                <a:ea typeface="Calibri"/>
                <a:cs typeface="Times New Roman"/>
              </a:rPr>
              <a:t>Da como ofrenda a Dios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es-MX" dirty="0">
                <a:latin typeface="Arial"/>
                <a:ea typeface="Calibri"/>
                <a:cs typeface="Times New Roman"/>
              </a:rPr>
              <a:t>Da como inversión con Dios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es-MX" dirty="0">
                <a:latin typeface="Arial"/>
                <a:ea typeface="Calibri"/>
                <a:cs typeface="Times New Roman"/>
              </a:rPr>
              <a:t>Da como testimonio al </a:t>
            </a:r>
            <a:r>
              <a:rPr lang="es-MX" dirty="0" err="1">
                <a:latin typeface="Arial"/>
                <a:ea typeface="Calibri"/>
                <a:cs typeface="Times New Roman"/>
              </a:rPr>
              <a:t>inconverso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es-MX" dirty="0">
                <a:latin typeface="Arial"/>
                <a:ea typeface="Calibri"/>
                <a:cs typeface="Times New Roman"/>
              </a:rPr>
              <a:t>Da como medio de felicidad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es-MX" dirty="0">
                <a:latin typeface="Arial"/>
                <a:ea typeface="Calibri"/>
                <a:cs typeface="Times New Roman"/>
              </a:rPr>
              <a:t>Da como ejemplo a sus hijos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es-MX" dirty="0">
                <a:latin typeface="Arial"/>
                <a:ea typeface="Calibri"/>
                <a:cs typeface="Times New Roman"/>
              </a:rPr>
              <a:t>Da como expresión de fe en Cristo</a:t>
            </a:r>
            <a:endParaRPr lang="es-MX" sz="36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3962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5089" y="188640"/>
            <a:ext cx="8686800" cy="84124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2800" b="1" dirty="0">
                <a:latin typeface="Arial"/>
                <a:ea typeface="Calibri"/>
                <a:cs typeface="Times New Roman"/>
              </a:rPr>
              <a:t>14. Prevé las necesidades de la familia </a:t>
            </a:r>
            <a:endParaRPr lang="es-MX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7544" y="2492896"/>
            <a:ext cx="3034680" cy="3629000"/>
          </a:xfrm>
        </p:spPr>
        <p:txBody>
          <a:bodyPr/>
          <a:lstStyle/>
          <a:p>
            <a:pPr marL="0" indent="0">
              <a:buNone/>
            </a:pPr>
            <a:r>
              <a:rPr lang="es-MX" b="1" i="1" dirty="0" err="1"/>
              <a:t>Lámed</a:t>
            </a:r>
            <a:r>
              <a:rPr lang="es-MX" b="1" dirty="0"/>
              <a:t>  </a:t>
            </a:r>
            <a:endParaRPr lang="es-MX" dirty="0"/>
          </a:p>
          <a:p>
            <a:pPr marL="0" indent="0">
              <a:buNone/>
            </a:pPr>
            <a:r>
              <a:rPr lang="es-MX" b="1" baseline="30000" dirty="0"/>
              <a:t>21 </a:t>
            </a:r>
            <a:r>
              <a:rPr lang="es-MX" dirty="0"/>
              <a:t>Si nieva, no tiene que preocuparse de su familia,</a:t>
            </a:r>
            <a:br>
              <a:rPr lang="es-MX" dirty="0"/>
            </a:br>
            <a:r>
              <a:rPr lang="es-MX" dirty="0" smtClean="0"/>
              <a:t>pues </a:t>
            </a:r>
            <a:r>
              <a:rPr lang="es-MX" dirty="0"/>
              <a:t>todos están bien abrigados.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067944" y="2276872"/>
            <a:ext cx="4618856" cy="3849291"/>
          </a:xfrm>
        </p:spPr>
        <p:txBody>
          <a:bodyPr>
            <a:normAutofit/>
          </a:bodyPr>
          <a:lstStyle/>
          <a:p>
            <a:pPr lvl="0"/>
            <a:r>
              <a:rPr lang="es-MX" sz="3600" dirty="0"/>
              <a:t>Refleja previsión</a:t>
            </a:r>
          </a:p>
          <a:p>
            <a:pPr lvl="0"/>
            <a:r>
              <a:rPr lang="es-MX" sz="3600" dirty="0"/>
              <a:t>Revela elegancia</a:t>
            </a:r>
          </a:p>
          <a:p>
            <a:pPr lvl="0"/>
            <a:r>
              <a:rPr lang="es-MX" sz="3600" dirty="0"/>
              <a:t>Provee </a:t>
            </a:r>
            <a:r>
              <a:rPr lang="es-MX" sz="3600" dirty="0" smtClean="0"/>
              <a:t>protección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257430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841248"/>
          </a:xfrm>
        </p:spPr>
        <p:txBody>
          <a:bodyPr/>
          <a:lstStyle/>
          <a:p>
            <a:r>
              <a:rPr lang="es-MX" dirty="0"/>
              <a:t>15. Adorna su casa con delicadeza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 err="1"/>
              <a:t>Mem</a:t>
            </a:r>
            <a:endParaRPr lang="es-MX" dirty="0"/>
          </a:p>
          <a:p>
            <a:r>
              <a:rPr lang="es-MX" dirty="0"/>
              <a:t>22 Las colchas las cose ella misma,</a:t>
            </a:r>
            <a:br>
              <a:rPr lang="es-MX" dirty="0"/>
            </a:br>
            <a:r>
              <a:rPr lang="es-MX" dirty="0"/>
              <a:t>y se viste de púrpura y lino fino. </a:t>
            </a:r>
          </a:p>
          <a:p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/>
              <a:t>Piense como un visitante</a:t>
            </a:r>
            <a:r>
              <a:rPr lang="es-MX" dirty="0" smtClean="0"/>
              <a:t>.</a:t>
            </a:r>
          </a:p>
          <a:p>
            <a:r>
              <a:rPr lang="es-MX" dirty="0" smtClean="0"/>
              <a:t>Platique </a:t>
            </a:r>
            <a:r>
              <a:rPr lang="es-MX" dirty="0"/>
              <a:t>con su </a:t>
            </a:r>
            <a:r>
              <a:rPr lang="es-MX" dirty="0" smtClean="0"/>
              <a:t>esposo</a:t>
            </a:r>
          </a:p>
          <a:p>
            <a:r>
              <a:rPr lang="es-MX" dirty="0" smtClean="0"/>
              <a:t>Planee </a:t>
            </a:r>
            <a:r>
              <a:rPr lang="es-MX" dirty="0"/>
              <a:t>mejoras como </a:t>
            </a:r>
            <a:r>
              <a:rPr lang="es-MX" dirty="0" smtClean="0"/>
              <a:t>familia</a:t>
            </a:r>
          </a:p>
          <a:p>
            <a:r>
              <a:rPr lang="es-MX" dirty="0" smtClean="0"/>
              <a:t>Ponga </a:t>
            </a:r>
            <a:r>
              <a:rPr lang="es-MX" dirty="0"/>
              <a:t>una tarea extra por persona</a:t>
            </a:r>
          </a:p>
          <a:p>
            <a:r>
              <a:rPr lang="es-MX" dirty="0"/>
              <a:t>Proyecte un pequeño paraíso</a:t>
            </a:r>
          </a:p>
          <a:p>
            <a:r>
              <a:rPr lang="es-MX" dirty="0"/>
              <a:t>Ponga atención a su vestido</a:t>
            </a:r>
          </a:p>
          <a:p>
            <a:r>
              <a:rPr lang="es-MX" dirty="0"/>
              <a:t>Pida sugerencias sobre su apariencia</a:t>
            </a:r>
          </a:p>
          <a:p>
            <a:r>
              <a:rPr lang="es-MX" dirty="0"/>
              <a:t>Proyecte su carácter en su vestido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037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1649627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2800" dirty="0"/>
              <a:t>LA MUJER RENCILLOSA. </a:t>
            </a:r>
            <a:r>
              <a:rPr lang="es-MX" sz="2800" dirty="0" smtClean="0"/>
              <a:t>Prov21:9</a:t>
            </a:r>
            <a:endParaRPr lang="es-MX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2800" dirty="0"/>
              <a:t>LA MUJER ADÚLTERA. </a:t>
            </a:r>
            <a:r>
              <a:rPr lang="es-MX" sz="2800" dirty="0" smtClean="0"/>
              <a:t>Prov.7:5</a:t>
            </a:r>
            <a:endParaRPr lang="es-MX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2800" dirty="0"/>
              <a:t>LA MUJER CÍNICA. </a:t>
            </a:r>
            <a:r>
              <a:rPr lang="es-MX" sz="2800" dirty="0" smtClean="0"/>
              <a:t>Prov.30:20</a:t>
            </a:r>
            <a:endParaRPr lang="es-MX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2800" dirty="0"/>
              <a:t>LA MUJER RESENTIDA. </a:t>
            </a:r>
            <a:r>
              <a:rPr lang="es-MX" sz="2800" dirty="0" smtClean="0"/>
              <a:t>Prov.30:23</a:t>
            </a:r>
            <a:endParaRPr lang="es-MX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2800" dirty="0"/>
              <a:t>LA MUJER IRACUNDA. </a:t>
            </a:r>
            <a:r>
              <a:rPr lang="es-MX" sz="2800" dirty="0" smtClean="0"/>
              <a:t>Prov.21:19</a:t>
            </a:r>
            <a:endParaRPr lang="es-MX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2800" dirty="0"/>
              <a:t>LA MUJER TRAMPOSA. </a:t>
            </a:r>
            <a:r>
              <a:rPr lang="es-MX" sz="2800" dirty="0" smtClean="0"/>
              <a:t>Prov.27:13</a:t>
            </a:r>
            <a:endParaRPr lang="es-MX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2800" dirty="0"/>
              <a:t>LA MUJER ALBOROTADORA. </a:t>
            </a:r>
            <a:r>
              <a:rPr lang="es-MX" sz="2800" dirty="0" smtClean="0"/>
              <a:t>Prov.9:13</a:t>
            </a:r>
            <a:endParaRPr lang="es-MX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2800" dirty="0"/>
              <a:t>LA MUJER DESVERGONZADA. </a:t>
            </a:r>
            <a:r>
              <a:rPr lang="es-MX" sz="2800" dirty="0" smtClean="0"/>
              <a:t>Prov.9:13</a:t>
            </a:r>
            <a:endParaRPr lang="es-MX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2800" dirty="0"/>
              <a:t>LA MUJER INDISCRETA. </a:t>
            </a:r>
            <a:r>
              <a:rPr lang="es-MX" sz="2800" dirty="0" smtClean="0"/>
              <a:t>Prov.11:22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50991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41248"/>
          </a:xfrm>
        </p:spPr>
        <p:txBody>
          <a:bodyPr>
            <a:normAutofit/>
          </a:bodyPr>
          <a:lstStyle/>
          <a:p>
            <a:r>
              <a:rPr lang="es-MX" sz="2800" dirty="0"/>
              <a:t>16. Hace de su esposo un hombre influyente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7544" y="1916832"/>
            <a:ext cx="4042792" cy="4525963"/>
          </a:xfrm>
        </p:spPr>
        <p:txBody>
          <a:bodyPr/>
          <a:lstStyle/>
          <a:p>
            <a:pPr marL="0" indent="0">
              <a:buNone/>
            </a:pPr>
            <a:r>
              <a:rPr lang="es-MX" b="1" i="1" dirty="0" err="1"/>
              <a:t>Nun</a:t>
            </a:r>
            <a:endParaRPr lang="es-MX" dirty="0"/>
          </a:p>
          <a:p>
            <a:pPr marL="0" indent="0">
              <a:buNone/>
            </a:pPr>
            <a:r>
              <a:rPr lang="es-MX" b="1" baseline="30000" dirty="0"/>
              <a:t>23 </a:t>
            </a:r>
            <a:r>
              <a:rPr lang="es-MX" dirty="0"/>
              <a:t>Su esposo es respetado en la comunidad;</a:t>
            </a:r>
            <a:br>
              <a:rPr lang="es-MX" dirty="0"/>
            </a:br>
            <a:r>
              <a:rPr lang="es-MX" dirty="0" smtClean="0"/>
              <a:t>ocupa </a:t>
            </a:r>
            <a:r>
              <a:rPr lang="es-MX" dirty="0"/>
              <a:t>un puesto entre las autoridades del lugar.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Ella funge como </a:t>
            </a:r>
            <a:r>
              <a:rPr lang="es-MX" dirty="0" smtClean="0"/>
              <a:t>su</a:t>
            </a:r>
            <a:endParaRPr lang="es-MX" dirty="0"/>
          </a:p>
          <a:p>
            <a:pPr lvl="0"/>
            <a:r>
              <a:rPr lang="es-MX" dirty="0"/>
              <a:t>Admiradora</a:t>
            </a:r>
          </a:p>
          <a:p>
            <a:pPr lvl="0"/>
            <a:r>
              <a:rPr lang="es-MX" dirty="0"/>
              <a:t>Apoyo</a:t>
            </a:r>
          </a:p>
          <a:p>
            <a:pPr lvl="0"/>
            <a:r>
              <a:rPr lang="es-MX" dirty="0"/>
              <a:t>Consejera</a:t>
            </a:r>
          </a:p>
          <a:p>
            <a:pPr lvl="0"/>
            <a:r>
              <a:rPr lang="es-MX" dirty="0"/>
              <a:t>Inspiración</a:t>
            </a:r>
          </a:p>
          <a:p>
            <a:pPr lvl="0"/>
            <a:r>
              <a:rPr lang="es-MX" dirty="0"/>
              <a:t>Ejemplo</a:t>
            </a:r>
          </a:p>
          <a:p>
            <a:pPr lvl="0"/>
            <a:r>
              <a:rPr lang="es-MX" dirty="0"/>
              <a:t>Respaldo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5524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4960" y="188640"/>
            <a:ext cx="8809040" cy="841248"/>
          </a:xfrm>
        </p:spPr>
        <p:txBody>
          <a:bodyPr>
            <a:noAutofit/>
          </a:bodyPr>
          <a:lstStyle/>
          <a:p>
            <a:r>
              <a:rPr lang="es-MX" sz="2800" dirty="0"/>
              <a:t>17. Convierte su creatividad </a:t>
            </a:r>
            <a:r>
              <a:rPr lang="es-MX" sz="2800" dirty="0" smtClean="0"/>
              <a:t>en profesionalismo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034680" cy="4525963"/>
          </a:xfrm>
        </p:spPr>
        <p:txBody>
          <a:bodyPr/>
          <a:lstStyle/>
          <a:p>
            <a:pPr marL="0" indent="0">
              <a:buNone/>
            </a:pPr>
            <a:r>
              <a:rPr lang="es-MX" b="1" i="1" dirty="0" err="1"/>
              <a:t>Sámej</a:t>
            </a:r>
            <a:endParaRPr lang="es-MX" dirty="0"/>
          </a:p>
          <a:p>
            <a:pPr marL="0" indent="0">
              <a:buNone/>
            </a:pPr>
            <a:r>
              <a:rPr lang="es-MX" b="1" baseline="30000" dirty="0"/>
              <a:t>24 </a:t>
            </a:r>
            <a:r>
              <a:rPr lang="es-MX" dirty="0"/>
              <a:t>Confecciona ropa de lino y la vende;</a:t>
            </a:r>
            <a:br>
              <a:rPr lang="es-MX" dirty="0"/>
            </a:br>
            <a:r>
              <a:rPr lang="es-MX" dirty="0" smtClean="0"/>
              <a:t>provee </a:t>
            </a:r>
            <a:r>
              <a:rPr lang="es-MX" dirty="0"/>
              <a:t>cinturones a los comerciantes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07904" y="1600200"/>
            <a:ext cx="4978896" cy="4525963"/>
          </a:xfrm>
        </p:spPr>
        <p:txBody>
          <a:bodyPr/>
          <a:lstStyle/>
          <a:p>
            <a:r>
              <a:rPr lang="es-MX" dirty="0"/>
              <a:t>Fue de lo personal a lo profesional. </a:t>
            </a:r>
          </a:p>
          <a:p>
            <a:r>
              <a:rPr lang="es-MX" dirty="0"/>
              <a:t>Pasó del hogar a la comunidad.</a:t>
            </a:r>
          </a:p>
          <a:p>
            <a:r>
              <a:rPr lang="es-MX" dirty="0"/>
              <a:t>Hizo de un pasatiempo una industria.</a:t>
            </a:r>
          </a:p>
          <a:p>
            <a:r>
              <a:rPr lang="es-MX" dirty="0"/>
              <a:t>Entró del quehacer al comercio.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2313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4298" y="260648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18. Se viste interiormente de virtudes</a:t>
            </a:r>
            <a:r>
              <a:rPr lang="es-MX" dirty="0"/>
              <a:t> 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034680" cy="452596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MX" b="1" i="1" dirty="0" err="1">
                <a:latin typeface="Arial"/>
                <a:ea typeface="Calibri"/>
                <a:cs typeface="Times New Roman"/>
              </a:rPr>
              <a:t>Ayin</a:t>
            </a:r>
            <a:endParaRPr lang="es-MX" sz="3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MX" b="1" baseline="30000" dirty="0">
                <a:latin typeface="Arial"/>
                <a:ea typeface="Calibri"/>
                <a:cs typeface="Times New Roman"/>
              </a:rPr>
              <a:t>25 </a:t>
            </a:r>
            <a:r>
              <a:rPr lang="es-MX" sz="3500" dirty="0">
                <a:latin typeface="Arial"/>
                <a:ea typeface="Calibri"/>
                <a:cs typeface="Times New Roman"/>
              </a:rPr>
              <a:t>Se reviste de fuerza y dignidad,</a:t>
            </a:r>
            <a:br>
              <a:rPr lang="es-MX" sz="3500" dirty="0">
                <a:latin typeface="Arial"/>
                <a:ea typeface="Calibri"/>
                <a:cs typeface="Times New Roman"/>
              </a:rPr>
            </a:br>
            <a:r>
              <a:rPr lang="es-MX" sz="3500" dirty="0" smtClean="0">
                <a:latin typeface="Arial"/>
                <a:ea typeface="Calibri"/>
                <a:cs typeface="Times New Roman"/>
              </a:rPr>
              <a:t>y </a:t>
            </a:r>
            <a:r>
              <a:rPr lang="es-MX" sz="3500" dirty="0">
                <a:latin typeface="Arial"/>
                <a:ea typeface="Calibri"/>
                <a:cs typeface="Times New Roman"/>
              </a:rPr>
              <a:t>afronta segura el porvenir.</a:t>
            </a:r>
            <a:endParaRPr lang="es-MX" sz="35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s-MX" sz="35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79912" y="1600200"/>
            <a:ext cx="4906888" cy="4525963"/>
          </a:xfrm>
        </p:spPr>
        <p:txBody>
          <a:bodyPr>
            <a:normAutofit fontScale="92500"/>
          </a:bodyPr>
          <a:lstStyle/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es-MX" dirty="0">
                <a:latin typeface="Arial"/>
                <a:ea typeface="Calibri"/>
                <a:cs typeface="Times New Roman"/>
              </a:rPr>
              <a:t>Pone su mirada en la eternidad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es-MX" dirty="0">
                <a:latin typeface="Arial"/>
                <a:ea typeface="Calibri"/>
                <a:cs typeface="Times New Roman"/>
              </a:rPr>
              <a:t>Coloca su confianza en Dios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es-MX" dirty="0">
                <a:latin typeface="Arial"/>
                <a:ea typeface="Calibri"/>
                <a:cs typeface="Times New Roman"/>
              </a:rPr>
              <a:t>Pone su mirada en Cristo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es-MX" dirty="0">
                <a:latin typeface="Arial"/>
                <a:ea typeface="Calibri"/>
                <a:cs typeface="Times New Roman"/>
              </a:rPr>
              <a:t>Cultiva el fruto del Espíritu Santo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es-MX" dirty="0">
                <a:latin typeface="Arial"/>
                <a:ea typeface="Calibri"/>
                <a:cs typeface="Times New Roman"/>
              </a:rPr>
              <a:t>Disciplina su carácter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es-MX" dirty="0">
                <a:latin typeface="Arial"/>
                <a:ea typeface="Calibri"/>
                <a:cs typeface="Times New Roman"/>
              </a:rPr>
              <a:t>Añade valores a su fe</a:t>
            </a:r>
            <a:endParaRPr lang="es-MX" sz="36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4727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41248"/>
          </a:xfrm>
        </p:spPr>
        <p:txBody>
          <a:bodyPr>
            <a:normAutofit/>
          </a:bodyPr>
          <a:lstStyle/>
          <a:p>
            <a:r>
              <a:rPr lang="es-MX" b="1" dirty="0"/>
              <a:t>19. Habla de parte de Dios</a:t>
            </a:r>
            <a:r>
              <a:rPr lang="es-MX" dirty="0"/>
              <a:t>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746648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b="1" i="1" dirty="0"/>
              <a:t>Pe</a:t>
            </a:r>
            <a:endParaRPr lang="es-MX" dirty="0"/>
          </a:p>
          <a:p>
            <a:pPr marL="0" indent="0">
              <a:buNone/>
            </a:pPr>
            <a:r>
              <a:rPr lang="es-MX" b="1" baseline="30000" dirty="0"/>
              <a:t>26 </a:t>
            </a:r>
            <a:r>
              <a:rPr lang="es-MX" sz="3900" dirty="0"/>
              <a:t>Cuando habla, lo hace con sabiduría;</a:t>
            </a:r>
            <a:br>
              <a:rPr lang="es-MX" sz="3900" dirty="0"/>
            </a:br>
            <a:r>
              <a:rPr lang="es-MX" sz="3900" dirty="0" smtClean="0"/>
              <a:t>cuando </a:t>
            </a:r>
            <a:r>
              <a:rPr lang="es-MX" sz="3900" dirty="0"/>
              <a:t>instruye, lo hace con amor.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067944" y="1600200"/>
            <a:ext cx="4618856" cy="4525963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s-MX" dirty="0">
                <a:latin typeface="Arial"/>
                <a:ea typeface="Calibri"/>
                <a:cs typeface="Times New Roman"/>
              </a:rPr>
              <a:t>Domina su lengua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s-MX" dirty="0">
                <a:latin typeface="Arial"/>
                <a:ea typeface="Calibri"/>
                <a:cs typeface="Times New Roman"/>
              </a:rPr>
              <a:t>Controla sus impulsos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s-MX" dirty="0">
                <a:latin typeface="Arial"/>
                <a:ea typeface="Calibri"/>
                <a:cs typeface="Times New Roman"/>
              </a:rPr>
              <a:t>Guarda su corazón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s-MX" dirty="0">
                <a:latin typeface="Arial"/>
                <a:ea typeface="Calibri"/>
                <a:cs typeface="Times New Roman"/>
              </a:rPr>
              <a:t>Habla de parte de Dios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s-MX" dirty="0">
                <a:latin typeface="Arial"/>
                <a:ea typeface="Calibri"/>
                <a:cs typeface="Times New Roman"/>
              </a:rPr>
              <a:t>Piensa antes de hablar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s-MX" dirty="0">
                <a:latin typeface="Arial"/>
                <a:ea typeface="Calibri"/>
                <a:cs typeface="Times New Roman"/>
              </a:rPr>
              <a:t>Endulza sus palabras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s-MX" dirty="0">
                <a:latin typeface="Arial"/>
                <a:ea typeface="Calibri"/>
                <a:cs typeface="Times New Roman"/>
              </a:rPr>
              <a:t>Escucha antes de hablar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s-MX" dirty="0">
                <a:latin typeface="Arial"/>
                <a:ea typeface="Calibri"/>
                <a:cs typeface="Times New Roman"/>
              </a:rPr>
              <a:t>Renuncia a la suspicacia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s-MX" dirty="0">
                <a:latin typeface="Arial"/>
                <a:ea typeface="Calibri"/>
                <a:cs typeface="Times New Roman"/>
              </a:rPr>
              <a:t>Prefiere hablar menos que de </a:t>
            </a:r>
            <a:r>
              <a:rPr lang="es-MX" dirty="0" smtClean="0">
                <a:latin typeface="Arial"/>
                <a:ea typeface="Calibri"/>
                <a:cs typeface="Times New Roman"/>
              </a:rPr>
              <a:t>más</a:t>
            </a:r>
            <a:endParaRPr lang="es-MX" sz="3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0187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0"/>
            <a:ext cx="8686800" cy="95788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b="1" dirty="0">
                <a:latin typeface="Arial"/>
                <a:ea typeface="Calibri"/>
                <a:cs typeface="Times New Roman"/>
              </a:rPr>
              <a:t>20. Participa activamente en la administración de su </a:t>
            </a:r>
            <a:r>
              <a:rPr lang="es-MX" b="1" dirty="0" smtClean="0">
                <a:latin typeface="Arial"/>
                <a:ea typeface="Calibri"/>
                <a:cs typeface="Times New Roman"/>
              </a:rPr>
              <a:t>hogar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7544" y="2636912"/>
            <a:ext cx="3250704" cy="3816424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MX" b="1" i="1" dirty="0" err="1">
                <a:latin typeface="Arial"/>
                <a:ea typeface="Calibri"/>
                <a:cs typeface="Times New Roman"/>
              </a:rPr>
              <a:t>Tsade</a:t>
            </a:r>
            <a:endParaRPr lang="es-MX" sz="3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MX" b="1" baseline="30000" dirty="0">
                <a:latin typeface="Arial"/>
                <a:ea typeface="Calibri"/>
                <a:cs typeface="Times New Roman"/>
              </a:rPr>
              <a:t>27 </a:t>
            </a:r>
            <a:r>
              <a:rPr lang="es-MX" dirty="0">
                <a:latin typeface="Arial"/>
                <a:ea typeface="Calibri"/>
                <a:cs typeface="Times New Roman"/>
              </a:rPr>
              <a:t>Está atenta a la marcha de su hogar,</a:t>
            </a:r>
            <a:br>
              <a:rPr lang="es-MX" dirty="0">
                <a:latin typeface="Arial"/>
                <a:ea typeface="Calibri"/>
                <a:cs typeface="Times New Roman"/>
              </a:rPr>
            </a:br>
            <a:r>
              <a:rPr lang="es-MX" dirty="0" smtClean="0">
                <a:latin typeface="Arial"/>
                <a:ea typeface="Calibri"/>
                <a:cs typeface="Times New Roman"/>
              </a:rPr>
              <a:t>y </a:t>
            </a:r>
            <a:r>
              <a:rPr lang="es-MX" dirty="0">
                <a:latin typeface="Arial"/>
                <a:ea typeface="Calibri"/>
                <a:cs typeface="Times New Roman"/>
              </a:rPr>
              <a:t>el pan que come no es fruto del ocio.</a:t>
            </a:r>
            <a:endParaRPr lang="es-MX" sz="36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381128" y="2276872"/>
            <a:ext cx="4762872" cy="4277072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MX" dirty="0">
                <a:latin typeface="Arial"/>
                <a:ea typeface="Calibri"/>
                <a:cs typeface="Times New Roman"/>
              </a:rPr>
              <a:t>En cuanto a la administración ella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s-MX" dirty="0">
                <a:latin typeface="Arial"/>
                <a:ea typeface="Calibri"/>
                <a:cs typeface="Times New Roman"/>
              </a:rPr>
              <a:t>Conoce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s-MX" dirty="0">
                <a:latin typeface="Arial"/>
                <a:ea typeface="Calibri"/>
                <a:cs typeface="Times New Roman"/>
              </a:rPr>
              <a:t>Participa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s-MX" dirty="0">
                <a:latin typeface="Arial"/>
                <a:ea typeface="Calibri"/>
                <a:cs typeface="Times New Roman"/>
              </a:rPr>
              <a:t>Supervisa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s-MX" dirty="0">
                <a:latin typeface="Arial"/>
                <a:ea typeface="Calibri"/>
                <a:cs typeface="Times New Roman"/>
              </a:rPr>
              <a:t>Colabora 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s-MX" dirty="0">
                <a:latin typeface="Arial"/>
                <a:ea typeface="Calibri"/>
                <a:cs typeface="Times New Roman"/>
              </a:rPr>
              <a:t>Produce </a:t>
            </a:r>
            <a:endParaRPr lang="es-MX" sz="36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4124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b="1" dirty="0">
                <a:latin typeface="Arial"/>
                <a:ea typeface="Calibri"/>
                <a:cs typeface="Times New Roman"/>
              </a:rPr>
              <a:t>21. Recibe su estímulo de su </a:t>
            </a:r>
            <a:r>
              <a:rPr lang="es-MX" b="1" dirty="0" smtClean="0">
                <a:latin typeface="Arial"/>
                <a:ea typeface="Calibri"/>
                <a:cs typeface="Times New Roman"/>
              </a:rPr>
              <a:t>familia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034680" cy="45259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MX" b="1" i="1" dirty="0" err="1">
                <a:latin typeface="Arial"/>
                <a:ea typeface="Calibri"/>
                <a:cs typeface="Times New Roman"/>
              </a:rPr>
              <a:t>Qof</a:t>
            </a:r>
            <a:endParaRPr lang="es-MX" sz="3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MX" b="1" baseline="30000" dirty="0">
                <a:latin typeface="Arial"/>
                <a:ea typeface="Calibri"/>
                <a:cs typeface="Times New Roman"/>
              </a:rPr>
              <a:t>28 </a:t>
            </a:r>
            <a:r>
              <a:rPr lang="es-MX" dirty="0">
                <a:latin typeface="Arial"/>
                <a:ea typeface="Calibri"/>
                <a:cs typeface="Times New Roman"/>
              </a:rPr>
              <a:t>Sus hijos se levantan y la felicitan;</a:t>
            </a:r>
            <a:br>
              <a:rPr lang="es-MX" dirty="0">
                <a:latin typeface="Arial"/>
                <a:ea typeface="Calibri"/>
                <a:cs typeface="Times New Roman"/>
              </a:rPr>
            </a:br>
            <a:r>
              <a:rPr lang="es-MX" dirty="0" smtClean="0">
                <a:latin typeface="Arial"/>
                <a:ea typeface="Calibri"/>
                <a:cs typeface="Times New Roman"/>
              </a:rPr>
              <a:t>también </a:t>
            </a:r>
            <a:r>
              <a:rPr lang="es-MX" dirty="0">
                <a:latin typeface="Arial"/>
                <a:ea typeface="Calibri"/>
                <a:cs typeface="Times New Roman"/>
              </a:rPr>
              <a:t>su esposo la alaba</a:t>
            </a:r>
            <a:r>
              <a:rPr lang="es-MX" dirty="0" smtClean="0">
                <a:latin typeface="Arial"/>
                <a:ea typeface="Calibri"/>
                <a:cs typeface="Times New Roman"/>
              </a:rPr>
              <a:t>:</a:t>
            </a:r>
            <a:endParaRPr lang="es-MX" sz="3600" dirty="0">
              <a:ea typeface="Calibri"/>
              <a:cs typeface="Times New Roman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07904" y="1600200"/>
            <a:ext cx="4978896" cy="4525963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Los miembros de su familia: </a:t>
            </a:r>
            <a:endParaRPr lang="es-MX" sz="3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es-MX" dirty="0">
                <a:latin typeface="Arial"/>
                <a:ea typeface="Calibri"/>
                <a:cs typeface="Times New Roman"/>
              </a:rPr>
              <a:t>Respetan su investidura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es-MX" dirty="0">
                <a:latin typeface="Arial"/>
                <a:ea typeface="Calibri"/>
                <a:cs typeface="Times New Roman"/>
              </a:rPr>
              <a:t>Reconocen sus virtudes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es-MX" dirty="0">
                <a:latin typeface="Arial"/>
                <a:ea typeface="Calibri"/>
                <a:cs typeface="Times New Roman"/>
              </a:rPr>
              <a:t>Elogian su labor única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es-MX" dirty="0">
                <a:latin typeface="Arial"/>
                <a:ea typeface="Calibri"/>
                <a:cs typeface="Times New Roman"/>
              </a:rPr>
              <a:t>Bendicen su vida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es-MX" dirty="0">
                <a:latin typeface="Arial"/>
                <a:ea typeface="Calibri"/>
                <a:cs typeface="Times New Roman"/>
              </a:rPr>
              <a:t>Recompensan su esfuerzo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es-MX" dirty="0">
                <a:latin typeface="Arial"/>
                <a:ea typeface="Calibri"/>
                <a:cs typeface="Times New Roman"/>
              </a:rPr>
              <a:t>Alegran su camino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es-MX" dirty="0">
                <a:latin typeface="Arial"/>
                <a:ea typeface="Calibri"/>
                <a:cs typeface="Times New Roman"/>
              </a:rPr>
              <a:t>Alivian sus </a:t>
            </a:r>
            <a:r>
              <a:rPr lang="es-MX" dirty="0" smtClean="0">
                <a:latin typeface="Arial"/>
                <a:ea typeface="Calibri"/>
                <a:cs typeface="Times New Roman"/>
              </a:rPr>
              <a:t>sufrimientos</a:t>
            </a:r>
            <a:endParaRPr lang="es-MX" sz="3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427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686800" cy="84124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dirty="0">
                <a:latin typeface="Arial"/>
                <a:ea typeface="Calibri"/>
                <a:cs typeface="Times New Roman"/>
              </a:rPr>
              <a:t>22. Ella es coronada por el reconocimiento de los </a:t>
            </a:r>
            <a:r>
              <a:rPr lang="es-MX" dirty="0" smtClean="0">
                <a:latin typeface="Arial"/>
                <a:ea typeface="Calibri"/>
                <a:cs typeface="Times New Roman"/>
              </a:rPr>
              <a:t>suyos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7544" y="2492896"/>
            <a:ext cx="2962672" cy="4165923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MX" b="1" i="1" dirty="0" err="1">
                <a:latin typeface="Arial"/>
                <a:ea typeface="Calibri"/>
                <a:cs typeface="Times New Roman"/>
              </a:rPr>
              <a:t>Resh</a:t>
            </a:r>
            <a:endParaRPr lang="es-MX" sz="3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MX" b="1" baseline="30000" dirty="0">
                <a:latin typeface="Arial"/>
                <a:ea typeface="Calibri"/>
                <a:cs typeface="Times New Roman"/>
              </a:rPr>
              <a:t>29 </a:t>
            </a:r>
            <a:r>
              <a:rPr lang="es-MX" dirty="0">
                <a:latin typeface="Arial"/>
                <a:ea typeface="Calibri"/>
                <a:cs typeface="Times New Roman"/>
              </a:rPr>
              <a:t>«Muchas mujeres han realizado proezas,</a:t>
            </a:r>
            <a:br>
              <a:rPr lang="es-MX" dirty="0">
                <a:latin typeface="Arial"/>
                <a:ea typeface="Calibri"/>
                <a:cs typeface="Times New Roman"/>
              </a:rPr>
            </a:br>
            <a:r>
              <a:rPr lang="es-MX" dirty="0" smtClean="0">
                <a:latin typeface="Arial"/>
                <a:ea typeface="Calibri"/>
                <a:cs typeface="Times New Roman"/>
              </a:rPr>
              <a:t>pero </a:t>
            </a:r>
            <a:r>
              <a:rPr lang="es-MX" dirty="0">
                <a:latin typeface="Arial"/>
                <a:ea typeface="Calibri"/>
                <a:cs typeface="Times New Roman"/>
              </a:rPr>
              <a:t>tú las superas a todas.»</a:t>
            </a:r>
            <a:endParaRPr lang="es-MX" sz="3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s-MX" sz="3600" dirty="0">
              <a:ea typeface="Calibri"/>
              <a:cs typeface="Times New Roman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131840" y="3140968"/>
            <a:ext cx="5842992" cy="2808312"/>
          </a:xfrm>
        </p:spPr>
        <p:txBody>
          <a:bodyPr/>
          <a:lstStyle/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es-MX" dirty="0">
                <a:latin typeface="Arial"/>
                <a:ea typeface="Calibri"/>
                <a:cs typeface="Times New Roman"/>
              </a:rPr>
              <a:t>El esfuerzo es reconocido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es-MX" dirty="0">
                <a:latin typeface="Arial"/>
                <a:ea typeface="Calibri"/>
                <a:cs typeface="Times New Roman"/>
              </a:rPr>
              <a:t>El sacrificio es recompensado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es-MX" dirty="0">
                <a:latin typeface="Arial"/>
                <a:ea typeface="Calibri"/>
                <a:cs typeface="Times New Roman"/>
              </a:rPr>
              <a:t>Las buenas obras son premiadas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es-MX" dirty="0">
                <a:latin typeface="Arial"/>
                <a:ea typeface="Calibri"/>
                <a:cs typeface="Times New Roman"/>
              </a:rPr>
              <a:t>Las virtudes son </a:t>
            </a:r>
            <a:r>
              <a:rPr lang="es-MX" dirty="0" smtClean="0">
                <a:latin typeface="Arial"/>
                <a:ea typeface="Calibri"/>
                <a:cs typeface="Times New Roman"/>
              </a:rPr>
              <a:t>alabadas</a:t>
            </a:r>
            <a:endParaRPr lang="es-MX" sz="3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6110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311" y="260648"/>
            <a:ext cx="8686800" cy="84124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b="1" dirty="0">
                <a:latin typeface="Arial"/>
                <a:ea typeface="Calibri"/>
                <a:cs typeface="Times New Roman"/>
              </a:rPr>
              <a:t>23. Comunica su belleza espiritual </a:t>
            </a:r>
            <a:r>
              <a:rPr lang="es-MX" dirty="0">
                <a:latin typeface="Arial"/>
                <a:ea typeface="Calibri"/>
                <a:cs typeface="Times New Roman"/>
              </a:rPr>
              <a:t>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818656" cy="452596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MX" b="1" i="1" dirty="0" err="1">
                <a:latin typeface="Arial"/>
                <a:ea typeface="Calibri"/>
                <a:cs typeface="Times New Roman"/>
              </a:rPr>
              <a:t>Shin</a:t>
            </a:r>
            <a:endParaRPr lang="es-MX" sz="3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MX" b="1" baseline="30000" dirty="0">
                <a:latin typeface="Arial"/>
                <a:ea typeface="Calibri"/>
                <a:cs typeface="Times New Roman"/>
              </a:rPr>
              <a:t>30 </a:t>
            </a:r>
            <a:r>
              <a:rPr lang="es-MX" dirty="0">
                <a:latin typeface="Arial"/>
                <a:ea typeface="Calibri"/>
                <a:cs typeface="Times New Roman"/>
              </a:rPr>
              <a:t>Engañoso es el encanto y pasajera la belleza;</a:t>
            </a:r>
            <a:br>
              <a:rPr lang="es-MX" dirty="0">
                <a:latin typeface="Arial"/>
                <a:ea typeface="Calibri"/>
                <a:cs typeface="Times New Roman"/>
              </a:rPr>
            </a:br>
            <a:r>
              <a:rPr lang="es-MX" dirty="0" smtClean="0">
                <a:latin typeface="Arial"/>
                <a:ea typeface="Calibri"/>
                <a:cs typeface="Times New Roman"/>
              </a:rPr>
              <a:t>la </a:t>
            </a:r>
            <a:r>
              <a:rPr lang="es-MX" dirty="0">
                <a:latin typeface="Arial"/>
                <a:ea typeface="Calibri"/>
                <a:cs typeface="Times New Roman"/>
              </a:rPr>
              <a:t>mujer que teme al Señor es digna de alabanza.</a:t>
            </a:r>
            <a:endParaRPr lang="es-MX" sz="36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79912" y="1600200"/>
            <a:ext cx="4906888" cy="4853136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dirty="0" smtClean="0">
                <a:latin typeface="Arial"/>
                <a:ea typeface="Calibri"/>
                <a:cs typeface="Times New Roman"/>
              </a:rPr>
              <a:t>La </a:t>
            </a:r>
            <a:r>
              <a:rPr lang="es-MX" dirty="0">
                <a:latin typeface="Arial"/>
                <a:ea typeface="Calibri"/>
                <a:cs typeface="Times New Roman"/>
              </a:rPr>
              <a:t>belleza que queda al final: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es-MX" dirty="0">
                <a:latin typeface="Arial"/>
                <a:ea typeface="Calibri"/>
                <a:cs typeface="Times New Roman"/>
              </a:rPr>
              <a:t>Lo que damos a los demás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es-MX" dirty="0">
                <a:latin typeface="Arial"/>
                <a:ea typeface="Calibri"/>
                <a:cs typeface="Times New Roman"/>
              </a:rPr>
              <a:t>El ejemplo de nuestra vida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es-MX" dirty="0">
                <a:latin typeface="Arial"/>
                <a:ea typeface="Calibri"/>
                <a:cs typeface="Times New Roman"/>
              </a:rPr>
              <a:t>La enseñanza que compartimos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es-MX" dirty="0">
                <a:latin typeface="Arial"/>
                <a:ea typeface="Calibri"/>
                <a:cs typeface="Times New Roman"/>
              </a:rPr>
              <a:t>El testimonio de nuestra fe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es-MX" dirty="0">
                <a:latin typeface="Arial"/>
                <a:ea typeface="Calibri"/>
                <a:cs typeface="Times New Roman"/>
              </a:rPr>
              <a:t>Nuestra inversión en el reino de Dios</a:t>
            </a:r>
            <a:endParaRPr lang="es-MX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MX" sz="36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8929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6524" y="260648"/>
            <a:ext cx="8686800" cy="84124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b="1" dirty="0">
                <a:latin typeface="Arial"/>
                <a:ea typeface="Calibri"/>
                <a:cs typeface="Times New Roman"/>
              </a:rPr>
              <a:t>24. Es reconocida por sus obras </a:t>
            </a:r>
            <a:r>
              <a:rPr lang="es-MX" dirty="0">
                <a:latin typeface="Arial"/>
                <a:ea typeface="Calibri"/>
                <a:cs typeface="Times New Roman"/>
              </a:rPr>
              <a:t>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MX" b="1" i="1" dirty="0" err="1">
                <a:latin typeface="Arial"/>
                <a:ea typeface="Calibri"/>
                <a:cs typeface="Times New Roman"/>
              </a:rPr>
              <a:t>Tav</a:t>
            </a:r>
            <a:endParaRPr lang="es-MX" sz="3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MX" b="1" baseline="30000" dirty="0">
                <a:latin typeface="Arial"/>
                <a:ea typeface="Calibri"/>
                <a:cs typeface="Times New Roman"/>
              </a:rPr>
              <a:t>31 </a:t>
            </a:r>
            <a:r>
              <a:rPr lang="es-MX" dirty="0">
                <a:latin typeface="Arial"/>
                <a:ea typeface="Calibri"/>
                <a:cs typeface="Times New Roman"/>
              </a:rPr>
              <a:t>¡Sean reconocidos sus logros,</a:t>
            </a:r>
            <a:br>
              <a:rPr lang="es-MX" dirty="0">
                <a:latin typeface="Arial"/>
                <a:ea typeface="Calibri"/>
                <a:cs typeface="Times New Roman"/>
              </a:rPr>
            </a:br>
            <a:r>
              <a:rPr lang="es-MX" dirty="0" smtClean="0">
                <a:latin typeface="Arial"/>
                <a:ea typeface="Calibri"/>
                <a:cs typeface="Times New Roman"/>
              </a:rPr>
              <a:t>y públicamente</a:t>
            </a:r>
            <a:r>
              <a:rPr lang="es-MX" dirty="0">
                <a:latin typeface="Arial"/>
                <a:ea typeface="Calibri"/>
                <a:cs typeface="Times New Roman"/>
              </a:rPr>
              <a:t> </a:t>
            </a:r>
            <a:endParaRPr lang="es-MX" dirty="0" smtClean="0">
              <a:latin typeface="Arial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MX" dirty="0" smtClean="0">
                <a:latin typeface="Arial"/>
                <a:ea typeface="Calibri"/>
                <a:cs typeface="Times New Roman"/>
              </a:rPr>
              <a:t>alabadas </a:t>
            </a:r>
            <a:r>
              <a:rPr lang="es-MX" dirty="0">
                <a:latin typeface="Arial"/>
                <a:ea typeface="Calibri"/>
                <a:cs typeface="Times New Roman"/>
              </a:rPr>
              <a:t>sus obras!</a:t>
            </a:r>
            <a:endParaRPr lang="es-MX" sz="3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dirty="0">
                <a:latin typeface="Arial"/>
                <a:ea typeface="Calibri"/>
                <a:cs typeface="Times New Roman"/>
              </a:rPr>
              <a:t>Siembra para una cosecha que honre a Dios</a:t>
            </a:r>
            <a:endParaRPr lang="es-MX" sz="36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s-MX" dirty="0">
                <a:latin typeface="Arial"/>
                <a:ea typeface="Calibri"/>
                <a:cs typeface="Times New Roman"/>
              </a:rPr>
              <a:t>Son sus logros los que hablan por ella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s-MX" dirty="0">
                <a:latin typeface="Arial"/>
                <a:ea typeface="Calibri"/>
                <a:cs typeface="Times New Roman"/>
              </a:rPr>
              <a:t>Dios exhibe sus obras para su gloria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s-MX" dirty="0">
                <a:latin typeface="Arial"/>
                <a:ea typeface="Calibri"/>
                <a:cs typeface="Times New Roman"/>
              </a:rPr>
              <a:t>Su influencia ha quedado en la ciudad </a:t>
            </a:r>
            <a:endParaRPr lang="es-MX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s-MX" dirty="0">
                <a:latin typeface="Arial"/>
                <a:ea typeface="Calibri"/>
                <a:cs typeface="Times New Roman"/>
              </a:rPr>
              <a:t>Ni una sola obra quedará sin </a:t>
            </a:r>
            <a:r>
              <a:rPr lang="es-MX" dirty="0" smtClean="0">
                <a:latin typeface="Arial"/>
                <a:ea typeface="Calibri"/>
                <a:cs typeface="Times New Roman"/>
              </a:rPr>
              <a:t>recompensa</a:t>
            </a:r>
            <a:endParaRPr lang="es-MX" sz="3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520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51" y="260648"/>
            <a:ext cx="8686800" cy="838200"/>
          </a:xfrm>
        </p:spPr>
        <p:txBody>
          <a:bodyPr/>
          <a:lstStyle/>
          <a:p>
            <a:r>
              <a:rPr lang="es-MX" b="1" dirty="0">
                <a:latin typeface="Arial"/>
                <a:ea typeface="Calibri"/>
              </a:rPr>
              <a:t>CONCLUSIÓN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312368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dirty="0">
                <a:latin typeface="Arial"/>
                <a:ea typeface="Calibri"/>
                <a:cs typeface="Times New Roman"/>
              </a:rPr>
              <a:t>Una mirada a esta mujer que teme a Dios nos inspira para renovar nuestras </a:t>
            </a:r>
            <a:r>
              <a:rPr lang="es-MX" dirty="0" smtClean="0">
                <a:latin typeface="Arial"/>
                <a:ea typeface="Calibri"/>
                <a:cs typeface="Times New Roman"/>
              </a:rPr>
              <a:t>fuerzas.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dirty="0" smtClean="0">
                <a:latin typeface="Arial"/>
                <a:ea typeface="Calibri"/>
                <a:cs typeface="Times New Roman"/>
              </a:rPr>
              <a:t>levantar </a:t>
            </a:r>
            <a:r>
              <a:rPr lang="es-MX" dirty="0">
                <a:latin typeface="Arial"/>
                <a:ea typeface="Calibri"/>
                <a:cs typeface="Times New Roman"/>
              </a:rPr>
              <a:t>nuestra visión, renovar nuestro compromiso con el reino de Dios y restaurar nuestra hermosura a los ojos de Dios.</a:t>
            </a:r>
            <a:endParaRPr lang="es-MX" sz="40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3281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Autofit/>
          </a:bodyPr>
          <a:lstStyle/>
          <a:p>
            <a:r>
              <a:rPr lang="es-MX" dirty="0" smtClean="0"/>
              <a:t>tipos de mujeres en Proverbios: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9552" y="1772816"/>
            <a:ext cx="8136904" cy="4392488"/>
          </a:xfrm>
        </p:spPr>
        <p:txBody>
          <a:bodyPr>
            <a:normAutofit/>
          </a:bodyPr>
          <a:lstStyle/>
          <a:p>
            <a:r>
              <a:rPr lang="es-MX" dirty="0" smtClean="0"/>
              <a:t>LA MUJER AJENA. </a:t>
            </a:r>
            <a:r>
              <a:rPr lang="es-MX" dirty="0" smtClean="0"/>
              <a:t>Prov.2:16</a:t>
            </a:r>
            <a:endParaRPr lang="es-MX" dirty="0" smtClean="0"/>
          </a:p>
          <a:p>
            <a:r>
              <a:rPr lang="es-MX" dirty="0" smtClean="0"/>
              <a:t>LA MUJER HIPÓCRITA. </a:t>
            </a:r>
            <a:r>
              <a:rPr lang="es-MX" dirty="0" smtClean="0"/>
              <a:t>Prov.5:3-4</a:t>
            </a:r>
            <a:endParaRPr lang="es-MX" dirty="0" smtClean="0"/>
          </a:p>
          <a:p>
            <a:r>
              <a:rPr lang="es-MX" dirty="0" smtClean="0"/>
              <a:t>LA MUJER MALA. </a:t>
            </a:r>
            <a:r>
              <a:rPr lang="es-MX" dirty="0" smtClean="0"/>
              <a:t>Prov.6:24</a:t>
            </a:r>
            <a:endParaRPr lang="es-MX" dirty="0" smtClean="0"/>
          </a:p>
          <a:p>
            <a:r>
              <a:rPr lang="es-MX" dirty="0" smtClean="0"/>
              <a:t>LA MUJER DESTRUCTORA. </a:t>
            </a:r>
            <a:r>
              <a:rPr lang="es-MX" dirty="0" smtClean="0"/>
              <a:t>Prov.6:26</a:t>
            </a:r>
            <a:endParaRPr lang="es-MX" dirty="0" smtClean="0"/>
          </a:p>
          <a:p>
            <a:r>
              <a:rPr lang="es-MX" dirty="0" smtClean="0"/>
              <a:t>LA MUJER INDECOROSA. </a:t>
            </a:r>
            <a:r>
              <a:rPr lang="es-MX" dirty="0" smtClean="0"/>
              <a:t>Prov.7:10</a:t>
            </a:r>
            <a:endParaRPr lang="es-MX" dirty="0" smtClean="0"/>
          </a:p>
          <a:p>
            <a:r>
              <a:rPr lang="es-MX" dirty="0" smtClean="0"/>
              <a:t>LA MUJER ASTUTA. </a:t>
            </a:r>
            <a:r>
              <a:rPr lang="es-MX" dirty="0" smtClean="0"/>
              <a:t>Prov.7:21</a:t>
            </a:r>
            <a:endParaRPr lang="es-MX" dirty="0" smtClean="0"/>
          </a:p>
          <a:p>
            <a:r>
              <a:rPr lang="es-MX" dirty="0" smtClean="0"/>
              <a:t>LA MUJER NECIA. </a:t>
            </a:r>
            <a:r>
              <a:rPr lang="es-MX" dirty="0" smtClean="0"/>
              <a:t>Prov.14:1</a:t>
            </a:r>
            <a:endParaRPr lang="es-MX" dirty="0" smtClean="0"/>
          </a:p>
          <a:p>
            <a:r>
              <a:rPr lang="es-MX" dirty="0" smtClean="0"/>
              <a:t>LA MUJER CONTENCIOSA. Pr 19:13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8541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Señales\Gracias\DIOS NOS BENDIGA\DIOS20TE20BENDIGA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5144"/>
            <a:ext cx="9144000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P\Desktop\Señales\Gracias\Gracias Animadas\rgqJdkW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2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90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91264" cy="1067718"/>
          </a:xfrm>
        </p:spPr>
        <p:txBody>
          <a:bodyPr>
            <a:noAutofit/>
          </a:bodyPr>
          <a:lstStyle/>
          <a:p>
            <a:r>
              <a:rPr lang="es-MX" sz="3200" dirty="0" smtClean="0"/>
              <a:t>1. Se valora como un tesoro diferente.</a:t>
            </a:r>
            <a:endParaRPr lang="es-MX" sz="32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xfrm>
            <a:off x="467544" y="1844824"/>
            <a:ext cx="2736304" cy="417646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MX" sz="3200" b="1" i="1" dirty="0" err="1" smtClean="0">
                <a:effectLst/>
                <a:latin typeface="Arial"/>
                <a:ea typeface="Calibri"/>
                <a:cs typeface="Times New Roman"/>
              </a:rPr>
              <a:t>Álef</a:t>
            </a:r>
            <a:r>
              <a:rPr lang="es-MX" sz="3200" b="1" dirty="0" smtClean="0">
                <a:effectLst/>
                <a:latin typeface="Arial"/>
                <a:ea typeface="Calibri"/>
                <a:cs typeface="Times New Roman"/>
              </a:rPr>
              <a:t> </a:t>
            </a:r>
            <a:endParaRPr lang="es-MX" sz="4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MX" sz="3200" b="1" baseline="30000" dirty="0" smtClean="0">
                <a:effectLst/>
                <a:latin typeface="Arial"/>
                <a:ea typeface="Calibri"/>
                <a:cs typeface="Times New Roman"/>
              </a:rPr>
              <a:t>10a </a:t>
            </a:r>
            <a:r>
              <a:rPr lang="es-MX" sz="3200" dirty="0" smtClean="0">
                <a:effectLst/>
                <a:latin typeface="Arial"/>
                <a:ea typeface="Calibri"/>
                <a:cs typeface="Times New Roman"/>
              </a:rPr>
              <a:t>Mujer ejemplar,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MX" sz="3200" dirty="0" smtClean="0">
                <a:effectLst/>
                <a:latin typeface="Arial"/>
                <a:ea typeface="Calibri"/>
                <a:cs typeface="Times New Roman"/>
              </a:rPr>
              <a:t>¿dónde se hallará?</a:t>
            </a:r>
            <a:endParaRPr lang="es-MX" sz="4000" dirty="0">
              <a:ea typeface="Calibri"/>
              <a:cs typeface="Times New Roman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347864" y="1556792"/>
            <a:ext cx="5410944" cy="4281339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buNone/>
            </a:pPr>
            <a:endParaRPr lang="es-MX" dirty="0">
              <a:latin typeface="Arial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s-MX" sz="3200" dirty="0" smtClean="0">
                <a:effectLst/>
                <a:latin typeface="Arial"/>
                <a:ea typeface="Calibri"/>
                <a:cs typeface="Times New Roman"/>
              </a:rPr>
              <a:t>Belleza espiritual</a:t>
            </a:r>
            <a:endParaRPr lang="es-MX" sz="4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s-MX" sz="3200" dirty="0" smtClean="0">
                <a:effectLst/>
                <a:latin typeface="Arial"/>
                <a:ea typeface="Calibri"/>
                <a:cs typeface="Times New Roman"/>
              </a:rPr>
              <a:t>Mentalidad cristiana</a:t>
            </a:r>
            <a:endParaRPr lang="es-MX" sz="4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s-MX" sz="3200" dirty="0" smtClean="0">
                <a:effectLst/>
                <a:latin typeface="Arial"/>
                <a:ea typeface="Calibri"/>
                <a:cs typeface="Times New Roman"/>
              </a:rPr>
              <a:t>Emociones saludables</a:t>
            </a:r>
            <a:endParaRPr lang="es-MX" sz="4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s-MX" sz="3200" dirty="0" smtClean="0">
                <a:effectLst/>
                <a:latin typeface="Arial"/>
                <a:ea typeface="Calibri"/>
                <a:cs typeface="Times New Roman"/>
              </a:rPr>
              <a:t>Cuerpo vigoroso</a:t>
            </a:r>
            <a:endParaRPr lang="es-MX" sz="4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s-MX" sz="3200" dirty="0" smtClean="0">
                <a:effectLst/>
                <a:latin typeface="Arial"/>
                <a:ea typeface="Calibri"/>
                <a:cs typeface="Times New Roman"/>
              </a:rPr>
              <a:t>Espíritu inquebrantable</a:t>
            </a:r>
            <a:endParaRPr lang="es-MX" sz="4400" dirty="0">
              <a:ea typeface="Calibri"/>
              <a:cs typeface="Times New Roman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616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266"/>
            <a:ext cx="8291264" cy="157177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3600" dirty="0" smtClean="0">
                <a:latin typeface="Arial"/>
                <a:ea typeface="Calibri"/>
                <a:cs typeface="Times New Roman"/>
              </a:rPr>
              <a:t/>
            </a:r>
            <a:br>
              <a:rPr lang="es-MX" sz="3600" dirty="0" smtClean="0">
                <a:latin typeface="Arial"/>
                <a:ea typeface="Calibri"/>
                <a:cs typeface="Times New Roman"/>
              </a:rPr>
            </a:br>
            <a:r>
              <a:rPr lang="es-MX" sz="3600" dirty="0" smtClean="0">
                <a:latin typeface="Arial"/>
                <a:ea typeface="Calibri"/>
                <a:cs typeface="Times New Roman"/>
              </a:rPr>
              <a:t>2</a:t>
            </a:r>
            <a:r>
              <a:rPr lang="es-MX" sz="3600" dirty="0">
                <a:latin typeface="Arial"/>
                <a:ea typeface="Calibri"/>
                <a:cs typeface="Times New Roman"/>
              </a:rPr>
              <a:t>. Embellece la vida de su familia.</a:t>
            </a:r>
            <a:r>
              <a:rPr lang="es-MX" sz="3600" dirty="0" smtClean="0">
                <a:latin typeface="Arial"/>
                <a:ea typeface="Calibri"/>
                <a:cs typeface="Times New Roman"/>
              </a:rPr>
              <a:t/>
            </a:r>
            <a:br>
              <a:rPr lang="es-MX" sz="3600" dirty="0" smtClean="0">
                <a:latin typeface="Arial"/>
                <a:ea typeface="Calibri"/>
                <a:cs typeface="Times New Roman"/>
              </a:rPr>
            </a:br>
            <a:r>
              <a:rPr lang="es-MX" sz="3600" dirty="0">
                <a:latin typeface="Arial"/>
                <a:ea typeface="Calibri"/>
                <a:cs typeface="Times New Roman"/>
              </a:rPr>
              <a:t> </a:t>
            </a:r>
            <a:endParaRPr lang="es-MX" sz="36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xfrm>
            <a:off x="467544" y="1844824"/>
            <a:ext cx="3008313" cy="3129211"/>
          </a:xfrm>
        </p:spPr>
        <p:txBody>
          <a:bodyPr>
            <a:normAutofit/>
          </a:bodyPr>
          <a:lstStyle/>
          <a:p>
            <a:r>
              <a:rPr lang="es-MX" sz="3200" b="1" i="1" dirty="0" err="1"/>
              <a:t>Álef</a:t>
            </a:r>
            <a:r>
              <a:rPr lang="es-MX" sz="3200" b="1" dirty="0"/>
              <a:t> </a:t>
            </a:r>
            <a:endParaRPr lang="es-MX" sz="3200" dirty="0"/>
          </a:p>
          <a:p>
            <a:r>
              <a:rPr lang="es-MX" sz="3200" b="1" baseline="30000" dirty="0"/>
              <a:t>10b </a:t>
            </a:r>
            <a:r>
              <a:rPr lang="es-MX" sz="3200" dirty="0"/>
              <a:t>¡Es más valiosa que las piedras preciosas!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575050" y="1844824"/>
            <a:ext cx="5111750" cy="4281339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buNone/>
            </a:pPr>
            <a:endParaRPr lang="es-MX" dirty="0">
              <a:latin typeface="Arial"/>
              <a:ea typeface="Calibri"/>
              <a:cs typeface="Times New Roman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s-MX" sz="3600" dirty="0"/>
              <a:t>Con su presencia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s-MX" sz="3600" dirty="0"/>
              <a:t>Con su buen humor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s-MX" sz="3600" dirty="0"/>
              <a:t>Con sus palabras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s-MX" sz="3600" dirty="0"/>
              <a:t>Con sus sentimientos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s-MX" sz="3600" dirty="0"/>
              <a:t>Con sus ideas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972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67737" cy="1233514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3200" dirty="0">
                <a:latin typeface="Arial"/>
                <a:ea typeface="Calibri"/>
                <a:cs typeface="Times New Roman"/>
              </a:rPr>
              <a:t>3. Confiable por su integridad. </a:t>
            </a:r>
            <a:r>
              <a:rPr lang="es-MX" sz="4000" dirty="0">
                <a:ea typeface="Calibri"/>
                <a:cs typeface="Times New Roman"/>
              </a:rPr>
              <a:t/>
            </a:r>
            <a:br>
              <a:rPr lang="es-MX" sz="4000" dirty="0">
                <a:ea typeface="Calibri"/>
                <a:cs typeface="Times New Roman"/>
              </a:rPr>
            </a:br>
            <a:endParaRPr lang="es-MX" sz="32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11560" y="1412776"/>
            <a:ext cx="2952328" cy="4248472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MX" sz="2400" b="1" i="1" dirty="0" err="1">
                <a:latin typeface="Arial"/>
                <a:ea typeface="Calibri"/>
                <a:cs typeface="Times New Roman"/>
              </a:rPr>
              <a:t>Bet</a:t>
            </a:r>
            <a:r>
              <a:rPr lang="es-MX" sz="2400" b="1" dirty="0">
                <a:latin typeface="Arial"/>
                <a:ea typeface="Calibri"/>
                <a:cs typeface="Times New Roman"/>
              </a:rPr>
              <a:t> </a:t>
            </a:r>
            <a:endParaRPr lang="es-MX" sz="3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2400" b="1" baseline="30000" dirty="0">
                <a:latin typeface="Arial"/>
                <a:ea typeface="Calibri"/>
                <a:cs typeface="Times New Roman"/>
              </a:rPr>
              <a:t>11 </a:t>
            </a:r>
            <a:r>
              <a:rPr lang="es-MX" sz="2400" dirty="0">
                <a:latin typeface="Arial"/>
                <a:ea typeface="Calibri"/>
                <a:cs typeface="Times New Roman"/>
              </a:rPr>
              <a:t>Su esposo confía plenamente en ella</a:t>
            </a:r>
            <a:br>
              <a:rPr lang="es-MX" sz="2400" dirty="0">
                <a:latin typeface="Arial"/>
                <a:ea typeface="Calibri"/>
                <a:cs typeface="Times New Roman"/>
              </a:rPr>
            </a:br>
            <a:r>
              <a:rPr lang="es-MX" sz="2400" dirty="0">
                <a:latin typeface="Arial"/>
                <a:ea typeface="Calibri"/>
                <a:cs typeface="Times New Roman"/>
              </a:rPr>
              <a:t>    y no necesita de ganancias mal habidas.</a:t>
            </a:r>
            <a:endParaRPr lang="es-MX" sz="3200" dirty="0">
              <a:ea typeface="Calibri"/>
              <a:cs typeface="Times New Roman"/>
            </a:endParaRPr>
          </a:p>
          <a:p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63888" y="1556792"/>
            <a:ext cx="5040560" cy="4104456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ü"/>
            </a:pPr>
            <a:r>
              <a:rPr lang="es-MX" dirty="0"/>
              <a:t>Administra bien el dinero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MX" dirty="0"/>
              <a:t>Cuida bien de los hijos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MX" dirty="0"/>
              <a:t>Organiza bien el hogar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MX" dirty="0"/>
              <a:t>Protege el buen nombre</a:t>
            </a:r>
          </a:p>
          <a:p>
            <a:pPr>
              <a:buFont typeface="Wingdings" panose="05000000000000000000" pitchFamily="2" charset="2"/>
              <a:buChar char="ü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6458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ü"/>
            </a:pPr>
            <a:r>
              <a:rPr lang="es-MX" dirty="0"/>
              <a:t>Es leal a su esposo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MX" dirty="0"/>
              <a:t>Domina sus emociones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MX" dirty="0"/>
              <a:t>Escoge ser feliz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MX" dirty="0"/>
              <a:t>Cultiva la sabiduría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MX" dirty="0"/>
              <a:t>Se conduce apropiadamente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MX" dirty="0"/>
              <a:t>Conoce el amor de Dios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3060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10600" cy="1224136"/>
          </a:xfrm>
        </p:spPr>
        <p:txBody>
          <a:bodyPr>
            <a:noAutofit/>
          </a:bodyPr>
          <a:lstStyle/>
          <a:p>
            <a:r>
              <a:rPr lang="es-MX" b="1" dirty="0"/>
              <a:t>4. Administra responsablemente los bienes.</a:t>
            </a:r>
            <a:r>
              <a:rPr lang="es-MX" dirty="0"/>
              <a:t> 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23528" y="1844824"/>
            <a:ext cx="4290556" cy="639762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MX" i="1" dirty="0" err="1">
                <a:latin typeface="Arial"/>
                <a:ea typeface="Calibri"/>
                <a:cs typeface="Times New Roman"/>
              </a:rPr>
              <a:t>Guímel</a:t>
            </a:r>
            <a:r>
              <a:rPr lang="es-MX" dirty="0">
                <a:latin typeface="Arial"/>
                <a:ea typeface="Calibri"/>
                <a:cs typeface="Times New Roman"/>
              </a:rPr>
              <a:t> </a:t>
            </a:r>
            <a:endParaRPr lang="es-MX" sz="3200" dirty="0">
              <a:ea typeface="Calibri"/>
              <a:cs typeface="Times New Roman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7544" y="2708920"/>
            <a:ext cx="3106688" cy="3270349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MX" sz="3200" b="1" baseline="30000" dirty="0" smtClean="0">
                <a:effectLst/>
                <a:latin typeface="Arial"/>
                <a:ea typeface="Calibri"/>
                <a:cs typeface="Times New Roman"/>
              </a:rPr>
              <a:t>12 </a:t>
            </a:r>
            <a:r>
              <a:rPr lang="es-MX" sz="3200" dirty="0" smtClean="0">
                <a:effectLst/>
                <a:latin typeface="Arial"/>
                <a:ea typeface="Calibri"/>
                <a:cs typeface="Times New Roman"/>
              </a:rPr>
              <a:t>Ella le es fuente de bien, no de mal,</a:t>
            </a:r>
            <a:br>
              <a:rPr lang="es-MX" sz="3200" dirty="0" smtClean="0">
                <a:effectLst/>
                <a:latin typeface="Arial"/>
                <a:ea typeface="Calibri"/>
                <a:cs typeface="Times New Roman"/>
              </a:rPr>
            </a:br>
            <a:r>
              <a:rPr lang="es-MX" sz="3200" dirty="0" smtClean="0">
                <a:effectLst/>
                <a:latin typeface="Arial"/>
                <a:ea typeface="Calibri"/>
                <a:cs typeface="Times New Roman"/>
              </a:rPr>
              <a:t>todos los días de su vida.</a:t>
            </a:r>
            <a:endParaRPr lang="es-MX" sz="4000" dirty="0">
              <a:ea typeface="Calibri"/>
              <a:cs typeface="Times New Roman"/>
            </a:endParaRPr>
          </a:p>
          <a:p>
            <a:endParaRPr lang="es-MX" sz="3200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779912" y="1844824"/>
            <a:ext cx="4906888" cy="4752528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es-MX" sz="3200" dirty="0" smtClean="0">
                <a:effectLst/>
                <a:latin typeface="Arial"/>
                <a:ea typeface="Calibri"/>
                <a:cs typeface="Times New Roman"/>
              </a:rPr>
              <a:t>Paga las cuentas</a:t>
            </a:r>
            <a:endParaRPr lang="es-MX" sz="4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es-MX" sz="3200" dirty="0" smtClean="0">
                <a:effectLst/>
                <a:latin typeface="Arial"/>
                <a:ea typeface="Calibri"/>
                <a:cs typeface="Times New Roman"/>
              </a:rPr>
              <a:t>Reduce los gastos</a:t>
            </a:r>
            <a:endParaRPr lang="es-MX" sz="4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es-MX" sz="3200" dirty="0" smtClean="0">
                <a:effectLst/>
                <a:latin typeface="Arial"/>
                <a:ea typeface="Calibri"/>
                <a:cs typeface="Times New Roman"/>
              </a:rPr>
              <a:t>Compra con prudencia</a:t>
            </a:r>
            <a:endParaRPr lang="es-MX" sz="4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es-MX" sz="3200" dirty="0" smtClean="0">
                <a:effectLst/>
                <a:latin typeface="Arial"/>
                <a:ea typeface="Calibri"/>
                <a:cs typeface="Times New Roman"/>
              </a:rPr>
              <a:t>Se libera de deudas</a:t>
            </a:r>
            <a:endParaRPr lang="es-MX" sz="4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es-MX" sz="3200" dirty="0" smtClean="0">
                <a:effectLst/>
                <a:latin typeface="Arial"/>
                <a:ea typeface="Calibri"/>
                <a:cs typeface="Times New Roman"/>
              </a:rPr>
              <a:t>Ahorra</a:t>
            </a:r>
            <a:endParaRPr lang="es-MX" sz="4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es-MX" sz="3200" dirty="0" smtClean="0">
                <a:effectLst/>
                <a:latin typeface="Arial"/>
                <a:ea typeface="Calibri"/>
                <a:cs typeface="Times New Roman"/>
              </a:rPr>
              <a:t>Invierte sabiamente</a:t>
            </a:r>
            <a:endParaRPr lang="es-MX" sz="40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37262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5. Ha decidido ser buena con su esposo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890664" cy="4525963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MX" b="1" i="1" dirty="0" err="1" smtClean="0">
                <a:effectLst/>
                <a:latin typeface="Arial"/>
                <a:ea typeface="Calibri"/>
                <a:cs typeface="Times New Roman"/>
              </a:rPr>
              <a:t>Guímel</a:t>
            </a:r>
            <a:r>
              <a:rPr lang="es-MX" b="1" dirty="0" smtClean="0">
                <a:effectLst/>
                <a:latin typeface="Arial"/>
                <a:ea typeface="Calibri"/>
                <a:cs typeface="Times New Roman"/>
              </a:rPr>
              <a:t> </a:t>
            </a:r>
            <a:endParaRPr lang="es-MX" sz="3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MX" b="1" baseline="30000" dirty="0" smtClean="0">
                <a:effectLst/>
                <a:latin typeface="Arial"/>
                <a:ea typeface="Calibri"/>
                <a:cs typeface="Times New Roman"/>
              </a:rPr>
              <a:t>12 </a:t>
            </a:r>
            <a:r>
              <a:rPr lang="es-MX" dirty="0" smtClean="0">
                <a:effectLst/>
                <a:latin typeface="Arial"/>
                <a:ea typeface="Calibri"/>
                <a:cs typeface="Times New Roman"/>
              </a:rPr>
              <a:t>Ella le es fuente de bien, no de mal,</a:t>
            </a:r>
            <a:br>
              <a:rPr lang="es-MX" dirty="0" smtClean="0">
                <a:effectLst/>
                <a:latin typeface="Arial"/>
                <a:ea typeface="Calibri"/>
                <a:cs typeface="Times New Roman"/>
              </a:rPr>
            </a:br>
            <a:r>
              <a:rPr lang="es-MX" dirty="0" smtClean="0">
                <a:effectLst/>
                <a:latin typeface="Arial"/>
                <a:ea typeface="Calibri"/>
                <a:cs typeface="Times New Roman"/>
              </a:rPr>
              <a:t>todos los días de su vida.</a:t>
            </a:r>
            <a:endParaRPr lang="es-MX" sz="3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s-MX" sz="36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07904" y="1600200"/>
            <a:ext cx="4978896" cy="4781128"/>
          </a:xfrm>
        </p:spPr>
        <p:txBody>
          <a:bodyPr/>
          <a:lstStyle/>
          <a:p>
            <a:pPr marL="0" indent="0">
              <a:buNone/>
            </a:pPr>
            <a:r>
              <a:rPr lang="es-MX" sz="3600" b="1" dirty="0"/>
              <a:t>Procura:</a:t>
            </a:r>
          </a:p>
          <a:p>
            <a:pPr lvl="0"/>
            <a:r>
              <a:rPr lang="es-MX" sz="3200" dirty="0"/>
              <a:t>Amarlo</a:t>
            </a:r>
          </a:p>
          <a:p>
            <a:pPr lvl="0"/>
            <a:r>
              <a:rPr lang="es-MX" sz="3200" dirty="0"/>
              <a:t>Ayudarlo</a:t>
            </a:r>
          </a:p>
          <a:p>
            <a:pPr lvl="0"/>
            <a:r>
              <a:rPr lang="es-MX" sz="3200" dirty="0"/>
              <a:t>Aconsejarlo</a:t>
            </a:r>
          </a:p>
          <a:p>
            <a:pPr lvl="0"/>
            <a:r>
              <a:rPr lang="es-MX" sz="3200" dirty="0"/>
              <a:t>Apoyarlo </a:t>
            </a:r>
          </a:p>
          <a:p>
            <a:pPr lvl="0"/>
            <a:r>
              <a:rPr lang="es-MX" sz="3200" dirty="0"/>
              <a:t>Alentarlo</a:t>
            </a:r>
          </a:p>
          <a:p>
            <a:pPr lvl="0"/>
            <a:r>
              <a:rPr lang="es-MX" sz="3200" dirty="0"/>
              <a:t>Admirarlo</a:t>
            </a:r>
          </a:p>
          <a:p>
            <a:pPr lvl="0"/>
            <a:r>
              <a:rPr lang="es-MX" sz="3200" dirty="0"/>
              <a:t>Amonestarlo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9997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161</TotalTime>
  <Words>901</Words>
  <Application>Microsoft Office PowerPoint</Application>
  <PresentationFormat>Presentación en pantalla (4:3)</PresentationFormat>
  <Paragraphs>256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Viajes</vt:lpstr>
      <vt:lpstr>LA MUJER QUE TEME A DIOS EN LA VIDA PRÁCTICA</vt:lpstr>
      <vt:lpstr>Presentación de PowerPoint</vt:lpstr>
      <vt:lpstr>tipos de mujeres en Proverbios:</vt:lpstr>
      <vt:lpstr>1. Se valora como un tesoro diferente.</vt:lpstr>
      <vt:lpstr> 2. Embellece la vida de su familia.  </vt:lpstr>
      <vt:lpstr>3. Confiable por su integridad.  </vt:lpstr>
      <vt:lpstr>Presentación de PowerPoint</vt:lpstr>
      <vt:lpstr>4. Administra responsablemente los bienes. </vt:lpstr>
      <vt:lpstr>5. Ha decidido ser buena con su esposo</vt:lpstr>
      <vt:lpstr>6. Hace todas sus cosas con amor </vt:lpstr>
      <vt:lpstr>7. Su provisión la consigue con ingenio </vt:lpstr>
      <vt:lpstr>8. Administra sus responsabilidades con disciplina </vt:lpstr>
      <vt:lpstr>9. Construye con visión un patrimonio</vt:lpstr>
      <vt:lpstr>10. Mira el trabajo como una bendición</vt:lpstr>
      <vt:lpstr>11. Tiene el don de gozar del fruto de su obra</vt:lpstr>
      <vt:lpstr>12. Descubre con creatividad sus talentos </vt:lpstr>
      <vt:lpstr>13. Imita a Dios practicando la misericordia</vt:lpstr>
      <vt:lpstr>14. Prevé las necesidades de la familia </vt:lpstr>
      <vt:lpstr>15. Adorna su casa con delicadeza</vt:lpstr>
      <vt:lpstr>16. Hace de su esposo un hombre influyente </vt:lpstr>
      <vt:lpstr>17. Convierte su creatividad en profesionalismo</vt:lpstr>
      <vt:lpstr>18. Se viste interiormente de virtudes </vt:lpstr>
      <vt:lpstr>19. Habla de parte de Dios </vt:lpstr>
      <vt:lpstr>20. Participa activamente en la administración de su hogar</vt:lpstr>
      <vt:lpstr>21. Recibe su estímulo de su familia</vt:lpstr>
      <vt:lpstr>22. Ella es coronada por el reconocimiento de los suyos</vt:lpstr>
      <vt:lpstr>23. Comunica su belleza espiritual  </vt:lpstr>
      <vt:lpstr>24. Es reconocida por sus obras  </vt:lpstr>
      <vt:lpstr>CONCLUSIÓN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MUJER QUE TEME A DIOS EN LA VIDA PRÁCTICA</dc:title>
  <dc:creator>Moisés</dc:creator>
  <cp:lastModifiedBy>HP</cp:lastModifiedBy>
  <cp:revision>18</cp:revision>
  <dcterms:created xsi:type="dcterms:W3CDTF">2014-03-07T03:54:39Z</dcterms:created>
  <dcterms:modified xsi:type="dcterms:W3CDTF">2017-07-30T02:26:32Z</dcterms:modified>
</cp:coreProperties>
</file>