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337" r:id="rId3"/>
    <p:sldId id="266" r:id="rId4"/>
    <p:sldId id="267" r:id="rId5"/>
    <p:sldId id="313" r:id="rId6"/>
    <p:sldId id="314" r:id="rId7"/>
    <p:sldId id="315" r:id="rId8"/>
    <p:sldId id="273" r:id="rId9"/>
    <p:sldId id="338" r:id="rId10"/>
    <p:sldId id="277" r:id="rId11"/>
    <p:sldId id="339" r:id="rId12"/>
    <p:sldId id="340" r:id="rId13"/>
    <p:sldId id="341" r:id="rId14"/>
    <p:sldId id="319" r:id="rId15"/>
    <p:sldId id="342" r:id="rId16"/>
    <p:sldId id="322" r:id="rId17"/>
    <p:sldId id="321" r:id="rId18"/>
    <p:sldId id="282" r:id="rId19"/>
    <p:sldId id="316" r:id="rId20"/>
    <p:sldId id="343" r:id="rId21"/>
    <p:sldId id="286" r:id="rId22"/>
    <p:sldId id="289" r:id="rId23"/>
    <p:sldId id="292" r:id="rId24"/>
    <p:sldId id="344" r:id="rId25"/>
    <p:sldId id="296" r:id="rId26"/>
    <p:sldId id="353" r:id="rId27"/>
    <p:sldId id="300" r:id="rId28"/>
    <p:sldId id="326" r:id="rId29"/>
    <p:sldId id="345" r:id="rId30"/>
    <p:sldId id="303" r:id="rId31"/>
    <p:sldId id="346" r:id="rId32"/>
    <p:sldId id="347" r:id="rId33"/>
    <p:sldId id="354" r:id="rId34"/>
    <p:sldId id="330" r:id="rId35"/>
    <p:sldId id="348" r:id="rId36"/>
    <p:sldId id="349" r:id="rId37"/>
    <p:sldId id="355" r:id="rId38"/>
    <p:sldId id="356" r:id="rId39"/>
    <p:sldId id="351" r:id="rId40"/>
    <p:sldId id="335" r:id="rId41"/>
    <p:sldId id="358" r:id="rId4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86355" autoAdjust="0"/>
  </p:normalViewPr>
  <p:slideViewPr>
    <p:cSldViewPr snapToGrid="0">
      <p:cViewPr varScale="1">
        <p:scale>
          <a:sx n="63" d="100"/>
          <a:sy n="63" d="100"/>
        </p:scale>
        <p:origin x="-15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ED721-BD06-4E01-AF1B-333137805C9E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957A5-F06B-4D9A-B0C3-CA8515317EA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655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24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14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173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123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27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0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008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750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627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893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824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4FBF-965B-4E2B-8D04-73C88F6587D6}" type="datetimeFigureOut">
              <a:rPr lang="es-CO" smtClean="0"/>
              <a:pPr/>
              <a:t>10/08/2017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804E4-B472-4DCB-8BB3-32D713E6B8B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903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67426"/>
            <a:ext cx="9144000" cy="2897746"/>
          </a:xfrm>
        </p:spPr>
        <p:txBody>
          <a:bodyPr>
            <a:noAutofit/>
          </a:bodyPr>
          <a:lstStyle/>
          <a:p>
            <a:r>
              <a:rPr lang="es-CO" sz="6600" dirty="0" smtClean="0">
                <a:latin typeface="Arial Black" panose="020B0A04020102020204" pitchFamily="34" charset="0"/>
              </a:rPr>
              <a:t>LA VESTIMENTA PODEROSA DEL CREYENTE</a:t>
            </a:r>
            <a:endParaRPr lang="es-CO" sz="66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92946"/>
            <a:ext cx="9144000" cy="3255962"/>
          </a:xfrm>
        </p:spPr>
        <p:txBody>
          <a:bodyPr>
            <a:noAutofit/>
          </a:bodyPr>
          <a:lstStyle/>
          <a:p>
            <a:r>
              <a:rPr lang="es-CO" sz="5400" b="1" dirty="0" smtClean="0"/>
              <a:t>Efe.6:11</a:t>
            </a:r>
            <a:r>
              <a:rPr lang="es-CO" sz="5400" dirty="0" smtClean="0"/>
              <a:t>  </a:t>
            </a:r>
            <a:r>
              <a:rPr lang="es-CO" sz="5400" dirty="0"/>
              <a:t>Vestíos de toda la armadura de Dios, para que podáis estar firmes contra las asechanzas del diablo. </a:t>
            </a:r>
          </a:p>
        </p:txBody>
      </p:sp>
    </p:spTree>
    <p:extLst>
      <p:ext uri="{BB962C8B-B14F-4D97-AF65-F5344CB8AC3E}">
        <p14:creationId xmlns:p14="http://schemas.microsoft.com/office/powerpoint/2010/main" val="29107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2.2 LAS ASECHANZAS DEL DIABLO</a:t>
            </a:r>
            <a:endParaRPr lang="es-CO" sz="24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6098" y="181907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 smtClean="0"/>
              <a:t>Efe.6:11</a:t>
            </a:r>
            <a:r>
              <a:rPr lang="es-CO" sz="4000" dirty="0" smtClean="0"/>
              <a:t>  </a:t>
            </a:r>
            <a:r>
              <a:rPr lang="es-CO" sz="4000" dirty="0"/>
              <a:t>Vestíos de toda la armadura de Dios, para que podáis estar firmes contra las asechanzas del diablo.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4" y="3758063"/>
            <a:ext cx="8349522" cy="32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sz="4800" b="1" dirty="0">
                <a:solidFill>
                  <a:srgbClr val="C00000"/>
                </a:solidFill>
                <a:latin typeface="Georgia" pitchFamily="18" charset="0"/>
              </a:rPr>
              <a:t>ASECHANZAS: Trucos o metodología engañosa. Trampas para desorientar o desviar de la verdad.</a:t>
            </a:r>
          </a:p>
          <a:p>
            <a:endParaRPr lang="es-MX" sz="4800" b="1" dirty="0">
              <a:latin typeface="Georgia" pitchFamily="18" charset="0"/>
            </a:endParaRPr>
          </a:p>
          <a:p>
            <a:r>
              <a:rPr lang="es-MX" sz="4800" dirty="0">
                <a:latin typeface="Georgia" pitchFamily="18" charset="0"/>
              </a:rPr>
              <a:t>DIABLO: El calumniador; Amante de los chismes. De carácter perverso.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10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MX" sz="6000" b="1" dirty="0">
                <a:solidFill>
                  <a:srgbClr val="C00000"/>
                </a:solidFill>
                <a:latin typeface="Georgia" pitchFamily="18" charset="0"/>
              </a:rPr>
              <a:t>2.3	LA LUCHA ESPIRITUAL</a:t>
            </a:r>
          </a:p>
          <a:p>
            <a:r>
              <a:rPr lang="es-MX" sz="4800" dirty="0">
                <a:latin typeface="Georgia" pitchFamily="18" charset="0"/>
              </a:rPr>
              <a:t>Efe.6:12  Porque no tenemos lucha contra sangre y carne, sino contra principados, contra potestades, contra los gobernadores de las tinieblas de este siglo, contra huestes espirituales de maldad en las regiones celestes.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80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MX" sz="4400" b="1" dirty="0">
                <a:solidFill>
                  <a:srgbClr val="C00000"/>
                </a:solidFill>
                <a:latin typeface="Georgia" pitchFamily="18" charset="0"/>
              </a:rPr>
              <a:t>LA REALIDAD DE LA </a:t>
            </a:r>
            <a:r>
              <a:rPr lang="es-MX" sz="4400" b="1" dirty="0" smtClean="0">
                <a:solidFill>
                  <a:srgbClr val="C00000"/>
                </a:solidFill>
                <a:latin typeface="Georgia" pitchFamily="18" charset="0"/>
              </a:rPr>
              <a:t>LUCHA LA </a:t>
            </a:r>
            <a:r>
              <a:rPr lang="es-MX" sz="4400" b="1" dirty="0">
                <a:solidFill>
                  <a:srgbClr val="C00000"/>
                </a:solidFill>
                <a:latin typeface="Georgia" pitchFamily="18" charset="0"/>
              </a:rPr>
              <a:t>LUCHA: Batalla o </a:t>
            </a:r>
            <a:r>
              <a:rPr lang="es-MX" sz="4400" b="1" dirty="0" smtClean="0">
                <a:solidFill>
                  <a:srgbClr val="C00000"/>
                </a:solidFill>
                <a:latin typeface="Georgia" pitchFamily="18" charset="0"/>
              </a:rPr>
              <a:t>Conflicto LA </a:t>
            </a:r>
            <a:r>
              <a:rPr lang="es-MX" sz="4400" b="1" dirty="0">
                <a:solidFill>
                  <a:srgbClr val="C00000"/>
                </a:solidFill>
                <a:latin typeface="Georgia" pitchFamily="18" charset="0"/>
              </a:rPr>
              <a:t>ORGANIZACIÓN </a:t>
            </a:r>
            <a:r>
              <a:rPr lang="es-MX" sz="4400" b="1" dirty="0" smtClean="0">
                <a:solidFill>
                  <a:srgbClr val="C00000"/>
                </a:solidFill>
                <a:latin typeface="Georgia" pitchFamily="18" charset="0"/>
              </a:rPr>
              <a:t>ENEMIGA LAS </a:t>
            </a:r>
            <a:r>
              <a:rPr lang="es-MX" sz="4400" b="1" dirty="0">
                <a:solidFill>
                  <a:srgbClr val="C00000"/>
                </a:solidFill>
                <a:latin typeface="Georgia" pitchFamily="18" charset="0"/>
              </a:rPr>
              <a:t>ESFERAS DE INFLUENCIA</a:t>
            </a:r>
          </a:p>
          <a:p>
            <a:r>
              <a:rPr lang="es-MX" sz="4400" dirty="0">
                <a:latin typeface="Georgia" pitchFamily="18" charset="0"/>
              </a:rPr>
              <a:t>Efe.6:12  Porque no tenemos lucha contra sangre y carne, sino contra principados, contra potestades, contra los gobernadores de las tinieblas de este siglo, contra huestes espirituales de maldad en las regiones celestes.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MX" sz="5400" b="1" dirty="0">
                <a:solidFill>
                  <a:srgbClr val="C00000"/>
                </a:solidFill>
                <a:latin typeface="Georgia" pitchFamily="18" charset="0"/>
              </a:rPr>
              <a:t>2.4	EL DÍA MALO</a:t>
            </a:r>
          </a:p>
          <a:p>
            <a:r>
              <a:rPr lang="es-MX" sz="4400" dirty="0">
                <a:latin typeface="Georgia" pitchFamily="18" charset="0"/>
              </a:rPr>
              <a:t>Efe.6:13  Por tanto, tomad toda la armadura de Dios, para que podáis resistir en el día malo, y habiendo acabado todo, estar firmes. </a:t>
            </a:r>
          </a:p>
          <a:p>
            <a:r>
              <a:rPr lang="es-MX" sz="4400" b="1" dirty="0">
                <a:latin typeface="Georgia" pitchFamily="18" charset="0"/>
              </a:rPr>
              <a:t>EL CARÁCTER DEL TIEMPO</a:t>
            </a:r>
          </a:p>
          <a:p>
            <a:r>
              <a:rPr lang="es-MX" sz="4400" b="1" dirty="0">
                <a:latin typeface="Georgia" pitchFamily="18" charset="0"/>
              </a:rPr>
              <a:t>EL CONCEPTO DE DÍA:</a:t>
            </a:r>
          </a:p>
          <a:p>
            <a:r>
              <a:rPr lang="es-MX" sz="4400" b="1" dirty="0">
                <a:latin typeface="Georgia" pitchFamily="18" charset="0"/>
              </a:rPr>
              <a:t>24 HORAS</a:t>
            </a:r>
          </a:p>
          <a:p>
            <a:r>
              <a:rPr lang="es-MX" sz="4400" b="1" dirty="0">
                <a:latin typeface="Georgia" pitchFamily="18" charset="0"/>
              </a:rPr>
              <a:t>ÉPOCA EN QUE VIVIMOS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lideplayer.es/2/1020571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458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3.	LAS PARTES DE LA VESTIMENTA PODEROSA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7520"/>
            <a:ext cx="9144000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u="sng" dirty="0">
                <a:solidFill>
                  <a:srgbClr val="800000"/>
                </a:solidFill>
                <a:latin typeface="Georgia" panose="02040502050405020303" pitchFamily="18" charset="0"/>
              </a:rPr>
              <a:t>3</a:t>
            </a:r>
            <a:r>
              <a:rPr lang="es-CO" sz="66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.1	EL PODER DE LA FUERZA DEL SEÑOR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-32196" y="2984320"/>
            <a:ext cx="9176196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6000" dirty="0" smtClean="0"/>
              <a:t>Efe.6:10  </a:t>
            </a:r>
            <a:r>
              <a:rPr lang="es-CO" sz="6000" dirty="0"/>
              <a:t>Por lo demás, hermanos míos, fortaleceos en el Señor, y en el poder de su fuerza. </a:t>
            </a:r>
          </a:p>
        </p:txBody>
      </p:sp>
    </p:spTree>
    <p:extLst>
      <p:ext uri="{BB962C8B-B14F-4D97-AF65-F5344CB8AC3E}">
        <p14:creationId xmlns:p14="http://schemas.microsoft.com/office/powerpoint/2010/main" val="20982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3.2	LA VERDAD COMO CINTURÓN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-32196" y="2123658"/>
            <a:ext cx="4694137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4400" b="1" dirty="0" smtClean="0"/>
              <a:t>Efe.6:14</a:t>
            </a:r>
            <a:r>
              <a:rPr lang="es-CO" sz="4400" dirty="0" smtClean="0"/>
              <a:t>  </a:t>
            </a:r>
            <a:r>
              <a:rPr lang="es-CO" sz="4400" dirty="0"/>
              <a:t>Estad, pues, firmes, ceñidos vuestros lomos con la verdad, y vestidos con la coraza de justicia,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20" y="2123658"/>
            <a:ext cx="4777334" cy="48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es-MX" sz="4400" b="1" dirty="0">
                <a:solidFill>
                  <a:srgbClr val="C00000"/>
                </a:solidFill>
                <a:latin typeface="Georgia" pitchFamily="18" charset="0"/>
              </a:rPr>
              <a:t>INTRODUCCIÓN</a:t>
            </a:r>
          </a:p>
          <a:p>
            <a:r>
              <a:rPr lang="es-MX" sz="4400" b="1" dirty="0">
                <a:latin typeface="Georgia" pitchFamily="18" charset="0"/>
              </a:rPr>
              <a:t>La Armadura era la vestimenta militar que protegía a los soldados de los ataques de los enemigos durante la batalla. </a:t>
            </a:r>
            <a:endParaRPr lang="es-MX" sz="4400" b="1" dirty="0" smtClean="0">
              <a:latin typeface="Georgia" pitchFamily="18" charset="0"/>
            </a:endParaRPr>
          </a:p>
          <a:p>
            <a:r>
              <a:rPr lang="es-MX" sz="4400" b="1" dirty="0" smtClean="0">
                <a:latin typeface="Georgia" pitchFamily="18" charset="0"/>
              </a:rPr>
              <a:t>Dios </a:t>
            </a:r>
            <a:r>
              <a:rPr lang="es-MX" sz="4400" b="1" dirty="0">
                <a:latin typeface="Georgia" pitchFamily="18" charset="0"/>
              </a:rPr>
              <a:t>usa ese lenguaje para que el creyente entienda la lucha espiritual, la función de su persona y atuendo militar en el creyente  y sus obligaciones ordenadas por Dios.</a:t>
            </a:r>
          </a:p>
          <a:p>
            <a:endParaRPr lang="es-MX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Georgia" pitchFamily="18" charset="0"/>
              </a:rPr>
              <a:t>Juan.14:6  Jesús le dijo: Yo soy el camino, y la verdad, y la vida; nadie viene al Padre, sino por mí. </a:t>
            </a:r>
          </a:p>
          <a:p>
            <a:r>
              <a:rPr lang="es-MX" sz="4000" dirty="0">
                <a:latin typeface="Georgia" pitchFamily="18" charset="0"/>
              </a:rPr>
              <a:t>Juan.16:13 Pero cuando venga el Espíritu de verdad, él os guiará a toda la verdad; porque no hablará por su propia cuenta, sino que hablará todo lo que oyere, y os hará saber las cosas que habrán de venir.</a:t>
            </a:r>
          </a:p>
          <a:p>
            <a:r>
              <a:rPr lang="es-MX" sz="4000" dirty="0">
                <a:latin typeface="Georgia" pitchFamily="18" charset="0"/>
              </a:rPr>
              <a:t>Juan.17:17  Santifícalos en tu verdad; tu palabra es verdad.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3.3	LA JUSTICIA COMO CORAZA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1965952"/>
            <a:ext cx="46319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 smtClean="0"/>
              <a:t>Efe.6:14</a:t>
            </a:r>
            <a:r>
              <a:rPr lang="es-CO" sz="4400" dirty="0" smtClean="0"/>
              <a:t>  </a:t>
            </a:r>
            <a:r>
              <a:rPr lang="es-CO" sz="4400" dirty="0"/>
              <a:t>Estad, pues, firmes, ceñidos vuestros lomos con la verdad, y vestidos con la coraza de justicia,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02" y="2238454"/>
            <a:ext cx="4588098" cy="45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3.4	EL EVANGELIO DE LA PAZ COMO CALZADO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" y="3105835"/>
            <a:ext cx="45869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Efe.6:15</a:t>
            </a:r>
            <a:r>
              <a:rPr lang="es-CO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CO" sz="4400" dirty="0">
                <a:solidFill>
                  <a:prstClr val="black"/>
                </a:solidFill>
                <a:latin typeface="Georgia" panose="02040502050405020303" pitchFamily="18" charset="0"/>
              </a:rPr>
              <a:t>y calzados los pies con el apresto del evangelio de la paz.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990" y="3105835"/>
            <a:ext cx="4557010" cy="37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3.5 LA FE COMO ESCUDO EXTINTOR</a:t>
            </a:r>
            <a:endParaRPr lang="es-CO" sz="6600" b="1" u="sng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93899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4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Efe.6:16</a:t>
            </a:r>
            <a:r>
              <a:rPr lang="es-CO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CO" sz="4400" dirty="0">
                <a:solidFill>
                  <a:prstClr val="black"/>
                </a:solidFill>
                <a:latin typeface="Georgia" panose="02040502050405020303" pitchFamily="18" charset="0"/>
              </a:rPr>
              <a:t>Sobre todo, tomad el escudo de la fe, con que podáis apagar todos los dardos de fuego del maligno.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46" y="2208609"/>
            <a:ext cx="4946754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sz="4000" dirty="0">
                <a:latin typeface="Georgia" pitchFamily="18" charset="0"/>
              </a:rPr>
              <a:t>Efe.2:8  Porque por gracia sois salvos por medio de la fe; y esto no de vosotros, pues es don de Dios; </a:t>
            </a:r>
          </a:p>
          <a:p>
            <a:r>
              <a:rPr lang="es-MX" sz="4000" dirty="0">
                <a:latin typeface="Georgia" pitchFamily="18" charset="0"/>
              </a:rPr>
              <a:t>Gál.5:22  Mas el fruto del Espíritu es amor, gozo, paz, paciencia, benignidad, bondad, fe, </a:t>
            </a:r>
          </a:p>
          <a:p>
            <a:r>
              <a:rPr lang="es-MX" sz="4000" dirty="0">
                <a:latin typeface="Georgia" pitchFamily="18" charset="0"/>
              </a:rPr>
              <a:t>Heb.12:2  puestos los ojos en Jesús, el autor y consumador de la fe, el cual por el gozo puesto delante de él sufrió la cruz, menospreciando el oprobio, y se sentó a la diestra del trono de Dios.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3.6 LA SALVACIÓN COMO CASCO PROTECTOR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2427" y="1678181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4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Efe.6:17</a:t>
            </a:r>
            <a:r>
              <a:rPr lang="es-CO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CO" sz="4400" dirty="0">
                <a:solidFill>
                  <a:prstClr val="black"/>
                </a:solidFill>
                <a:latin typeface="Georgia" panose="02040502050405020303" pitchFamily="18" charset="0"/>
              </a:rPr>
              <a:t>Y tomad el yelmo de la salvación, y la espada del Espíritu, que es la palabra de Dios;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69" y="1978702"/>
            <a:ext cx="4676931" cy="48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MX" sz="4000" dirty="0">
                <a:latin typeface="Georgia" pitchFamily="18" charset="0"/>
              </a:rPr>
              <a:t>I Tes.5:8  Pero nosotros, que somos del día, seamos sobrios, habiéndonos vestido con la coraza de fe y de amor, y con la esperanza de salvación como yelmo. </a:t>
            </a:r>
          </a:p>
          <a:p>
            <a:r>
              <a:rPr lang="es-MX" sz="4000" dirty="0">
                <a:latin typeface="Georgia" pitchFamily="18" charset="0"/>
              </a:rPr>
              <a:t>I Tes.5:9  Porque no nos ha puesto Dios para ira, sino para alcanzar salvación por medio de nuestro Señor Jesucristo, </a:t>
            </a:r>
          </a:p>
          <a:p>
            <a:r>
              <a:rPr lang="es-MX" sz="4000" dirty="0">
                <a:latin typeface="Georgia" pitchFamily="18" charset="0"/>
              </a:rPr>
              <a:t>I Tes.5:10  quien murió por nosotros para que ya sea que velemos, o que durmamos, vivamos juntamente con él.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3.7 LA PALABRA COMO ESPADA DEL ESPÍRITU</a:t>
            </a:r>
          </a:p>
        </p:txBody>
      </p:sp>
      <p:sp>
        <p:nvSpPr>
          <p:cNvPr id="2" name="Rectángulo 1"/>
          <p:cNvSpPr/>
          <p:nvPr/>
        </p:nvSpPr>
        <p:spPr>
          <a:xfrm>
            <a:off x="-16099" y="1579585"/>
            <a:ext cx="43632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 smtClean="0"/>
              <a:t>Efe.6:17</a:t>
            </a:r>
            <a:r>
              <a:rPr lang="es-CO" sz="4800" dirty="0" smtClean="0"/>
              <a:t>  </a:t>
            </a:r>
            <a:r>
              <a:rPr lang="es-CO" sz="4800" dirty="0"/>
              <a:t>Y tomad el yelmo de la salvación, y la espada del Espíritu, que es la palabra de Dios;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244" y="2545845"/>
            <a:ext cx="4780756" cy="39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841" y="-149902"/>
            <a:ext cx="9383841" cy="70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MX" sz="4000" b="1" dirty="0">
                <a:solidFill>
                  <a:srgbClr val="C00000"/>
                </a:solidFill>
                <a:latin typeface="Georgia" pitchFamily="18" charset="0"/>
              </a:rPr>
              <a:t>LA PALABRA DE DIOS.</a:t>
            </a:r>
          </a:p>
          <a:p>
            <a:r>
              <a:rPr lang="es-MX" sz="4000" dirty="0">
                <a:latin typeface="Georgia" pitchFamily="18" charset="0"/>
              </a:rPr>
              <a:t>RHEMA: Origen Divino.</a:t>
            </a:r>
          </a:p>
          <a:p>
            <a:r>
              <a:rPr lang="es-MX" sz="4000" dirty="0">
                <a:latin typeface="Georgia" pitchFamily="18" charset="0"/>
              </a:rPr>
              <a:t>Las declaraciones específicas sobre un tema específico</a:t>
            </a:r>
          </a:p>
          <a:p>
            <a:r>
              <a:rPr lang="es-MX" sz="4000" dirty="0">
                <a:latin typeface="Georgia" pitchFamily="18" charset="0"/>
              </a:rPr>
              <a:t>El orden temático divino sobre algo</a:t>
            </a:r>
          </a:p>
          <a:p>
            <a:r>
              <a:rPr lang="es-MX" sz="4000" dirty="0">
                <a:latin typeface="Georgia" pitchFamily="18" charset="0"/>
              </a:rPr>
              <a:t>Las declaraciones absolutas de Dios</a:t>
            </a:r>
          </a:p>
          <a:p>
            <a:r>
              <a:rPr lang="es-MX" sz="4000" dirty="0">
                <a:latin typeface="Georgia" pitchFamily="18" charset="0"/>
              </a:rPr>
              <a:t>ES LO QUE DIOS DIJO SOBRE ALGO ESPECÍFICO</a:t>
            </a:r>
          </a:p>
          <a:p>
            <a:r>
              <a:rPr lang="es-MX" sz="4000" dirty="0">
                <a:latin typeface="Georgia" pitchFamily="18" charset="0"/>
              </a:rPr>
              <a:t>ES LO QUE DIOS DECLARÓ</a:t>
            </a:r>
          </a:p>
          <a:p>
            <a:r>
              <a:rPr lang="es-MX" sz="4000" dirty="0">
                <a:latin typeface="Georgia" pitchFamily="18" charset="0"/>
              </a:rPr>
              <a:t>SON LAS SENTENCIAS DIVINAS SOBRE UN TEMA ESPECÍFICO.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u="sng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1.	EL PODERÍO DE LA VESTIMENTA DIVINA</a:t>
            </a:r>
          </a:p>
          <a:p>
            <a:r>
              <a:rPr lang="es-CO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endParaRPr lang="es-CO" sz="36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" y="3072984"/>
            <a:ext cx="53814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 smtClean="0"/>
              <a:t>Efe.6:11</a:t>
            </a:r>
            <a:r>
              <a:rPr lang="es-CO" sz="4400" dirty="0" smtClean="0"/>
              <a:t>  </a:t>
            </a:r>
            <a:r>
              <a:rPr lang="es-CO" sz="4400" dirty="0"/>
              <a:t>Vestíos de toda la armadura de Dios, para que podáis estar firmes contra las asechanzas del diablo. </a:t>
            </a:r>
            <a:r>
              <a:rPr lang="es-CO" sz="4400" dirty="0" smtClean="0"/>
              <a:t> </a:t>
            </a:r>
            <a:endParaRPr lang="es-CO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567" y="3014506"/>
            <a:ext cx="3777521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4.  LAS OBLIGACIONES DEL CREYENTE EN LA VESTIMENTA PODEROSA</a:t>
            </a:r>
            <a:endParaRPr lang="es-CO" sz="4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rgbClr val="C00000"/>
                </a:solidFill>
                <a:latin typeface="Georgia" pitchFamily="18" charset="0"/>
              </a:rPr>
              <a:t>4.1 FORTALECERSE EN EL SEÑOR</a:t>
            </a:r>
          </a:p>
          <a:p>
            <a:r>
              <a:rPr lang="es-MX" sz="4400" dirty="0">
                <a:latin typeface="Georgia" pitchFamily="18" charset="0"/>
              </a:rPr>
              <a:t>Efe.6:10  Por lo demás, hermanos míos, fortaleceos en el Señor, y en el poder de su fuerza. </a:t>
            </a:r>
          </a:p>
          <a:p>
            <a:r>
              <a:rPr lang="es-MX" sz="4400" dirty="0">
                <a:solidFill>
                  <a:srgbClr val="C00000"/>
                </a:solidFill>
                <a:latin typeface="Georgia" pitchFamily="18" charset="0"/>
              </a:rPr>
              <a:t>FORTALECERSE ES DEPENDER DE SU PERSONA EN UNA RELACIÓN VITAL DE SOMETIMIENTO A SU SEÑORÍO</a:t>
            </a:r>
          </a:p>
          <a:p>
            <a:endParaRPr lang="es-MX" sz="4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sz="4400" b="1" dirty="0">
                <a:solidFill>
                  <a:srgbClr val="C00000"/>
                </a:solidFill>
                <a:latin typeface="Georgia" pitchFamily="18" charset="0"/>
              </a:rPr>
              <a:t>4.2 FORTALECERSE EN LA FUERZA DEL SEÑOR</a:t>
            </a:r>
          </a:p>
          <a:p>
            <a:r>
              <a:rPr lang="es-MX" sz="4400" dirty="0">
                <a:latin typeface="Georgia" pitchFamily="18" charset="0"/>
              </a:rPr>
              <a:t>Efe.6:10  Por lo demás, hermanos míos, fortaleceos en el Señor, y en el poder de su fuerza. </a:t>
            </a:r>
          </a:p>
          <a:p>
            <a:r>
              <a:rPr lang="es-MX" sz="4400" dirty="0">
                <a:solidFill>
                  <a:srgbClr val="FF0000"/>
                </a:solidFill>
                <a:latin typeface="Georgia" pitchFamily="18" charset="0"/>
              </a:rPr>
              <a:t>FORTALECERSE ES DEPENDER DE SU PERSONA, FUERZA OPERATIVA DIVINA, CAPACIDAD DIVINA ACTIVA Y EFECTIVA.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MX" sz="4800" b="1" dirty="0">
                <a:solidFill>
                  <a:srgbClr val="C00000"/>
                </a:solidFill>
                <a:latin typeface="Georgia" pitchFamily="18" charset="0"/>
              </a:rPr>
              <a:t>4.3 VESTIRSE DE TODA LA ARMADURA</a:t>
            </a:r>
          </a:p>
          <a:p>
            <a:r>
              <a:rPr lang="es-MX" sz="4800" dirty="0">
                <a:latin typeface="Georgia" pitchFamily="18" charset="0"/>
              </a:rPr>
              <a:t>Efe.6:11  Vestíos de toda la armadura de Dios, para que podáis estar firmes contra las asechanzas del diablo. </a:t>
            </a:r>
          </a:p>
          <a:p>
            <a:r>
              <a:rPr lang="es-MX" sz="4800" dirty="0">
                <a:solidFill>
                  <a:srgbClr val="FF0000"/>
                </a:solidFill>
                <a:latin typeface="Georgia" pitchFamily="18" charset="0"/>
              </a:rPr>
              <a:t>METERSE DENTRO DEL VESTIDO</a:t>
            </a:r>
          </a:p>
          <a:p>
            <a:r>
              <a:rPr lang="es-MX" sz="4800" dirty="0">
                <a:solidFill>
                  <a:srgbClr val="FF0000"/>
                </a:solidFill>
                <a:latin typeface="Georgia" pitchFamily="18" charset="0"/>
              </a:rPr>
              <a:t>MOSTRAR, EXIBIR EL VESTIDO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76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MX" sz="4800" b="1" dirty="0">
                <a:solidFill>
                  <a:srgbClr val="C00000"/>
                </a:solidFill>
                <a:latin typeface="Georgia" pitchFamily="18" charset="0"/>
              </a:rPr>
              <a:t>4.4 TOMAR TODA LA ARMADURA DIVINA</a:t>
            </a:r>
          </a:p>
          <a:p>
            <a:r>
              <a:rPr lang="es-MX" sz="4800" dirty="0">
                <a:latin typeface="Georgia" pitchFamily="18" charset="0"/>
              </a:rPr>
              <a:t>Efe.6:13  Por tanto, tomad toda la armadura de Dios, para que podáis resistir en el día malo, y habiendo acabado todo, estar firmes. </a:t>
            </a:r>
          </a:p>
          <a:p>
            <a:r>
              <a:rPr lang="es-MX" sz="4800" dirty="0">
                <a:solidFill>
                  <a:srgbClr val="FF0000"/>
                </a:solidFill>
                <a:latin typeface="Georgia" pitchFamily="18" charset="0"/>
              </a:rPr>
              <a:t>TOMAR ES APROPIARSE DE TODA LA VESTIMENTA MILITAR DIVINA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MX" sz="4400" b="1" dirty="0">
                <a:solidFill>
                  <a:srgbClr val="C00000"/>
                </a:solidFill>
                <a:latin typeface="Georgia" pitchFamily="18" charset="0"/>
              </a:rPr>
              <a:t>4.5 ESTAR FIRMES</a:t>
            </a:r>
          </a:p>
          <a:p>
            <a:r>
              <a:rPr lang="es-MX" sz="4400" dirty="0">
                <a:latin typeface="Georgia" pitchFamily="18" charset="0"/>
              </a:rPr>
              <a:t>Efe.6:14  Estad, pues, firmes, ceñidos vuestros lomos con la verdad, y vestidos con la coraza de justicia, </a:t>
            </a:r>
          </a:p>
          <a:p>
            <a:r>
              <a:rPr lang="es-MX" sz="4400" dirty="0">
                <a:solidFill>
                  <a:srgbClr val="FF0000"/>
                </a:solidFill>
                <a:latin typeface="Georgia" pitchFamily="18" charset="0"/>
              </a:rPr>
              <a:t>ESTAR FIRMES ES PERMANECER EN LA POSICIÓN ADECUADA PARA LA LUCHA, PERSEVERAR DE PIE, PERSISTIR CON FIRMEZA</a:t>
            </a:r>
          </a:p>
          <a:p>
            <a:endParaRPr lang="es-MX" sz="4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MX" sz="4800" b="1" dirty="0">
                <a:solidFill>
                  <a:srgbClr val="C00000"/>
                </a:solidFill>
                <a:latin typeface="Georgia" pitchFamily="18" charset="0"/>
              </a:rPr>
              <a:t>4.6 ORANDO EN TODO TIEMPO</a:t>
            </a:r>
          </a:p>
          <a:p>
            <a:r>
              <a:rPr lang="es-MX" sz="4800" dirty="0">
                <a:latin typeface="Georgia" pitchFamily="18" charset="0"/>
              </a:rPr>
              <a:t>Efe.6:18  orando en todo tiempo con toda oración y súplica en el Espíritu, y velando en ello con toda perseverancia y súplica por todos los santos; </a:t>
            </a:r>
          </a:p>
          <a:p>
            <a:r>
              <a:rPr lang="es-MX" sz="4800" dirty="0">
                <a:solidFill>
                  <a:srgbClr val="FF0000"/>
                </a:solidFill>
                <a:latin typeface="Georgia" pitchFamily="18" charset="0"/>
              </a:rPr>
              <a:t>CADA OPORTUNIDAD PARA ORAR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38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6730" y="1"/>
            <a:ext cx="78867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sz="6700" b="1" dirty="0" smtClean="0">
                <a:solidFill>
                  <a:srgbClr val="C00000"/>
                </a:solidFill>
                <a:latin typeface="Georgia" pitchFamily="18" charset="0"/>
              </a:rPr>
              <a:t>Conclusión</a:t>
            </a:r>
            <a:r>
              <a:rPr lang="es-MX" sz="6700" b="1" dirty="0">
                <a:solidFill>
                  <a:srgbClr val="C00000"/>
                </a:solidFill>
                <a:latin typeface="Georgia" pitchFamily="18" charset="0"/>
              </a:rPr>
              <a:t>: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1"/>
          </a:xfrm>
        </p:spPr>
        <p:txBody>
          <a:bodyPr>
            <a:normAutofit/>
          </a:bodyPr>
          <a:lstStyle/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EL PODERIO DE LA VESTIMENTA DIVINA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1.1 La F____ de la persona del Señor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1.2 La F____ del Señor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1.3 El P___ del Señor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1.4 La A____ del Señor</a:t>
            </a:r>
          </a:p>
          <a:p>
            <a:endParaRPr lang="es-MX" sz="48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es-MX" sz="6000" dirty="0">
                <a:solidFill>
                  <a:srgbClr val="C00000"/>
                </a:solidFill>
                <a:latin typeface="Georgia" pitchFamily="18" charset="0"/>
              </a:rPr>
              <a:t>2. LAS EXIGENCIAS DE LA VESTIMENTA PODEROSA</a:t>
            </a:r>
          </a:p>
          <a:p>
            <a:r>
              <a:rPr lang="es-MX" sz="6000" dirty="0">
                <a:solidFill>
                  <a:srgbClr val="C00000"/>
                </a:solidFill>
                <a:latin typeface="Georgia" pitchFamily="18" charset="0"/>
              </a:rPr>
              <a:t>2.1	La I____ del creyente</a:t>
            </a:r>
          </a:p>
          <a:p>
            <a:r>
              <a:rPr lang="es-MX" sz="6000" dirty="0">
                <a:solidFill>
                  <a:srgbClr val="C00000"/>
                </a:solidFill>
                <a:latin typeface="Georgia" pitchFamily="18" charset="0"/>
              </a:rPr>
              <a:t>2.2 Las A____ del Diablo</a:t>
            </a:r>
          </a:p>
          <a:p>
            <a:r>
              <a:rPr lang="es-MX" sz="6000" dirty="0">
                <a:solidFill>
                  <a:srgbClr val="C00000"/>
                </a:solidFill>
                <a:latin typeface="Georgia" pitchFamily="18" charset="0"/>
              </a:rPr>
              <a:t>2.3 La L____ Espiritual</a:t>
            </a:r>
          </a:p>
          <a:p>
            <a:r>
              <a:rPr lang="es-MX" sz="6000" dirty="0">
                <a:solidFill>
                  <a:srgbClr val="C00000"/>
                </a:solidFill>
                <a:latin typeface="Georgia" pitchFamily="18" charset="0"/>
              </a:rPr>
              <a:t>2.4 El día M____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4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1.1	LA FORTALEZA DE LA PERSONA DEL SEÑOR</a:t>
            </a:r>
            <a:endParaRPr lang="es-CO" sz="4000" b="1" u="sng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1938992"/>
            <a:ext cx="49712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Efe.6:10</a:t>
            </a:r>
            <a:r>
              <a:rPr lang="es-CO" sz="4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CO" sz="4800" dirty="0">
                <a:solidFill>
                  <a:prstClr val="black"/>
                </a:solidFill>
                <a:latin typeface="Georgia" panose="02040502050405020303" pitchFamily="18" charset="0"/>
              </a:rPr>
              <a:t>Por lo demás, hermanos míos, fortaleceos en el Señor, y en el poder de su fuerza.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45" y="2095500"/>
            <a:ext cx="417275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8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40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endParaRPr lang="es-CO" sz="14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3.	 LAS PARTES DE LA VESTIDURA PODEROSA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3.1	 El P__ de la fuerza del Señor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3.2	La V___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3.3	La J____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3.4	El E____ de la Paz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3.5 	La F_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3.6	La S____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3.8	La P___ de Dios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03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LAS OBLIGACIONES EN LA VESTIMENTA PODEROSA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4.1 F_____ en el Señor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4.2 F_____ en el poder del Señor  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4.3	V____ de toda la armadura de Dios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4.4 T____ toda la armadura de Dios</a:t>
            </a:r>
          </a:p>
          <a:p>
            <a:r>
              <a:rPr lang="es-MX" sz="4800" dirty="0">
                <a:solidFill>
                  <a:srgbClr val="C00000"/>
                </a:solidFill>
                <a:latin typeface="Georgia" pitchFamily="18" charset="0"/>
              </a:rPr>
              <a:t>4.5 O____ en todo tiempo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62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1.2	 LA FUERZA DEL SEÑOR: El es capaz de hacer todas las cosas</a:t>
            </a:r>
            <a:endParaRPr lang="es-CO" sz="4000" b="1" u="sng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2308324"/>
            <a:ext cx="49712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Efe.6:10</a:t>
            </a:r>
            <a:r>
              <a:rPr lang="es-CO" sz="4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CO" sz="4800" dirty="0">
                <a:solidFill>
                  <a:prstClr val="black"/>
                </a:solidFill>
                <a:latin typeface="Georgia" panose="02040502050405020303" pitchFamily="18" charset="0"/>
              </a:rPr>
              <a:t>Por lo demás, hermanos míos, fortaleceos en el Señor, y en el poder de su fuerza.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40" y="2473845"/>
            <a:ext cx="4140559" cy="41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2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1.3	 EL PODER DOMINANTE DEL SEÑOR</a:t>
            </a:r>
            <a:endParaRPr lang="es-CO" sz="5200" b="1" u="sng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1938992"/>
            <a:ext cx="49712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Efe.6:10</a:t>
            </a:r>
            <a:r>
              <a:rPr lang="es-CO" sz="4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CO" sz="4800" dirty="0">
                <a:solidFill>
                  <a:prstClr val="black"/>
                </a:solidFill>
                <a:latin typeface="Georgia" panose="02040502050405020303" pitchFamily="18" charset="0"/>
              </a:rPr>
              <a:t>Por lo demás, hermanos míos, fortaleceos en el Señor, y en el poder de su fuerza.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44" y="1938992"/>
            <a:ext cx="4238625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0"/>
            <a:ext cx="91761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2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1.4	 LA AUTORIDAD ABSOLUTA DEL SEÑOR</a:t>
            </a:r>
            <a:endParaRPr lang="es-CO" sz="5200" b="1" u="sng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32196" y="1692771"/>
            <a:ext cx="9144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Efe.6:10</a:t>
            </a:r>
            <a:r>
              <a:rPr lang="es-CO" sz="4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CO" sz="4800" dirty="0">
                <a:solidFill>
                  <a:prstClr val="black"/>
                </a:solidFill>
                <a:latin typeface="Georgia" panose="02040502050405020303" pitchFamily="18" charset="0"/>
              </a:rPr>
              <a:t>Por lo demás, hermanos míos, fortaleceos en el Señor, y en el poder de su fuerza.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69080"/>
            <a:ext cx="914400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32196" y="-282816"/>
            <a:ext cx="91761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b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2. LAS EXIGENCIAS DE LA VESTIMENTA PODEROSA</a:t>
            </a:r>
            <a:endParaRPr lang="es-CO" sz="32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4071506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Efe.6:11</a:t>
            </a:r>
            <a:r>
              <a:rPr lang="es-CO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CO" sz="4400" dirty="0">
                <a:solidFill>
                  <a:prstClr val="black"/>
                </a:solidFill>
                <a:latin typeface="Georgia" panose="02040502050405020303" pitchFamily="18" charset="0"/>
              </a:rPr>
              <a:t>Vestíos de toda la armadura de Dios, para que podáis estar firmes contra las asechanzas del diablo. </a:t>
            </a:r>
          </a:p>
        </p:txBody>
      </p:sp>
    </p:spTree>
    <p:extLst>
      <p:ext uri="{BB962C8B-B14F-4D97-AF65-F5344CB8AC3E}">
        <p14:creationId xmlns:p14="http://schemas.microsoft.com/office/powerpoint/2010/main" val="30382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2763"/>
          </a:xfrm>
        </p:spPr>
        <p:txBody>
          <a:bodyPr>
            <a:noAutofit/>
          </a:bodyPr>
          <a:lstStyle/>
          <a:p>
            <a:pPr algn="ctr"/>
            <a:r>
              <a:rPr lang="es-MX" sz="6000" b="1" dirty="0" smtClean="0">
                <a:solidFill>
                  <a:srgbClr val="C00000"/>
                </a:solidFill>
              </a:rPr>
              <a:t/>
            </a:r>
            <a:br>
              <a:rPr lang="es-MX" sz="6000" b="1" dirty="0" smtClean="0">
                <a:solidFill>
                  <a:srgbClr val="C00000"/>
                </a:solidFill>
              </a:rPr>
            </a:br>
            <a:r>
              <a:rPr lang="es-MX" sz="6000" b="1" dirty="0" smtClean="0">
                <a:solidFill>
                  <a:srgbClr val="C00000"/>
                </a:solidFill>
                <a:latin typeface="Georgia" pitchFamily="18" charset="0"/>
              </a:rPr>
              <a:t>2.1 </a:t>
            </a:r>
            <a:r>
              <a:rPr lang="es-MX" sz="6000" b="1" dirty="0">
                <a:solidFill>
                  <a:srgbClr val="C00000"/>
                </a:solidFill>
                <a:latin typeface="Georgia" pitchFamily="18" charset="0"/>
              </a:rPr>
              <a:t>LA INCAPACIDAD DEL CREYENTE</a:t>
            </a:r>
            <a:br>
              <a:rPr lang="es-MX" sz="6000" b="1" dirty="0">
                <a:solidFill>
                  <a:srgbClr val="C00000"/>
                </a:solidFill>
                <a:latin typeface="Georgia" pitchFamily="18" charset="0"/>
              </a:rPr>
            </a:br>
            <a:endParaRPr lang="es-MX" sz="6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20240"/>
            <a:ext cx="9144000" cy="4937759"/>
          </a:xfrm>
        </p:spPr>
        <p:txBody>
          <a:bodyPr>
            <a:normAutofit lnSpcReduction="10000"/>
          </a:bodyPr>
          <a:lstStyle/>
          <a:p>
            <a:r>
              <a:rPr lang="es-MX" sz="4000" dirty="0">
                <a:latin typeface="Georgia" pitchFamily="18" charset="0"/>
              </a:rPr>
              <a:t>Efe.6:10  Por lo demás, hermanos míos, fortaleceos en el Señor, y en el poder de su fuerza. II Cor.3:4  Y tal confianza tenemos mediante Cristo para con Dios; </a:t>
            </a:r>
          </a:p>
          <a:p>
            <a:r>
              <a:rPr lang="es-MX" sz="4000" dirty="0">
                <a:latin typeface="Georgia" pitchFamily="18" charset="0"/>
              </a:rPr>
              <a:t>II Cor.3:5  no que seamos competentes por nosotros mismos para pensar algo como de nosotros mismos, sino que nuestra competencia proviene de Dios,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83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1174</Words>
  <Application>Microsoft Office PowerPoint</Application>
  <PresentationFormat>Presentación en pantalla (4:3)</PresentationFormat>
  <Paragraphs>113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LA VESTIMENTA PODEROSA DEL CREYENTE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2.1 LA INCAPACIDAD DEL CREYENTE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Conclusión: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VESTIMENTA PODEROSA DEL CREYENTE</dc:title>
  <dc:creator>JESÚS GAMEZ</dc:creator>
  <cp:lastModifiedBy>HP</cp:lastModifiedBy>
  <cp:revision>30</cp:revision>
  <dcterms:created xsi:type="dcterms:W3CDTF">2015-08-07T23:25:03Z</dcterms:created>
  <dcterms:modified xsi:type="dcterms:W3CDTF">2017-08-10T22:55:33Z</dcterms:modified>
</cp:coreProperties>
</file>