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2D256F-4812-4488-99BF-EC12CB34200E}" type="datetimeFigureOut">
              <a:rPr lang="es-NI" smtClean="0"/>
              <a:pPr/>
              <a:t>12/12/2015</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1951314-A5FA-4F7A-9938-C0896CAC7C5B}"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D256F-4812-4488-99BF-EC12CB34200E}" type="datetimeFigureOut">
              <a:rPr lang="es-NI" smtClean="0"/>
              <a:pPr/>
              <a:t>12/12/2015</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51314-A5FA-4F7A-9938-C0896CAC7C5B}"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0" y="0"/>
            <a:ext cx="9144000" cy="1417638"/>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s-MX" b="1" u="sng" dirty="0" smtClean="0"/>
              <a:t/>
            </a:r>
            <a:br>
              <a:rPr lang="es-MX" b="1" u="sng" dirty="0" smtClean="0"/>
            </a:br>
            <a:r>
              <a:rPr lang="es-MX" b="1" u="sng" dirty="0" smtClean="0"/>
              <a:t>NO </a:t>
            </a:r>
            <a:r>
              <a:rPr lang="es-MX" b="1" u="sng" dirty="0"/>
              <a:t>DEJANDO DE CONGREGARNOS.</a:t>
            </a:r>
            <a:r>
              <a:rPr lang="es-NI" dirty="0"/>
              <a:t/>
            </a:r>
            <a:br>
              <a:rPr lang="es-NI" dirty="0"/>
            </a:br>
            <a:r>
              <a:rPr lang="es-MX" b="1" u="sng" dirty="0"/>
              <a:t>TEXTO: HEBREOS.10:25.</a:t>
            </a:r>
            <a:r>
              <a:rPr lang="es-NI" dirty="0"/>
              <a:t/>
            </a:r>
            <a:br>
              <a:rPr lang="es-NI" dirty="0"/>
            </a:br>
            <a:endParaRPr lang="es-NI" dirty="0"/>
          </a:p>
        </p:txBody>
      </p:sp>
      <p:sp>
        <p:nvSpPr>
          <p:cNvPr id="5" name="4 Marcador de contenido"/>
          <p:cNvSpPr>
            <a:spLocks noGrp="1"/>
          </p:cNvSpPr>
          <p:nvPr>
            <p:ph idx="1"/>
          </p:nvPr>
        </p:nvSpPr>
        <p:spPr>
          <a:xfrm>
            <a:off x="0" y="1600200"/>
            <a:ext cx="9144000" cy="4525963"/>
          </a:xfrm>
        </p:spPr>
        <p:style>
          <a:lnRef idx="1">
            <a:schemeClr val="accent5"/>
          </a:lnRef>
          <a:fillRef idx="3">
            <a:schemeClr val="accent5"/>
          </a:fillRef>
          <a:effectRef idx="2">
            <a:schemeClr val="accent5"/>
          </a:effectRef>
          <a:fontRef idx="minor">
            <a:schemeClr val="lt1"/>
          </a:fontRef>
        </p:style>
        <p:txBody>
          <a:bodyPr>
            <a:normAutofit fontScale="70000" lnSpcReduction="20000"/>
          </a:bodyPr>
          <a:lstStyle/>
          <a:p>
            <a:r>
              <a:rPr lang="es-MX" b="1" u="sng" dirty="0"/>
              <a:t>INTRODUCCIÓN:</a:t>
            </a:r>
            <a:endParaRPr lang="es-NI" dirty="0"/>
          </a:p>
          <a:p>
            <a:pPr lvl="0" algn="just"/>
            <a:r>
              <a:rPr lang="es-MX" b="1" dirty="0"/>
              <a:t>Dejar de asistir o ausentarse de las reuniones era algo que algunos habían convertido en una costumbre en esta congregación.</a:t>
            </a:r>
            <a:endParaRPr lang="es-NI" b="1" dirty="0"/>
          </a:p>
          <a:p>
            <a:pPr lvl="0" algn="just"/>
            <a:r>
              <a:rPr lang="es-MX" b="1" dirty="0"/>
              <a:t>Tal vez inconscientemente comenzaron a faltar pensaron que no era malo, primero un día, luego otro, hasta que se formó en un hábito entre ellos.</a:t>
            </a:r>
            <a:endParaRPr lang="es-NI" b="1" dirty="0"/>
          </a:p>
          <a:p>
            <a:pPr lvl="0" algn="just"/>
            <a:r>
              <a:rPr lang="es-MX" b="1" dirty="0"/>
              <a:t>Muchas veces el cristiano tiene que viajar. Algunas veces por negocios otras por necesidades o simplemente para descansar, viaja a un lugar donde no se reúne. ¿Será pecado dejar de reunirse por estar de viaje?</a:t>
            </a:r>
            <a:endParaRPr lang="es-NI" b="1" dirty="0"/>
          </a:p>
          <a:p>
            <a:pPr lvl="0" algn="just"/>
            <a:r>
              <a:rPr lang="es-MX" b="1" dirty="0"/>
              <a:t>Veremos en este estudio que hay muchas bendiciones cuando nos reunimos, y cuando dejamos de reunirnos perdemos todas estas bendiciones que se obtienen solo cuando nos reunimos.</a:t>
            </a:r>
            <a:endParaRPr lang="es-NI" b="1" dirty="0"/>
          </a:p>
          <a:p>
            <a:pPr lvl="0" algn="just"/>
            <a:r>
              <a:rPr lang="es-MX" b="1" dirty="0"/>
              <a:t>No tengamos esta hábito- Costumbre de no reunirnos. Sino atendamos a las reuniones del Señor.</a:t>
            </a:r>
            <a:endParaRPr lang="es-NI" b="1" dirty="0"/>
          </a:p>
          <a:p>
            <a:endParaRPr lang="es-NI" dirty="0"/>
          </a:p>
        </p:txBody>
      </p:sp>
      <p:sp>
        <p:nvSpPr>
          <p:cNvPr id="6" name="5 Rectángulo"/>
          <p:cNvSpPr/>
          <p:nvPr/>
        </p:nvSpPr>
        <p:spPr>
          <a:xfrm>
            <a:off x="1979712" y="5657671"/>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no dejando de congregarnos, como algunos tienen por costumbre, sino exhortándonos; y tanto más, cuanto veis que aquel día se acerca.</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diamond(in)">
                                      <p:cBhvr>
                                        <p:cTn id="17" dur="20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amond(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diamond(in)">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amond(in)">
                                      <p:cBhvr>
                                        <p:cTn id="32" dur="2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diamond(in)">
                                      <p:cBhvr>
                                        <p:cTn id="37" dur="20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diamond(in)">
                                      <p:cBhvr>
                                        <p:cTn id="42" dur="2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diamond(in)">
                                      <p:cBhvr>
                                        <p:cTn id="4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717032"/>
          </a:xfrm>
        </p:spPr>
        <p:style>
          <a:lnRef idx="1">
            <a:schemeClr val="accent1"/>
          </a:lnRef>
          <a:fillRef idx="3">
            <a:schemeClr val="accent1"/>
          </a:fillRef>
          <a:effectRef idx="2">
            <a:schemeClr val="accent1"/>
          </a:effectRef>
          <a:fontRef idx="minor">
            <a:schemeClr val="lt1"/>
          </a:fontRef>
        </p:style>
        <p:txBody>
          <a:bodyPr>
            <a:normAutofit lnSpcReduction="10000"/>
          </a:bodyPr>
          <a:lstStyle/>
          <a:p>
            <a:pPr lvl="0" algn="just"/>
            <a:r>
              <a:rPr lang="es-MX" b="1" dirty="0" smtClean="0"/>
              <a:t>Miremos a los discípulos del primer siglo. Ellos estaban de continuo en las enseñanzas. Hechos.2:42. 1:14. En las oraciones. Estaban día a día en el templo. Hechos.2:46. Los hermanos del primer siglos siempre buscaron donde reunirse aunque anduvieran de viaje. III Juan.6-7. Estos hermanos aunque salieron lejos buscaron donde reunirse.</a:t>
            </a:r>
            <a:endParaRPr lang="es-NI" b="1" dirty="0" smtClean="0"/>
          </a:p>
          <a:p>
            <a:endParaRPr lang="es-NI" dirty="0"/>
          </a:p>
        </p:txBody>
      </p:sp>
      <p:sp>
        <p:nvSpPr>
          <p:cNvPr id="4" name="3 Rectángulo"/>
          <p:cNvSpPr/>
          <p:nvPr/>
        </p:nvSpPr>
        <p:spPr>
          <a:xfrm>
            <a:off x="0" y="3717032"/>
            <a:ext cx="4572000" cy="923330"/>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Y perseveraban en la doctrina de los apóstoles, en la comunión unos con otros, en el partimiento del pan y en las oraciones.</a:t>
            </a:r>
            <a:endParaRPr lang="es-NI" b="1" dirty="0"/>
          </a:p>
        </p:txBody>
      </p:sp>
      <p:sp>
        <p:nvSpPr>
          <p:cNvPr id="5" name="4 Rectángulo"/>
          <p:cNvSpPr/>
          <p:nvPr/>
        </p:nvSpPr>
        <p:spPr>
          <a:xfrm>
            <a:off x="0" y="4725144"/>
            <a:ext cx="4572000" cy="923330"/>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Todos éstos perseveraban unánimes en oración y ruego, con las mujeres, y con María la madre de Jesús, y con sus hermanos.</a:t>
            </a:r>
            <a:endParaRPr lang="es-NI" b="1" dirty="0"/>
          </a:p>
        </p:txBody>
      </p:sp>
      <p:sp>
        <p:nvSpPr>
          <p:cNvPr id="6" name="5 Rectángulo"/>
          <p:cNvSpPr/>
          <p:nvPr/>
        </p:nvSpPr>
        <p:spPr>
          <a:xfrm>
            <a:off x="4572000" y="3212976"/>
            <a:ext cx="45720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s-NI" b="1" dirty="0" smtClean="0"/>
              <a:t>Y perseverando unánimes cada día en el templo, y partiendo el pan en las casas, comían juntos con alegría y sencillez de corazón,</a:t>
            </a:r>
            <a:endParaRPr lang="es-NI" b="1" dirty="0"/>
          </a:p>
        </p:txBody>
      </p:sp>
      <p:sp>
        <p:nvSpPr>
          <p:cNvPr id="7" name="6 Rectángulo"/>
          <p:cNvSpPr/>
          <p:nvPr/>
        </p:nvSpPr>
        <p:spPr>
          <a:xfrm>
            <a:off x="4572000" y="4365104"/>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los cuales han dado ante la iglesia testimonio de tu amor; y harás bien en encaminarlos como es digno de su servicio a Dios, para que continúen su viaje.</a:t>
            </a:r>
            <a:endParaRPr lang="es-NI" b="1" dirty="0"/>
          </a:p>
        </p:txBody>
      </p:sp>
      <p:sp>
        <p:nvSpPr>
          <p:cNvPr id="8" name="7 Rectángulo"/>
          <p:cNvSpPr/>
          <p:nvPr/>
        </p:nvSpPr>
        <p:spPr>
          <a:xfrm>
            <a:off x="2267744" y="5657671"/>
            <a:ext cx="4572000" cy="1200329"/>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r>
              <a:rPr lang="es-NI" b="1" dirty="0" smtClean="0"/>
              <a:t>los cuales han dado ante la iglesia testimonio de tu amor; y harás bien en encaminarlos como es digno de su servicio a Dios, para que continúen su viaje.</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style>
          <a:lnRef idx="2">
            <a:schemeClr val="accent1">
              <a:shade val="50000"/>
            </a:schemeClr>
          </a:lnRef>
          <a:fillRef idx="1">
            <a:schemeClr val="accent1"/>
          </a:fillRef>
          <a:effectRef idx="0">
            <a:schemeClr val="accent1"/>
          </a:effectRef>
          <a:fontRef idx="minor">
            <a:schemeClr val="lt1"/>
          </a:fontRef>
        </p:style>
        <p:txBody>
          <a:bodyPr>
            <a:normAutofit fontScale="92500"/>
          </a:bodyPr>
          <a:lstStyle/>
          <a:p>
            <a:pPr lvl="0" algn="just"/>
            <a:r>
              <a:rPr lang="es-MX" b="1" dirty="0" smtClean="0"/>
              <a:t>Cuando vallamos hacer un viaje primero asegurémonos de que allá iglesia de Cristo a donde vamos y que nos podemos reunir allí. Por que de lo contrario sino no lo hacemos estamos demostrando falta de espiritualidad y necedad en nuestro corazón al tener en poco el mandamiento de Dios.</a:t>
            </a:r>
            <a:endParaRPr lang="es-NI" b="1" dirty="0" smtClean="0"/>
          </a:p>
          <a:p>
            <a:pPr lvl="0" algn="just"/>
            <a:r>
              <a:rPr lang="es-MX" b="1" dirty="0" smtClean="0"/>
              <a:t>Imitemos los buenos ejemplos de los primeros cristianos que donde iban buscaban con afán donde reunirse.</a:t>
            </a:r>
            <a:endParaRPr lang="es-NI" b="1" dirty="0" smtClean="0"/>
          </a:p>
          <a:p>
            <a:endParaRPr lang="es-NI" dirty="0"/>
          </a:p>
        </p:txBody>
      </p:sp>
      <p:pic>
        <p:nvPicPr>
          <p:cNvPr id="9218" name="Picture 2" descr="C:\Users\MARIO MORENO\Desktop\Señales\No Dejando de Congregarnos\Domingo-una-palabra-especial-para-tu-vida.jpg"/>
          <p:cNvPicPr>
            <a:picLocks noChangeAspect="1" noChangeArrowheads="1"/>
          </p:cNvPicPr>
          <p:nvPr/>
        </p:nvPicPr>
        <p:blipFill>
          <a:blip r:embed="rId2" cstate="print"/>
          <a:srcRect/>
          <a:stretch>
            <a:fillRect/>
          </a:stretch>
        </p:blipFill>
        <p:spPr bwMode="auto">
          <a:xfrm>
            <a:off x="0" y="4293096"/>
            <a:ext cx="9144000" cy="25649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Effect transition="in" filter="diamond(in)">
                                      <p:cBhvr>
                                        <p:cTn id="22" dur="2000"/>
                                        <p:tgtEl>
                                          <p:spTgt spid="921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92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7638"/>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s-MX" b="1" u="sng" dirty="0" smtClean="0"/>
              <a:t>OBTENEMOS MUCHAS BENDICIONES CUANDO NOS REUNIMOS.</a:t>
            </a:r>
            <a:endParaRPr lang="es-NI" dirty="0"/>
          </a:p>
        </p:txBody>
      </p:sp>
      <p:sp>
        <p:nvSpPr>
          <p:cNvPr id="3" name="2 Marcador de contenido"/>
          <p:cNvSpPr>
            <a:spLocks noGrp="1"/>
          </p:cNvSpPr>
          <p:nvPr>
            <p:ph idx="1"/>
          </p:nvPr>
        </p:nvSpPr>
        <p:spPr>
          <a:xfrm>
            <a:off x="0" y="1600201"/>
            <a:ext cx="9144000" cy="3124944"/>
          </a:xfrm>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s-MX" b="1" dirty="0" smtClean="0"/>
              <a:t>Hermanos cuando nos reunimos obtenemos muchas bendiciones espirituales que son de nuestro provecho espiritual. Ya que en la iglesia es donde se encuentran todas las bendiciones espirituales. Ef.1:3. Solo en la iglesia encontramos bendiciones espirituales fuera de ella no.</a:t>
            </a:r>
            <a:endParaRPr lang="es-NI" b="1" dirty="0" smtClean="0"/>
          </a:p>
          <a:p>
            <a:endParaRPr lang="es-NI" dirty="0"/>
          </a:p>
        </p:txBody>
      </p:sp>
      <p:sp>
        <p:nvSpPr>
          <p:cNvPr id="4" name="3 Rectángulo"/>
          <p:cNvSpPr/>
          <p:nvPr/>
        </p:nvSpPr>
        <p:spPr>
          <a:xfrm>
            <a:off x="0" y="5013176"/>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Bendito sea el Dios y Padre de nuestro Señor Jesucristo, que nos bendijo con toda bendición espiritual en los lugares celestiales en Cristo,</a:t>
            </a:r>
            <a:endParaRPr lang="es-NI" b="1" dirty="0"/>
          </a:p>
        </p:txBody>
      </p:sp>
      <p:pic>
        <p:nvPicPr>
          <p:cNvPr id="10242" name="Picture 2" descr="C:\Users\MARIO MORENO\Desktop\Señales\No Dejando de Congregarnos\images.png"/>
          <p:cNvPicPr>
            <a:picLocks noChangeAspect="1" noChangeArrowheads="1"/>
          </p:cNvPicPr>
          <p:nvPr/>
        </p:nvPicPr>
        <p:blipFill>
          <a:blip r:embed="rId2" cstate="print"/>
          <a:srcRect/>
          <a:stretch>
            <a:fillRect/>
          </a:stretch>
        </p:blipFill>
        <p:spPr bwMode="auto">
          <a:xfrm>
            <a:off x="4499992" y="4509120"/>
            <a:ext cx="4644008" cy="2348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0242"/>
                                        </p:tgtEl>
                                        <p:attrNameLst>
                                          <p:attrName>style.visibility</p:attrName>
                                        </p:attrNameLst>
                                      </p:cBhvr>
                                      <p:to>
                                        <p:strVal val="visible"/>
                                      </p:to>
                                    </p:set>
                                    <p:animEffect transition="in" filter="diamond(in)">
                                      <p:cBhvr>
                                        <p:cTn id="27" dur="2000"/>
                                        <p:tgtEl>
                                          <p:spTgt spid="1024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102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4716016" cy="6858000"/>
          </a:xfrm>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20000"/>
          </a:bodyPr>
          <a:lstStyle/>
          <a:p>
            <a:pPr lvl="0" algn="just"/>
            <a:r>
              <a:rPr lang="es-MX" b="1" dirty="0" smtClean="0"/>
              <a:t>Miremos algunos ejemplos que nos sirven para ver que muchas veces perdemos estas bendiciones. Lucas.13:10-13. Aquí encontramos a una mujer en la sinagoga donde Jesús estaba enseñando y sano a esta mujer. Pregunta ¿fue casualidad que esta mujer estaba allí? Es una mujer que estaba constantes en las reuniones. Pongámonos a pensar si esta mujer no hubiera llegado este día. No hubiera sino sanada de su enfermedad pero como ella no se perdía ninguna reunión obtuvo el beneficio de ser sanada.</a:t>
            </a:r>
            <a:endParaRPr lang="es-NI" b="1" dirty="0" smtClean="0"/>
          </a:p>
          <a:p>
            <a:endParaRPr lang="es-NI" dirty="0"/>
          </a:p>
        </p:txBody>
      </p:sp>
      <p:sp>
        <p:nvSpPr>
          <p:cNvPr id="4" name="3 Rectángulo"/>
          <p:cNvSpPr/>
          <p:nvPr/>
        </p:nvSpPr>
        <p:spPr>
          <a:xfrm>
            <a:off x="4716016" y="0"/>
            <a:ext cx="442798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NI" b="1" dirty="0" smtClean="0"/>
              <a:t>Enseñaba Jesús en una sinagoga en el día de reposo;</a:t>
            </a:r>
            <a:endParaRPr lang="es-NI" b="1" dirty="0"/>
          </a:p>
        </p:txBody>
      </p:sp>
      <p:sp>
        <p:nvSpPr>
          <p:cNvPr id="5" name="4 Rectángulo"/>
          <p:cNvSpPr/>
          <p:nvPr/>
        </p:nvSpPr>
        <p:spPr>
          <a:xfrm>
            <a:off x="4716016" y="908720"/>
            <a:ext cx="4427984" cy="120032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s-NI" b="1" dirty="0" smtClean="0"/>
              <a:t>y había allí una mujer que desde hacía dieciocho años tenía espíritu de enfermedad, y andaba encorvada, y en ninguna manera se podía enderezar.</a:t>
            </a:r>
            <a:endParaRPr lang="es-NI" b="1" dirty="0"/>
          </a:p>
        </p:txBody>
      </p:sp>
      <p:sp>
        <p:nvSpPr>
          <p:cNvPr id="6" name="5 Rectángulo"/>
          <p:cNvSpPr/>
          <p:nvPr/>
        </p:nvSpPr>
        <p:spPr>
          <a:xfrm>
            <a:off x="4716016" y="2348880"/>
            <a:ext cx="4427984" cy="64633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s-NI" b="1" dirty="0" smtClean="0"/>
              <a:t>Cuando Jesús la vio, la llamó y le dijo: Mujer, eres libre de tu enfermedad.</a:t>
            </a:r>
            <a:endParaRPr lang="es-NI" b="1" dirty="0"/>
          </a:p>
        </p:txBody>
      </p:sp>
      <p:sp>
        <p:nvSpPr>
          <p:cNvPr id="7" name="6 Rectángulo"/>
          <p:cNvSpPr/>
          <p:nvPr/>
        </p:nvSpPr>
        <p:spPr>
          <a:xfrm>
            <a:off x="4860032" y="3140968"/>
            <a:ext cx="4283968" cy="64633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s-NI" b="1" dirty="0" smtClean="0"/>
              <a:t>Y puso las manos sobre ella; y ella se enderezó luego, y glorificaba a Dios.</a:t>
            </a:r>
            <a:endParaRPr lang="es-NI" b="1" dirty="0"/>
          </a:p>
        </p:txBody>
      </p:sp>
      <p:pic>
        <p:nvPicPr>
          <p:cNvPr id="11266" name="Picture 2" descr="C:\Users\MARIO MORENO\Desktop\Señales\No Dejando de Congregarnos\ENCORVADA.jpg"/>
          <p:cNvPicPr>
            <a:picLocks noChangeAspect="1" noChangeArrowheads="1"/>
          </p:cNvPicPr>
          <p:nvPr/>
        </p:nvPicPr>
        <p:blipFill>
          <a:blip r:embed="rId2" cstate="print"/>
          <a:srcRect/>
          <a:stretch>
            <a:fillRect/>
          </a:stretch>
        </p:blipFill>
        <p:spPr bwMode="auto">
          <a:xfrm>
            <a:off x="4860033" y="3933057"/>
            <a:ext cx="4283968" cy="29249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Effect transition="in" filter="diamond(in)">
                                      <p:cBhvr>
                                        <p:cTn id="37" dur="2000"/>
                                        <p:tgtEl>
                                          <p:spTgt spid="1126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378904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lgn="just"/>
            <a:r>
              <a:rPr lang="es-MX" b="1" dirty="0" smtClean="0"/>
              <a:t>Los discípulos estaban reunidos cuando Jesús se les apareció. Juan.20:19-20.  Pero Tomas uno de los discípulos se perdió esta oportunidad por no estar allí reunido. V.24. Tomas se perdió este gran privilegio de ver a Jesús resucitado Y por eso no creía a lo que los otros discípulos le dijeron. </a:t>
            </a:r>
            <a:endParaRPr lang="es-NI" b="1" dirty="0" smtClean="0"/>
          </a:p>
          <a:p>
            <a:endParaRPr lang="es-NI" dirty="0"/>
          </a:p>
        </p:txBody>
      </p:sp>
      <p:sp>
        <p:nvSpPr>
          <p:cNvPr id="4" name="3 Rectángulo"/>
          <p:cNvSpPr/>
          <p:nvPr/>
        </p:nvSpPr>
        <p:spPr>
          <a:xfrm>
            <a:off x="0" y="2996952"/>
            <a:ext cx="457200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s-NI" b="1" dirty="0" smtClean="0"/>
              <a:t>Cuando llegó la noche de aquel mismo día, el primero de la semana, estando las puertas cerradas en el lugar donde los discípulos estaban reunidos por miedo de los judíos, vino Jesús, y puesto en medio, les dijo: Paz a vosotros.</a:t>
            </a:r>
            <a:endParaRPr lang="es-NI" b="1" dirty="0"/>
          </a:p>
        </p:txBody>
      </p:sp>
      <p:sp>
        <p:nvSpPr>
          <p:cNvPr id="5" name="4 Rectángulo"/>
          <p:cNvSpPr/>
          <p:nvPr/>
        </p:nvSpPr>
        <p:spPr>
          <a:xfrm>
            <a:off x="0" y="4869160"/>
            <a:ext cx="4572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s-NI" b="1" dirty="0" smtClean="0"/>
              <a:t>Y cuando les hubo dicho esto, les mostró las manos y el costado. Y los discípulos se regocijaron viendo al Señor.</a:t>
            </a:r>
            <a:endParaRPr lang="es-NI" b="1" dirty="0"/>
          </a:p>
        </p:txBody>
      </p:sp>
      <p:sp>
        <p:nvSpPr>
          <p:cNvPr id="6" name="5 Rectángulo"/>
          <p:cNvSpPr/>
          <p:nvPr/>
        </p:nvSpPr>
        <p:spPr>
          <a:xfrm>
            <a:off x="0" y="6021288"/>
            <a:ext cx="457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s-NI" b="1" dirty="0" smtClean="0"/>
              <a:t>Pero Tomás, uno de los doce, llamado Dídimo, no estaba con ellos cuando Jesús vino.</a:t>
            </a:r>
            <a:endParaRPr lang="es-NI" b="1" dirty="0"/>
          </a:p>
        </p:txBody>
      </p:sp>
      <p:pic>
        <p:nvPicPr>
          <p:cNvPr id="12290" name="Picture 2" descr="C:\Users\MARIO MORENO\Desktop\Señales\No Dejando de Congregarnos\jesus-reunido-con-sus-discipulos.jpg"/>
          <p:cNvPicPr>
            <a:picLocks noChangeAspect="1" noChangeArrowheads="1"/>
          </p:cNvPicPr>
          <p:nvPr/>
        </p:nvPicPr>
        <p:blipFill>
          <a:blip r:embed="rId2" cstate="print"/>
          <a:srcRect/>
          <a:stretch>
            <a:fillRect/>
          </a:stretch>
        </p:blipFill>
        <p:spPr bwMode="auto">
          <a:xfrm>
            <a:off x="4572000" y="3068960"/>
            <a:ext cx="4572000" cy="3789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2290"/>
                                        </p:tgtEl>
                                        <p:attrNameLst>
                                          <p:attrName>style.visibility</p:attrName>
                                        </p:attrNameLst>
                                      </p:cBhvr>
                                      <p:to>
                                        <p:strVal val="visible"/>
                                      </p:to>
                                    </p:set>
                                    <p:animEffect transition="in" filter="diamond(in)">
                                      <p:cBhvr>
                                        <p:cTn id="32" dur="2000"/>
                                        <p:tgtEl>
                                          <p:spTgt spid="1229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122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2636912"/>
          </a:xfrm>
        </p:spPr>
        <p:style>
          <a:lnRef idx="2">
            <a:schemeClr val="accent1">
              <a:shade val="50000"/>
            </a:schemeClr>
          </a:lnRef>
          <a:fillRef idx="1">
            <a:schemeClr val="accent1"/>
          </a:fillRef>
          <a:effectRef idx="0">
            <a:schemeClr val="accent1"/>
          </a:effectRef>
          <a:fontRef idx="minor">
            <a:schemeClr val="lt1"/>
          </a:fontRef>
        </p:style>
        <p:txBody>
          <a:bodyPr/>
          <a:lstStyle/>
          <a:p>
            <a:pPr algn="just"/>
            <a:r>
              <a:rPr lang="es-MX" b="1" dirty="0" smtClean="0"/>
              <a:t>¿Cuántos de nosotros nos perdemos la oportunidad de estar con Jesús reunido por no congregarnos? Por que Jesús esta en cada reunión. Mat.18:20. Donde estemos reunidos el esta con nosotros.</a:t>
            </a:r>
            <a:endParaRPr lang="es-NI" dirty="0"/>
          </a:p>
        </p:txBody>
      </p:sp>
      <p:sp>
        <p:nvSpPr>
          <p:cNvPr id="4" name="3 Rectángulo"/>
          <p:cNvSpPr/>
          <p:nvPr/>
        </p:nvSpPr>
        <p:spPr>
          <a:xfrm>
            <a:off x="2627784" y="2348880"/>
            <a:ext cx="457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s-NI" b="1" dirty="0" smtClean="0"/>
              <a:t>Porque donde están dos o tres congregados en mi nombre, allí estoy yo en medio de ellos.</a:t>
            </a:r>
            <a:endParaRPr lang="es-NI" b="1" dirty="0"/>
          </a:p>
        </p:txBody>
      </p:sp>
      <p:pic>
        <p:nvPicPr>
          <p:cNvPr id="13314" name="Picture 2" descr="C:\Users\MARIO MORENO\Desktop\Señales\No Dejando de Congregarnos\Dios-con-Nosotros.jpg"/>
          <p:cNvPicPr>
            <a:picLocks noChangeAspect="1" noChangeArrowheads="1"/>
          </p:cNvPicPr>
          <p:nvPr/>
        </p:nvPicPr>
        <p:blipFill>
          <a:blip r:embed="rId2" cstate="print"/>
          <a:srcRect/>
          <a:stretch>
            <a:fillRect/>
          </a:stretch>
        </p:blipFill>
        <p:spPr bwMode="auto">
          <a:xfrm>
            <a:off x="0" y="2996953"/>
            <a:ext cx="8964488" cy="38610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diamond(in)">
                                      <p:cBhvr>
                                        <p:cTn id="22" dur="2000"/>
                                        <p:tgtEl>
                                          <p:spTgt spid="133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33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2980928"/>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lvl="0" algn="just"/>
            <a:r>
              <a:rPr lang="es-MX" b="1" u="sng" dirty="0" smtClean="0"/>
              <a:t>Obtenemos la bendición de estar en comunión con la Deidad.</a:t>
            </a:r>
            <a:r>
              <a:rPr lang="es-MX" b="1" dirty="0" smtClean="0"/>
              <a:t> Nuestro Padre Celestial. I Juan.1:3. Al adorarle en Espíritu y en verdad. Juan.4:24. Con nuestro Señor Jesucristo. I Cor.1:9. Al participar de la cena con el. Con el Espíritu Santo, a través de su la palabra.</a:t>
            </a:r>
            <a:endParaRPr lang="es-NI" b="1" dirty="0" smtClean="0"/>
          </a:p>
          <a:p>
            <a:endParaRPr lang="es-NI" dirty="0"/>
          </a:p>
        </p:txBody>
      </p:sp>
      <p:sp>
        <p:nvSpPr>
          <p:cNvPr id="4" name="3 Rectángulo"/>
          <p:cNvSpPr/>
          <p:nvPr/>
        </p:nvSpPr>
        <p:spPr>
          <a:xfrm>
            <a:off x="0" y="2924944"/>
            <a:ext cx="4572000" cy="147732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r>
              <a:rPr lang="es-NI" b="1" dirty="0" smtClean="0"/>
              <a:t>lo que hemos visto y oído, eso os anunciamos, para que también vosotros tengáis comunión con nosotros; y nuestra comunión verdaderamente es con el Padre, y con su Hijo Jesucristo.</a:t>
            </a:r>
            <a:endParaRPr lang="es-NI" b="1" dirty="0"/>
          </a:p>
        </p:txBody>
      </p:sp>
      <p:sp>
        <p:nvSpPr>
          <p:cNvPr id="5" name="4 Rectángulo"/>
          <p:cNvSpPr/>
          <p:nvPr/>
        </p:nvSpPr>
        <p:spPr>
          <a:xfrm>
            <a:off x="0" y="4509120"/>
            <a:ext cx="457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s-NI" b="1" dirty="0" smtClean="0"/>
              <a:t>Dios es Espíritu; y los que le adoran, en espíritu y en verdad es necesario que adoren.</a:t>
            </a:r>
            <a:endParaRPr lang="es-NI" b="1" dirty="0"/>
          </a:p>
        </p:txBody>
      </p:sp>
      <p:sp>
        <p:nvSpPr>
          <p:cNvPr id="6" name="5 Rectángulo"/>
          <p:cNvSpPr/>
          <p:nvPr/>
        </p:nvSpPr>
        <p:spPr>
          <a:xfrm>
            <a:off x="0" y="5517232"/>
            <a:ext cx="457200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r>
              <a:rPr lang="es-NI" b="1" dirty="0" smtClean="0"/>
              <a:t>Fiel es Dios, por el cual fuisteis llamados a la comunión con su Hijo Jesucristo nuestro Señor. ¿Está dividido Cristo?</a:t>
            </a:r>
            <a:endParaRPr lang="es-NI" b="1" dirty="0"/>
          </a:p>
        </p:txBody>
      </p:sp>
      <p:pic>
        <p:nvPicPr>
          <p:cNvPr id="14338" name="Picture 2" descr="C:\Users\MARIO MORENO\Desktop\Señales\No Dejando de Congregarnos\947-2-postal-de-feliz-comunion.jpg"/>
          <p:cNvPicPr>
            <a:picLocks noChangeAspect="1" noChangeArrowheads="1"/>
          </p:cNvPicPr>
          <p:nvPr/>
        </p:nvPicPr>
        <p:blipFill>
          <a:blip r:embed="rId2" cstate="print"/>
          <a:srcRect/>
          <a:stretch>
            <a:fillRect/>
          </a:stretch>
        </p:blipFill>
        <p:spPr bwMode="auto">
          <a:xfrm>
            <a:off x="4716016" y="2276872"/>
            <a:ext cx="4427984" cy="45811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4338"/>
                                        </p:tgtEl>
                                        <p:attrNameLst>
                                          <p:attrName>style.visibility</p:attrName>
                                        </p:attrNameLst>
                                      </p:cBhvr>
                                      <p:to>
                                        <p:strVal val="visible"/>
                                      </p:to>
                                    </p:set>
                                    <p:animEffect transition="in" filter="diamond(in)">
                                      <p:cBhvr>
                                        <p:cTn id="32" dur="2000"/>
                                        <p:tgtEl>
                                          <p:spTgt spid="1433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143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lvl="0" algn="just"/>
            <a:r>
              <a:rPr lang="es-MX" b="1" dirty="0" smtClean="0"/>
              <a:t>Hermanos obtenemos tanto beneficios cuando nos reunimos tenemos el privilegio de participar de la cena del Señor- De orar- De cantar- De edificarnos- De ofrendar. De estar en comunión los unos con los otros. Pero cuando no nos reunimos perdemos todos estos beneficios y es por eso que nuestra fe no crece por que la fe viene por el oír la palabra de Dios. Rom.10:17. Cuando no nos reunimos perdemos este privilegio de oír la palabra de Dios y por eso nuestra fe es débil como la de Tomas.</a:t>
            </a:r>
            <a:endParaRPr lang="es-NI" b="1" dirty="0" smtClean="0"/>
          </a:p>
          <a:p>
            <a:endParaRPr lang="es-NI" dirty="0"/>
          </a:p>
        </p:txBody>
      </p:sp>
      <p:sp>
        <p:nvSpPr>
          <p:cNvPr id="4" name="3 Rectángulo"/>
          <p:cNvSpPr/>
          <p:nvPr/>
        </p:nvSpPr>
        <p:spPr>
          <a:xfrm>
            <a:off x="0" y="5013176"/>
            <a:ext cx="385192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s-NI" b="1" dirty="0" smtClean="0"/>
              <a:t>Así que la fe es por el oír, y el oír, por la palabra de Dios.</a:t>
            </a:r>
            <a:endParaRPr lang="es-NI" b="1" dirty="0"/>
          </a:p>
        </p:txBody>
      </p:sp>
      <p:pic>
        <p:nvPicPr>
          <p:cNvPr id="15363" name="Picture 3" descr="C:\Users\MARIO MORENO\Desktop\Señales\No Dejando de Congregarnos\d9ac3ac759c954e0aef3c23ce138b882.jpg"/>
          <p:cNvPicPr>
            <a:picLocks noChangeAspect="1" noChangeArrowheads="1"/>
          </p:cNvPicPr>
          <p:nvPr/>
        </p:nvPicPr>
        <p:blipFill>
          <a:blip r:embed="rId2" cstate="print"/>
          <a:srcRect/>
          <a:stretch>
            <a:fillRect/>
          </a:stretch>
        </p:blipFill>
        <p:spPr bwMode="auto">
          <a:xfrm>
            <a:off x="3635896" y="4437112"/>
            <a:ext cx="5508104" cy="2420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5363"/>
                                        </p:tgtEl>
                                        <p:attrNameLst>
                                          <p:attrName>style.visibility</p:attrName>
                                        </p:attrNameLst>
                                      </p:cBhvr>
                                      <p:to>
                                        <p:strVal val="visible"/>
                                      </p:to>
                                    </p:set>
                                    <p:animEffect transition="in" filter="diamond(in)">
                                      <p:cBhvr>
                                        <p:cTn id="22" dur="2000"/>
                                        <p:tgtEl>
                                          <p:spTgt spid="1536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53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98072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s-MX" b="1" u="sng" dirty="0" smtClean="0"/>
              <a:t/>
            </a:r>
            <a:br>
              <a:rPr lang="es-MX" b="1" u="sng" dirty="0" smtClean="0"/>
            </a:br>
            <a:r>
              <a:rPr lang="es-MX" b="1" u="sng" dirty="0" smtClean="0"/>
              <a:t>CONCLUSIÓN:</a:t>
            </a:r>
            <a:r>
              <a:rPr lang="es-NI" dirty="0" smtClean="0"/>
              <a:t/>
            </a:r>
            <a:br>
              <a:rPr lang="es-NI" dirty="0" smtClean="0"/>
            </a:br>
            <a:endParaRPr lang="es-NI" dirty="0"/>
          </a:p>
        </p:txBody>
      </p:sp>
      <p:sp>
        <p:nvSpPr>
          <p:cNvPr id="3" name="2 Marcador de contenido"/>
          <p:cNvSpPr>
            <a:spLocks noGrp="1"/>
          </p:cNvSpPr>
          <p:nvPr>
            <p:ph idx="1"/>
          </p:nvPr>
        </p:nvSpPr>
        <p:spPr>
          <a:xfrm>
            <a:off x="0" y="1196752"/>
            <a:ext cx="9144000" cy="4781128"/>
          </a:xfrm>
        </p:spPr>
        <p:style>
          <a:lnRef idx="2">
            <a:schemeClr val="accent1">
              <a:shade val="50000"/>
            </a:schemeClr>
          </a:lnRef>
          <a:fillRef idx="1">
            <a:schemeClr val="accent1"/>
          </a:fillRef>
          <a:effectRef idx="0">
            <a:schemeClr val="accent1"/>
          </a:effectRef>
          <a:fontRef idx="minor">
            <a:schemeClr val="lt1"/>
          </a:fontRef>
        </p:style>
        <p:txBody>
          <a:bodyPr>
            <a:normAutofit fontScale="77500" lnSpcReduction="20000"/>
          </a:bodyPr>
          <a:lstStyle/>
          <a:p>
            <a:pPr lvl="0" algn="just"/>
            <a:r>
              <a:rPr lang="es-MX" b="1" dirty="0" smtClean="0"/>
              <a:t>Hermanos no dejemos de congregarnos, tengamos el buen hábito, la buena costumbre de reunirnos. Cuando nos reunimos demostramos el amor que tenemos a Dios. I Juan.5:3. Ya que el amor a Dios es que guardemos sus mandamientos. Y el reunirnos es un mandamiento. Cuando no nos reunimos estamos demostrando que no amamos a Dios.</a:t>
            </a:r>
            <a:endParaRPr lang="es-NI" b="1" dirty="0" smtClean="0"/>
          </a:p>
          <a:p>
            <a:pPr lvl="0" algn="just"/>
            <a:r>
              <a:rPr lang="es-MX" b="1" dirty="0" smtClean="0"/>
              <a:t>Al reunirnos es para nuestro propio beneficio obtenemos muchas bendiciones espirituales que son para nuestros provechos. No desaprovechemos estas bendiciones que Dios nos da al reunirnos.</a:t>
            </a:r>
            <a:endParaRPr lang="es-NI" b="1" dirty="0" smtClean="0"/>
          </a:p>
          <a:p>
            <a:pPr lvl="0" algn="just"/>
            <a:r>
              <a:rPr lang="es-MX" b="1" dirty="0" smtClean="0"/>
              <a:t>Imitemos los buenos ejemplos como el de Jesús el de los primeros cristianos, seamos ejemplos para otros al reunirnos.</a:t>
            </a:r>
            <a:endParaRPr lang="es-NI" b="1" dirty="0" smtClean="0"/>
          </a:p>
          <a:p>
            <a:pPr lvl="0" algn="just"/>
            <a:r>
              <a:rPr lang="es-MX" b="1" dirty="0" smtClean="0"/>
              <a:t>Seamos fieles en cumplir con este mandamiento no caigamos en el mismos error que estaban cayendo los Hebreos.</a:t>
            </a:r>
            <a:endParaRPr lang="es-NI" b="1" dirty="0" smtClean="0"/>
          </a:p>
          <a:p>
            <a:endParaRPr lang="es-NI" dirty="0"/>
          </a:p>
        </p:txBody>
      </p:sp>
      <p:sp>
        <p:nvSpPr>
          <p:cNvPr id="4" name="3 Rectángulo"/>
          <p:cNvSpPr/>
          <p:nvPr/>
        </p:nvSpPr>
        <p:spPr>
          <a:xfrm>
            <a:off x="2267744" y="5733256"/>
            <a:ext cx="4572000" cy="92333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r>
              <a:rPr lang="es-NI" b="1" dirty="0" smtClean="0"/>
              <a:t>Pues este es el amor a Dios, que guardemos sus mandamientos; y sus mandamientos no son gravosos.</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amond(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diamond(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amond(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s-NI" b="1" dirty="0" smtClean="0"/>
              <a:t>TRES PRIVILEGIOS AL REUNIRNOS</a:t>
            </a:r>
            <a:endParaRPr lang="es-NI" b="1" dirty="0"/>
          </a:p>
        </p:txBody>
      </p:sp>
      <p:sp>
        <p:nvSpPr>
          <p:cNvPr id="5" name="4 Flecha derecha"/>
          <p:cNvSpPr/>
          <p:nvPr/>
        </p:nvSpPr>
        <p:spPr>
          <a:xfrm>
            <a:off x="251520" y="1628800"/>
            <a:ext cx="1115616" cy="79208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NI" sz="2800" b="1" dirty="0" smtClean="0"/>
              <a:t>1</a:t>
            </a:r>
            <a:endParaRPr lang="es-NI" sz="2800" b="1" dirty="0"/>
          </a:p>
        </p:txBody>
      </p:sp>
      <p:sp>
        <p:nvSpPr>
          <p:cNvPr id="6" name="5 Rectángulo"/>
          <p:cNvSpPr/>
          <p:nvPr/>
        </p:nvSpPr>
        <p:spPr>
          <a:xfrm>
            <a:off x="2051720" y="1700808"/>
            <a:ext cx="4752528" cy="79208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NI" sz="2400" b="1" dirty="0" smtClean="0"/>
              <a:t>AUMENTAR EL AMOR UNOS A OTROS.</a:t>
            </a:r>
            <a:endParaRPr lang="es-NI" sz="2400" b="1" dirty="0"/>
          </a:p>
        </p:txBody>
      </p:sp>
      <p:sp>
        <p:nvSpPr>
          <p:cNvPr id="7" name="6 Flecha derecha"/>
          <p:cNvSpPr/>
          <p:nvPr/>
        </p:nvSpPr>
        <p:spPr>
          <a:xfrm>
            <a:off x="179512" y="3356992"/>
            <a:ext cx="1080120" cy="864096"/>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NI" sz="2400" b="1" dirty="0" smtClean="0"/>
              <a:t>2</a:t>
            </a:r>
            <a:endParaRPr lang="es-NI" sz="2400" b="1" dirty="0"/>
          </a:p>
        </p:txBody>
      </p:sp>
      <p:sp>
        <p:nvSpPr>
          <p:cNvPr id="8" name="7 Rectángulo"/>
          <p:cNvSpPr/>
          <p:nvPr/>
        </p:nvSpPr>
        <p:spPr>
          <a:xfrm>
            <a:off x="2051720" y="3284984"/>
            <a:ext cx="4680520" cy="93610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NI" sz="2400" b="1" dirty="0" smtClean="0"/>
              <a:t>AUMENTAR LAS BUENAS OBRAS.</a:t>
            </a:r>
            <a:endParaRPr lang="es-NI" sz="2400" b="1" dirty="0"/>
          </a:p>
        </p:txBody>
      </p:sp>
      <p:sp>
        <p:nvSpPr>
          <p:cNvPr id="9" name="8 Flecha derecha"/>
          <p:cNvSpPr/>
          <p:nvPr/>
        </p:nvSpPr>
        <p:spPr>
          <a:xfrm>
            <a:off x="251520" y="4941168"/>
            <a:ext cx="1008112" cy="79208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NI" sz="2400" b="1" dirty="0" smtClean="0"/>
              <a:t>3</a:t>
            </a:r>
            <a:endParaRPr lang="es-NI" sz="2400" b="1" dirty="0"/>
          </a:p>
        </p:txBody>
      </p:sp>
      <p:sp>
        <p:nvSpPr>
          <p:cNvPr id="10" name="9 Rectángulo"/>
          <p:cNvSpPr/>
          <p:nvPr/>
        </p:nvSpPr>
        <p:spPr>
          <a:xfrm>
            <a:off x="2051720" y="4869160"/>
            <a:ext cx="4680520" cy="79208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NI" sz="2400" b="1" dirty="0" smtClean="0"/>
              <a:t>EXHORTARSE EL UNO AL OTRO.</a:t>
            </a:r>
            <a:endParaRPr lang="es-NI" sz="2400" b="1" dirty="0"/>
          </a:p>
        </p:txBody>
      </p:sp>
      <p:sp>
        <p:nvSpPr>
          <p:cNvPr id="11" name="10 Rectángulo"/>
          <p:cNvSpPr/>
          <p:nvPr/>
        </p:nvSpPr>
        <p:spPr>
          <a:xfrm>
            <a:off x="1403648" y="6021288"/>
            <a:ext cx="6408712" cy="8367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NI" sz="2400" b="1" dirty="0" smtClean="0"/>
              <a:t>NO SE PIERDA NINGUNO DE ESTOS PRIVILEGIOS.</a:t>
            </a:r>
            <a:endParaRPr lang="es-NI"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amond(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amond(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68760"/>
          </a:xfrm>
        </p:spPr>
        <p:style>
          <a:lnRef idx="1">
            <a:schemeClr val="accent2"/>
          </a:lnRef>
          <a:fillRef idx="3">
            <a:schemeClr val="accent2"/>
          </a:fillRef>
          <a:effectRef idx="2">
            <a:schemeClr val="accent2"/>
          </a:effectRef>
          <a:fontRef idx="minor">
            <a:schemeClr val="lt1"/>
          </a:fontRef>
        </p:style>
        <p:txBody>
          <a:bodyPr/>
          <a:lstStyle/>
          <a:p>
            <a:r>
              <a:rPr lang="es-MX" b="1" u="sng" dirty="0" smtClean="0"/>
              <a:t>¿ES PECADO DEJAR DE REUNIRSE?</a:t>
            </a:r>
            <a:endParaRPr lang="es-NI" dirty="0"/>
          </a:p>
        </p:txBody>
      </p:sp>
      <p:sp>
        <p:nvSpPr>
          <p:cNvPr id="3" name="2 Marcador de contenido"/>
          <p:cNvSpPr>
            <a:spLocks noGrp="1"/>
          </p:cNvSpPr>
          <p:nvPr>
            <p:ph idx="1"/>
          </p:nvPr>
        </p:nvSpPr>
        <p:spPr>
          <a:xfrm>
            <a:off x="0" y="1268761"/>
            <a:ext cx="9144000" cy="295232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lgn="just"/>
            <a:r>
              <a:rPr lang="es-MX" b="1" dirty="0" smtClean="0"/>
              <a:t>Veremos si es pecado dejar de reunirnos. ¿Que es pecado? Bueno dice I Juan.3:4. Dice que es infringir la ley de Dios. Y se demuestra en el texto de Hebreos.10:25. Donde leemos que no debemos de dejar las reuniones.</a:t>
            </a:r>
            <a:endParaRPr lang="es-NI" b="1" dirty="0" smtClean="0"/>
          </a:p>
          <a:p>
            <a:endParaRPr lang="es-NI" dirty="0"/>
          </a:p>
        </p:txBody>
      </p:sp>
      <p:sp>
        <p:nvSpPr>
          <p:cNvPr id="4" name="3 Rectángulo"/>
          <p:cNvSpPr/>
          <p:nvPr/>
        </p:nvSpPr>
        <p:spPr>
          <a:xfrm>
            <a:off x="0" y="4509120"/>
            <a:ext cx="4572000" cy="923330"/>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Todo aquel que comete pecado, infringe también la ley; pues el pecado es infracción de la ley.</a:t>
            </a:r>
            <a:endParaRPr lang="es-NI" b="1" dirty="0"/>
          </a:p>
        </p:txBody>
      </p:sp>
      <p:sp>
        <p:nvSpPr>
          <p:cNvPr id="5" name="4 Rectángulo"/>
          <p:cNvSpPr/>
          <p:nvPr/>
        </p:nvSpPr>
        <p:spPr>
          <a:xfrm>
            <a:off x="0" y="5657671"/>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no dejando de congregarnos, como algunos tienen por costumbre, sino exhortándonos; y tanto más, cuanto veis que aquel día se acerca.</a:t>
            </a:r>
            <a:endParaRPr lang="es-NI" b="1" dirty="0"/>
          </a:p>
        </p:txBody>
      </p:sp>
      <p:pic>
        <p:nvPicPr>
          <p:cNvPr id="1026" name="Picture 2" descr="C:\Users\MARIO MORENO\Desktop\Señales\No Dejando de Congregarnos\no dejando de congregarse como muchos tienen por costumbre imagenes cristianas.jpg"/>
          <p:cNvPicPr>
            <a:picLocks noChangeAspect="1" noChangeArrowheads="1"/>
          </p:cNvPicPr>
          <p:nvPr/>
        </p:nvPicPr>
        <p:blipFill>
          <a:blip r:embed="rId2" cstate="print"/>
          <a:srcRect/>
          <a:stretch>
            <a:fillRect/>
          </a:stretch>
        </p:blipFill>
        <p:spPr bwMode="auto">
          <a:xfrm>
            <a:off x="4427984" y="3717032"/>
            <a:ext cx="4716016" cy="3140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diamond(in)">
                                      <p:cBhvr>
                                        <p:cTn id="32" dur="2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301208"/>
            <a:ext cx="9144000" cy="155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4000" b="1" dirty="0" smtClean="0"/>
              <a:t>DIOS NOS BENDIGA A TODOS.</a:t>
            </a:r>
            <a:endParaRPr lang="es-NI" sz="4000" b="1" dirty="0"/>
          </a:p>
        </p:txBody>
      </p:sp>
      <p:pic>
        <p:nvPicPr>
          <p:cNvPr id="16386" name="Picture 2" descr="C:\Users\MARIO MORENO\Desktop\Señales\jdv1220814919z.gif"/>
          <p:cNvPicPr>
            <a:picLocks noGrp="1" noChangeAspect="1" noChangeArrowheads="1" noCrop="1"/>
          </p:cNvPicPr>
          <p:nvPr>
            <p:ph idx="1"/>
          </p:nvPr>
        </p:nvPicPr>
        <p:blipFill>
          <a:blip r:embed="rId2" cstate="print"/>
          <a:srcRect/>
          <a:stretch>
            <a:fillRect/>
          </a:stretch>
        </p:blipFill>
        <p:spPr bwMode="auto">
          <a:xfrm>
            <a:off x="0" y="0"/>
            <a:ext cx="9144000" cy="53012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3484984"/>
          </a:xfrm>
        </p:spPr>
        <p:style>
          <a:lnRef idx="1">
            <a:schemeClr val="accent1"/>
          </a:lnRef>
          <a:fillRef idx="3">
            <a:schemeClr val="accent1"/>
          </a:fillRef>
          <a:effectRef idx="2">
            <a:schemeClr val="accent1"/>
          </a:effectRef>
          <a:fontRef idx="minor">
            <a:schemeClr val="lt1"/>
          </a:fontRef>
        </p:style>
        <p:txBody>
          <a:bodyPr/>
          <a:lstStyle/>
          <a:p>
            <a:pPr lvl="0" algn="just"/>
            <a:r>
              <a:rPr lang="es-MX" b="1" dirty="0" smtClean="0"/>
              <a:t>¿Esto implica si estamos de viaje o no? Aun desde los tiempos Antiguos Dios deseaba que su pueblo se congregará para que le adorara. Núm.9:9-10. Ellos tenían que celebrar la pascua del Señor aunque estuvieran lejos, lo tenían que hacer. No había excusa valida para el judío.</a:t>
            </a:r>
            <a:endParaRPr lang="es-NI" b="1" dirty="0" smtClean="0"/>
          </a:p>
          <a:p>
            <a:endParaRPr lang="es-NI" dirty="0"/>
          </a:p>
        </p:txBody>
      </p:sp>
      <p:sp>
        <p:nvSpPr>
          <p:cNvPr id="4" name="3 Rectángulo"/>
          <p:cNvSpPr/>
          <p:nvPr/>
        </p:nvSpPr>
        <p:spPr>
          <a:xfrm>
            <a:off x="0" y="4437112"/>
            <a:ext cx="3501984" cy="369332"/>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s-NI" b="1" dirty="0" smtClean="0"/>
              <a:t>Y Jehová habló a Moisés, diciendo:</a:t>
            </a:r>
            <a:endParaRPr lang="es-NI" b="1" dirty="0"/>
          </a:p>
        </p:txBody>
      </p:sp>
      <p:sp>
        <p:nvSpPr>
          <p:cNvPr id="5" name="4 Rectángulo"/>
          <p:cNvSpPr/>
          <p:nvPr/>
        </p:nvSpPr>
        <p:spPr>
          <a:xfrm>
            <a:off x="0" y="5380672"/>
            <a:ext cx="4572000" cy="1477328"/>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Habla a los hijos de Israel, diciendo: Cualquiera de vosotros o de vuestros descendientes, que estuviere inmundo por causa de muerto o estuviere de viaje lejos, celebrará la pascua a Jehová.</a:t>
            </a:r>
            <a:endParaRPr lang="es-NI" b="1" dirty="0"/>
          </a:p>
        </p:txBody>
      </p:sp>
      <p:pic>
        <p:nvPicPr>
          <p:cNvPr id="2050" name="Picture 2" descr="C:\Users\MARIO MORENO\Desktop\Señales\No Dejando de Congregarnos\slide_7.jpg"/>
          <p:cNvPicPr>
            <a:picLocks noChangeAspect="1" noChangeArrowheads="1"/>
          </p:cNvPicPr>
          <p:nvPr/>
        </p:nvPicPr>
        <p:blipFill>
          <a:blip r:embed="rId2" cstate="print"/>
          <a:srcRect/>
          <a:stretch>
            <a:fillRect/>
          </a:stretch>
        </p:blipFill>
        <p:spPr bwMode="auto">
          <a:xfrm>
            <a:off x="4499992" y="3068960"/>
            <a:ext cx="4644008" cy="3789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diamond(in)">
                                      <p:cBhvr>
                                        <p:cTn id="27" dur="20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style>
          <a:lnRef idx="1">
            <a:schemeClr val="accent1"/>
          </a:lnRef>
          <a:fillRef idx="3">
            <a:schemeClr val="accent1"/>
          </a:fillRef>
          <a:effectRef idx="2">
            <a:schemeClr val="accent1"/>
          </a:effectRef>
          <a:fontRef idx="minor">
            <a:schemeClr val="lt1"/>
          </a:fontRef>
        </p:style>
        <p:txBody>
          <a:bodyPr>
            <a:normAutofit lnSpcReduction="10000"/>
          </a:bodyPr>
          <a:lstStyle/>
          <a:p>
            <a:pPr lvl="0" algn="just"/>
            <a:r>
              <a:rPr lang="es-MX" b="1" dirty="0" smtClean="0"/>
              <a:t>En el caso de los apóstoles cuando viajaban para visitar a otros hermanos ellos no dejaron de congregarse, al contrario aprovecharon y se quedaron una semana para participar el primer día de la semana. Hechos.20:6-7. Preguntemos. ¿Por que Pablo y los demás se quedaron siete días más en </a:t>
            </a:r>
            <a:r>
              <a:rPr lang="es-MX" b="1" dirty="0" err="1" smtClean="0"/>
              <a:t>Troas</a:t>
            </a:r>
            <a:r>
              <a:rPr lang="es-MX" b="1" dirty="0" smtClean="0"/>
              <a:t>?  El Versículo. 7. Nos dice que fue para participar el primer día de la semana allí. Y así poder participar de la cena del Señor. Ellos no se quedaron sin participar de la cena del Señor.</a:t>
            </a:r>
            <a:endParaRPr lang="es-NI" b="1" dirty="0" smtClean="0"/>
          </a:p>
          <a:p>
            <a:endParaRPr lang="es-NI" dirty="0"/>
          </a:p>
        </p:txBody>
      </p:sp>
      <p:sp>
        <p:nvSpPr>
          <p:cNvPr id="4" name="3 Rectángulo"/>
          <p:cNvSpPr/>
          <p:nvPr/>
        </p:nvSpPr>
        <p:spPr>
          <a:xfrm>
            <a:off x="0" y="4509120"/>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Y nosotros, pasados los días de los panes sin levadura, navegamos de </a:t>
            </a:r>
            <a:r>
              <a:rPr lang="es-NI" b="1" dirty="0" err="1" smtClean="0"/>
              <a:t>Filipos</a:t>
            </a:r>
            <a:r>
              <a:rPr lang="es-NI" b="1" dirty="0" smtClean="0"/>
              <a:t>, y en cinco días nos reunimos con ellos en </a:t>
            </a:r>
            <a:r>
              <a:rPr lang="es-NI" b="1" dirty="0" err="1" smtClean="0"/>
              <a:t>Troas</a:t>
            </a:r>
            <a:r>
              <a:rPr lang="es-NI" b="1" dirty="0" smtClean="0"/>
              <a:t>, donde nos quedamos siete días.</a:t>
            </a:r>
            <a:endParaRPr lang="es-NI" b="1" dirty="0"/>
          </a:p>
        </p:txBody>
      </p:sp>
      <p:sp>
        <p:nvSpPr>
          <p:cNvPr id="5" name="4 Rectángulo"/>
          <p:cNvSpPr/>
          <p:nvPr/>
        </p:nvSpPr>
        <p:spPr>
          <a:xfrm>
            <a:off x="4572000" y="4509120"/>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El primer día de la semana, reunidos los discípulos para partir el pan, Pablo les enseñaba, habiendo de salir al día siguiente; y alargó el discurso hasta la medianoche.</a:t>
            </a:r>
            <a:endParaRPr lang="es-NI" b="1" dirty="0"/>
          </a:p>
        </p:txBody>
      </p:sp>
      <p:pic>
        <p:nvPicPr>
          <p:cNvPr id="3074" name="Picture 2" descr="C:\Users\MARIO MORENO\Desktop\slide_31.jpg"/>
          <p:cNvPicPr>
            <a:picLocks noChangeAspect="1" noChangeArrowheads="1"/>
          </p:cNvPicPr>
          <p:nvPr/>
        </p:nvPicPr>
        <p:blipFill>
          <a:blip r:embed="rId2" cstate="print"/>
          <a:srcRect/>
          <a:stretch>
            <a:fillRect/>
          </a:stretch>
        </p:blipFill>
        <p:spPr bwMode="auto">
          <a:xfrm>
            <a:off x="0" y="5805264"/>
            <a:ext cx="9144000" cy="1052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diamond(in)">
                                      <p:cBhvr>
                                        <p:cTn id="27" dur="20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3789040"/>
          </a:xfrm>
        </p:spPr>
        <p:style>
          <a:lnRef idx="1">
            <a:schemeClr val="accent1"/>
          </a:lnRef>
          <a:fillRef idx="3">
            <a:schemeClr val="accent1"/>
          </a:fillRef>
          <a:effectRef idx="2">
            <a:schemeClr val="accent1"/>
          </a:effectRef>
          <a:fontRef idx="minor">
            <a:schemeClr val="lt1"/>
          </a:fontRef>
        </p:style>
        <p:txBody>
          <a:bodyPr/>
          <a:lstStyle/>
          <a:p>
            <a:pPr lvl="0" algn="just"/>
            <a:r>
              <a:rPr lang="es-MX" b="1" dirty="0" smtClean="0"/>
              <a:t>Cuando el cristiano viaja ausentándose de la congregación, preocupado solo en su vida material olvidándose de su compromiso con Dios. Esta dando a entender que en realidad Dios no es lo mas importante en su vida. Que primero esta su bienestar material y luego si hay tiempo podré reunirme. Y no lo espiritual. Mat.6:33.</a:t>
            </a:r>
            <a:endParaRPr lang="es-NI" b="1" dirty="0" smtClean="0"/>
          </a:p>
          <a:p>
            <a:endParaRPr lang="es-NI" dirty="0"/>
          </a:p>
        </p:txBody>
      </p:sp>
      <p:pic>
        <p:nvPicPr>
          <p:cNvPr id="4098" name="Picture 2" descr="C:\Users\MARIO MORENO\Desktop\Señales\No Dejando de Congregarnos\hqdefault.jpg"/>
          <p:cNvPicPr>
            <a:picLocks noChangeAspect="1" noChangeArrowheads="1"/>
          </p:cNvPicPr>
          <p:nvPr/>
        </p:nvPicPr>
        <p:blipFill>
          <a:blip r:embed="rId2" cstate="print"/>
          <a:srcRect/>
          <a:stretch>
            <a:fillRect/>
          </a:stretch>
        </p:blipFill>
        <p:spPr bwMode="auto">
          <a:xfrm>
            <a:off x="0" y="3501008"/>
            <a:ext cx="9144000" cy="335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diamond(in)">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1600000">
                                      <p:cBhvr>
                                        <p:cTn id="21"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24744"/>
          </a:xfrm>
        </p:spPr>
        <p:style>
          <a:lnRef idx="1">
            <a:schemeClr val="accent2"/>
          </a:lnRef>
          <a:fillRef idx="3">
            <a:schemeClr val="accent2"/>
          </a:fillRef>
          <a:effectRef idx="2">
            <a:schemeClr val="accent2"/>
          </a:effectRef>
          <a:fontRef idx="minor">
            <a:schemeClr val="lt1"/>
          </a:fontRef>
        </p:style>
        <p:txBody>
          <a:bodyPr/>
          <a:lstStyle/>
          <a:p>
            <a:r>
              <a:rPr lang="es-MX" b="1" u="sng" dirty="0" smtClean="0"/>
              <a:t>VEREMOS EL CASO DE JESÚS.</a:t>
            </a:r>
            <a:endParaRPr lang="es-NI" dirty="0"/>
          </a:p>
        </p:txBody>
      </p:sp>
      <p:sp>
        <p:nvSpPr>
          <p:cNvPr id="3" name="2 Marcador de contenido"/>
          <p:cNvSpPr>
            <a:spLocks noGrp="1"/>
          </p:cNvSpPr>
          <p:nvPr>
            <p:ph idx="1"/>
          </p:nvPr>
        </p:nvSpPr>
        <p:spPr>
          <a:xfrm>
            <a:off x="0" y="1124744"/>
            <a:ext cx="9144000" cy="2548880"/>
          </a:xfrm>
        </p:spPr>
        <p:style>
          <a:lnRef idx="1">
            <a:schemeClr val="accent1"/>
          </a:lnRef>
          <a:fillRef idx="3">
            <a:schemeClr val="accent1"/>
          </a:fillRef>
          <a:effectRef idx="2">
            <a:schemeClr val="accent1"/>
          </a:effectRef>
          <a:fontRef idx="minor">
            <a:schemeClr val="lt1"/>
          </a:fontRef>
        </p:style>
        <p:txBody>
          <a:bodyPr/>
          <a:lstStyle/>
          <a:p>
            <a:pPr lvl="0" algn="just"/>
            <a:r>
              <a:rPr lang="es-MX" b="1" dirty="0" smtClean="0"/>
              <a:t>Jesús es nuestro ejemplo supremo el donde iba buscaba donde reunirse para hacer la voluntad de Dios. Mat.4:23. Jesús por donde iba enseñaba en la sinagoga de cualquier ciudad. Mat.13:54.</a:t>
            </a:r>
            <a:endParaRPr lang="es-NI" b="1" dirty="0" smtClean="0"/>
          </a:p>
          <a:p>
            <a:endParaRPr lang="es-NI" dirty="0"/>
          </a:p>
        </p:txBody>
      </p:sp>
      <p:sp>
        <p:nvSpPr>
          <p:cNvPr id="4" name="3 Rectángulo"/>
          <p:cNvSpPr/>
          <p:nvPr/>
        </p:nvSpPr>
        <p:spPr>
          <a:xfrm>
            <a:off x="0" y="3861048"/>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Y recorrió Jesús toda Galilea, enseñando en las sinagogas de ellos, y predicando el evangelio del reino, y sanando toda enfermedad y toda dolencia en el pueblo.</a:t>
            </a:r>
            <a:endParaRPr lang="es-NI" b="1" dirty="0"/>
          </a:p>
        </p:txBody>
      </p:sp>
      <p:sp>
        <p:nvSpPr>
          <p:cNvPr id="5" name="4 Rectángulo"/>
          <p:cNvSpPr/>
          <p:nvPr/>
        </p:nvSpPr>
        <p:spPr>
          <a:xfrm>
            <a:off x="0" y="5157192"/>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Y venido a su tierra, les enseñaba en la sinagoga de ellos, de tal manera que se maravillaban, y decían: ¿De dónde tiene éste esta sabiduría y estos milagros?</a:t>
            </a:r>
            <a:endParaRPr lang="es-NI" b="1" dirty="0"/>
          </a:p>
        </p:txBody>
      </p:sp>
      <p:pic>
        <p:nvPicPr>
          <p:cNvPr id="5122" name="Picture 2" descr="C:\Users\MARIO MORENO\Desktop\Señales\No Dejando de Congregarnos\TS-RM-2.jpg"/>
          <p:cNvPicPr>
            <a:picLocks noChangeAspect="1" noChangeArrowheads="1"/>
          </p:cNvPicPr>
          <p:nvPr/>
        </p:nvPicPr>
        <p:blipFill>
          <a:blip r:embed="rId2" cstate="print"/>
          <a:srcRect/>
          <a:stretch>
            <a:fillRect/>
          </a:stretch>
        </p:blipFill>
        <p:spPr bwMode="auto">
          <a:xfrm>
            <a:off x="4572000" y="3212976"/>
            <a:ext cx="4572000" cy="36450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amond(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diamond(in)">
                                      <p:cBhvr>
                                        <p:cTn id="32" dur="2000"/>
                                        <p:tgtEl>
                                          <p:spTgt spid="512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1684784"/>
          </a:xfrm>
        </p:spPr>
        <p:style>
          <a:lnRef idx="1">
            <a:schemeClr val="accent1"/>
          </a:lnRef>
          <a:fillRef idx="3">
            <a:schemeClr val="accent1"/>
          </a:fillRef>
          <a:effectRef idx="2">
            <a:schemeClr val="accent1"/>
          </a:effectRef>
          <a:fontRef idx="minor">
            <a:schemeClr val="lt1"/>
          </a:fontRef>
        </p:style>
        <p:txBody>
          <a:bodyPr/>
          <a:lstStyle/>
          <a:p>
            <a:pPr lvl="0" algn="just"/>
            <a:r>
              <a:rPr lang="es-MX" b="1" dirty="0" smtClean="0"/>
              <a:t>También cuando salió de </a:t>
            </a:r>
            <a:r>
              <a:rPr lang="es-MX" b="1" dirty="0" err="1" smtClean="0"/>
              <a:t>Capernaúm</a:t>
            </a:r>
            <a:r>
              <a:rPr lang="es-MX" b="1" dirty="0" smtClean="0"/>
              <a:t>. Mat.12:9. Entro en otra de la sinagoga de los judíos. Por toda Galilea. Mar.1:39; 6:2.</a:t>
            </a:r>
            <a:endParaRPr lang="es-NI" b="1" dirty="0" smtClean="0"/>
          </a:p>
          <a:p>
            <a:endParaRPr lang="es-NI" dirty="0"/>
          </a:p>
        </p:txBody>
      </p:sp>
      <p:sp>
        <p:nvSpPr>
          <p:cNvPr id="4" name="3 Rectángulo"/>
          <p:cNvSpPr/>
          <p:nvPr/>
        </p:nvSpPr>
        <p:spPr>
          <a:xfrm>
            <a:off x="0" y="1844824"/>
            <a:ext cx="4268028" cy="369332"/>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s-NI" b="1" dirty="0" smtClean="0"/>
              <a:t>Pasando de allí, vino a la sinagoga de ellos.</a:t>
            </a:r>
            <a:endParaRPr lang="es-NI" b="1" dirty="0"/>
          </a:p>
        </p:txBody>
      </p:sp>
      <p:sp>
        <p:nvSpPr>
          <p:cNvPr id="5" name="4 Rectángulo"/>
          <p:cNvSpPr/>
          <p:nvPr/>
        </p:nvSpPr>
        <p:spPr>
          <a:xfrm>
            <a:off x="0" y="3140968"/>
            <a:ext cx="4572000" cy="646331"/>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Y predicaba en las sinagogas de ellos en toda Galilea, y echaba fuera los demonios.</a:t>
            </a:r>
            <a:endParaRPr lang="es-NI" b="1" dirty="0"/>
          </a:p>
        </p:txBody>
      </p:sp>
      <p:sp>
        <p:nvSpPr>
          <p:cNvPr id="6" name="5 Rectángulo"/>
          <p:cNvSpPr/>
          <p:nvPr/>
        </p:nvSpPr>
        <p:spPr>
          <a:xfrm>
            <a:off x="0" y="4365104"/>
            <a:ext cx="4572000" cy="1754326"/>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Y llegado el día de reposo, comenzó a enseñar en la sinagoga; y muchos, oyéndole, se admiraban, y decían: ¿De dónde tiene éste estas cosas? ¿Y qué sabiduría es esta que le es dada, y estos milagros que por sus manos son hechos?</a:t>
            </a:r>
            <a:endParaRPr lang="es-NI" b="1" dirty="0"/>
          </a:p>
        </p:txBody>
      </p:sp>
      <p:pic>
        <p:nvPicPr>
          <p:cNvPr id="6146" name="Picture 2" descr="C:\Users\MARIO MORENO\Desktop\Señales\No Dejando de Congregarnos\familia-de-dios.jpg"/>
          <p:cNvPicPr>
            <a:picLocks noChangeAspect="1" noChangeArrowheads="1"/>
          </p:cNvPicPr>
          <p:nvPr/>
        </p:nvPicPr>
        <p:blipFill>
          <a:blip r:embed="rId2" cstate="print"/>
          <a:srcRect/>
          <a:stretch>
            <a:fillRect/>
          </a:stretch>
        </p:blipFill>
        <p:spPr bwMode="auto">
          <a:xfrm>
            <a:off x="4644008" y="1196752"/>
            <a:ext cx="4499992" cy="5661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Effect transition="in" filter="diamond(in)">
                                      <p:cBhvr>
                                        <p:cTn id="32" dur="2000"/>
                                        <p:tgtEl>
                                          <p:spTgt spid="614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style>
          <a:lnRef idx="1">
            <a:schemeClr val="accent1"/>
          </a:lnRef>
          <a:fillRef idx="3">
            <a:schemeClr val="accent1"/>
          </a:fillRef>
          <a:effectRef idx="2">
            <a:schemeClr val="accent1"/>
          </a:effectRef>
          <a:fontRef idx="minor">
            <a:schemeClr val="lt1"/>
          </a:fontRef>
        </p:style>
        <p:txBody>
          <a:bodyPr/>
          <a:lstStyle/>
          <a:p>
            <a:pPr lvl="0" algn="just"/>
            <a:r>
              <a:rPr lang="es-MX" b="1" dirty="0" smtClean="0"/>
              <a:t>En Nazaret </a:t>
            </a:r>
            <a:r>
              <a:rPr lang="es-MX" b="1" u="sng" dirty="0" smtClean="0"/>
              <a:t>“Según su costumbre”.</a:t>
            </a:r>
            <a:r>
              <a:rPr lang="es-MX" b="1" dirty="0" smtClean="0"/>
              <a:t> Lucas.4:16. La palabra costumbre aquí- </a:t>
            </a:r>
            <a:r>
              <a:rPr lang="es-MX" b="1" u="sng" dirty="0" smtClean="0"/>
              <a:t>Significa Estar acostumbrado- </a:t>
            </a:r>
            <a:r>
              <a:rPr lang="es-MX" b="1" u="sng" dirty="0" err="1" smtClean="0"/>
              <a:t>Lit</a:t>
            </a:r>
            <a:r>
              <a:rPr lang="es-MX" b="1" u="sng" dirty="0" smtClean="0"/>
              <a:t> según lo que era acostumbrado en él.</a:t>
            </a:r>
            <a:r>
              <a:rPr lang="es-MX" b="1" dirty="0" smtClean="0"/>
              <a:t> Jesús tenía la costumbre de acudir a la adoración pública en la sinagoga como muchacho. Lucas.2:45. Hábito en que continuó como hombre adulto. Si el niño no forma el hábito de acudir a la iglesia, ya cuando sea hombre de seguro que no lo hará. “Imágenes Verbales”.</a:t>
            </a:r>
            <a:endParaRPr lang="es-NI" b="1" dirty="0" smtClean="0"/>
          </a:p>
          <a:p>
            <a:endParaRPr lang="es-NI" dirty="0"/>
          </a:p>
        </p:txBody>
      </p:sp>
      <p:sp>
        <p:nvSpPr>
          <p:cNvPr id="4" name="3 Rectángulo"/>
          <p:cNvSpPr/>
          <p:nvPr/>
        </p:nvSpPr>
        <p:spPr>
          <a:xfrm>
            <a:off x="0" y="4653136"/>
            <a:ext cx="4572000" cy="923330"/>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Vino a Nazaret, donde se había criado; y en el día de reposo entró en la sinagoga, conforme a su costumbre, y se levantó a leer.</a:t>
            </a:r>
            <a:endParaRPr lang="es-NI" b="1" dirty="0"/>
          </a:p>
        </p:txBody>
      </p:sp>
      <p:sp>
        <p:nvSpPr>
          <p:cNvPr id="5" name="4 Rectángulo"/>
          <p:cNvSpPr/>
          <p:nvPr/>
        </p:nvSpPr>
        <p:spPr>
          <a:xfrm>
            <a:off x="0" y="5657671"/>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Y aconteció que tres días después le hallaron en el templo, sentado en medio de los doctores de la ley, oyéndoles y preguntándoles.</a:t>
            </a:r>
            <a:endParaRPr lang="es-NI" b="1" dirty="0"/>
          </a:p>
        </p:txBody>
      </p:sp>
      <p:pic>
        <p:nvPicPr>
          <p:cNvPr id="7170" name="Picture 2" descr="C:\Users\MARIO MORENO\Desktop\Señales\No Dejando de Congregarnos\Jerusalem_temple3.jpg"/>
          <p:cNvPicPr>
            <a:picLocks noChangeAspect="1" noChangeArrowheads="1"/>
          </p:cNvPicPr>
          <p:nvPr/>
        </p:nvPicPr>
        <p:blipFill>
          <a:blip r:embed="rId2" cstate="print"/>
          <a:srcRect/>
          <a:stretch>
            <a:fillRect/>
          </a:stretch>
        </p:blipFill>
        <p:spPr bwMode="auto">
          <a:xfrm>
            <a:off x="4644008" y="4293096"/>
            <a:ext cx="4499992" cy="25649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diamond(in)">
                                      <p:cBhvr>
                                        <p:cTn id="27" dur="20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3356992"/>
          </a:xfrm>
        </p:spPr>
        <p:style>
          <a:lnRef idx="1">
            <a:schemeClr val="accent1"/>
          </a:lnRef>
          <a:fillRef idx="3">
            <a:schemeClr val="accent1"/>
          </a:fillRef>
          <a:effectRef idx="2">
            <a:schemeClr val="accent1"/>
          </a:effectRef>
          <a:fontRef idx="minor">
            <a:schemeClr val="lt1"/>
          </a:fontRef>
        </p:style>
        <p:txBody>
          <a:bodyPr>
            <a:normAutofit lnSpcReduction="10000"/>
          </a:bodyPr>
          <a:lstStyle/>
          <a:p>
            <a:pPr lvl="0" algn="just"/>
            <a:r>
              <a:rPr lang="es-MX" b="1" dirty="0" smtClean="0"/>
              <a:t>Debemos de tener este mismo deseo que nuestro Señor Jesucristo tenía de buscar las reuniones en las sinagogas.</a:t>
            </a:r>
            <a:endParaRPr lang="es-NI" b="1" dirty="0" smtClean="0"/>
          </a:p>
          <a:p>
            <a:pPr lvl="0" algn="just"/>
            <a:r>
              <a:rPr lang="es-MX" b="1" dirty="0" smtClean="0"/>
              <a:t>Miremos otro ejemplo de una mujer. Ana una profetiza dice: </a:t>
            </a:r>
            <a:r>
              <a:rPr lang="es-MX" b="1" u="sng" dirty="0" smtClean="0"/>
              <a:t>“Que no nunca se alejaba del templo”.</a:t>
            </a:r>
            <a:r>
              <a:rPr lang="es-MX" b="1" dirty="0" smtClean="0"/>
              <a:t> Lucas.2:37. En otras palabras nunca se perdía ningún servicio en el templo.</a:t>
            </a:r>
            <a:endParaRPr lang="es-NI" b="1" dirty="0" smtClean="0"/>
          </a:p>
          <a:p>
            <a:endParaRPr lang="es-NI" dirty="0"/>
          </a:p>
        </p:txBody>
      </p:sp>
      <p:sp>
        <p:nvSpPr>
          <p:cNvPr id="4" name="3 Rectángulo"/>
          <p:cNvSpPr/>
          <p:nvPr/>
        </p:nvSpPr>
        <p:spPr>
          <a:xfrm>
            <a:off x="0" y="4221088"/>
            <a:ext cx="4572000" cy="923330"/>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r>
              <a:rPr lang="es-NI" b="1" dirty="0" smtClean="0"/>
              <a:t>y era viuda hacía ochenta y cuatro años; y no se apartaba del templo, sirviendo de noche y de día con ayunos y oraciones.</a:t>
            </a:r>
            <a:endParaRPr lang="es-NI" b="1" dirty="0"/>
          </a:p>
        </p:txBody>
      </p:sp>
      <p:pic>
        <p:nvPicPr>
          <p:cNvPr id="8195" name="Picture 3" descr="C:\Users\MARIO MORENO\Desktop\Señales\No Dejando de Congregarnos\1z884z.jpg"/>
          <p:cNvPicPr>
            <a:picLocks noChangeAspect="1" noChangeArrowheads="1"/>
          </p:cNvPicPr>
          <p:nvPr/>
        </p:nvPicPr>
        <p:blipFill>
          <a:blip r:embed="rId2" cstate="print"/>
          <a:srcRect/>
          <a:stretch>
            <a:fillRect/>
          </a:stretch>
        </p:blipFill>
        <p:spPr bwMode="auto">
          <a:xfrm>
            <a:off x="4572000" y="3140968"/>
            <a:ext cx="4572000" cy="3717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animEffect transition="in" filter="diamond(in)">
                                      <p:cBhvr>
                                        <p:cTn id="27" dur="2000"/>
                                        <p:tgtEl>
                                          <p:spTgt spid="819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21600000">
                                      <p:cBhvr>
                                        <p:cTn id="31" dur="2000" fill="hold"/>
                                        <p:tgtEl>
                                          <p:spTgt spid="819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2161</Words>
  <Application>Microsoft Office PowerPoint</Application>
  <PresentationFormat>Presentación en pantalla (4:3)</PresentationFormat>
  <Paragraphs>76</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 NO DEJANDO DE CONGREGARNOS. TEXTO: HEBREOS.10:25. </vt:lpstr>
      <vt:lpstr>¿ES PECADO DEJAR DE REUNIRSE?</vt:lpstr>
      <vt:lpstr>Diapositiva 3</vt:lpstr>
      <vt:lpstr>Diapositiva 4</vt:lpstr>
      <vt:lpstr>Diapositiva 5</vt:lpstr>
      <vt:lpstr>VEREMOS EL CASO DE JESÚS.</vt:lpstr>
      <vt:lpstr>Diapositiva 7</vt:lpstr>
      <vt:lpstr>Diapositiva 8</vt:lpstr>
      <vt:lpstr>Diapositiva 9</vt:lpstr>
      <vt:lpstr>Diapositiva 10</vt:lpstr>
      <vt:lpstr>Diapositiva 11</vt:lpstr>
      <vt:lpstr>OBTENEMOS MUCHAS BENDICIONES CUANDO NOS REUNIMOS.</vt:lpstr>
      <vt:lpstr>Diapositiva 13</vt:lpstr>
      <vt:lpstr>Diapositiva 14</vt:lpstr>
      <vt:lpstr>Diapositiva 15</vt:lpstr>
      <vt:lpstr>Diapositiva 16</vt:lpstr>
      <vt:lpstr>Diapositiva 17</vt:lpstr>
      <vt:lpstr> CONCLUSIÓN: </vt:lpstr>
      <vt:lpstr>TRES PRIVILEGIOS AL REUNIRNOS</vt:lpstr>
      <vt:lpstr>Diapositiva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NO DEJANDO DE CONGREGARNOS. TEXTO: HEBREOS.10:25. </dc:title>
  <dc:creator>MARIO MORENO</dc:creator>
  <cp:lastModifiedBy>MARIO MORENO</cp:lastModifiedBy>
  <cp:revision>13</cp:revision>
  <dcterms:created xsi:type="dcterms:W3CDTF">2015-12-12T00:26:42Z</dcterms:created>
  <dcterms:modified xsi:type="dcterms:W3CDTF">2015-12-12T17:45:55Z</dcterms:modified>
</cp:coreProperties>
</file>