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72" r:id="rId7"/>
    <p:sldId id="262" r:id="rId8"/>
    <p:sldId id="263" r:id="rId9"/>
    <p:sldId id="264" r:id="rId10"/>
    <p:sldId id="265" r:id="rId11"/>
    <p:sldId id="266" r:id="rId12"/>
    <p:sldId id="273" r:id="rId13"/>
    <p:sldId id="267" r:id="rId14"/>
    <p:sldId id="298" r:id="rId15"/>
    <p:sldId id="268" r:id="rId16"/>
    <p:sldId id="300" r:id="rId17"/>
    <p:sldId id="269" r:id="rId18"/>
    <p:sldId id="270" r:id="rId19"/>
    <p:sldId id="271" r:id="rId20"/>
    <p:sldId id="274" r:id="rId21"/>
    <p:sldId id="287" r:id="rId22"/>
    <p:sldId id="301" r:id="rId23"/>
    <p:sldId id="275" r:id="rId24"/>
    <p:sldId id="276" r:id="rId25"/>
    <p:sldId id="277" r:id="rId26"/>
    <p:sldId id="278" r:id="rId27"/>
    <p:sldId id="279" r:id="rId28"/>
    <p:sldId id="280" r:id="rId29"/>
    <p:sldId id="288" r:id="rId30"/>
    <p:sldId id="281" r:id="rId31"/>
    <p:sldId id="282" r:id="rId32"/>
    <p:sldId id="283" r:id="rId33"/>
    <p:sldId id="284" r:id="rId34"/>
    <p:sldId id="285" r:id="rId35"/>
    <p:sldId id="286" r:id="rId36"/>
    <p:sldId id="289" r:id="rId37"/>
    <p:sldId id="290" r:id="rId38"/>
    <p:sldId id="292" r:id="rId39"/>
    <p:sldId id="291" r:id="rId40"/>
    <p:sldId id="293" r:id="rId41"/>
    <p:sldId id="294" r:id="rId42"/>
    <p:sldId id="295" r:id="rId43"/>
    <p:sldId id="304" r:id="rId44"/>
    <p:sldId id="305" r:id="rId45"/>
    <p:sldId id="306" r:id="rId46"/>
    <p:sldId id="307" r:id="rId47"/>
    <p:sldId id="308" r:id="rId48"/>
    <p:sldId id="309" r:id="rId49"/>
    <p:sldId id="296" r:id="rId50"/>
    <p:sldId id="302" r:id="rId51"/>
    <p:sldId id="311" r:id="rId52"/>
    <p:sldId id="310" r:id="rId5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7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411008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362153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03097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27094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390960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82394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3710252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75041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883461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2120582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76FF6EB-2247-45CB-BA4B-CB7E016A60AC}" type="datetimeFigureOut">
              <a:rPr lang="es-ES" smtClean="0"/>
              <a:t>07/03/2017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6EAF1DC-7048-4C0B-86F4-8F53D5C4CAE2}" type="slidenum">
              <a:rPr lang="es-ES" smtClean="0"/>
              <a:t>‹Nº›</a:t>
            </a:fld>
            <a:endParaRPr lang="es-ES"/>
          </a:p>
        </p:txBody>
      </p:sp>
    </p:spTree>
    <p:extLst>
      <p:ext uri="{BB962C8B-B14F-4D97-AF65-F5344CB8AC3E}">
        <p14:creationId xmlns:p14="http://schemas.microsoft.com/office/powerpoint/2010/main" val="4194262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6FF6EB-2247-45CB-BA4B-CB7E016A60AC}" type="datetimeFigureOut">
              <a:rPr lang="es-ES" smtClean="0"/>
              <a:t>07/03/2017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AF1DC-7048-4C0B-86F4-8F53D5C4CAE2}" type="slidenum">
              <a:rPr lang="es-ES" smtClean="0"/>
              <a:t>‹Nº›</a:t>
            </a:fld>
            <a:endParaRPr lang="es-ES"/>
          </a:p>
        </p:txBody>
      </p:sp>
    </p:spTree>
    <p:extLst>
      <p:ext uri="{BB962C8B-B14F-4D97-AF65-F5344CB8AC3E}">
        <p14:creationId xmlns:p14="http://schemas.microsoft.com/office/powerpoint/2010/main" val="137831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16632"/>
            <a:ext cx="8229600" cy="1143000"/>
          </a:xfrm>
        </p:spPr>
        <p:txBody>
          <a:bodyPr>
            <a:normAutofit fontScale="90000"/>
          </a:bodyPr>
          <a:lstStyle/>
          <a:p>
            <a:r>
              <a:rPr lang="es-ES" b="1" dirty="0" smtClean="0">
                <a:solidFill>
                  <a:schemeClr val="bg1"/>
                </a:solidFill>
              </a:rPr>
              <a:t>Nuestros hermanos liberales ¿Quiénes son y qué nos divide? </a:t>
            </a:r>
            <a:endParaRPr lang="es-ES" b="1" dirty="0">
              <a:solidFill>
                <a:schemeClr val="bg1"/>
              </a:solidFill>
            </a:endParaRPr>
          </a:p>
        </p:txBody>
      </p:sp>
      <p:sp>
        <p:nvSpPr>
          <p:cNvPr id="3" name="2 Marcador de contenido"/>
          <p:cNvSpPr>
            <a:spLocks noGrp="1"/>
          </p:cNvSpPr>
          <p:nvPr>
            <p:ph idx="1"/>
          </p:nvPr>
        </p:nvSpPr>
        <p:spPr>
          <a:xfrm>
            <a:off x="0" y="1600200"/>
            <a:ext cx="9144000" cy="5257800"/>
          </a:xfrm>
        </p:spPr>
        <p:txBody>
          <a:bodyPr>
            <a:normAutofit lnSpcReduction="10000"/>
          </a:bodyPr>
          <a:lstStyle/>
          <a:p>
            <a:r>
              <a:rPr lang="es-ES" b="1" dirty="0" smtClean="0">
                <a:solidFill>
                  <a:schemeClr val="bg1"/>
                </a:solidFill>
              </a:rPr>
              <a:t>Introducción </a:t>
            </a:r>
          </a:p>
          <a:p>
            <a:r>
              <a:rPr lang="es-ES" b="1" dirty="0" smtClean="0">
                <a:solidFill>
                  <a:schemeClr val="bg1"/>
                </a:solidFill>
              </a:rPr>
              <a:t>Antecedentes históricos de la iglesia de cristo liberal. </a:t>
            </a:r>
          </a:p>
          <a:p>
            <a:r>
              <a:rPr lang="es-ES" b="1" dirty="0" smtClean="0">
                <a:solidFill>
                  <a:schemeClr val="bg1"/>
                </a:solidFill>
              </a:rPr>
              <a:t>La centralización de fondos. </a:t>
            </a:r>
          </a:p>
          <a:p>
            <a:r>
              <a:rPr lang="es-ES" b="1" dirty="0" smtClean="0">
                <a:solidFill>
                  <a:schemeClr val="bg1"/>
                </a:solidFill>
              </a:rPr>
              <a:t>El uso de las ofrendas. </a:t>
            </a:r>
          </a:p>
          <a:p>
            <a:r>
              <a:rPr lang="es-ES" b="1" dirty="0" smtClean="0">
                <a:solidFill>
                  <a:schemeClr val="bg1"/>
                </a:solidFill>
              </a:rPr>
              <a:t>Asilos y orfanatos. </a:t>
            </a:r>
          </a:p>
          <a:p>
            <a:r>
              <a:rPr lang="es-ES" b="1" dirty="0" smtClean="0">
                <a:solidFill>
                  <a:schemeClr val="bg1"/>
                </a:solidFill>
              </a:rPr>
              <a:t>Otros errores del liberalismo.</a:t>
            </a:r>
          </a:p>
          <a:p>
            <a:r>
              <a:rPr lang="es-ES" b="1" dirty="0" smtClean="0">
                <a:solidFill>
                  <a:schemeClr val="bg1"/>
                </a:solidFill>
              </a:rPr>
              <a:t>Nuestros hermanos liberales es un estudio preparado para prevenir a los cristianos del peligro de la apostasía.</a:t>
            </a:r>
            <a:endParaRPr lang="es-ES" b="1" dirty="0">
              <a:solidFill>
                <a:schemeClr val="bg1"/>
              </a:solidFill>
            </a:endParaRPr>
          </a:p>
        </p:txBody>
      </p:sp>
    </p:spTree>
    <p:extLst>
      <p:ext uri="{BB962C8B-B14F-4D97-AF65-F5344CB8AC3E}">
        <p14:creationId xmlns:p14="http://schemas.microsoft.com/office/powerpoint/2010/main" val="79107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solidFill>
                  <a:schemeClr val="bg1"/>
                </a:solidFill>
              </a:rPr>
              <a:t>Dios no nos manda a hacer cosas que no podemos.</a:t>
            </a:r>
          </a:p>
          <a:p>
            <a:r>
              <a:rPr lang="es-ES" b="1" dirty="0" smtClean="0">
                <a:solidFill>
                  <a:schemeClr val="bg1"/>
                </a:solidFill>
              </a:rPr>
              <a:t>Las iglesias predican de acuerdo a su capacidad. </a:t>
            </a:r>
          </a:p>
          <a:p>
            <a:r>
              <a:rPr lang="es-ES" b="1" dirty="0" smtClean="0">
                <a:solidFill>
                  <a:schemeClr val="bg1"/>
                </a:solidFill>
              </a:rPr>
              <a:t>No tienen que enviar dinero de sus ofrendas para que Dios lo tome en cuenta como parte de su evangelización. </a:t>
            </a:r>
          </a:p>
          <a:p>
            <a:r>
              <a:rPr lang="es-ES" b="1" dirty="0" smtClean="0">
                <a:solidFill>
                  <a:schemeClr val="bg1"/>
                </a:solidFill>
              </a:rPr>
              <a:t>Si hay una iglesia de 15 miembros en la zona selva de Chiapas que no puede enviar predicadores al norte de la India, no está pecando ni será condenada por no cumplir el mandamiento de Dios.</a:t>
            </a:r>
          </a:p>
          <a:p>
            <a:r>
              <a:rPr lang="es-ES" b="1" dirty="0" smtClean="0">
                <a:solidFill>
                  <a:schemeClr val="bg1"/>
                </a:solidFill>
              </a:rPr>
              <a:t>La necesidad de una sociedad misionera solo existía en la imaginación de aquellos cristianos. Dios diseñó a la iglesia de tal manera que se cumplieran sus planes.</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Él no necesita que le ayudemos a inventar tácticas de evangelización. </a:t>
            </a:r>
          </a:p>
          <a:p>
            <a:r>
              <a:rPr lang="es-ES" b="1" dirty="0" smtClean="0">
                <a:solidFill>
                  <a:schemeClr val="bg1"/>
                </a:solidFill>
              </a:rPr>
              <a:t>La división de la iglesia de Cristo era inevitable. </a:t>
            </a:r>
          </a:p>
          <a:p>
            <a:r>
              <a:rPr lang="es-ES" b="1" dirty="0" smtClean="0">
                <a:solidFill>
                  <a:schemeClr val="bg1"/>
                </a:solidFill>
              </a:rPr>
              <a:t>Surgió una denominación que se autonombró la Iglesia Cristiana o también llamados los "Discípulos de Cristo". </a:t>
            </a:r>
          </a:p>
          <a:p>
            <a:r>
              <a:rPr lang="es-ES" b="1" dirty="0" smtClean="0">
                <a:solidFill>
                  <a:schemeClr val="bg1"/>
                </a:solidFill>
              </a:rPr>
              <a:t>La nueva organización abandonó muchas enseñanzas bíblicas y dejó de ser la iglesia de Cristo al constituirse una denominación.</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0"/>
            <a:ext cx="8229600" cy="1143000"/>
          </a:xfrm>
        </p:spPr>
        <p:txBody>
          <a:bodyPr/>
          <a:lstStyle/>
          <a:p>
            <a:r>
              <a:rPr lang="es-ES" b="1" dirty="0" smtClean="0">
                <a:solidFill>
                  <a:schemeClr val="bg1"/>
                </a:solidFill>
              </a:rPr>
              <a:t>La iglesia patrocinadora de 1950. </a:t>
            </a:r>
            <a:endParaRPr lang="es-ES" b="1" dirty="0">
              <a:solidFill>
                <a:schemeClr val="bg1"/>
              </a:solidFill>
            </a:endParaRPr>
          </a:p>
        </p:txBody>
      </p:sp>
      <p:sp>
        <p:nvSpPr>
          <p:cNvPr id="3" name="2 Marcador de contenido"/>
          <p:cNvSpPr>
            <a:spLocks noGrp="1"/>
          </p:cNvSpPr>
          <p:nvPr>
            <p:ph idx="1"/>
          </p:nvPr>
        </p:nvSpPr>
        <p:spPr>
          <a:xfrm>
            <a:off x="0" y="1600200"/>
            <a:ext cx="9144000" cy="5257800"/>
          </a:xfrm>
        </p:spPr>
        <p:txBody>
          <a:bodyPr>
            <a:normAutofit fontScale="92500"/>
          </a:bodyPr>
          <a:lstStyle/>
          <a:p>
            <a:r>
              <a:rPr lang="es-ES" b="1" dirty="0" smtClean="0">
                <a:solidFill>
                  <a:schemeClr val="bg1"/>
                </a:solidFill>
              </a:rPr>
              <a:t>Un siglo después el liberalismo continuó su expansión. </a:t>
            </a:r>
          </a:p>
          <a:p>
            <a:r>
              <a:rPr lang="es-ES" b="1" dirty="0" smtClean="0">
                <a:solidFill>
                  <a:schemeClr val="bg1"/>
                </a:solidFill>
              </a:rPr>
              <a:t>Una vez más se introdujo entre la hermandad. </a:t>
            </a:r>
          </a:p>
          <a:p>
            <a:r>
              <a:rPr lang="es-ES" b="1" dirty="0" smtClean="0">
                <a:solidFill>
                  <a:schemeClr val="bg1"/>
                </a:solidFill>
              </a:rPr>
              <a:t>En estos años sucedieron dos cosas que marcaron el rumbo del liberalismo como lo conocemos hoy en día. </a:t>
            </a:r>
          </a:p>
          <a:p>
            <a:r>
              <a:rPr lang="es-ES" b="1" dirty="0" smtClean="0">
                <a:solidFill>
                  <a:schemeClr val="bg1"/>
                </a:solidFill>
              </a:rPr>
              <a:t>Por un lado, a nivel social la Segunda Guerra Mundial llegaba a su fin. </a:t>
            </a:r>
          </a:p>
          <a:p>
            <a:r>
              <a:rPr lang="es-ES" b="1" dirty="0" smtClean="0">
                <a:solidFill>
                  <a:schemeClr val="bg1"/>
                </a:solidFill>
              </a:rPr>
              <a:t>Muchos cristianos, que sirvieron a los Estados Unidos como soldados en otros países, regresaron a casa ansiosos de llevar el evangelio a las almas perdidas de los lugares más remotos del mundo.</a:t>
            </a:r>
            <a:endParaRPr lang="es-ES" b="1" dirty="0">
              <a:solidFill>
                <a:schemeClr val="bg1"/>
              </a:solidFill>
            </a:endParaRPr>
          </a:p>
        </p:txBody>
      </p:sp>
    </p:spTree>
    <p:extLst>
      <p:ext uri="{BB962C8B-B14F-4D97-AF65-F5344CB8AC3E}">
        <p14:creationId xmlns:p14="http://schemas.microsoft.com/office/powerpoint/2010/main" val="8201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Esto llevó a las iglesias a crear otra organización anti bíblica. </a:t>
            </a:r>
          </a:p>
          <a:p>
            <a:r>
              <a:rPr lang="es-ES" b="1" dirty="0" smtClean="0">
                <a:solidFill>
                  <a:schemeClr val="bg1"/>
                </a:solidFill>
              </a:rPr>
              <a:t>Ya que la sociedad misionera no tenía el apoyo de la hermandad, se propuso elegir a una iglesia del país que organizara el envío de predicadores a otros países. </a:t>
            </a:r>
          </a:p>
          <a:p>
            <a:r>
              <a:rPr lang="es-ES" b="1" dirty="0" smtClean="0">
                <a:solidFill>
                  <a:schemeClr val="bg1"/>
                </a:solidFill>
              </a:rPr>
              <a:t>Otras iglesias enviarían parte de sus ofrendas para que los ancianos suplieran los gastos. </a:t>
            </a:r>
            <a:endParaRPr lang="es-ES" b="1" dirty="0">
              <a:solidFill>
                <a:schemeClr val="bg1"/>
              </a:solidFill>
            </a:endParaRPr>
          </a:p>
          <a:p>
            <a:r>
              <a:rPr lang="es-ES" b="1" dirty="0" smtClean="0">
                <a:solidFill>
                  <a:schemeClr val="bg1"/>
                </a:solidFill>
              </a:rPr>
              <a:t>A esta iglesia se le llamó "patrocinadora" porque auspiciaría los gastos de evangelización. </a:t>
            </a:r>
          </a:p>
          <a:p>
            <a:r>
              <a:rPr lang="es-ES" b="1" dirty="0" smtClean="0">
                <a:solidFill>
                  <a:schemeClr val="bg1"/>
                </a:solidFill>
              </a:rPr>
              <a:t>El argumento ahora fue: la predicación a todo el mundo es una necesidad de la iglesia que se reúne en "x" lugar, por lo tanto otras iglesias pueden enviar sus ofrendas para las necesidades de los santos. </a:t>
            </a:r>
          </a:p>
          <a:p>
            <a:r>
              <a:rPr lang="es-ES" b="1" dirty="0" smtClean="0">
                <a:solidFill>
                  <a:schemeClr val="bg1"/>
                </a:solidFill>
              </a:rPr>
              <a:t>Sin embargo el error era el mismo que el de cien años atrás. </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339752" y="1988840"/>
            <a:ext cx="4536504" cy="3024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3200" b="1" dirty="0" smtClean="0"/>
              <a:t>IGLESIA PATROCINADORA</a:t>
            </a:r>
            <a:endParaRPr lang="es-NI" sz="3200" b="1" dirty="0"/>
          </a:p>
        </p:txBody>
      </p:sp>
      <p:sp>
        <p:nvSpPr>
          <p:cNvPr id="7" name="6 Elipse"/>
          <p:cNvSpPr/>
          <p:nvPr/>
        </p:nvSpPr>
        <p:spPr>
          <a:xfrm>
            <a:off x="7559824" y="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8" name="7 Elipse"/>
          <p:cNvSpPr/>
          <p:nvPr/>
        </p:nvSpPr>
        <p:spPr>
          <a:xfrm>
            <a:off x="0" y="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9" name="8 Elipse"/>
          <p:cNvSpPr/>
          <p:nvPr/>
        </p:nvSpPr>
        <p:spPr>
          <a:xfrm>
            <a:off x="0" y="306896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10" name="9 Elipse"/>
          <p:cNvSpPr/>
          <p:nvPr/>
        </p:nvSpPr>
        <p:spPr>
          <a:xfrm>
            <a:off x="0" y="5705872"/>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11" name="10 Elipse"/>
          <p:cNvSpPr/>
          <p:nvPr/>
        </p:nvSpPr>
        <p:spPr>
          <a:xfrm>
            <a:off x="3923928" y="5705872"/>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12" name="11 Elipse"/>
          <p:cNvSpPr/>
          <p:nvPr/>
        </p:nvSpPr>
        <p:spPr>
          <a:xfrm>
            <a:off x="7524328" y="5705872"/>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sp>
        <p:nvSpPr>
          <p:cNvPr id="13" name="12 Elipse"/>
          <p:cNvSpPr/>
          <p:nvPr/>
        </p:nvSpPr>
        <p:spPr>
          <a:xfrm>
            <a:off x="7559824" y="3068960"/>
            <a:ext cx="158417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IGLESIAS</a:t>
            </a:r>
            <a:endParaRPr lang="es-NI" sz="2000" b="1" dirty="0"/>
          </a:p>
        </p:txBody>
      </p:sp>
      <p:cxnSp>
        <p:nvCxnSpPr>
          <p:cNvPr id="15" name="14 Conector recto de flecha"/>
          <p:cNvCxnSpPr/>
          <p:nvPr/>
        </p:nvCxnSpPr>
        <p:spPr>
          <a:xfrm flipH="1">
            <a:off x="6732240" y="1196752"/>
            <a:ext cx="1008112"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flipH="1">
            <a:off x="7020272" y="3429000"/>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20 Conector recto de flecha"/>
          <p:cNvCxnSpPr/>
          <p:nvPr/>
        </p:nvCxnSpPr>
        <p:spPr>
          <a:xfrm flipH="1" flipV="1">
            <a:off x="6228184" y="4869160"/>
            <a:ext cx="122413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22 Conector recto de flecha"/>
          <p:cNvCxnSpPr/>
          <p:nvPr/>
        </p:nvCxnSpPr>
        <p:spPr>
          <a:xfrm flipV="1">
            <a:off x="4788024" y="5157192"/>
            <a:ext cx="0"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flipV="1">
            <a:off x="1475656" y="4797152"/>
            <a:ext cx="1296144"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26 Conector recto de flecha"/>
          <p:cNvCxnSpPr/>
          <p:nvPr/>
        </p:nvCxnSpPr>
        <p:spPr>
          <a:xfrm>
            <a:off x="1691680" y="3573016"/>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28 Conector recto de flecha"/>
          <p:cNvCxnSpPr/>
          <p:nvPr/>
        </p:nvCxnSpPr>
        <p:spPr>
          <a:xfrm>
            <a:off x="1619672" y="1196752"/>
            <a:ext cx="1224136"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29 Rectángulo"/>
          <p:cNvSpPr/>
          <p:nvPr/>
        </p:nvSpPr>
        <p:spPr>
          <a:xfrm>
            <a:off x="2411760" y="0"/>
            <a:ext cx="4248472" cy="1268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000" b="1" dirty="0" smtClean="0"/>
              <a:t>TODAS ESTAS IGLESIAS ENVIAN DONATIVOS A LA IGLESIA PATROCINADORA.</a:t>
            </a:r>
            <a:endParaRPr lang="es-NI" sz="2000" b="1" dirty="0"/>
          </a:p>
        </p:txBody>
      </p:sp>
    </p:spTree>
    <p:extLst>
      <p:ext uri="{BB962C8B-B14F-4D97-AF65-F5344CB8AC3E}">
        <p14:creationId xmlns:p14="http://schemas.microsoft.com/office/powerpoint/2010/main" val="991001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80">
                                          <p:stCondLst>
                                            <p:cond delay="0"/>
                                          </p:stCondLst>
                                        </p:cTn>
                                        <p:tgtEl>
                                          <p:spTgt spid="8"/>
                                        </p:tgtEl>
                                      </p:cBhvr>
                                    </p:animEffect>
                                    <p:anim calcmode="lin" valueType="num">
                                      <p:cBhvr>
                                        <p:cTn id="1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9" dur="26">
                                          <p:stCondLst>
                                            <p:cond delay="650"/>
                                          </p:stCondLst>
                                        </p:cTn>
                                        <p:tgtEl>
                                          <p:spTgt spid="8"/>
                                        </p:tgtEl>
                                      </p:cBhvr>
                                      <p:to x="100000" y="60000"/>
                                    </p:animScale>
                                    <p:animScale>
                                      <p:cBhvr>
                                        <p:cTn id="20" dur="166" decel="50000">
                                          <p:stCondLst>
                                            <p:cond delay="676"/>
                                          </p:stCondLst>
                                        </p:cTn>
                                        <p:tgtEl>
                                          <p:spTgt spid="8"/>
                                        </p:tgtEl>
                                      </p:cBhvr>
                                      <p:to x="100000" y="100000"/>
                                    </p:animScale>
                                    <p:animScale>
                                      <p:cBhvr>
                                        <p:cTn id="21" dur="26">
                                          <p:stCondLst>
                                            <p:cond delay="1312"/>
                                          </p:stCondLst>
                                        </p:cTn>
                                        <p:tgtEl>
                                          <p:spTgt spid="8"/>
                                        </p:tgtEl>
                                      </p:cBhvr>
                                      <p:to x="100000" y="80000"/>
                                    </p:animScale>
                                    <p:animScale>
                                      <p:cBhvr>
                                        <p:cTn id="22" dur="166" decel="50000">
                                          <p:stCondLst>
                                            <p:cond delay="1338"/>
                                          </p:stCondLst>
                                        </p:cTn>
                                        <p:tgtEl>
                                          <p:spTgt spid="8"/>
                                        </p:tgtEl>
                                      </p:cBhvr>
                                      <p:to x="100000" y="100000"/>
                                    </p:animScale>
                                    <p:animScale>
                                      <p:cBhvr>
                                        <p:cTn id="23" dur="26">
                                          <p:stCondLst>
                                            <p:cond delay="1642"/>
                                          </p:stCondLst>
                                        </p:cTn>
                                        <p:tgtEl>
                                          <p:spTgt spid="8"/>
                                        </p:tgtEl>
                                      </p:cBhvr>
                                      <p:to x="100000" y="90000"/>
                                    </p:animScale>
                                    <p:animScale>
                                      <p:cBhvr>
                                        <p:cTn id="24" dur="166" decel="50000">
                                          <p:stCondLst>
                                            <p:cond delay="1668"/>
                                          </p:stCondLst>
                                        </p:cTn>
                                        <p:tgtEl>
                                          <p:spTgt spid="8"/>
                                        </p:tgtEl>
                                      </p:cBhvr>
                                      <p:to x="100000" y="100000"/>
                                    </p:animScale>
                                    <p:animScale>
                                      <p:cBhvr>
                                        <p:cTn id="25" dur="26">
                                          <p:stCondLst>
                                            <p:cond delay="1808"/>
                                          </p:stCondLst>
                                        </p:cTn>
                                        <p:tgtEl>
                                          <p:spTgt spid="8"/>
                                        </p:tgtEl>
                                      </p:cBhvr>
                                      <p:to x="100000" y="95000"/>
                                    </p:animScale>
                                    <p:animScale>
                                      <p:cBhvr>
                                        <p:cTn id="26" dur="166" decel="50000">
                                          <p:stCondLst>
                                            <p:cond delay="1834"/>
                                          </p:stCondLst>
                                        </p:cTn>
                                        <p:tgtEl>
                                          <p:spTgt spid="8"/>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circle(in)">
                                      <p:cBhvr>
                                        <p:cTn id="49" dur="20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circle(in)">
                                      <p:cBhvr>
                                        <p:cTn id="72" dur="2000"/>
                                        <p:tgtEl>
                                          <p:spTgt spid="25"/>
                                        </p:tgtEl>
                                      </p:cBhvr>
                                    </p:animEffect>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wipe(down)">
                                      <p:cBhvr>
                                        <p:cTn id="77" dur="580">
                                          <p:stCondLst>
                                            <p:cond delay="0"/>
                                          </p:stCondLst>
                                        </p:cTn>
                                        <p:tgtEl>
                                          <p:spTgt spid="11"/>
                                        </p:tgtEl>
                                      </p:cBhvr>
                                    </p:animEffect>
                                    <p:anim calcmode="lin" valueType="num">
                                      <p:cBhvr>
                                        <p:cTn id="7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3" dur="26">
                                          <p:stCondLst>
                                            <p:cond delay="650"/>
                                          </p:stCondLst>
                                        </p:cTn>
                                        <p:tgtEl>
                                          <p:spTgt spid="11"/>
                                        </p:tgtEl>
                                      </p:cBhvr>
                                      <p:to x="100000" y="60000"/>
                                    </p:animScale>
                                    <p:animScale>
                                      <p:cBhvr>
                                        <p:cTn id="84" dur="166" decel="50000">
                                          <p:stCondLst>
                                            <p:cond delay="676"/>
                                          </p:stCondLst>
                                        </p:cTn>
                                        <p:tgtEl>
                                          <p:spTgt spid="11"/>
                                        </p:tgtEl>
                                      </p:cBhvr>
                                      <p:to x="100000" y="100000"/>
                                    </p:animScale>
                                    <p:animScale>
                                      <p:cBhvr>
                                        <p:cTn id="85" dur="26">
                                          <p:stCondLst>
                                            <p:cond delay="1312"/>
                                          </p:stCondLst>
                                        </p:cTn>
                                        <p:tgtEl>
                                          <p:spTgt spid="11"/>
                                        </p:tgtEl>
                                      </p:cBhvr>
                                      <p:to x="100000" y="80000"/>
                                    </p:animScale>
                                    <p:animScale>
                                      <p:cBhvr>
                                        <p:cTn id="86" dur="166" decel="50000">
                                          <p:stCondLst>
                                            <p:cond delay="1338"/>
                                          </p:stCondLst>
                                        </p:cTn>
                                        <p:tgtEl>
                                          <p:spTgt spid="11"/>
                                        </p:tgtEl>
                                      </p:cBhvr>
                                      <p:to x="100000" y="100000"/>
                                    </p:animScale>
                                    <p:animScale>
                                      <p:cBhvr>
                                        <p:cTn id="87" dur="26">
                                          <p:stCondLst>
                                            <p:cond delay="1642"/>
                                          </p:stCondLst>
                                        </p:cTn>
                                        <p:tgtEl>
                                          <p:spTgt spid="11"/>
                                        </p:tgtEl>
                                      </p:cBhvr>
                                      <p:to x="100000" y="90000"/>
                                    </p:animScale>
                                    <p:animScale>
                                      <p:cBhvr>
                                        <p:cTn id="88" dur="166" decel="50000">
                                          <p:stCondLst>
                                            <p:cond delay="1668"/>
                                          </p:stCondLst>
                                        </p:cTn>
                                        <p:tgtEl>
                                          <p:spTgt spid="11"/>
                                        </p:tgtEl>
                                      </p:cBhvr>
                                      <p:to x="100000" y="100000"/>
                                    </p:animScale>
                                    <p:animScale>
                                      <p:cBhvr>
                                        <p:cTn id="89" dur="26">
                                          <p:stCondLst>
                                            <p:cond delay="1808"/>
                                          </p:stCondLst>
                                        </p:cTn>
                                        <p:tgtEl>
                                          <p:spTgt spid="11"/>
                                        </p:tgtEl>
                                      </p:cBhvr>
                                      <p:to x="100000" y="95000"/>
                                    </p:animScale>
                                    <p:animScale>
                                      <p:cBhvr>
                                        <p:cTn id="90" dur="166" decel="50000">
                                          <p:stCondLst>
                                            <p:cond delay="1834"/>
                                          </p:stCondLst>
                                        </p:cTn>
                                        <p:tgtEl>
                                          <p:spTgt spid="11"/>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circle(in)">
                                      <p:cBhvr>
                                        <p:cTn id="95" dur="20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down)">
                                      <p:cBhvr>
                                        <p:cTn id="100" dur="580">
                                          <p:stCondLst>
                                            <p:cond delay="0"/>
                                          </p:stCondLst>
                                        </p:cTn>
                                        <p:tgtEl>
                                          <p:spTgt spid="12"/>
                                        </p:tgtEl>
                                      </p:cBhvr>
                                    </p:animEffect>
                                    <p:anim calcmode="lin" valueType="num">
                                      <p:cBhvr>
                                        <p:cTn id="10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06" dur="26">
                                          <p:stCondLst>
                                            <p:cond delay="650"/>
                                          </p:stCondLst>
                                        </p:cTn>
                                        <p:tgtEl>
                                          <p:spTgt spid="12"/>
                                        </p:tgtEl>
                                      </p:cBhvr>
                                      <p:to x="100000" y="60000"/>
                                    </p:animScale>
                                    <p:animScale>
                                      <p:cBhvr>
                                        <p:cTn id="107" dur="166" decel="50000">
                                          <p:stCondLst>
                                            <p:cond delay="676"/>
                                          </p:stCondLst>
                                        </p:cTn>
                                        <p:tgtEl>
                                          <p:spTgt spid="12"/>
                                        </p:tgtEl>
                                      </p:cBhvr>
                                      <p:to x="100000" y="100000"/>
                                    </p:animScale>
                                    <p:animScale>
                                      <p:cBhvr>
                                        <p:cTn id="108" dur="26">
                                          <p:stCondLst>
                                            <p:cond delay="1312"/>
                                          </p:stCondLst>
                                        </p:cTn>
                                        <p:tgtEl>
                                          <p:spTgt spid="12"/>
                                        </p:tgtEl>
                                      </p:cBhvr>
                                      <p:to x="100000" y="80000"/>
                                    </p:animScale>
                                    <p:animScale>
                                      <p:cBhvr>
                                        <p:cTn id="109" dur="166" decel="50000">
                                          <p:stCondLst>
                                            <p:cond delay="1338"/>
                                          </p:stCondLst>
                                        </p:cTn>
                                        <p:tgtEl>
                                          <p:spTgt spid="12"/>
                                        </p:tgtEl>
                                      </p:cBhvr>
                                      <p:to x="100000" y="100000"/>
                                    </p:animScale>
                                    <p:animScale>
                                      <p:cBhvr>
                                        <p:cTn id="110" dur="26">
                                          <p:stCondLst>
                                            <p:cond delay="1642"/>
                                          </p:stCondLst>
                                        </p:cTn>
                                        <p:tgtEl>
                                          <p:spTgt spid="12"/>
                                        </p:tgtEl>
                                      </p:cBhvr>
                                      <p:to x="100000" y="90000"/>
                                    </p:animScale>
                                    <p:animScale>
                                      <p:cBhvr>
                                        <p:cTn id="111" dur="166" decel="50000">
                                          <p:stCondLst>
                                            <p:cond delay="1668"/>
                                          </p:stCondLst>
                                        </p:cTn>
                                        <p:tgtEl>
                                          <p:spTgt spid="12"/>
                                        </p:tgtEl>
                                      </p:cBhvr>
                                      <p:to x="100000" y="100000"/>
                                    </p:animScale>
                                    <p:animScale>
                                      <p:cBhvr>
                                        <p:cTn id="112" dur="26">
                                          <p:stCondLst>
                                            <p:cond delay="1808"/>
                                          </p:stCondLst>
                                        </p:cTn>
                                        <p:tgtEl>
                                          <p:spTgt spid="12"/>
                                        </p:tgtEl>
                                      </p:cBhvr>
                                      <p:to x="100000" y="95000"/>
                                    </p:animScale>
                                    <p:animScale>
                                      <p:cBhvr>
                                        <p:cTn id="113" dur="166" decel="50000">
                                          <p:stCondLst>
                                            <p:cond delay="1834"/>
                                          </p:stCondLst>
                                        </p:cTn>
                                        <p:tgtEl>
                                          <p:spTgt spid="12"/>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nodeType="clickEffect">
                                  <p:stCondLst>
                                    <p:cond delay="0"/>
                                  </p:stCondLst>
                                  <p:childTnLst>
                                    <p:set>
                                      <p:cBhvr>
                                        <p:cTn id="117" dur="1" fill="hold">
                                          <p:stCondLst>
                                            <p:cond delay="0"/>
                                          </p:stCondLst>
                                        </p:cTn>
                                        <p:tgtEl>
                                          <p:spTgt spid="21"/>
                                        </p:tgtEl>
                                        <p:attrNameLst>
                                          <p:attrName>style.visibility</p:attrName>
                                        </p:attrNameLst>
                                      </p:cBhvr>
                                      <p:to>
                                        <p:strVal val="visible"/>
                                      </p:to>
                                    </p:set>
                                    <p:animEffect transition="in" filter="circle(in)">
                                      <p:cBhvr>
                                        <p:cTn id="118" dur="2000"/>
                                        <p:tgtEl>
                                          <p:spTgt spid="21"/>
                                        </p:tgtEl>
                                      </p:cBhvr>
                                    </p:animEffect>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grpId="0" nodeType="clickEffect">
                                  <p:stCondLst>
                                    <p:cond delay="0"/>
                                  </p:stCondLst>
                                  <p:childTnLst>
                                    <p:set>
                                      <p:cBhvr>
                                        <p:cTn id="122" dur="1" fill="hold">
                                          <p:stCondLst>
                                            <p:cond delay="0"/>
                                          </p:stCondLst>
                                        </p:cTn>
                                        <p:tgtEl>
                                          <p:spTgt spid="13"/>
                                        </p:tgtEl>
                                        <p:attrNameLst>
                                          <p:attrName>style.visibility</p:attrName>
                                        </p:attrNameLst>
                                      </p:cBhvr>
                                      <p:to>
                                        <p:strVal val="visible"/>
                                      </p:to>
                                    </p:set>
                                    <p:animEffect transition="in" filter="wipe(down)">
                                      <p:cBhvr>
                                        <p:cTn id="123" dur="580">
                                          <p:stCondLst>
                                            <p:cond delay="0"/>
                                          </p:stCondLst>
                                        </p:cTn>
                                        <p:tgtEl>
                                          <p:spTgt spid="13"/>
                                        </p:tgtEl>
                                      </p:cBhvr>
                                    </p:animEffect>
                                    <p:anim calcmode="lin" valueType="num">
                                      <p:cBhvr>
                                        <p:cTn id="1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29" dur="26">
                                          <p:stCondLst>
                                            <p:cond delay="650"/>
                                          </p:stCondLst>
                                        </p:cTn>
                                        <p:tgtEl>
                                          <p:spTgt spid="13"/>
                                        </p:tgtEl>
                                      </p:cBhvr>
                                      <p:to x="100000" y="60000"/>
                                    </p:animScale>
                                    <p:animScale>
                                      <p:cBhvr>
                                        <p:cTn id="130" dur="166" decel="50000">
                                          <p:stCondLst>
                                            <p:cond delay="676"/>
                                          </p:stCondLst>
                                        </p:cTn>
                                        <p:tgtEl>
                                          <p:spTgt spid="13"/>
                                        </p:tgtEl>
                                      </p:cBhvr>
                                      <p:to x="100000" y="100000"/>
                                    </p:animScale>
                                    <p:animScale>
                                      <p:cBhvr>
                                        <p:cTn id="131" dur="26">
                                          <p:stCondLst>
                                            <p:cond delay="1312"/>
                                          </p:stCondLst>
                                        </p:cTn>
                                        <p:tgtEl>
                                          <p:spTgt spid="13"/>
                                        </p:tgtEl>
                                      </p:cBhvr>
                                      <p:to x="100000" y="80000"/>
                                    </p:animScale>
                                    <p:animScale>
                                      <p:cBhvr>
                                        <p:cTn id="132" dur="166" decel="50000">
                                          <p:stCondLst>
                                            <p:cond delay="1338"/>
                                          </p:stCondLst>
                                        </p:cTn>
                                        <p:tgtEl>
                                          <p:spTgt spid="13"/>
                                        </p:tgtEl>
                                      </p:cBhvr>
                                      <p:to x="100000" y="100000"/>
                                    </p:animScale>
                                    <p:animScale>
                                      <p:cBhvr>
                                        <p:cTn id="133" dur="26">
                                          <p:stCondLst>
                                            <p:cond delay="1642"/>
                                          </p:stCondLst>
                                        </p:cTn>
                                        <p:tgtEl>
                                          <p:spTgt spid="13"/>
                                        </p:tgtEl>
                                      </p:cBhvr>
                                      <p:to x="100000" y="90000"/>
                                    </p:animScale>
                                    <p:animScale>
                                      <p:cBhvr>
                                        <p:cTn id="134" dur="166" decel="50000">
                                          <p:stCondLst>
                                            <p:cond delay="1668"/>
                                          </p:stCondLst>
                                        </p:cTn>
                                        <p:tgtEl>
                                          <p:spTgt spid="13"/>
                                        </p:tgtEl>
                                      </p:cBhvr>
                                      <p:to x="100000" y="100000"/>
                                    </p:animScale>
                                    <p:animScale>
                                      <p:cBhvr>
                                        <p:cTn id="135" dur="26">
                                          <p:stCondLst>
                                            <p:cond delay="1808"/>
                                          </p:stCondLst>
                                        </p:cTn>
                                        <p:tgtEl>
                                          <p:spTgt spid="13"/>
                                        </p:tgtEl>
                                      </p:cBhvr>
                                      <p:to x="100000" y="95000"/>
                                    </p:animScale>
                                    <p:animScale>
                                      <p:cBhvr>
                                        <p:cTn id="136" dur="166" decel="50000">
                                          <p:stCondLst>
                                            <p:cond delay="1834"/>
                                          </p:stCondLst>
                                        </p:cTn>
                                        <p:tgtEl>
                                          <p:spTgt spid="13"/>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circle(in)">
                                      <p:cBhvr>
                                        <p:cTn id="141" dur="2000"/>
                                        <p:tgtEl>
                                          <p:spTgt spid="19"/>
                                        </p:tgtEl>
                                      </p:cBhvr>
                                    </p:animEffect>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7"/>
                                        </p:tgtEl>
                                        <p:attrNameLst>
                                          <p:attrName>style.visibility</p:attrName>
                                        </p:attrNameLst>
                                      </p:cBhvr>
                                      <p:to>
                                        <p:strVal val="visible"/>
                                      </p:to>
                                    </p:set>
                                    <p:animEffect transition="in" filter="wipe(down)">
                                      <p:cBhvr>
                                        <p:cTn id="146" dur="580">
                                          <p:stCondLst>
                                            <p:cond delay="0"/>
                                          </p:stCondLst>
                                        </p:cTn>
                                        <p:tgtEl>
                                          <p:spTgt spid="7"/>
                                        </p:tgtEl>
                                      </p:cBhvr>
                                    </p:animEffect>
                                    <p:anim calcmode="lin" valueType="num">
                                      <p:cBhvr>
                                        <p:cTn id="14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2" dur="26">
                                          <p:stCondLst>
                                            <p:cond delay="650"/>
                                          </p:stCondLst>
                                        </p:cTn>
                                        <p:tgtEl>
                                          <p:spTgt spid="7"/>
                                        </p:tgtEl>
                                      </p:cBhvr>
                                      <p:to x="100000" y="60000"/>
                                    </p:animScale>
                                    <p:animScale>
                                      <p:cBhvr>
                                        <p:cTn id="153" dur="166" decel="50000">
                                          <p:stCondLst>
                                            <p:cond delay="676"/>
                                          </p:stCondLst>
                                        </p:cTn>
                                        <p:tgtEl>
                                          <p:spTgt spid="7"/>
                                        </p:tgtEl>
                                      </p:cBhvr>
                                      <p:to x="100000" y="100000"/>
                                    </p:animScale>
                                    <p:animScale>
                                      <p:cBhvr>
                                        <p:cTn id="154" dur="26">
                                          <p:stCondLst>
                                            <p:cond delay="1312"/>
                                          </p:stCondLst>
                                        </p:cTn>
                                        <p:tgtEl>
                                          <p:spTgt spid="7"/>
                                        </p:tgtEl>
                                      </p:cBhvr>
                                      <p:to x="100000" y="80000"/>
                                    </p:animScale>
                                    <p:animScale>
                                      <p:cBhvr>
                                        <p:cTn id="155" dur="166" decel="50000">
                                          <p:stCondLst>
                                            <p:cond delay="1338"/>
                                          </p:stCondLst>
                                        </p:cTn>
                                        <p:tgtEl>
                                          <p:spTgt spid="7"/>
                                        </p:tgtEl>
                                      </p:cBhvr>
                                      <p:to x="100000" y="100000"/>
                                    </p:animScale>
                                    <p:animScale>
                                      <p:cBhvr>
                                        <p:cTn id="156" dur="26">
                                          <p:stCondLst>
                                            <p:cond delay="1642"/>
                                          </p:stCondLst>
                                        </p:cTn>
                                        <p:tgtEl>
                                          <p:spTgt spid="7"/>
                                        </p:tgtEl>
                                      </p:cBhvr>
                                      <p:to x="100000" y="90000"/>
                                    </p:animScale>
                                    <p:animScale>
                                      <p:cBhvr>
                                        <p:cTn id="157" dur="166" decel="50000">
                                          <p:stCondLst>
                                            <p:cond delay="1668"/>
                                          </p:stCondLst>
                                        </p:cTn>
                                        <p:tgtEl>
                                          <p:spTgt spid="7"/>
                                        </p:tgtEl>
                                      </p:cBhvr>
                                      <p:to x="100000" y="100000"/>
                                    </p:animScale>
                                    <p:animScale>
                                      <p:cBhvr>
                                        <p:cTn id="158" dur="26">
                                          <p:stCondLst>
                                            <p:cond delay="1808"/>
                                          </p:stCondLst>
                                        </p:cTn>
                                        <p:tgtEl>
                                          <p:spTgt spid="7"/>
                                        </p:tgtEl>
                                      </p:cBhvr>
                                      <p:to x="100000" y="95000"/>
                                    </p:animScale>
                                    <p:animScale>
                                      <p:cBhvr>
                                        <p:cTn id="159" dur="166" decel="50000">
                                          <p:stCondLst>
                                            <p:cond delay="1834"/>
                                          </p:stCondLst>
                                        </p:cTn>
                                        <p:tgtEl>
                                          <p:spTgt spid="7"/>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nodeType="clickEffect">
                                  <p:stCondLst>
                                    <p:cond delay="0"/>
                                  </p:stCondLst>
                                  <p:childTnLst>
                                    <p:set>
                                      <p:cBhvr>
                                        <p:cTn id="163" dur="1" fill="hold">
                                          <p:stCondLst>
                                            <p:cond delay="0"/>
                                          </p:stCondLst>
                                        </p:cTn>
                                        <p:tgtEl>
                                          <p:spTgt spid="15"/>
                                        </p:tgtEl>
                                        <p:attrNameLst>
                                          <p:attrName>style.visibility</p:attrName>
                                        </p:attrNameLst>
                                      </p:cBhvr>
                                      <p:to>
                                        <p:strVal val="visible"/>
                                      </p:to>
                                    </p:set>
                                    <p:animEffect transition="in" filter="circle(in)">
                                      <p:cBhvr>
                                        <p:cTn id="164" dur="2000"/>
                                        <p:tgtEl>
                                          <p:spTgt spid="15"/>
                                        </p:tgtEl>
                                      </p:cBhvr>
                                    </p:animEffect>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grpId="0" nodeType="clickEffect">
                                  <p:stCondLst>
                                    <p:cond delay="0"/>
                                  </p:stCondLst>
                                  <p:childTnLst>
                                    <p:set>
                                      <p:cBhvr>
                                        <p:cTn id="168" dur="1" fill="hold">
                                          <p:stCondLst>
                                            <p:cond delay="0"/>
                                          </p:stCondLst>
                                        </p:cTn>
                                        <p:tgtEl>
                                          <p:spTgt spid="30"/>
                                        </p:tgtEl>
                                        <p:attrNameLst>
                                          <p:attrName>style.visibility</p:attrName>
                                        </p:attrNameLst>
                                      </p:cBhvr>
                                      <p:to>
                                        <p:strVal val="visible"/>
                                      </p:to>
                                    </p:set>
                                    <p:anim calcmode="lin" valueType="num">
                                      <p:cBhvr additive="base">
                                        <p:cTn id="169" dur="500" fill="hold"/>
                                        <p:tgtEl>
                                          <p:spTgt spid="30"/>
                                        </p:tgtEl>
                                        <p:attrNameLst>
                                          <p:attrName>ppt_x</p:attrName>
                                        </p:attrNameLst>
                                      </p:cBhvr>
                                      <p:tavLst>
                                        <p:tav tm="0">
                                          <p:val>
                                            <p:strVal val="#ppt_x"/>
                                          </p:val>
                                        </p:tav>
                                        <p:tav tm="100000">
                                          <p:val>
                                            <p:strVal val="#ppt_x"/>
                                          </p:val>
                                        </p:tav>
                                      </p:tavLst>
                                    </p:anim>
                                    <p:anim calcmode="lin" valueType="num">
                                      <p:cBhvr additive="base">
                                        <p:cTn id="1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10000"/>
          </a:bodyPr>
          <a:lstStyle/>
          <a:p>
            <a:r>
              <a:rPr lang="es-ES" b="1" dirty="0" smtClean="0">
                <a:solidFill>
                  <a:schemeClr val="bg1"/>
                </a:solidFill>
              </a:rPr>
              <a:t>La guerra fue el pretexto para caer en otro error. </a:t>
            </a:r>
          </a:p>
          <a:p>
            <a:r>
              <a:rPr lang="es-ES" b="1" dirty="0" smtClean="0">
                <a:solidFill>
                  <a:schemeClr val="bg1"/>
                </a:solidFill>
              </a:rPr>
              <a:t>Los hermanos, que estuvieron durante la guerra en países de escasos recursos, intentaron promover que las iglesias enviarán fondos para establecer orfanatos para los hijos de las víctimas que la guerra había dejado. </a:t>
            </a:r>
          </a:p>
          <a:p>
            <a:r>
              <a:rPr lang="es-ES" b="1" dirty="0" smtClean="0">
                <a:solidFill>
                  <a:schemeClr val="bg1"/>
                </a:solidFill>
              </a:rPr>
              <a:t>Más tarde fueron hospitales y asilos. </a:t>
            </a:r>
          </a:p>
          <a:p>
            <a:r>
              <a:rPr lang="es-ES" b="1" dirty="0" smtClean="0">
                <a:solidFill>
                  <a:schemeClr val="bg1"/>
                </a:solidFill>
              </a:rPr>
              <a:t>Estos hermanos comenzaron a caer en más errores.</a:t>
            </a:r>
          </a:p>
          <a:p>
            <a:r>
              <a:rPr lang="es-ES" b="1" dirty="0" smtClean="0">
                <a:solidFill>
                  <a:schemeClr val="bg1"/>
                </a:solidFill>
              </a:rPr>
              <a:t>Después de la creciente controversia y auge que encontró el liberalismo algunos creyeron que era necesario tener colegios donde se formaran predicadores que pudieran ser enviados a otros países. </a:t>
            </a:r>
          </a:p>
          <a:p>
            <a:r>
              <a:rPr lang="es-ES" b="1" dirty="0" smtClean="0">
                <a:solidFill>
                  <a:schemeClr val="bg1"/>
                </a:solidFill>
              </a:rPr>
              <a:t>Es cierto que había colegios que estuvieron ligados al cristianismo, sin embargo eran negocios privados de los cristianos. </a:t>
            </a:r>
          </a:p>
          <a:p>
            <a:r>
              <a:rPr lang="es-ES" b="1" dirty="0" smtClean="0">
                <a:solidFill>
                  <a:schemeClr val="bg1"/>
                </a:solidFill>
              </a:rPr>
              <a:t>Pero las escuelas bíblicas eran sostenidas con las ofrendas de varias iglesias. </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Elipse"/>
          <p:cNvSpPr/>
          <p:nvPr/>
        </p:nvSpPr>
        <p:spPr>
          <a:xfrm>
            <a:off x="2051720" y="1700808"/>
            <a:ext cx="5184576" cy="35283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NI" sz="2800" b="1" dirty="0" smtClean="0"/>
              <a:t>LA IGLESIA PATROCINADORA RECOLECTA DE OTRAS IGLESIAS PARA QUE ELLA PATROCINE. </a:t>
            </a:r>
            <a:endParaRPr lang="es-NI" sz="2800" b="1" dirty="0"/>
          </a:p>
        </p:txBody>
      </p:sp>
      <p:pic>
        <p:nvPicPr>
          <p:cNvPr id="1026" name="Picture 2" descr="C:\Users\Mario Moreno\Desktop\descarg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0"/>
            <a:ext cx="1714500" cy="182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4 Conector recto de flecha"/>
          <p:cNvCxnSpPr/>
          <p:nvPr/>
        </p:nvCxnSpPr>
        <p:spPr>
          <a:xfrm flipV="1">
            <a:off x="6228184" y="1124744"/>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Mario Moreno\Desktop\12377-1-3.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 y="4941168"/>
            <a:ext cx="2625444" cy="1890116"/>
          </a:xfrm>
          <a:prstGeom prst="rect">
            <a:avLst/>
          </a:prstGeom>
          <a:noFill/>
          <a:extLst>
            <a:ext uri="{909E8E84-426E-40DD-AFC4-6F175D3DCCD1}">
              <a14:hiddenFill xmlns:a14="http://schemas.microsoft.com/office/drawing/2010/main">
                <a:solidFill>
                  <a:srgbClr val="FFFFFF"/>
                </a:solidFill>
              </a14:hiddenFill>
            </a:ext>
          </a:extLst>
        </p:spPr>
      </p:pic>
      <p:cxnSp>
        <p:nvCxnSpPr>
          <p:cNvPr id="7" name="6 Conector recto de flecha"/>
          <p:cNvCxnSpPr/>
          <p:nvPr/>
        </p:nvCxnSpPr>
        <p:spPr>
          <a:xfrm flipH="1">
            <a:off x="1547664" y="3645024"/>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28" name="Picture 4" descr="C:\Users\Mario Moreno\Desktop\nota-ancian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5373216"/>
            <a:ext cx="3582144" cy="144536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de flecha"/>
          <p:cNvCxnSpPr/>
          <p:nvPr/>
        </p:nvCxnSpPr>
        <p:spPr>
          <a:xfrm>
            <a:off x="7236296" y="3969060"/>
            <a:ext cx="648072" cy="9721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0" name="Picture 6" descr="C:\Users\Mario Moreno\Desktop\institu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092"/>
            <a:ext cx="2987824" cy="182070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10 Conector recto de flecha"/>
          <p:cNvCxnSpPr/>
          <p:nvPr/>
        </p:nvCxnSpPr>
        <p:spPr>
          <a:xfrm flipH="1" flipV="1">
            <a:off x="1547664" y="2276872"/>
            <a:ext cx="93610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2340" y="4455114"/>
            <a:ext cx="1545324" cy="369332"/>
          </a:xfrm>
          <a:prstGeom prst="rect">
            <a:avLst/>
          </a:prstGeom>
        </p:spPr>
        <p:txBody>
          <a:bodyPr wrap="square">
            <a:spAutoFit/>
          </a:bodyPr>
          <a:lstStyle/>
          <a:p>
            <a:pPr algn="ctr"/>
            <a:r>
              <a:rPr lang="es-NI" b="1" dirty="0"/>
              <a:t>CLINICAS</a:t>
            </a:r>
          </a:p>
        </p:txBody>
      </p:sp>
      <p:sp>
        <p:nvSpPr>
          <p:cNvPr id="13" name="12 Rectángulo"/>
          <p:cNvSpPr/>
          <p:nvPr/>
        </p:nvSpPr>
        <p:spPr>
          <a:xfrm>
            <a:off x="-3581" y="1957711"/>
            <a:ext cx="1315938" cy="369332"/>
          </a:xfrm>
          <a:prstGeom prst="rect">
            <a:avLst/>
          </a:prstGeom>
        </p:spPr>
        <p:txBody>
          <a:bodyPr wrap="none">
            <a:spAutoFit/>
          </a:bodyPr>
          <a:lstStyle/>
          <a:p>
            <a:r>
              <a:rPr lang="es-ES" b="1" dirty="0"/>
              <a:t>INSTITUTOS</a:t>
            </a:r>
          </a:p>
        </p:txBody>
      </p:sp>
      <p:sp>
        <p:nvSpPr>
          <p:cNvPr id="14" name="13 Rectángulo"/>
          <p:cNvSpPr/>
          <p:nvPr/>
        </p:nvSpPr>
        <p:spPr>
          <a:xfrm>
            <a:off x="5825086" y="58850"/>
            <a:ext cx="1668405" cy="369332"/>
          </a:xfrm>
          <a:prstGeom prst="rect">
            <a:avLst/>
          </a:prstGeom>
        </p:spPr>
        <p:txBody>
          <a:bodyPr wrap="none">
            <a:spAutoFit/>
          </a:bodyPr>
          <a:lstStyle/>
          <a:p>
            <a:r>
              <a:rPr lang="es-ES" b="1" dirty="0"/>
              <a:t>PREDICADORES</a:t>
            </a:r>
          </a:p>
        </p:txBody>
      </p:sp>
      <p:sp>
        <p:nvSpPr>
          <p:cNvPr id="15" name="14 Rectángulo"/>
          <p:cNvSpPr/>
          <p:nvPr/>
        </p:nvSpPr>
        <p:spPr>
          <a:xfrm>
            <a:off x="8228589" y="4690538"/>
            <a:ext cx="852285" cy="369332"/>
          </a:xfrm>
          <a:prstGeom prst="rect">
            <a:avLst/>
          </a:prstGeom>
        </p:spPr>
        <p:txBody>
          <a:bodyPr wrap="none">
            <a:spAutoFit/>
          </a:bodyPr>
          <a:lstStyle/>
          <a:p>
            <a:r>
              <a:rPr lang="es-ES" b="1" dirty="0"/>
              <a:t>ASILOS</a:t>
            </a:r>
          </a:p>
        </p:txBody>
      </p:sp>
    </p:spTree>
    <p:extLst>
      <p:ext uri="{BB962C8B-B14F-4D97-AF65-F5344CB8AC3E}">
        <p14:creationId xmlns:p14="http://schemas.microsoft.com/office/powerpoint/2010/main" val="123375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80">
                                          <p:stCondLst>
                                            <p:cond delay="0"/>
                                          </p:stCondLst>
                                        </p:cTn>
                                        <p:tgtEl>
                                          <p:spTgt spid="12"/>
                                        </p:tgtEl>
                                      </p:cBhvr>
                                    </p:animEffect>
                                    <p:anim calcmode="lin" valueType="num">
                                      <p:cBhvr>
                                        <p:cTn id="1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4" dur="26">
                                          <p:stCondLst>
                                            <p:cond delay="650"/>
                                          </p:stCondLst>
                                        </p:cTn>
                                        <p:tgtEl>
                                          <p:spTgt spid="12"/>
                                        </p:tgtEl>
                                      </p:cBhvr>
                                      <p:to x="100000" y="60000"/>
                                    </p:animScale>
                                    <p:animScale>
                                      <p:cBhvr>
                                        <p:cTn id="25" dur="166" decel="50000">
                                          <p:stCondLst>
                                            <p:cond delay="676"/>
                                          </p:stCondLst>
                                        </p:cTn>
                                        <p:tgtEl>
                                          <p:spTgt spid="12"/>
                                        </p:tgtEl>
                                      </p:cBhvr>
                                      <p:to x="100000" y="100000"/>
                                    </p:animScale>
                                    <p:animScale>
                                      <p:cBhvr>
                                        <p:cTn id="26" dur="26">
                                          <p:stCondLst>
                                            <p:cond delay="1312"/>
                                          </p:stCondLst>
                                        </p:cTn>
                                        <p:tgtEl>
                                          <p:spTgt spid="12"/>
                                        </p:tgtEl>
                                      </p:cBhvr>
                                      <p:to x="100000" y="80000"/>
                                    </p:animScale>
                                    <p:animScale>
                                      <p:cBhvr>
                                        <p:cTn id="27" dur="166" decel="50000">
                                          <p:stCondLst>
                                            <p:cond delay="1338"/>
                                          </p:stCondLst>
                                        </p:cTn>
                                        <p:tgtEl>
                                          <p:spTgt spid="12"/>
                                        </p:tgtEl>
                                      </p:cBhvr>
                                      <p:to x="100000" y="100000"/>
                                    </p:animScale>
                                    <p:animScale>
                                      <p:cBhvr>
                                        <p:cTn id="28" dur="26">
                                          <p:stCondLst>
                                            <p:cond delay="1642"/>
                                          </p:stCondLst>
                                        </p:cTn>
                                        <p:tgtEl>
                                          <p:spTgt spid="12"/>
                                        </p:tgtEl>
                                      </p:cBhvr>
                                      <p:to x="100000" y="90000"/>
                                    </p:animScale>
                                    <p:animScale>
                                      <p:cBhvr>
                                        <p:cTn id="29" dur="166" decel="50000">
                                          <p:stCondLst>
                                            <p:cond delay="1668"/>
                                          </p:stCondLst>
                                        </p:cTn>
                                        <p:tgtEl>
                                          <p:spTgt spid="12"/>
                                        </p:tgtEl>
                                      </p:cBhvr>
                                      <p:to x="100000" y="100000"/>
                                    </p:animScale>
                                    <p:animScale>
                                      <p:cBhvr>
                                        <p:cTn id="30" dur="26">
                                          <p:stCondLst>
                                            <p:cond delay="1808"/>
                                          </p:stCondLst>
                                        </p:cTn>
                                        <p:tgtEl>
                                          <p:spTgt spid="12"/>
                                        </p:tgtEl>
                                      </p:cBhvr>
                                      <p:to x="100000" y="95000"/>
                                    </p:animScale>
                                    <p:animScale>
                                      <p:cBhvr>
                                        <p:cTn id="31" dur="166" decel="50000">
                                          <p:stCondLst>
                                            <p:cond delay="1834"/>
                                          </p:stCondLst>
                                        </p:cTn>
                                        <p:tgtEl>
                                          <p:spTgt spid="12"/>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Effect transition="in" filter="wipe(down)">
                                      <p:cBhvr>
                                        <p:cTn id="36" dur="580">
                                          <p:stCondLst>
                                            <p:cond delay="0"/>
                                          </p:stCondLst>
                                        </p:cTn>
                                        <p:tgtEl>
                                          <p:spTgt spid="1027"/>
                                        </p:tgtEl>
                                      </p:cBhvr>
                                    </p:animEffect>
                                    <p:anim calcmode="lin" valueType="num">
                                      <p:cBhvr>
                                        <p:cTn id="37"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42" dur="26">
                                          <p:stCondLst>
                                            <p:cond delay="650"/>
                                          </p:stCondLst>
                                        </p:cTn>
                                        <p:tgtEl>
                                          <p:spTgt spid="1027"/>
                                        </p:tgtEl>
                                      </p:cBhvr>
                                      <p:to x="100000" y="60000"/>
                                    </p:animScale>
                                    <p:animScale>
                                      <p:cBhvr>
                                        <p:cTn id="43" dur="166" decel="50000">
                                          <p:stCondLst>
                                            <p:cond delay="676"/>
                                          </p:stCondLst>
                                        </p:cTn>
                                        <p:tgtEl>
                                          <p:spTgt spid="1027"/>
                                        </p:tgtEl>
                                      </p:cBhvr>
                                      <p:to x="100000" y="100000"/>
                                    </p:animScale>
                                    <p:animScale>
                                      <p:cBhvr>
                                        <p:cTn id="44" dur="26">
                                          <p:stCondLst>
                                            <p:cond delay="1312"/>
                                          </p:stCondLst>
                                        </p:cTn>
                                        <p:tgtEl>
                                          <p:spTgt spid="1027"/>
                                        </p:tgtEl>
                                      </p:cBhvr>
                                      <p:to x="100000" y="80000"/>
                                    </p:animScale>
                                    <p:animScale>
                                      <p:cBhvr>
                                        <p:cTn id="45" dur="166" decel="50000">
                                          <p:stCondLst>
                                            <p:cond delay="1338"/>
                                          </p:stCondLst>
                                        </p:cTn>
                                        <p:tgtEl>
                                          <p:spTgt spid="1027"/>
                                        </p:tgtEl>
                                      </p:cBhvr>
                                      <p:to x="100000" y="100000"/>
                                    </p:animScale>
                                    <p:animScale>
                                      <p:cBhvr>
                                        <p:cTn id="46" dur="26">
                                          <p:stCondLst>
                                            <p:cond delay="1642"/>
                                          </p:stCondLst>
                                        </p:cTn>
                                        <p:tgtEl>
                                          <p:spTgt spid="1027"/>
                                        </p:tgtEl>
                                      </p:cBhvr>
                                      <p:to x="100000" y="90000"/>
                                    </p:animScale>
                                    <p:animScale>
                                      <p:cBhvr>
                                        <p:cTn id="47" dur="166" decel="50000">
                                          <p:stCondLst>
                                            <p:cond delay="1668"/>
                                          </p:stCondLst>
                                        </p:cTn>
                                        <p:tgtEl>
                                          <p:spTgt spid="1027"/>
                                        </p:tgtEl>
                                      </p:cBhvr>
                                      <p:to x="100000" y="100000"/>
                                    </p:animScale>
                                    <p:animScale>
                                      <p:cBhvr>
                                        <p:cTn id="48" dur="26">
                                          <p:stCondLst>
                                            <p:cond delay="1808"/>
                                          </p:stCondLst>
                                        </p:cTn>
                                        <p:tgtEl>
                                          <p:spTgt spid="1027"/>
                                        </p:tgtEl>
                                      </p:cBhvr>
                                      <p:to x="100000" y="95000"/>
                                    </p:animScale>
                                    <p:animScale>
                                      <p:cBhvr>
                                        <p:cTn id="49" dur="166" decel="50000">
                                          <p:stCondLst>
                                            <p:cond delay="1834"/>
                                          </p:stCondLst>
                                        </p:cTn>
                                        <p:tgtEl>
                                          <p:spTgt spid="1027"/>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circle(in)">
                                      <p:cBhvr>
                                        <p:cTn id="54" dur="2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6" presetClass="entr" presetSubtype="0" fill="hold" nodeType="click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wipe(down)">
                                      <p:cBhvr>
                                        <p:cTn id="77" dur="580">
                                          <p:stCondLst>
                                            <p:cond delay="0"/>
                                          </p:stCondLst>
                                        </p:cTn>
                                        <p:tgtEl>
                                          <p:spTgt spid="1030"/>
                                        </p:tgtEl>
                                      </p:cBhvr>
                                    </p:animEffect>
                                    <p:anim calcmode="lin" valueType="num">
                                      <p:cBhvr>
                                        <p:cTn id="78"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83" dur="26">
                                          <p:stCondLst>
                                            <p:cond delay="650"/>
                                          </p:stCondLst>
                                        </p:cTn>
                                        <p:tgtEl>
                                          <p:spTgt spid="1030"/>
                                        </p:tgtEl>
                                      </p:cBhvr>
                                      <p:to x="100000" y="60000"/>
                                    </p:animScale>
                                    <p:animScale>
                                      <p:cBhvr>
                                        <p:cTn id="84" dur="166" decel="50000">
                                          <p:stCondLst>
                                            <p:cond delay="676"/>
                                          </p:stCondLst>
                                        </p:cTn>
                                        <p:tgtEl>
                                          <p:spTgt spid="1030"/>
                                        </p:tgtEl>
                                      </p:cBhvr>
                                      <p:to x="100000" y="100000"/>
                                    </p:animScale>
                                    <p:animScale>
                                      <p:cBhvr>
                                        <p:cTn id="85" dur="26">
                                          <p:stCondLst>
                                            <p:cond delay="1312"/>
                                          </p:stCondLst>
                                        </p:cTn>
                                        <p:tgtEl>
                                          <p:spTgt spid="1030"/>
                                        </p:tgtEl>
                                      </p:cBhvr>
                                      <p:to x="100000" y="80000"/>
                                    </p:animScale>
                                    <p:animScale>
                                      <p:cBhvr>
                                        <p:cTn id="86" dur="166" decel="50000">
                                          <p:stCondLst>
                                            <p:cond delay="1338"/>
                                          </p:stCondLst>
                                        </p:cTn>
                                        <p:tgtEl>
                                          <p:spTgt spid="1030"/>
                                        </p:tgtEl>
                                      </p:cBhvr>
                                      <p:to x="100000" y="100000"/>
                                    </p:animScale>
                                    <p:animScale>
                                      <p:cBhvr>
                                        <p:cTn id="87" dur="26">
                                          <p:stCondLst>
                                            <p:cond delay="1642"/>
                                          </p:stCondLst>
                                        </p:cTn>
                                        <p:tgtEl>
                                          <p:spTgt spid="1030"/>
                                        </p:tgtEl>
                                      </p:cBhvr>
                                      <p:to x="100000" y="90000"/>
                                    </p:animScale>
                                    <p:animScale>
                                      <p:cBhvr>
                                        <p:cTn id="88" dur="166" decel="50000">
                                          <p:stCondLst>
                                            <p:cond delay="1668"/>
                                          </p:stCondLst>
                                        </p:cTn>
                                        <p:tgtEl>
                                          <p:spTgt spid="1030"/>
                                        </p:tgtEl>
                                      </p:cBhvr>
                                      <p:to x="100000" y="100000"/>
                                    </p:animScale>
                                    <p:animScale>
                                      <p:cBhvr>
                                        <p:cTn id="89" dur="26">
                                          <p:stCondLst>
                                            <p:cond delay="1808"/>
                                          </p:stCondLst>
                                        </p:cTn>
                                        <p:tgtEl>
                                          <p:spTgt spid="1030"/>
                                        </p:tgtEl>
                                      </p:cBhvr>
                                      <p:to x="100000" y="95000"/>
                                    </p:animScale>
                                    <p:animScale>
                                      <p:cBhvr>
                                        <p:cTn id="90" dur="166" decel="50000">
                                          <p:stCondLst>
                                            <p:cond delay="1834"/>
                                          </p:stCondLst>
                                        </p:cTn>
                                        <p:tgtEl>
                                          <p:spTgt spid="1030"/>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nodeType="click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circle(in)">
                                      <p:cBhvr>
                                        <p:cTn id="95" dur="2000"/>
                                        <p:tgtEl>
                                          <p:spTgt spid="5"/>
                                        </p:tgtEl>
                                      </p:cBhvr>
                                    </p:animEffect>
                                  </p:childTnLst>
                                </p:cTn>
                              </p:par>
                            </p:childTnLst>
                          </p:cTn>
                        </p:par>
                      </p:childTnLst>
                    </p:cTn>
                  </p:par>
                  <p:par>
                    <p:cTn id="96" fill="hold">
                      <p:stCondLst>
                        <p:cond delay="indefinite"/>
                      </p:stCondLst>
                      <p:childTnLst>
                        <p:par>
                          <p:cTn id="97" fill="hold">
                            <p:stCondLst>
                              <p:cond delay="0"/>
                            </p:stCondLst>
                            <p:childTnLst>
                              <p:par>
                                <p:cTn id="98" presetID="26" presetClass="entr" presetSubtype="0" fill="hold" grpId="0" nodeType="clickEffect">
                                  <p:stCondLst>
                                    <p:cond delay="0"/>
                                  </p:stCondLst>
                                  <p:childTnLst>
                                    <p:set>
                                      <p:cBhvr>
                                        <p:cTn id="99" dur="1" fill="hold">
                                          <p:stCondLst>
                                            <p:cond delay="0"/>
                                          </p:stCondLst>
                                        </p:cTn>
                                        <p:tgtEl>
                                          <p:spTgt spid="14"/>
                                        </p:tgtEl>
                                        <p:attrNameLst>
                                          <p:attrName>style.visibility</p:attrName>
                                        </p:attrNameLst>
                                      </p:cBhvr>
                                      <p:to>
                                        <p:strVal val="visible"/>
                                      </p:to>
                                    </p:set>
                                    <p:animEffect transition="in" filter="wipe(down)">
                                      <p:cBhvr>
                                        <p:cTn id="100" dur="580">
                                          <p:stCondLst>
                                            <p:cond delay="0"/>
                                          </p:stCondLst>
                                        </p:cTn>
                                        <p:tgtEl>
                                          <p:spTgt spid="14"/>
                                        </p:tgtEl>
                                      </p:cBhvr>
                                    </p:animEffect>
                                    <p:anim calcmode="lin" valueType="num">
                                      <p:cBhvr>
                                        <p:cTn id="101"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2"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3"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4"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5"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6" dur="26">
                                          <p:stCondLst>
                                            <p:cond delay="650"/>
                                          </p:stCondLst>
                                        </p:cTn>
                                        <p:tgtEl>
                                          <p:spTgt spid="14"/>
                                        </p:tgtEl>
                                      </p:cBhvr>
                                      <p:to x="100000" y="60000"/>
                                    </p:animScale>
                                    <p:animScale>
                                      <p:cBhvr>
                                        <p:cTn id="107" dur="166" decel="50000">
                                          <p:stCondLst>
                                            <p:cond delay="676"/>
                                          </p:stCondLst>
                                        </p:cTn>
                                        <p:tgtEl>
                                          <p:spTgt spid="14"/>
                                        </p:tgtEl>
                                      </p:cBhvr>
                                      <p:to x="100000" y="100000"/>
                                    </p:animScale>
                                    <p:animScale>
                                      <p:cBhvr>
                                        <p:cTn id="108" dur="26">
                                          <p:stCondLst>
                                            <p:cond delay="1312"/>
                                          </p:stCondLst>
                                        </p:cTn>
                                        <p:tgtEl>
                                          <p:spTgt spid="14"/>
                                        </p:tgtEl>
                                      </p:cBhvr>
                                      <p:to x="100000" y="80000"/>
                                    </p:animScale>
                                    <p:animScale>
                                      <p:cBhvr>
                                        <p:cTn id="109" dur="166" decel="50000">
                                          <p:stCondLst>
                                            <p:cond delay="1338"/>
                                          </p:stCondLst>
                                        </p:cTn>
                                        <p:tgtEl>
                                          <p:spTgt spid="14"/>
                                        </p:tgtEl>
                                      </p:cBhvr>
                                      <p:to x="100000" y="100000"/>
                                    </p:animScale>
                                    <p:animScale>
                                      <p:cBhvr>
                                        <p:cTn id="110" dur="26">
                                          <p:stCondLst>
                                            <p:cond delay="1642"/>
                                          </p:stCondLst>
                                        </p:cTn>
                                        <p:tgtEl>
                                          <p:spTgt spid="14"/>
                                        </p:tgtEl>
                                      </p:cBhvr>
                                      <p:to x="100000" y="90000"/>
                                    </p:animScale>
                                    <p:animScale>
                                      <p:cBhvr>
                                        <p:cTn id="111" dur="166" decel="50000">
                                          <p:stCondLst>
                                            <p:cond delay="1668"/>
                                          </p:stCondLst>
                                        </p:cTn>
                                        <p:tgtEl>
                                          <p:spTgt spid="14"/>
                                        </p:tgtEl>
                                      </p:cBhvr>
                                      <p:to x="100000" y="100000"/>
                                    </p:animScale>
                                    <p:animScale>
                                      <p:cBhvr>
                                        <p:cTn id="112" dur="26">
                                          <p:stCondLst>
                                            <p:cond delay="1808"/>
                                          </p:stCondLst>
                                        </p:cTn>
                                        <p:tgtEl>
                                          <p:spTgt spid="14"/>
                                        </p:tgtEl>
                                      </p:cBhvr>
                                      <p:to x="100000" y="95000"/>
                                    </p:animScale>
                                    <p:animScale>
                                      <p:cBhvr>
                                        <p:cTn id="113" dur="166" decel="50000">
                                          <p:stCondLst>
                                            <p:cond delay="1834"/>
                                          </p:stCondLst>
                                        </p:cTn>
                                        <p:tgtEl>
                                          <p:spTgt spid="14"/>
                                        </p:tgtEl>
                                      </p:cBhvr>
                                      <p:to x="100000" y="100000"/>
                                    </p:animScale>
                                  </p:childTnLst>
                                </p:cTn>
                              </p:par>
                            </p:childTnLst>
                          </p:cTn>
                        </p:par>
                      </p:childTnLst>
                    </p:cTn>
                  </p:par>
                  <p:par>
                    <p:cTn id="114" fill="hold">
                      <p:stCondLst>
                        <p:cond delay="indefinite"/>
                      </p:stCondLst>
                      <p:childTnLst>
                        <p:par>
                          <p:cTn id="115" fill="hold">
                            <p:stCondLst>
                              <p:cond delay="0"/>
                            </p:stCondLst>
                            <p:childTnLst>
                              <p:par>
                                <p:cTn id="116" presetID="26" presetClass="entr" presetSubtype="0" fill="hold" nodeType="clickEffect">
                                  <p:stCondLst>
                                    <p:cond delay="0"/>
                                  </p:stCondLst>
                                  <p:childTnLst>
                                    <p:set>
                                      <p:cBhvr>
                                        <p:cTn id="117" dur="1" fill="hold">
                                          <p:stCondLst>
                                            <p:cond delay="0"/>
                                          </p:stCondLst>
                                        </p:cTn>
                                        <p:tgtEl>
                                          <p:spTgt spid="1026"/>
                                        </p:tgtEl>
                                        <p:attrNameLst>
                                          <p:attrName>style.visibility</p:attrName>
                                        </p:attrNameLst>
                                      </p:cBhvr>
                                      <p:to>
                                        <p:strVal val="visible"/>
                                      </p:to>
                                    </p:set>
                                    <p:animEffect transition="in" filter="wipe(down)">
                                      <p:cBhvr>
                                        <p:cTn id="118" dur="580">
                                          <p:stCondLst>
                                            <p:cond delay="0"/>
                                          </p:stCondLst>
                                        </p:cTn>
                                        <p:tgtEl>
                                          <p:spTgt spid="1026"/>
                                        </p:tgtEl>
                                      </p:cBhvr>
                                    </p:animEffect>
                                    <p:anim calcmode="lin" valueType="num">
                                      <p:cBhvr>
                                        <p:cTn id="119"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24" dur="26">
                                          <p:stCondLst>
                                            <p:cond delay="650"/>
                                          </p:stCondLst>
                                        </p:cTn>
                                        <p:tgtEl>
                                          <p:spTgt spid="1026"/>
                                        </p:tgtEl>
                                      </p:cBhvr>
                                      <p:to x="100000" y="60000"/>
                                    </p:animScale>
                                    <p:animScale>
                                      <p:cBhvr>
                                        <p:cTn id="125" dur="166" decel="50000">
                                          <p:stCondLst>
                                            <p:cond delay="676"/>
                                          </p:stCondLst>
                                        </p:cTn>
                                        <p:tgtEl>
                                          <p:spTgt spid="1026"/>
                                        </p:tgtEl>
                                      </p:cBhvr>
                                      <p:to x="100000" y="100000"/>
                                    </p:animScale>
                                    <p:animScale>
                                      <p:cBhvr>
                                        <p:cTn id="126" dur="26">
                                          <p:stCondLst>
                                            <p:cond delay="1312"/>
                                          </p:stCondLst>
                                        </p:cTn>
                                        <p:tgtEl>
                                          <p:spTgt spid="1026"/>
                                        </p:tgtEl>
                                      </p:cBhvr>
                                      <p:to x="100000" y="80000"/>
                                    </p:animScale>
                                    <p:animScale>
                                      <p:cBhvr>
                                        <p:cTn id="127" dur="166" decel="50000">
                                          <p:stCondLst>
                                            <p:cond delay="1338"/>
                                          </p:stCondLst>
                                        </p:cTn>
                                        <p:tgtEl>
                                          <p:spTgt spid="1026"/>
                                        </p:tgtEl>
                                      </p:cBhvr>
                                      <p:to x="100000" y="100000"/>
                                    </p:animScale>
                                    <p:animScale>
                                      <p:cBhvr>
                                        <p:cTn id="128" dur="26">
                                          <p:stCondLst>
                                            <p:cond delay="1642"/>
                                          </p:stCondLst>
                                        </p:cTn>
                                        <p:tgtEl>
                                          <p:spTgt spid="1026"/>
                                        </p:tgtEl>
                                      </p:cBhvr>
                                      <p:to x="100000" y="90000"/>
                                    </p:animScale>
                                    <p:animScale>
                                      <p:cBhvr>
                                        <p:cTn id="129" dur="166" decel="50000">
                                          <p:stCondLst>
                                            <p:cond delay="1668"/>
                                          </p:stCondLst>
                                        </p:cTn>
                                        <p:tgtEl>
                                          <p:spTgt spid="1026"/>
                                        </p:tgtEl>
                                      </p:cBhvr>
                                      <p:to x="100000" y="100000"/>
                                    </p:animScale>
                                    <p:animScale>
                                      <p:cBhvr>
                                        <p:cTn id="130" dur="26">
                                          <p:stCondLst>
                                            <p:cond delay="1808"/>
                                          </p:stCondLst>
                                        </p:cTn>
                                        <p:tgtEl>
                                          <p:spTgt spid="1026"/>
                                        </p:tgtEl>
                                      </p:cBhvr>
                                      <p:to x="100000" y="95000"/>
                                    </p:animScale>
                                    <p:animScale>
                                      <p:cBhvr>
                                        <p:cTn id="131" dur="166" decel="50000">
                                          <p:stCondLst>
                                            <p:cond delay="1834"/>
                                          </p:stCondLst>
                                        </p:cTn>
                                        <p:tgtEl>
                                          <p:spTgt spid="1026"/>
                                        </p:tgtEl>
                                      </p:cBhvr>
                                      <p:to x="100000" y="100000"/>
                                    </p:animScale>
                                  </p:childTnLst>
                                </p:cTn>
                              </p:par>
                            </p:childTnLst>
                          </p:cTn>
                        </p:par>
                      </p:childTnLst>
                    </p:cTn>
                  </p:par>
                  <p:par>
                    <p:cTn id="132" fill="hold">
                      <p:stCondLst>
                        <p:cond delay="indefinite"/>
                      </p:stCondLst>
                      <p:childTnLst>
                        <p:par>
                          <p:cTn id="133" fill="hold">
                            <p:stCondLst>
                              <p:cond delay="0"/>
                            </p:stCondLst>
                            <p:childTnLst>
                              <p:par>
                                <p:cTn id="134" presetID="6" presetClass="entr" presetSubtype="16" fill="hold" nodeType="clickEffect">
                                  <p:stCondLst>
                                    <p:cond delay="0"/>
                                  </p:stCondLst>
                                  <p:childTnLst>
                                    <p:set>
                                      <p:cBhvr>
                                        <p:cTn id="135" dur="1" fill="hold">
                                          <p:stCondLst>
                                            <p:cond delay="0"/>
                                          </p:stCondLst>
                                        </p:cTn>
                                        <p:tgtEl>
                                          <p:spTgt spid="9"/>
                                        </p:tgtEl>
                                        <p:attrNameLst>
                                          <p:attrName>style.visibility</p:attrName>
                                        </p:attrNameLst>
                                      </p:cBhvr>
                                      <p:to>
                                        <p:strVal val="visible"/>
                                      </p:to>
                                    </p:set>
                                    <p:animEffect transition="in" filter="circle(in)">
                                      <p:cBhvr>
                                        <p:cTn id="136" dur="2000"/>
                                        <p:tgtEl>
                                          <p:spTgt spid="9"/>
                                        </p:tgtEl>
                                      </p:cBhvr>
                                    </p:animEffect>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grpId="0" nodeType="clickEffect">
                                  <p:stCondLst>
                                    <p:cond delay="0"/>
                                  </p:stCondLst>
                                  <p:childTnLst>
                                    <p:set>
                                      <p:cBhvr>
                                        <p:cTn id="140" dur="1" fill="hold">
                                          <p:stCondLst>
                                            <p:cond delay="0"/>
                                          </p:stCondLst>
                                        </p:cTn>
                                        <p:tgtEl>
                                          <p:spTgt spid="15"/>
                                        </p:tgtEl>
                                        <p:attrNameLst>
                                          <p:attrName>style.visibility</p:attrName>
                                        </p:attrNameLst>
                                      </p:cBhvr>
                                      <p:to>
                                        <p:strVal val="visible"/>
                                      </p:to>
                                    </p:set>
                                    <p:animEffect transition="in" filter="wipe(down)">
                                      <p:cBhvr>
                                        <p:cTn id="141" dur="580">
                                          <p:stCondLst>
                                            <p:cond delay="0"/>
                                          </p:stCondLst>
                                        </p:cTn>
                                        <p:tgtEl>
                                          <p:spTgt spid="15"/>
                                        </p:tgtEl>
                                      </p:cBhvr>
                                    </p:animEffect>
                                    <p:anim calcmode="lin" valueType="num">
                                      <p:cBhvr>
                                        <p:cTn id="1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47" dur="26">
                                          <p:stCondLst>
                                            <p:cond delay="650"/>
                                          </p:stCondLst>
                                        </p:cTn>
                                        <p:tgtEl>
                                          <p:spTgt spid="15"/>
                                        </p:tgtEl>
                                      </p:cBhvr>
                                      <p:to x="100000" y="60000"/>
                                    </p:animScale>
                                    <p:animScale>
                                      <p:cBhvr>
                                        <p:cTn id="148" dur="166" decel="50000">
                                          <p:stCondLst>
                                            <p:cond delay="676"/>
                                          </p:stCondLst>
                                        </p:cTn>
                                        <p:tgtEl>
                                          <p:spTgt spid="15"/>
                                        </p:tgtEl>
                                      </p:cBhvr>
                                      <p:to x="100000" y="100000"/>
                                    </p:animScale>
                                    <p:animScale>
                                      <p:cBhvr>
                                        <p:cTn id="149" dur="26">
                                          <p:stCondLst>
                                            <p:cond delay="1312"/>
                                          </p:stCondLst>
                                        </p:cTn>
                                        <p:tgtEl>
                                          <p:spTgt spid="15"/>
                                        </p:tgtEl>
                                      </p:cBhvr>
                                      <p:to x="100000" y="80000"/>
                                    </p:animScale>
                                    <p:animScale>
                                      <p:cBhvr>
                                        <p:cTn id="150" dur="166" decel="50000">
                                          <p:stCondLst>
                                            <p:cond delay="1338"/>
                                          </p:stCondLst>
                                        </p:cTn>
                                        <p:tgtEl>
                                          <p:spTgt spid="15"/>
                                        </p:tgtEl>
                                      </p:cBhvr>
                                      <p:to x="100000" y="100000"/>
                                    </p:animScale>
                                    <p:animScale>
                                      <p:cBhvr>
                                        <p:cTn id="151" dur="26">
                                          <p:stCondLst>
                                            <p:cond delay="1642"/>
                                          </p:stCondLst>
                                        </p:cTn>
                                        <p:tgtEl>
                                          <p:spTgt spid="15"/>
                                        </p:tgtEl>
                                      </p:cBhvr>
                                      <p:to x="100000" y="90000"/>
                                    </p:animScale>
                                    <p:animScale>
                                      <p:cBhvr>
                                        <p:cTn id="152" dur="166" decel="50000">
                                          <p:stCondLst>
                                            <p:cond delay="1668"/>
                                          </p:stCondLst>
                                        </p:cTn>
                                        <p:tgtEl>
                                          <p:spTgt spid="15"/>
                                        </p:tgtEl>
                                      </p:cBhvr>
                                      <p:to x="100000" y="100000"/>
                                    </p:animScale>
                                    <p:animScale>
                                      <p:cBhvr>
                                        <p:cTn id="153" dur="26">
                                          <p:stCondLst>
                                            <p:cond delay="1808"/>
                                          </p:stCondLst>
                                        </p:cTn>
                                        <p:tgtEl>
                                          <p:spTgt spid="15"/>
                                        </p:tgtEl>
                                      </p:cBhvr>
                                      <p:to x="100000" y="95000"/>
                                    </p:animScale>
                                    <p:animScale>
                                      <p:cBhvr>
                                        <p:cTn id="154" dur="166" decel="50000">
                                          <p:stCondLst>
                                            <p:cond delay="1834"/>
                                          </p:stCondLst>
                                        </p:cTn>
                                        <p:tgtEl>
                                          <p:spTgt spid="15"/>
                                        </p:tgtEl>
                                      </p:cBhvr>
                                      <p:to x="100000" y="100000"/>
                                    </p:animScale>
                                  </p:childTnLst>
                                </p:cTn>
                              </p:par>
                            </p:childTnLst>
                          </p:cTn>
                        </p:par>
                      </p:childTnLst>
                    </p:cTn>
                  </p:par>
                  <p:par>
                    <p:cTn id="155" fill="hold">
                      <p:stCondLst>
                        <p:cond delay="indefinite"/>
                      </p:stCondLst>
                      <p:childTnLst>
                        <p:par>
                          <p:cTn id="156" fill="hold">
                            <p:stCondLst>
                              <p:cond delay="0"/>
                            </p:stCondLst>
                            <p:childTnLst>
                              <p:par>
                                <p:cTn id="157" presetID="26" presetClass="entr" presetSubtype="0" fill="hold" nodeType="clickEffect">
                                  <p:stCondLst>
                                    <p:cond delay="0"/>
                                  </p:stCondLst>
                                  <p:childTnLst>
                                    <p:set>
                                      <p:cBhvr>
                                        <p:cTn id="158" dur="1" fill="hold">
                                          <p:stCondLst>
                                            <p:cond delay="0"/>
                                          </p:stCondLst>
                                        </p:cTn>
                                        <p:tgtEl>
                                          <p:spTgt spid="1028"/>
                                        </p:tgtEl>
                                        <p:attrNameLst>
                                          <p:attrName>style.visibility</p:attrName>
                                        </p:attrNameLst>
                                      </p:cBhvr>
                                      <p:to>
                                        <p:strVal val="visible"/>
                                      </p:to>
                                    </p:set>
                                    <p:animEffect transition="in" filter="wipe(down)">
                                      <p:cBhvr>
                                        <p:cTn id="159" dur="580">
                                          <p:stCondLst>
                                            <p:cond delay="0"/>
                                          </p:stCondLst>
                                        </p:cTn>
                                        <p:tgtEl>
                                          <p:spTgt spid="1028"/>
                                        </p:tgtEl>
                                      </p:cBhvr>
                                    </p:animEffect>
                                    <p:anim calcmode="lin" valueType="num">
                                      <p:cBhvr>
                                        <p:cTn id="16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65" dur="26">
                                          <p:stCondLst>
                                            <p:cond delay="650"/>
                                          </p:stCondLst>
                                        </p:cTn>
                                        <p:tgtEl>
                                          <p:spTgt spid="1028"/>
                                        </p:tgtEl>
                                      </p:cBhvr>
                                      <p:to x="100000" y="60000"/>
                                    </p:animScale>
                                    <p:animScale>
                                      <p:cBhvr>
                                        <p:cTn id="166" dur="166" decel="50000">
                                          <p:stCondLst>
                                            <p:cond delay="676"/>
                                          </p:stCondLst>
                                        </p:cTn>
                                        <p:tgtEl>
                                          <p:spTgt spid="1028"/>
                                        </p:tgtEl>
                                      </p:cBhvr>
                                      <p:to x="100000" y="100000"/>
                                    </p:animScale>
                                    <p:animScale>
                                      <p:cBhvr>
                                        <p:cTn id="167" dur="26">
                                          <p:stCondLst>
                                            <p:cond delay="1312"/>
                                          </p:stCondLst>
                                        </p:cTn>
                                        <p:tgtEl>
                                          <p:spTgt spid="1028"/>
                                        </p:tgtEl>
                                      </p:cBhvr>
                                      <p:to x="100000" y="80000"/>
                                    </p:animScale>
                                    <p:animScale>
                                      <p:cBhvr>
                                        <p:cTn id="168" dur="166" decel="50000">
                                          <p:stCondLst>
                                            <p:cond delay="1338"/>
                                          </p:stCondLst>
                                        </p:cTn>
                                        <p:tgtEl>
                                          <p:spTgt spid="1028"/>
                                        </p:tgtEl>
                                      </p:cBhvr>
                                      <p:to x="100000" y="100000"/>
                                    </p:animScale>
                                    <p:animScale>
                                      <p:cBhvr>
                                        <p:cTn id="169" dur="26">
                                          <p:stCondLst>
                                            <p:cond delay="1642"/>
                                          </p:stCondLst>
                                        </p:cTn>
                                        <p:tgtEl>
                                          <p:spTgt spid="1028"/>
                                        </p:tgtEl>
                                      </p:cBhvr>
                                      <p:to x="100000" y="90000"/>
                                    </p:animScale>
                                    <p:animScale>
                                      <p:cBhvr>
                                        <p:cTn id="170" dur="166" decel="50000">
                                          <p:stCondLst>
                                            <p:cond delay="1668"/>
                                          </p:stCondLst>
                                        </p:cTn>
                                        <p:tgtEl>
                                          <p:spTgt spid="1028"/>
                                        </p:tgtEl>
                                      </p:cBhvr>
                                      <p:to x="100000" y="100000"/>
                                    </p:animScale>
                                    <p:animScale>
                                      <p:cBhvr>
                                        <p:cTn id="171" dur="26">
                                          <p:stCondLst>
                                            <p:cond delay="1808"/>
                                          </p:stCondLst>
                                        </p:cTn>
                                        <p:tgtEl>
                                          <p:spTgt spid="1028"/>
                                        </p:tgtEl>
                                      </p:cBhvr>
                                      <p:to x="100000" y="95000"/>
                                    </p:animScale>
                                    <p:animScale>
                                      <p:cBhvr>
                                        <p:cTn id="172"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Un hermano con la capacidad económica y la documentación para fundar una universidad puede nombrarla "universidad cristiana de Chiapas". </a:t>
            </a:r>
          </a:p>
          <a:p>
            <a:r>
              <a:rPr lang="es-ES" b="1" dirty="0" smtClean="0">
                <a:solidFill>
                  <a:schemeClr val="bg1"/>
                </a:solidFill>
              </a:rPr>
              <a:t>Puede enseñar diferentes profesiones. </a:t>
            </a:r>
          </a:p>
          <a:p>
            <a:r>
              <a:rPr lang="es-ES" b="1" dirty="0" smtClean="0">
                <a:solidFill>
                  <a:schemeClr val="bg1"/>
                </a:solidFill>
              </a:rPr>
              <a:t>Incluso puede dar cursos de predicación. </a:t>
            </a:r>
          </a:p>
          <a:p>
            <a:r>
              <a:rPr lang="es-ES" b="1" dirty="0" smtClean="0">
                <a:solidFill>
                  <a:schemeClr val="bg1"/>
                </a:solidFill>
              </a:rPr>
              <a:t>No hay ningún problema porque es su dinero,  es un negocio. </a:t>
            </a:r>
          </a:p>
          <a:p>
            <a:r>
              <a:rPr lang="es-ES" b="1" dirty="0" smtClean="0">
                <a:solidFill>
                  <a:schemeClr val="bg1"/>
                </a:solidFill>
              </a:rPr>
              <a:t>Sin embargo, el liberalismo comenzó a promover la centralización de las ofrendas para establecer escuelas de predicación. </a:t>
            </a:r>
          </a:p>
          <a:p>
            <a:r>
              <a:rPr lang="es-ES" b="1" dirty="0" smtClean="0">
                <a:solidFill>
                  <a:schemeClr val="bg1"/>
                </a:solidFill>
              </a:rPr>
              <a:t>Otra vez fue una táctica inventada por hombres</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smtClean="0">
                <a:solidFill>
                  <a:schemeClr val="bg1"/>
                </a:solidFill>
              </a:rPr>
              <a:t>En México sucedió así. </a:t>
            </a:r>
          </a:p>
          <a:p>
            <a:r>
              <a:rPr lang="es-ES" b="1" dirty="0" smtClean="0">
                <a:solidFill>
                  <a:schemeClr val="bg1"/>
                </a:solidFill>
              </a:rPr>
              <a:t>Antes de 1950 el hermano Bill H. </a:t>
            </a:r>
            <a:r>
              <a:rPr lang="es-ES" b="1" dirty="0" err="1" smtClean="0">
                <a:solidFill>
                  <a:schemeClr val="bg1"/>
                </a:solidFill>
              </a:rPr>
              <a:t>Reeves</a:t>
            </a:r>
            <a:r>
              <a:rPr lang="es-ES" b="1" dirty="0" smtClean="0">
                <a:solidFill>
                  <a:schemeClr val="bg1"/>
                </a:solidFill>
              </a:rPr>
              <a:t> y Wayne </a:t>
            </a:r>
            <a:r>
              <a:rPr lang="es-ES" b="1" dirty="0" err="1" smtClean="0">
                <a:solidFill>
                  <a:schemeClr val="bg1"/>
                </a:solidFill>
              </a:rPr>
              <a:t>Partain</a:t>
            </a:r>
            <a:r>
              <a:rPr lang="es-ES" b="1" dirty="0" smtClean="0">
                <a:solidFill>
                  <a:schemeClr val="bg1"/>
                </a:solidFill>
              </a:rPr>
              <a:t> vinieron con el objetivo de entregar sus vidas a la predicación del evangelio en los países hispanos. </a:t>
            </a:r>
          </a:p>
          <a:p>
            <a:r>
              <a:rPr lang="es-ES" b="1" dirty="0" smtClean="0">
                <a:solidFill>
                  <a:schemeClr val="bg1"/>
                </a:solidFill>
              </a:rPr>
              <a:t>Sin embargo, al no poder obtener pasaporte para “ejercer el ministerio”, decidieron volver a Texas y predicar en la frontera. </a:t>
            </a:r>
          </a:p>
          <a:p>
            <a:r>
              <a:rPr lang="es-ES" b="1" dirty="0" smtClean="0">
                <a:solidFill>
                  <a:schemeClr val="bg1"/>
                </a:solidFill>
              </a:rPr>
              <a:t>En ese tiempo tuvieron buena relación con el hermano Pedro Rivas, de Torreón, quien tenía la documentación para fundar una universidad particular. </a:t>
            </a:r>
          </a:p>
          <a:p>
            <a:r>
              <a:rPr lang="es-ES" b="1" dirty="0" smtClean="0">
                <a:solidFill>
                  <a:schemeClr val="bg1"/>
                </a:solidFill>
              </a:rPr>
              <a:t>Los hermanos Bill y Wayne le ayudaron buscando cristianos en Estados Unidos que estuvieran interesados en el proyecto. </a:t>
            </a:r>
          </a:p>
          <a:p>
            <a:r>
              <a:rPr lang="es-ES" b="1" dirty="0" smtClean="0">
                <a:solidFill>
                  <a:schemeClr val="bg1"/>
                </a:solidFill>
              </a:rPr>
              <a:t>Consiguieron cierta cantidad pero la falta de interés en el negocio canceló los planes. </a:t>
            </a:r>
          </a:p>
          <a:p>
            <a:r>
              <a:rPr lang="es-ES" b="1" dirty="0" smtClean="0">
                <a:solidFill>
                  <a:schemeClr val="bg1"/>
                </a:solidFill>
              </a:rPr>
              <a:t>La mesa directiva de la universidad acordó donar el dinero para la construcción de la segunda planta del local de reunión.</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No queriendo abandonar sus planes, el hermano Pedro Rivas comenzó a invitar a jóvenes deseosos de predicar a que tomaran clases. </a:t>
            </a:r>
          </a:p>
          <a:p>
            <a:r>
              <a:rPr lang="es-ES" b="1" dirty="0" smtClean="0">
                <a:solidFill>
                  <a:schemeClr val="bg1"/>
                </a:solidFill>
              </a:rPr>
              <a:t>No fue sorpresa que se sintiera atraído por las innovaciones del liberalismo. </a:t>
            </a:r>
          </a:p>
          <a:p>
            <a:r>
              <a:rPr lang="es-ES" b="1" dirty="0" smtClean="0">
                <a:solidFill>
                  <a:schemeClr val="bg1"/>
                </a:solidFill>
              </a:rPr>
              <a:t>A pesar de los intentos de los hermanos Bill y Wayne para hacerlo volver del error, el hermano vio su sueño cristalizado en el dinero de las iglesias locales. </a:t>
            </a:r>
          </a:p>
          <a:p>
            <a:r>
              <a:rPr lang="es-ES" b="1" dirty="0" smtClean="0">
                <a:solidFill>
                  <a:schemeClr val="bg1"/>
                </a:solidFill>
              </a:rPr>
              <a:t>El evangelio llegó hasta Chiapas. </a:t>
            </a:r>
          </a:p>
          <a:p>
            <a:r>
              <a:rPr lang="es-ES" b="1" dirty="0" smtClean="0">
                <a:solidFill>
                  <a:schemeClr val="bg1"/>
                </a:solidFill>
              </a:rPr>
              <a:t>Ahí también se fundó un colegio para predicadores en San Cristóbal de las Casas. </a:t>
            </a:r>
          </a:p>
          <a:p>
            <a:r>
              <a:rPr lang="es-ES" b="1" dirty="0" smtClean="0">
                <a:solidFill>
                  <a:schemeClr val="bg1"/>
                </a:solidFill>
              </a:rPr>
              <a:t>Era dirigido por el hermano Luis Rangel y otros predicadores. </a:t>
            </a:r>
          </a:p>
          <a:p>
            <a:r>
              <a:rPr lang="es-ES" b="1" dirty="0" smtClean="0">
                <a:solidFill>
                  <a:schemeClr val="bg1"/>
                </a:solidFill>
              </a:rPr>
              <a:t>El resto de la historia es la llegada de la verdad y el abandono de las prácticas liberales y la presente división en el estado. </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188640"/>
            <a:ext cx="8229600" cy="1143000"/>
          </a:xfrm>
        </p:spPr>
        <p:txBody>
          <a:bodyPr/>
          <a:lstStyle/>
          <a:p>
            <a:r>
              <a:rPr lang="es-ES" b="1" dirty="0" smtClean="0">
                <a:solidFill>
                  <a:schemeClr val="bg1"/>
                </a:solidFill>
              </a:rPr>
              <a:t>Introducción </a:t>
            </a:r>
            <a:endParaRPr lang="es-ES" b="1" dirty="0">
              <a:solidFill>
                <a:schemeClr val="bg1"/>
              </a:solidFill>
            </a:endParaRPr>
          </a:p>
        </p:txBody>
      </p:sp>
      <p:sp>
        <p:nvSpPr>
          <p:cNvPr id="3" name="2 Marcador de contenido"/>
          <p:cNvSpPr>
            <a:spLocks noGrp="1"/>
          </p:cNvSpPr>
          <p:nvPr>
            <p:ph idx="1"/>
          </p:nvPr>
        </p:nvSpPr>
        <p:spPr>
          <a:xfrm>
            <a:off x="0" y="1600200"/>
            <a:ext cx="9144000" cy="5257800"/>
          </a:xfrm>
        </p:spPr>
        <p:txBody>
          <a:bodyPr/>
          <a:lstStyle/>
          <a:p>
            <a:r>
              <a:rPr lang="es-ES" b="1" dirty="0" smtClean="0">
                <a:solidFill>
                  <a:schemeClr val="bg1"/>
                </a:solidFill>
              </a:rPr>
              <a:t>Quizá algunos cristianos conocen este tema y ya tienen una idea de los puntos más importantes de este tópico. </a:t>
            </a:r>
          </a:p>
          <a:p>
            <a:r>
              <a:rPr lang="es-ES" b="1" dirty="0" smtClean="0">
                <a:solidFill>
                  <a:schemeClr val="bg1"/>
                </a:solidFill>
              </a:rPr>
              <a:t>Pero existe muchos cristianos que tienen poco tiempo de pertenecer a la iglesia de Cristo y es probable que tengan escasa información.</a:t>
            </a:r>
          </a:p>
          <a:p>
            <a:r>
              <a:rPr lang="es-ES" b="1" dirty="0" smtClean="0">
                <a:solidFill>
                  <a:schemeClr val="bg1"/>
                </a:solidFill>
              </a:rPr>
              <a:t>También hay muchos jóvenes, que desde la niñez han conocido la doctrina de Cristo, que pueden ignorar también este tema de gran importancia.</a:t>
            </a:r>
            <a:endParaRPr lang="es-ES" b="1" dirty="0">
              <a:solidFill>
                <a:schemeClr val="bg1"/>
              </a:solidFill>
            </a:endParaRPr>
          </a:p>
        </p:txBody>
      </p:sp>
    </p:spTree>
    <p:extLst>
      <p:ext uri="{BB962C8B-B14F-4D97-AF65-F5344CB8AC3E}">
        <p14:creationId xmlns:p14="http://schemas.microsoft.com/office/powerpoint/2010/main" val="343839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En el liberalismo se mueve mucho dinero y se sostiene a muchos predicadores. </a:t>
            </a:r>
          </a:p>
          <a:p>
            <a:r>
              <a:rPr lang="es-ES" b="1" dirty="0" smtClean="0">
                <a:solidFill>
                  <a:schemeClr val="bg1"/>
                </a:solidFill>
              </a:rPr>
              <a:t>Por esa razón no quieren abandonar esas prácticas. </a:t>
            </a:r>
          </a:p>
          <a:p>
            <a:r>
              <a:rPr lang="es-ES" b="1" dirty="0" smtClean="0">
                <a:solidFill>
                  <a:schemeClr val="bg1"/>
                </a:solidFill>
              </a:rPr>
              <a:t>Hoy en día, hay varias iglesias liberales con las cuales no podemos tener comunión por los puntos que nos dividen. </a:t>
            </a:r>
          </a:p>
          <a:p>
            <a:r>
              <a:rPr lang="es-ES" b="1" dirty="0" smtClean="0">
                <a:solidFill>
                  <a:schemeClr val="bg1"/>
                </a:solidFill>
              </a:rPr>
              <a:t>Aunque hay miembros de estas iglesias que los ignoran, nosotros debemos analizarlos para no dejarnos engañar por el liberalismo que ya existe y para prevenirnos del liberalismo que pueda seducirnos.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116632"/>
            <a:ext cx="8229600" cy="1143000"/>
          </a:xfrm>
        </p:spPr>
        <p:txBody>
          <a:bodyPr/>
          <a:lstStyle/>
          <a:p>
            <a:r>
              <a:rPr lang="es-ES" b="1" dirty="0" smtClean="0">
                <a:solidFill>
                  <a:schemeClr val="bg1"/>
                </a:solidFill>
              </a:rPr>
              <a:t>La centralización de fondos.</a:t>
            </a:r>
            <a:endParaRPr lang="es-ES" b="1" dirty="0">
              <a:solidFill>
                <a:schemeClr val="bg1"/>
              </a:solidFill>
            </a:endParaRPr>
          </a:p>
        </p:txBody>
      </p:sp>
      <p:sp>
        <p:nvSpPr>
          <p:cNvPr id="3" name="2 Marcador de contenido"/>
          <p:cNvSpPr>
            <a:spLocks noGrp="1"/>
          </p:cNvSpPr>
          <p:nvPr>
            <p:ph idx="1"/>
          </p:nvPr>
        </p:nvSpPr>
        <p:spPr>
          <a:xfrm>
            <a:off x="0" y="1600200"/>
            <a:ext cx="9144000" cy="5257800"/>
          </a:xfrm>
        </p:spPr>
        <p:txBody>
          <a:bodyPr>
            <a:normAutofit fontScale="70000" lnSpcReduction="20000"/>
          </a:bodyPr>
          <a:lstStyle/>
          <a:p>
            <a:r>
              <a:rPr lang="es-ES" b="1" dirty="0" smtClean="0">
                <a:solidFill>
                  <a:schemeClr val="bg1"/>
                </a:solidFill>
              </a:rPr>
              <a:t>La centralización, el institucionalismo y la iglesia patrocinadora son conceptos que se relacionan entre sí pero que no son bíblicos. </a:t>
            </a:r>
          </a:p>
          <a:p>
            <a:r>
              <a:rPr lang="es-ES" b="1" dirty="0" smtClean="0">
                <a:solidFill>
                  <a:schemeClr val="bg1"/>
                </a:solidFill>
              </a:rPr>
              <a:t>Los hermanos liberales han intentado defender la existencia de sus escuelas, orfanatos, hospitales, programas de radio, canales de televisión sostenidos por las iglesias. </a:t>
            </a:r>
          </a:p>
          <a:p>
            <a:r>
              <a:rPr lang="es-ES" b="1" dirty="0" smtClean="0">
                <a:solidFill>
                  <a:schemeClr val="bg1"/>
                </a:solidFill>
              </a:rPr>
              <a:t>Usan una serie de argumentos que vamos a analizar. </a:t>
            </a:r>
          </a:p>
          <a:p>
            <a:r>
              <a:rPr lang="es-ES" b="1" dirty="0" smtClean="0">
                <a:solidFill>
                  <a:schemeClr val="bg1"/>
                </a:solidFill>
              </a:rPr>
              <a:t>Primero veamos el error más evidente: la centralización de fondos. </a:t>
            </a:r>
          </a:p>
          <a:p>
            <a:r>
              <a:rPr lang="es-ES" b="1" dirty="0" smtClean="0">
                <a:solidFill>
                  <a:schemeClr val="bg1"/>
                </a:solidFill>
              </a:rPr>
              <a:t>Los hermanos liberales enseñan que es correcto que exista una iglesia llamada patrocinadora. </a:t>
            </a:r>
          </a:p>
          <a:p>
            <a:r>
              <a:rPr lang="es-ES" b="1" dirty="0" smtClean="0">
                <a:solidFill>
                  <a:schemeClr val="bg1"/>
                </a:solidFill>
              </a:rPr>
              <a:t>Se llama así porque es la que solventará los gastos de sus instituciones. </a:t>
            </a:r>
          </a:p>
          <a:p>
            <a:r>
              <a:rPr lang="es-ES" b="1" dirty="0" smtClean="0">
                <a:solidFill>
                  <a:schemeClr val="bg1"/>
                </a:solidFill>
              </a:rPr>
              <a:t>Ella se encarga de recolectar ofrendas de varias iglesias en un estado o país. </a:t>
            </a:r>
          </a:p>
          <a:p>
            <a:r>
              <a:rPr lang="es-ES" b="1" dirty="0" smtClean="0">
                <a:solidFill>
                  <a:schemeClr val="bg1"/>
                </a:solidFill>
              </a:rPr>
              <a:t>Para enseñar esto usan pasajes como:</a:t>
            </a:r>
            <a:endParaRPr lang="es-ES" b="1" dirty="0">
              <a:solidFill>
                <a:schemeClr val="bg1"/>
              </a:solidFill>
            </a:endParaRPr>
          </a:p>
        </p:txBody>
      </p:sp>
    </p:spTree>
    <p:extLst>
      <p:ext uri="{BB962C8B-B14F-4D97-AF65-F5344CB8AC3E}">
        <p14:creationId xmlns:p14="http://schemas.microsoft.com/office/powerpoint/2010/main" val="391744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ircle(in)">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circle(in)">
                                      <p:cBhvr>
                                        <p:cTn id="4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Powerpoint\Estudios Liberales En Powerpoint Jaime Restrepo\003 - Las sociedades misioneres, de benevolencia y los institutos bíblic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1319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smtClean="0">
                <a:solidFill>
                  <a:schemeClr val="bg1"/>
                </a:solidFill>
              </a:rPr>
              <a:t>Mateo 28:19. La gran comisión Argumento: Es necesario predicar a todo el mundo. </a:t>
            </a:r>
          </a:p>
          <a:p>
            <a:r>
              <a:rPr lang="es-ES" b="1" dirty="0" smtClean="0">
                <a:solidFill>
                  <a:schemeClr val="bg1"/>
                </a:solidFill>
              </a:rPr>
              <a:t>Pero somos libres de determinar las tácticas o medios para hacerlo. </a:t>
            </a:r>
          </a:p>
          <a:p>
            <a:r>
              <a:rPr lang="es-ES" b="1" dirty="0" smtClean="0">
                <a:solidFill>
                  <a:schemeClr val="bg1"/>
                </a:solidFill>
              </a:rPr>
              <a:t>Por lo tanto, es necesario cooperar o centralizar los fondos de varias iglesias para poder pagar el salario de los predicadores, para mantener estaciones de radio y televisión. </a:t>
            </a:r>
          </a:p>
          <a:p>
            <a:r>
              <a:rPr lang="es-ES" b="1" dirty="0" smtClean="0">
                <a:solidFill>
                  <a:schemeClr val="bg1"/>
                </a:solidFill>
              </a:rPr>
              <a:t>Refutación: Los hermanos liberales olvidan que los apóstoles y los primeros cristianos predicaron al mundo entero. </a:t>
            </a:r>
          </a:p>
          <a:p>
            <a:r>
              <a:rPr lang="es-ES" b="1" dirty="0" smtClean="0">
                <a:solidFill>
                  <a:schemeClr val="bg1"/>
                </a:solidFill>
              </a:rPr>
              <a:t>El mundo conocido en aquel entonces. </a:t>
            </a:r>
          </a:p>
          <a:p>
            <a:r>
              <a:rPr lang="es-ES" b="1" dirty="0" smtClean="0">
                <a:solidFill>
                  <a:schemeClr val="bg1"/>
                </a:solidFill>
              </a:rPr>
              <a:t>Pero lo hicieron sin la necesidad de ningún arreglo como la iglesia patrocinadora (Colosenses 1:23, I Tesalonicenses 1:8, Hechos 17:6). </a:t>
            </a:r>
          </a:p>
          <a:p>
            <a:r>
              <a:rPr lang="es-ES" b="1" dirty="0" smtClean="0">
                <a:solidFill>
                  <a:schemeClr val="bg1"/>
                </a:solidFill>
              </a:rPr>
              <a:t>La centralización de fondos está fuera del Nuevo Testamento. Si fuera parte del plan de Dios tendríamos Escrituras que lo aprueben.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Hechos 11:27-30. </a:t>
            </a:r>
          </a:p>
          <a:p>
            <a:r>
              <a:rPr lang="es-ES" b="1" dirty="0" smtClean="0">
                <a:solidFill>
                  <a:schemeClr val="bg1"/>
                </a:solidFill>
              </a:rPr>
              <a:t>La gran hambre en Judea Argumento: Estos pasajes demuestran que las iglesias comisionaron a Pablo y Bernabé para que recolectaran los fondos de varias iglesias y los llevaran a la iglesia en Jerusalén (Hechos 12:25). </a:t>
            </a:r>
          </a:p>
          <a:p>
            <a:r>
              <a:rPr lang="es-ES" b="1" dirty="0" smtClean="0">
                <a:solidFill>
                  <a:schemeClr val="bg1"/>
                </a:solidFill>
              </a:rPr>
              <a:t>Esta iglesia servía como una iglesia patrocinadora. </a:t>
            </a:r>
          </a:p>
          <a:p>
            <a:r>
              <a:rPr lang="es-ES" b="1" dirty="0" smtClean="0">
                <a:solidFill>
                  <a:schemeClr val="bg1"/>
                </a:solidFill>
              </a:rPr>
              <a:t>Se encargara de repartir las ofrendas entre los necesitados. Refutación: La ceguera del liberalismo impide a muchos cristianos darse cuenta de que tal centralización de fondos no existe en estos pasajes. </a:t>
            </a:r>
          </a:p>
          <a:p>
            <a:r>
              <a:rPr lang="es-ES" b="1" dirty="0" smtClean="0">
                <a:solidFill>
                  <a:schemeClr val="bg1"/>
                </a:solidFill>
              </a:rPr>
              <a:t>Es verdad que Pablo y Bernabé hicieron un viaje para recolectar fondos de iglesias generosas que querían contribuir (en otra ocasión algunas iglesias se sumaron al esfuerzo 1 Corintios 16:1-3; II Corintios 8:15).</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Pero pensemos en lo siguiente: ¿cómo podrían enviar dinero a las iglesias necesitadas sin la ayuda de un mensajero? No existían transferencias bancarias o empresas de envío de dinero. </a:t>
            </a:r>
          </a:p>
          <a:p>
            <a:r>
              <a:rPr lang="es-ES" b="1" dirty="0" smtClean="0">
                <a:solidFill>
                  <a:schemeClr val="bg1"/>
                </a:solidFill>
              </a:rPr>
              <a:t>Pablo y Bernabé fueron los mensajeros que la iglesia en Antioquia designó para la obra. </a:t>
            </a:r>
          </a:p>
          <a:p>
            <a:r>
              <a:rPr lang="es-ES" b="1" dirty="0" smtClean="0">
                <a:solidFill>
                  <a:schemeClr val="bg1"/>
                </a:solidFill>
              </a:rPr>
              <a:t>En la otra ocasión, que hubo necesidad en Jerusalén (Romanos 15:25-28), las iglesias de Macedonia y </a:t>
            </a:r>
            <a:r>
              <a:rPr lang="es-ES" b="1" dirty="0" err="1" smtClean="0">
                <a:solidFill>
                  <a:schemeClr val="bg1"/>
                </a:solidFill>
              </a:rPr>
              <a:t>Acaya</a:t>
            </a:r>
            <a:r>
              <a:rPr lang="es-ES" b="1" dirty="0" smtClean="0">
                <a:solidFill>
                  <a:schemeClr val="bg1"/>
                </a:solidFill>
              </a:rPr>
              <a:t> enviaron su contribución de mano de cristianos miembros de esas congregaciones que acompañaron a Pablo (I Corintios 16:3, II Corintios 8:1-5).</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10000"/>
          </a:bodyPr>
          <a:lstStyle/>
          <a:p>
            <a:r>
              <a:rPr lang="es-ES" b="1" dirty="0" smtClean="0">
                <a:solidFill>
                  <a:schemeClr val="bg1"/>
                </a:solidFill>
              </a:rPr>
              <a:t>Además, es un error pensar que todos los fondos fueron entregados a los ancianos en Jerusalén y que ellos los administraron. </a:t>
            </a:r>
          </a:p>
          <a:p>
            <a:r>
              <a:rPr lang="es-ES" b="1" dirty="0" smtClean="0">
                <a:solidFill>
                  <a:schemeClr val="bg1"/>
                </a:solidFill>
              </a:rPr>
              <a:t>Lucas dice que Pablo y Bernabé recorrieron las iglesias de Judea predicando (Hechos 26:20). </a:t>
            </a:r>
          </a:p>
          <a:p>
            <a:r>
              <a:rPr lang="es-ES" b="1" dirty="0" smtClean="0">
                <a:solidFill>
                  <a:schemeClr val="bg1"/>
                </a:solidFill>
              </a:rPr>
              <a:t>Pero en sus otros viajes a Jerusalén nunca tuvo oportunidad de estar en las iglesias de Judea (Hechos 9:26; 15:2; 21:17). </a:t>
            </a:r>
          </a:p>
          <a:p>
            <a:r>
              <a:rPr lang="es-ES" b="1" dirty="0" smtClean="0">
                <a:solidFill>
                  <a:schemeClr val="bg1"/>
                </a:solidFill>
              </a:rPr>
              <a:t>Con toda certeza fue el mismo viaje en el que entregó las ofrendas a cada iglesia necesitada.</a:t>
            </a:r>
          </a:p>
          <a:p>
            <a:r>
              <a:rPr lang="es-ES" b="1" dirty="0" smtClean="0">
                <a:solidFill>
                  <a:schemeClr val="bg1"/>
                </a:solidFill>
              </a:rPr>
              <a:t>Las iglesias pueden designar a un hermano que lleve cierta ayuda a otros hermanos necesitados. </a:t>
            </a:r>
          </a:p>
          <a:p>
            <a:r>
              <a:rPr lang="es-ES" b="1" dirty="0" smtClean="0">
                <a:solidFill>
                  <a:schemeClr val="bg1"/>
                </a:solidFill>
              </a:rPr>
              <a:t>Como lo que leemos en Hechos 11:27-30 o I Corintios 16:1-3. </a:t>
            </a:r>
          </a:p>
          <a:p>
            <a:r>
              <a:rPr lang="es-ES" b="1" dirty="0" smtClean="0">
                <a:solidFill>
                  <a:schemeClr val="bg1"/>
                </a:solidFill>
              </a:rPr>
              <a:t>Pero no pueden enviar sus fondos a una iglesia para que los distribuya como ella quiera. </a:t>
            </a:r>
          </a:p>
          <a:p>
            <a:r>
              <a:rPr lang="es-ES" b="1" dirty="0" smtClean="0">
                <a:solidFill>
                  <a:schemeClr val="bg1"/>
                </a:solidFill>
              </a:rPr>
              <a:t>La centralización no existe en estos pasajes.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smtClean="0">
                <a:solidFill>
                  <a:schemeClr val="bg1"/>
                </a:solidFill>
              </a:rPr>
              <a:t>Filipenses 4:15, 16. Sostenimiento de Pablo Argumento: </a:t>
            </a:r>
            <a:r>
              <a:rPr lang="es-ES" b="1" dirty="0" err="1" smtClean="0">
                <a:solidFill>
                  <a:schemeClr val="bg1"/>
                </a:solidFill>
              </a:rPr>
              <a:t>Filipos</a:t>
            </a:r>
            <a:r>
              <a:rPr lang="es-ES" b="1" dirty="0" smtClean="0">
                <a:solidFill>
                  <a:schemeClr val="bg1"/>
                </a:solidFill>
              </a:rPr>
              <a:t> era una iglesia patrocinadora que recibía ofrendas de otras iglesias y administraba el uso. </a:t>
            </a:r>
          </a:p>
          <a:p>
            <a:r>
              <a:rPr lang="es-ES" b="1" dirty="0" smtClean="0">
                <a:solidFill>
                  <a:schemeClr val="bg1"/>
                </a:solidFill>
              </a:rPr>
              <a:t>De esta manera sostenía a Pablo. </a:t>
            </a:r>
          </a:p>
          <a:p>
            <a:r>
              <a:rPr lang="es-ES" b="1" dirty="0" smtClean="0">
                <a:solidFill>
                  <a:schemeClr val="bg1"/>
                </a:solidFill>
              </a:rPr>
              <a:t>Refutación: sencillamente Pablo dijo: "ninguna iglesia participó conmigo". No dijo: "ninguna iglesia me patrocinó". </a:t>
            </a:r>
          </a:p>
          <a:p>
            <a:r>
              <a:rPr lang="es-ES" b="1" dirty="0" smtClean="0">
                <a:solidFill>
                  <a:schemeClr val="bg1"/>
                </a:solidFill>
              </a:rPr>
              <a:t>La iglesia patrocinadora es el disfraz de una organización anti bíblica. </a:t>
            </a:r>
          </a:p>
          <a:p>
            <a:r>
              <a:rPr lang="es-ES" b="1" dirty="0" smtClean="0">
                <a:solidFill>
                  <a:schemeClr val="bg1"/>
                </a:solidFill>
              </a:rPr>
              <a:t>Es una organización igual que las denominaciones. </a:t>
            </a:r>
          </a:p>
          <a:p>
            <a:r>
              <a:rPr lang="es-ES" b="1" dirty="0" smtClean="0">
                <a:solidFill>
                  <a:schemeClr val="bg1"/>
                </a:solidFill>
              </a:rPr>
              <a:t>Los hermanos liberales predican que cada iglesia debe ser autónoma pero aquí se contradicen. </a:t>
            </a:r>
          </a:p>
          <a:p>
            <a:r>
              <a:rPr lang="es-ES" b="1" dirty="0" smtClean="0">
                <a:solidFill>
                  <a:schemeClr val="bg1"/>
                </a:solidFill>
              </a:rPr>
              <a:t>Al entregar sus ofrendas a una iglesia patrocinadora también les entregan el poder de decidir sobre ellos.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solidFill>
                  <a:schemeClr val="bg1"/>
                </a:solidFill>
              </a:rPr>
              <a:t>La iglesia patrocinadora se encargará de decidir qué predicadores deben tener. </a:t>
            </a:r>
          </a:p>
          <a:p>
            <a:r>
              <a:rPr lang="es-ES" b="1" dirty="0" smtClean="0">
                <a:solidFill>
                  <a:schemeClr val="bg1"/>
                </a:solidFill>
              </a:rPr>
              <a:t>Exclusivamente hermanos con un título colegiado de predicación. </a:t>
            </a:r>
          </a:p>
          <a:p>
            <a:r>
              <a:rPr lang="es-ES" b="1" dirty="0" smtClean="0">
                <a:solidFill>
                  <a:schemeClr val="bg1"/>
                </a:solidFill>
              </a:rPr>
              <a:t>También decidirán qué construir, a quién ayudar. </a:t>
            </a:r>
          </a:p>
          <a:p>
            <a:r>
              <a:rPr lang="es-ES" b="1" dirty="0" smtClean="0">
                <a:solidFill>
                  <a:schemeClr val="bg1"/>
                </a:solidFill>
              </a:rPr>
              <a:t>Muchos hermanos liberales ignoran lo que sucede.</a:t>
            </a:r>
          </a:p>
          <a:p>
            <a:r>
              <a:rPr lang="es-ES" b="1" dirty="0" smtClean="0">
                <a:solidFill>
                  <a:schemeClr val="bg1"/>
                </a:solidFill>
              </a:rPr>
              <a:t> En México existe la "Asociación de iglesias de Cristo en México, A. R." Fundada alrededor de 1992. </a:t>
            </a:r>
          </a:p>
          <a:p>
            <a:r>
              <a:rPr lang="es-ES" b="1" dirty="0" smtClean="0">
                <a:solidFill>
                  <a:schemeClr val="bg1"/>
                </a:solidFill>
              </a:rPr>
              <a:t>Y tienen institutos de formación de predicadores como el Instituto Latinoamericano de Estudios Bíblicos, con sede en Toluca. </a:t>
            </a:r>
          </a:p>
          <a:p>
            <a:r>
              <a:rPr lang="es-ES" b="1" dirty="0" smtClean="0">
                <a:solidFill>
                  <a:schemeClr val="bg1"/>
                </a:solidFill>
              </a:rPr>
              <a:t>Tal organización es desconocida en el Nuevo Testamento.</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395536" y="0"/>
            <a:ext cx="8229600" cy="1143000"/>
          </a:xfrm>
        </p:spPr>
        <p:txBody>
          <a:bodyPr/>
          <a:lstStyle/>
          <a:p>
            <a:r>
              <a:rPr lang="es-ES" b="1" dirty="0" smtClean="0">
                <a:solidFill>
                  <a:schemeClr val="bg1"/>
                </a:solidFill>
              </a:rPr>
              <a:t>El uso de las ofrendas </a:t>
            </a:r>
            <a:endParaRPr lang="es-ES" b="1" dirty="0">
              <a:solidFill>
                <a:schemeClr val="bg1"/>
              </a:solidFill>
            </a:endParaRPr>
          </a:p>
        </p:txBody>
      </p:sp>
      <p:sp>
        <p:nvSpPr>
          <p:cNvPr id="3" name="2 Marcador de contenido"/>
          <p:cNvSpPr>
            <a:spLocks noGrp="1"/>
          </p:cNvSpPr>
          <p:nvPr>
            <p:ph idx="1"/>
          </p:nvPr>
        </p:nvSpPr>
        <p:spPr>
          <a:xfrm>
            <a:off x="0" y="1268760"/>
            <a:ext cx="9144000" cy="5589240"/>
          </a:xfrm>
        </p:spPr>
        <p:txBody>
          <a:bodyPr/>
          <a:lstStyle/>
          <a:p>
            <a:r>
              <a:rPr lang="es-ES" b="1" dirty="0" smtClean="0">
                <a:solidFill>
                  <a:schemeClr val="bg1"/>
                </a:solidFill>
              </a:rPr>
              <a:t>Los hermanos liberales tuercen pasajes muy sencillos para justificar sus prácticas. </a:t>
            </a:r>
          </a:p>
          <a:p>
            <a:r>
              <a:rPr lang="es-ES" b="1" dirty="0" smtClean="0">
                <a:solidFill>
                  <a:schemeClr val="bg1"/>
                </a:solidFill>
              </a:rPr>
              <a:t>Una táctica común es poner palabras que no existen en la Biblia. </a:t>
            </a:r>
          </a:p>
          <a:p>
            <a:r>
              <a:rPr lang="es-ES" b="1" dirty="0" smtClean="0">
                <a:solidFill>
                  <a:schemeClr val="bg1"/>
                </a:solidFill>
              </a:rPr>
              <a:t>Ellos abogan por el uso de ofrendas para los santos y también para los incrédulos. </a:t>
            </a:r>
          </a:p>
          <a:p>
            <a:r>
              <a:rPr lang="es-ES" b="1" dirty="0" smtClean="0">
                <a:solidFill>
                  <a:schemeClr val="bg1"/>
                </a:solidFill>
              </a:rPr>
              <a:t>Hacen uso incorrecto de las ofrendas basándose en algunos pasajes como: </a:t>
            </a:r>
            <a:endParaRPr lang="es-ES" b="1" dirty="0">
              <a:solidFill>
                <a:schemeClr val="bg1"/>
              </a:solidFill>
            </a:endParaRPr>
          </a:p>
        </p:txBody>
      </p:sp>
    </p:spTree>
    <p:extLst>
      <p:ext uri="{BB962C8B-B14F-4D97-AF65-F5344CB8AC3E}">
        <p14:creationId xmlns:p14="http://schemas.microsoft.com/office/powerpoint/2010/main" val="280564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No deja de preocuparnos estas diferentes posturas.</a:t>
            </a:r>
          </a:p>
          <a:p>
            <a:r>
              <a:rPr lang="es-ES" b="1" dirty="0" smtClean="0">
                <a:solidFill>
                  <a:schemeClr val="bg1"/>
                </a:solidFill>
              </a:rPr>
              <a:t>Sobre todo las últimas dos porque algunos cristianos abandonan las congregaciones que se esfuerzan por hacer solo lo que la Biblia dice y se van a iglesias que, por identificarlas de alguna manera, llamamos liberales. </a:t>
            </a:r>
          </a:p>
          <a:p>
            <a:r>
              <a:rPr lang="es-ES" b="1" dirty="0" smtClean="0">
                <a:solidFill>
                  <a:schemeClr val="bg1"/>
                </a:solidFill>
              </a:rPr>
              <a:t>Otra preocupación es que en el futuro los jóvenes, que hoy en día no conocen los riegos del liberalismo, sean seducidos por proyectos que arrastrarán a la iglesia a la apostasía. </a:t>
            </a:r>
            <a:endParaRPr lang="es-ES" b="1" dirty="0">
              <a:solidFill>
                <a:schemeClr val="bg1"/>
              </a:solidFill>
            </a:endParaRPr>
          </a:p>
          <a:p>
            <a:r>
              <a:rPr lang="es-ES" b="1" dirty="0" smtClean="0">
                <a:solidFill>
                  <a:schemeClr val="bg1"/>
                </a:solidFill>
              </a:rPr>
              <a:t>Dios advirtió a los cristianos del primer siglo sobre este gran peligro (II Timoteo.4:1-3). </a:t>
            </a:r>
          </a:p>
          <a:p>
            <a:r>
              <a:rPr lang="es-ES" b="1" dirty="0" smtClean="0">
                <a:solidFill>
                  <a:schemeClr val="bg1"/>
                </a:solidFill>
              </a:rPr>
              <a:t>Muchas iglesias y cristianos, a pesar de contar con la presencia de los apóstoles y poder hablar con ellos de viva voz, </a:t>
            </a:r>
          </a:p>
          <a:p>
            <a:r>
              <a:rPr lang="es-ES" b="1" dirty="0" smtClean="0">
                <a:solidFill>
                  <a:schemeClr val="bg1"/>
                </a:solidFill>
              </a:rPr>
              <a:t>1. apostataron de la verdad.</a:t>
            </a:r>
            <a:endParaRPr lang="es-ES" b="1" dirty="0">
              <a:solidFill>
                <a:schemeClr val="bg1"/>
              </a:solidFill>
            </a:endParaRPr>
          </a:p>
        </p:txBody>
      </p:sp>
    </p:spTree>
    <p:extLst>
      <p:ext uri="{BB962C8B-B14F-4D97-AF65-F5344CB8AC3E}">
        <p14:creationId xmlns:p14="http://schemas.microsoft.com/office/powerpoint/2010/main" val="21218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solidFill>
                  <a:schemeClr val="bg1"/>
                </a:solidFill>
              </a:rPr>
              <a:t>Gálatas 6:10. Hacer bien a todos Argumento: Se manda a la iglesia hacer bien a todo el mundo. </a:t>
            </a:r>
          </a:p>
          <a:p>
            <a:r>
              <a:rPr lang="es-ES" b="1" dirty="0" smtClean="0">
                <a:solidFill>
                  <a:schemeClr val="bg1"/>
                </a:solidFill>
              </a:rPr>
              <a:t>Esto incluye a los incrédulos. </a:t>
            </a:r>
          </a:p>
          <a:p>
            <a:r>
              <a:rPr lang="es-ES" b="1" dirty="0" smtClean="0">
                <a:solidFill>
                  <a:schemeClr val="bg1"/>
                </a:solidFill>
              </a:rPr>
              <a:t>La iglesia puede usar el dinero de las ofrendas.</a:t>
            </a:r>
          </a:p>
          <a:p>
            <a:r>
              <a:rPr lang="es-ES" b="1" dirty="0" smtClean="0">
                <a:solidFill>
                  <a:schemeClr val="bg1"/>
                </a:solidFill>
              </a:rPr>
              <a:t> Refutación: Lo que ellos ven en este pasaje no existe. </a:t>
            </a:r>
          </a:p>
          <a:p>
            <a:r>
              <a:rPr lang="es-ES" b="1" dirty="0" smtClean="0">
                <a:solidFill>
                  <a:schemeClr val="bg1"/>
                </a:solidFill>
              </a:rPr>
              <a:t>En primer lugar, este texto no habla de las ofrendas. </a:t>
            </a:r>
          </a:p>
          <a:p>
            <a:r>
              <a:rPr lang="es-ES" b="1" dirty="0" smtClean="0">
                <a:solidFill>
                  <a:schemeClr val="bg1"/>
                </a:solidFill>
              </a:rPr>
              <a:t>Hay otros pasajes que se encargan de explicar el uso correcto de las ofrendas, pero en Gálatas ni siquiera se menciona el mandamiento de ofrendar. </a:t>
            </a:r>
          </a:p>
          <a:p>
            <a:r>
              <a:rPr lang="es-ES" b="1" dirty="0" smtClean="0">
                <a:solidFill>
                  <a:schemeClr val="bg1"/>
                </a:solidFill>
              </a:rPr>
              <a:t>En segundo lugar, el deber de ayudar corresponde a los individuos, no a la iglesia. </a:t>
            </a:r>
          </a:p>
          <a:p>
            <a:r>
              <a:rPr lang="es-ES" b="1" dirty="0" smtClean="0">
                <a:solidFill>
                  <a:schemeClr val="bg1"/>
                </a:solidFill>
              </a:rPr>
              <a:t>Desde el verso 1 hay mandamientos para individuos no para la iglesia local.</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10000"/>
          </a:bodyPr>
          <a:lstStyle/>
          <a:p>
            <a:r>
              <a:rPr lang="es-ES" b="1" dirty="0" smtClean="0">
                <a:solidFill>
                  <a:schemeClr val="bg1"/>
                </a:solidFill>
              </a:rPr>
              <a:t>II Corintios 9:13. Para ellos y para todos Argumento: Los liberales insisten en que la ofrenda es para incrédulos. </a:t>
            </a:r>
          </a:p>
          <a:p>
            <a:r>
              <a:rPr lang="es-ES" b="1" dirty="0" smtClean="0">
                <a:solidFill>
                  <a:schemeClr val="bg1"/>
                </a:solidFill>
              </a:rPr>
              <a:t>Cuando hubo necesidad en Jerusalén Pablo fue recolectando fondos y la ofrenda se usó para incrédulos. </a:t>
            </a:r>
          </a:p>
          <a:p>
            <a:r>
              <a:rPr lang="es-ES" b="1" dirty="0" smtClean="0">
                <a:solidFill>
                  <a:schemeClr val="bg1"/>
                </a:solidFill>
              </a:rPr>
              <a:t>Refutación: El error es evidente cuando consideramos que Pablo, desde que solicitó las ofrendas de otras iglesias, especificó quiénes serían los usuarios: los santos (I Corintios 16:1; II Corintios 8:4; 9:1, 12). </a:t>
            </a:r>
          </a:p>
          <a:p>
            <a:r>
              <a:rPr lang="es-ES" b="1" dirty="0" smtClean="0">
                <a:solidFill>
                  <a:schemeClr val="bg1"/>
                </a:solidFill>
              </a:rPr>
              <a:t>Si Pablo hubiera usado el dinero para incrédulos habría malversado los fondos. Cuando el pasaje dice "para ellos" se refiere a los cristianos necesitados en Jerusalén. </a:t>
            </a:r>
          </a:p>
          <a:p>
            <a:r>
              <a:rPr lang="es-ES" b="1" dirty="0" smtClean="0">
                <a:solidFill>
                  <a:schemeClr val="bg1"/>
                </a:solidFill>
              </a:rPr>
              <a:t>Cuando dice "para todos" se refiere a los cristianos necesitados en todo el mundo. </a:t>
            </a:r>
          </a:p>
          <a:p>
            <a:r>
              <a:rPr lang="es-ES" b="1" dirty="0" smtClean="0">
                <a:solidFill>
                  <a:schemeClr val="bg1"/>
                </a:solidFill>
              </a:rPr>
              <a:t>Y así debe ser, la ofrenda debe suplir las necesidades de todos los santos.</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a:bodyPr>
          <a:lstStyle/>
          <a:p>
            <a:r>
              <a:rPr lang="es-ES" b="1" dirty="0" smtClean="0">
                <a:solidFill>
                  <a:schemeClr val="bg1"/>
                </a:solidFill>
              </a:rPr>
              <a:t>II Corintios 9:12. Lo que a los santos falta Argumento: Aquí hay una ampliación al uso de las ofrendas. </a:t>
            </a:r>
          </a:p>
          <a:p>
            <a:r>
              <a:rPr lang="es-ES" b="1" dirty="0" smtClean="0">
                <a:solidFill>
                  <a:schemeClr val="bg1"/>
                </a:solidFill>
              </a:rPr>
              <a:t>No solo debe suplir las necesidades de los santos, sino también las necesidades de los incrédulos. Refutación: Otra vez usan mal un pasaje para justificar sus prácticas. </a:t>
            </a:r>
          </a:p>
          <a:p>
            <a:r>
              <a:rPr lang="es-ES" b="1" dirty="0" smtClean="0">
                <a:solidFill>
                  <a:schemeClr val="bg1"/>
                </a:solidFill>
              </a:rPr>
              <a:t>La ofrenda para los santos no solo suple la necesidad, sino que los hermanos necesitados darán gloria a Dios y abundarán las oraciones.</a:t>
            </a:r>
          </a:p>
          <a:p>
            <a:r>
              <a:rPr lang="es-ES" b="1" dirty="0" smtClean="0">
                <a:solidFill>
                  <a:schemeClr val="bg1"/>
                </a:solidFill>
              </a:rPr>
              <a:t>Si la Biblia dice que las ofrendas son para los santos debemos conformarnos con el mandamiento.</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036496" cy="6858000"/>
          </a:xfrm>
        </p:spPr>
        <p:txBody>
          <a:bodyPr>
            <a:normAutofit fontScale="92500" lnSpcReduction="20000"/>
          </a:bodyPr>
          <a:lstStyle/>
          <a:p>
            <a:r>
              <a:rPr lang="es-ES" b="1" dirty="0" smtClean="0">
                <a:solidFill>
                  <a:schemeClr val="bg1"/>
                </a:solidFill>
              </a:rPr>
              <a:t>Los liberales usan otros razonamientos humanos. Pero si Dios especifica algo, no debemos cambiarlo. Por ejemplo, Dios fue muy claro cuando mandó a Moisés que comieran la Pascua: ningún extranjero podía comerla (Éxodo 12:43). </a:t>
            </a:r>
          </a:p>
          <a:p>
            <a:r>
              <a:rPr lang="es-ES" b="1" dirty="0" smtClean="0">
                <a:solidFill>
                  <a:schemeClr val="bg1"/>
                </a:solidFill>
              </a:rPr>
              <a:t>Ningún razonamiento humano puede cambiar los mandamientos de Dios. </a:t>
            </a:r>
          </a:p>
          <a:p>
            <a:r>
              <a:rPr lang="es-ES" b="1" dirty="0" smtClean="0">
                <a:solidFill>
                  <a:schemeClr val="bg1"/>
                </a:solidFill>
              </a:rPr>
              <a:t>Lo mismo sucede con las ofrendas. Si Dios dice que “la ofrenda para los santos” (I Corintios 16:1), entonces excluye a los incrédulos. </a:t>
            </a:r>
          </a:p>
          <a:p>
            <a:r>
              <a:rPr lang="es-ES" b="1" dirty="0" smtClean="0">
                <a:solidFill>
                  <a:schemeClr val="bg1"/>
                </a:solidFill>
              </a:rPr>
              <a:t>Asilos y orfanatos:      </a:t>
            </a:r>
          </a:p>
          <a:p>
            <a:r>
              <a:rPr lang="es-ES" b="1" dirty="0" smtClean="0">
                <a:solidFill>
                  <a:schemeClr val="bg1"/>
                </a:solidFill>
              </a:rPr>
              <a:t>Algunas iglesias de Cristo construyen asilos y orfanatos sostenidos con dinero de las ofrendas. </a:t>
            </a:r>
          </a:p>
          <a:p>
            <a:r>
              <a:rPr lang="es-ES" b="1" dirty="0" smtClean="0">
                <a:solidFill>
                  <a:schemeClr val="bg1"/>
                </a:solidFill>
              </a:rPr>
              <a:t>Además son dirigidos por los ancianos de la iglesia patrocinadora. </a:t>
            </a:r>
          </a:p>
          <a:p>
            <a:r>
              <a:rPr lang="es-ES" b="1" dirty="0" smtClean="0">
                <a:solidFill>
                  <a:schemeClr val="bg1"/>
                </a:solidFill>
              </a:rPr>
              <a:t>Para esto se basan el siguiente pasaje: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Santiago 1:27. Visitar a los huérfanos y a las viudas Argumento: Debemos cumplir el mandamiento de visitar a los huérfanos y a las viudas, pero no se nos dice cómo. </a:t>
            </a:r>
          </a:p>
          <a:p>
            <a:r>
              <a:rPr lang="es-ES" b="1" dirty="0" smtClean="0">
                <a:solidFill>
                  <a:schemeClr val="bg1"/>
                </a:solidFill>
              </a:rPr>
              <a:t>Para poder cumplir el mandamiento es necesario construir orfanatos y asilos sostenidos con las ofrendas de una iglesia patrocinadora. </a:t>
            </a:r>
          </a:p>
          <a:p>
            <a:r>
              <a:rPr lang="es-ES" b="1" dirty="0" smtClean="0">
                <a:solidFill>
                  <a:schemeClr val="bg1"/>
                </a:solidFill>
              </a:rPr>
              <a:t>Refutación: Ya explicamos que la iglesia patrocinadora es una organización desconocida en el Nuevo Testamento. </a:t>
            </a:r>
          </a:p>
          <a:p>
            <a:r>
              <a:rPr lang="es-ES" b="1" dirty="0" smtClean="0">
                <a:solidFill>
                  <a:schemeClr val="bg1"/>
                </a:solidFill>
              </a:rPr>
              <a:t>También vimos que las ofrendas solo deben usarse para los santos. </a:t>
            </a:r>
          </a:p>
          <a:p>
            <a:r>
              <a:rPr lang="es-ES" b="1" dirty="0" smtClean="0">
                <a:solidFill>
                  <a:schemeClr val="bg1"/>
                </a:solidFill>
              </a:rPr>
              <a:t>Ahora bien, la Biblia sí dice cómo auxiliar a las viudas y a los huérfanos. </a:t>
            </a:r>
          </a:p>
          <a:p>
            <a:r>
              <a:rPr lang="es-ES" b="1" dirty="0" smtClean="0">
                <a:solidFill>
                  <a:schemeClr val="bg1"/>
                </a:solidFill>
              </a:rPr>
              <a:t>Pero los hermanos liberales prefieren ignorar esta enseñanza. </a:t>
            </a:r>
            <a:endParaRPr lang="es-ES" b="1" dirty="0">
              <a:solidFill>
                <a:schemeClr val="bg1"/>
              </a:solidFill>
            </a:endParaRPr>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a:solidFill>
                  <a:schemeClr val="bg1"/>
                </a:solidFill>
              </a:rPr>
              <a:t>I</a:t>
            </a:r>
            <a:r>
              <a:rPr lang="es-ES" b="1" dirty="0" smtClean="0">
                <a:solidFill>
                  <a:schemeClr val="bg1"/>
                </a:solidFill>
              </a:rPr>
              <a:t> Timoteo 5:9, 10, 16 enseña que las viudas, que en verdad lo son porque cuentan con las características descritas por Pablo, deben ser mantenidas por la iglesia. </a:t>
            </a:r>
          </a:p>
          <a:p>
            <a:r>
              <a:rPr lang="es-ES" b="1" dirty="0" smtClean="0">
                <a:solidFill>
                  <a:schemeClr val="bg1"/>
                </a:solidFill>
              </a:rPr>
              <a:t>Si hay viudas que no cumplen con las cualidades, no deben ser sostenidas por la iglesia. </a:t>
            </a:r>
          </a:p>
          <a:p>
            <a:r>
              <a:rPr lang="es-ES" b="1" dirty="0" smtClean="0">
                <a:solidFill>
                  <a:schemeClr val="bg1"/>
                </a:solidFill>
              </a:rPr>
              <a:t>Si hay viudas que en verdad lo son, pero tienen hijos creyentes, ellos deben mantenerlas. </a:t>
            </a:r>
          </a:p>
          <a:p>
            <a:r>
              <a:rPr lang="es-ES" b="1" dirty="0" smtClean="0">
                <a:solidFill>
                  <a:schemeClr val="bg1"/>
                </a:solidFill>
              </a:rPr>
              <a:t>Si no lo hacen son considerados peor que un incrédulo (v. 8).</a:t>
            </a:r>
          </a:p>
          <a:p>
            <a:r>
              <a:rPr lang="es-ES" b="1" dirty="0" smtClean="0">
                <a:solidFill>
                  <a:schemeClr val="bg1"/>
                </a:solidFill>
              </a:rPr>
              <a:t>Hechos 6:1-6 enseña que la iglesia en Jerusalén, cuando aún no se había revelado la organización local, eligió diáconos que ministraran las mesas de las viudas. </a:t>
            </a:r>
          </a:p>
          <a:p>
            <a:r>
              <a:rPr lang="es-ES" b="1" dirty="0" smtClean="0">
                <a:solidFill>
                  <a:schemeClr val="bg1"/>
                </a:solidFill>
              </a:rPr>
              <a:t>Los apóstoles no mandaron que se construyera un asilo, dormitorios, comedores. </a:t>
            </a:r>
          </a:p>
          <a:p>
            <a:r>
              <a:rPr lang="es-ES" b="1" dirty="0" smtClean="0">
                <a:solidFill>
                  <a:schemeClr val="bg1"/>
                </a:solidFill>
              </a:rPr>
              <a:t>En ningún pasaje de la Escritura se habla de iglesias patrocinadoras o institutos como: escuelas, asilos, orfanatos, hospitales. </a:t>
            </a:r>
          </a:p>
          <a:p>
            <a:r>
              <a:rPr lang="es-ES" b="1" dirty="0" smtClean="0">
                <a:solidFill>
                  <a:schemeClr val="bg1"/>
                </a:solidFill>
              </a:rPr>
              <a:t>Mucho menos sostenidos por iglesias. Esto es liberalismo. Esto nos divide. </a:t>
            </a:r>
          </a:p>
          <a:p>
            <a:endParaRPr lang="es-ES" dirty="0"/>
          </a:p>
        </p:txBody>
      </p:sp>
    </p:spTree>
    <p:extLst>
      <p:ext uri="{BB962C8B-B14F-4D97-AF65-F5344CB8AC3E}">
        <p14:creationId xmlns:p14="http://schemas.microsoft.com/office/powerpoint/2010/main" val="22275169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Otros errores del liberalismo Aún hay otras cosas que nos dividen. </a:t>
            </a:r>
          </a:p>
          <a:p>
            <a:r>
              <a:rPr lang="es-ES" b="1" dirty="0" smtClean="0">
                <a:solidFill>
                  <a:schemeClr val="bg1"/>
                </a:solidFill>
              </a:rPr>
              <a:t>Todas es asunto de doctrina y no de opinión. </a:t>
            </a:r>
          </a:p>
          <a:p>
            <a:r>
              <a:rPr lang="es-ES" b="1" dirty="0" smtClean="0">
                <a:solidFill>
                  <a:schemeClr val="bg1"/>
                </a:solidFill>
              </a:rPr>
              <a:t>Intentan defender su práctica con la excusa de la libertad para usar medios o tácticas de evangelización. </a:t>
            </a:r>
          </a:p>
          <a:p>
            <a:r>
              <a:rPr lang="es-ES" b="1" dirty="0" smtClean="0">
                <a:solidFill>
                  <a:schemeClr val="bg1"/>
                </a:solidFill>
              </a:rPr>
              <a:t>El evangelismo social Argumento: Podemos usar instituciones como medios para atraer miembros a la iglesia. </a:t>
            </a:r>
          </a:p>
          <a:p>
            <a:r>
              <a:rPr lang="es-ES" b="1" dirty="0" smtClean="0">
                <a:solidFill>
                  <a:schemeClr val="bg1"/>
                </a:solidFill>
              </a:rPr>
              <a:t>Hacer descuentos, promover despensas, proporcionar ayudas.</a:t>
            </a:r>
            <a:endParaRPr lang="es-ES" b="1" dirty="0">
              <a:solidFill>
                <a:schemeClr val="bg1"/>
              </a:solidFill>
            </a:endParaRPr>
          </a:p>
        </p:txBody>
      </p:sp>
    </p:spTree>
    <p:extLst>
      <p:ext uri="{BB962C8B-B14F-4D97-AF65-F5344CB8AC3E}">
        <p14:creationId xmlns:p14="http://schemas.microsoft.com/office/powerpoint/2010/main" val="420818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Refutación: Jesús, sus apóstoles y los primeros cristianos nunca predicaron por medio de la socialización. </a:t>
            </a:r>
          </a:p>
          <a:p>
            <a:r>
              <a:rPr lang="es-ES" b="1" dirty="0" smtClean="0">
                <a:solidFill>
                  <a:schemeClr val="bg1"/>
                </a:solidFill>
              </a:rPr>
              <a:t>Aun cuando Jesús alimentó a sus seguidores siempre fue después de haberles predicado. Y cuando notó el interés terrenal de su audiencia, los reprendió (Juan 6:26, 27). </a:t>
            </a:r>
          </a:p>
          <a:p>
            <a:r>
              <a:rPr lang="es-ES" b="1" dirty="0" smtClean="0">
                <a:solidFill>
                  <a:schemeClr val="bg1"/>
                </a:solidFill>
              </a:rPr>
              <a:t>II Corintios 7:24. </a:t>
            </a:r>
          </a:p>
          <a:p>
            <a:r>
              <a:rPr lang="es-ES" b="1" dirty="0" smtClean="0">
                <a:solidFill>
                  <a:schemeClr val="bg1"/>
                </a:solidFill>
              </a:rPr>
              <a:t>El perdón del adulterio en el bautismo Argumento: Este pasaje enseña que las personas que viven en adulterio pueden continuar en esta condición después de su bautismo, porque recibieron el perdón de sus pecados. </a:t>
            </a:r>
            <a:endParaRPr lang="es-ES" b="1" dirty="0">
              <a:solidFill>
                <a:schemeClr val="bg1"/>
              </a:solidFill>
            </a:endParaRPr>
          </a:p>
        </p:txBody>
      </p:sp>
    </p:spTree>
    <p:extLst>
      <p:ext uri="{BB962C8B-B14F-4D97-AF65-F5344CB8AC3E}">
        <p14:creationId xmlns:p14="http://schemas.microsoft.com/office/powerpoint/2010/main" val="6768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smtClean="0">
                <a:solidFill>
                  <a:schemeClr val="bg1"/>
                </a:solidFill>
              </a:rPr>
              <a:t>Mateo 13:24-30. </a:t>
            </a:r>
          </a:p>
          <a:p>
            <a:r>
              <a:rPr lang="es-ES" b="1" dirty="0" smtClean="0">
                <a:solidFill>
                  <a:schemeClr val="bg1"/>
                </a:solidFill>
              </a:rPr>
              <a:t>No se puede reprender al pecador. Argumento: Debemos tolerar el pecado y la indisciplina porque la parábola del trigo y la cizaña enseña que la iglesia no puede quitar la cizaña que hay en medio de ella. Refutación: la parábola del trigo y la cizaña no habla de la disciplina en la iglesia. </a:t>
            </a:r>
          </a:p>
          <a:p>
            <a:r>
              <a:rPr lang="es-ES" b="1" dirty="0" smtClean="0">
                <a:solidFill>
                  <a:schemeClr val="bg1"/>
                </a:solidFill>
              </a:rPr>
              <a:t>Véase la explicación de Jesucristo (v. 36-42). </a:t>
            </a:r>
          </a:p>
          <a:p>
            <a:r>
              <a:rPr lang="es-ES" b="1" dirty="0" smtClean="0">
                <a:solidFill>
                  <a:schemeClr val="bg1"/>
                </a:solidFill>
              </a:rPr>
              <a:t>El campo que los cristianos y pecadores habitan juntos es el mundo y eso no se puede cambiar (I Corintios 5:10). </a:t>
            </a:r>
          </a:p>
          <a:p>
            <a:r>
              <a:rPr lang="es-ES" b="1" dirty="0" smtClean="0">
                <a:solidFill>
                  <a:schemeClr val="bg1"/>
                </a:solidFill>
              </a:rPr>
              <a:t>Pero la iglesia debe señalar a los pecadores que están en medio de ella y reprenderlos (I Corintios 5:11; II Tesalonicenses 3:14). </a:t>
            </a:r>
            <a:endParaRPr lang="es-ES" b="1" dirty="0">
              <a:solidFill>
                <a:schemeClr val="bg1"/>
              </a:solidFill>
            </a:endParaRPr>
          </a:p>
        </p:txBody>
      </p:sp>
    </p:spTree>
    <p:extLst>
      <p:ext uri="{BB962C8B-B14F-4D97-AF65-F5344CB8AC3E}">
        <p14:creationId xmlns:p14="http://schemas.microsoft.com/office/powerpoint/2010/main" val="26731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10000"/>
          </a:bodyPr>
          <a:lstStyle/>
          <a:p>
            <a:r>
              <a:rPr lang="es-ES" b="1" dirty="0" smtClean="0">
                <a:solidFill>
                  <a:schemeClr val="bg1"/>
                </a:solidFill>
              </a:rPr>
              <a:t>Refutación: Esta afirmación es errónea porque ignora varios pasajes de la Escritura. La única causa permisible para contraer segundas nupcias es la fornicación del cónyuge (Mateo 9:19). </a:t>
            </a:r>
          </a:p>
          <a:p>
            <a:r>
              <a:rPr lang="es-ES" b="1" dirty="0" smtClean="0">
                <a:solidFill>
                  <a:schemeClr val="bg1"/>
                </a:solidFill>
              </a:rPr>
              <a:t>Cualquiera que se separa por cualquier otro motivo y se vuelve a casar, vive en adulterio. Ese pecado puede ser perdonado en el bautismo si lo abandona. Compare otros pecados como el robo, borrachera, homosexualidad. </a:t>
            </a:r>
          </a:p>
          <a:p>
            <a:r>
              <a:rPr lang="es-ES" b="1" dirty="0" smtClean="0">
                <a:solidFill>
                  <a:schemeClr val="bg1"/>
                </a:solidFill>
              </a:rPr>
              <a:t>Los corintios sabían que el bautismo perdona los pecados si el pecador los deja de practicar (I Corintios 6:9-11). </a:t>
            </a:r>
          </a:p>
          <a:p>
            <a:r>
              <a:rPr lang="es-ES" b="1" dirty="0" smtClean="0">
                <a:solidFill>
                  <a:schemeClr val="bg1"/>
                </a:solidFill>
              </a:rPr>
              <a:t>El pasaje que mal interpretan los hermanos liberales no habla del adulterio sino de la condición social de aquellos cristianos: esclavos o libres. </a:t>
            </a:r>
          </a:p>
          <a:p>
            <a:r>
              <a:rPr lang="es-ES" b="1" dirty="0" smtClean="0">
                <a:solidFill>
                  <a:schemeClr val="bg1"/>
                </a:solidFill>
              </a:rPr>
              <a:t>Si alguien fue llamado siendo esclavo, que así se quede. Si alguien fue llamado siendo libre, que así se quede (v. 22, 23). </a:t>
            </a:r>
            <a:endParaRPr lang="es-ES" b="1" dirty="0">
              <a:solidFill>
                <a:schemeClr val="bg1"/>
              </a:solidFill>
            </a:endParaRPr>
          </a:p>
        </p:txBody>
      </p:sp>
    </p:spTree>
    <p:extLst>
      <p:ext uri="{BB962C8B-B14F-4D97-AF65-F5344CB8AC3E}">
        <p14:creationId xmlns:p14="http://schemas.microsoft.com/office/powerpoint/2010/main" val="26731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smtClean="0">
                <a:solidFill>
                  <a:schemeClr val="bg1"/>
                </a:solidFill>
              </a:rPr>
              <a:t>Himeneo y </a:t>
            </a:r>
            <a:r>
              <a:rPr lang="es-ES" b="1" dirty="0" err="1" smtClean="0">
                <a:solidFill>
                  <a:schemeClr val="bg1"/>
                </a:solidFill>
              </a:rPr>
              <a:t>Fileto</a:t>
            </a:r>
            <a:r>
              <a:rPr lang="es-ES" b="1" dirty="0" smtClean="0">
                <a:solidFill>
                  <a:schemeClr val="bg1"/>
                </a:solidFill>
              </a:rPr>
              <a:t> enseñaron error sobre la resurrección (II Timoteo 2:17, 18). </a:t>
            </a:r>
          </a:p>
          <a:p>
            <a:r>
              <a:rPr lang="es-ES" b="1" dirty="0" smtClean="0">
                <a:solidFill>
                  <a:schemeClr val="bg1"/>
                </a:solidFill>
              </a:rPr>
              <a:t>2. Los gálatas abandonaron la verdad del evangelio (Gálatas 6:1-9). </a:t>
            </a:r>
          </a:p>
          <a:p>
            <a:r>
              <a:rPr lang="es-ES" b="1" dirty="0" smtClean="0">
                <a:solidFill>
                  <a:schemeClr val="bg1"/>
                </a:solidFill>
              </a:rPr>
              <a:t>3. La iglesia en </a:t>
            </a:r>
            <a:r>
              <a:rPr lang="es-ES" b="1" dirty="0" err="1" smtClean="0">
                <a:solidFill>
                  <a:schemeClr val="bg1"/>
                </a:solidFill>
              </a:rPr>
              <a:t>Pérgamo</a:t>
            </a:r>
            <a:r>
              <a:rPr lang="es-ES" b="1" dirty="0" smtClean="0">
                <a:solidFill>
                  <a:schemeClr val="bg1"/>
                </a:solidFill>
              </a:rPr>
              <a:t> tenía algunas doctrinas equivocadas (Apocalipsis 2:12-15). </a:t>
            </a:r>
          </a:p>
          <a:p>
            <a:r>
              <a:rPr lang="es-ES" b="1" dirty="0" smtClean="0">
                <a:solidFill>
                  <a:schemeClr val="bg1"/>
                </a:solidFill>
              </a:rPr>
              <a:t>4. Hay otros ejemplos de cristianos que enseñaron error, especialmente, sobre prácticas mosaicas que querían imponer como doctrina a los gentiles.</a:t>
            </a:r>
          </a:p>
          <a:p>
            <a:r>
              <a:rPr lang="es-ES" b="1" dirty="0" smtClean="0">
                <a:solidFill>
                  <a:schemeClr val="bg1"/>
                </a:solidFill>
              </a:rPr>
              <a:t>Algunos cristianos celosos de la doctrina no están de acuerdo en llamar "hermanos" a los liberales. </a:t>
            </a:r>
          </a:p>
          <a:p>
            <a:r>
              <a:rPr lang="es-ES" b="1" dirty="0" smtClean="0">
                <a:solidFill>
                  <a:schemeClr val="bg1"/>
                </a:solidFill>
              </a:rPr>
              <a:t>Pero son nuestros hermanos. </a:t>
            </a:r>
          </a:p>
          <a:p>
            <a:r>
              <a:rPr lang="es-ES" b="1" dirty="0" smtClean="0">
                <a:solidFill>
                  <a:schemeClr val="bg1"/>
                </a:solidFill>
              </a:rPr>
              <a:t>Más adelante hablaremos un poco sobre el origen de esta apostasía para distinguirla de las sectas</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Las cosas que nos dividen son serias y tendrán graves consecuencias. </a:t>
            </a:r>
          </a:p>
          <a:p>
            <a:r>
              <a:rPr lang="es-ES" b="1" dirty="0" smtClean="0">
                <a:solidFill>
                  <a:schemeClr val="bg1"/>
                </a:solidFill>
              </a:rPr>
              <a:t>Dios advierte que las iglesias en esta condición deben arrepentirse y dejar sus prácticas. </a:t>
            </a:r>
          </a:p>
          <a:p>
            <a:r>
              <a:rPr lang="es-ES" b="1" dirty="0" smtClean="0">
                <a:solidFill>
                  <a:schemeClr val="bg1"/>
                </a:solidFill>
              </a:rPr>
              <a:t>De otro modo peleará contra los apóstatas (Apocalipsis 2:15, 16). </a:t>
            </a:r>
          </a:p>
          <a:p>
            <a:r>
              <a:rPr lang="es-ES" b="1" dirty="0" smtClean="0">
                <a:solidFill>
                  <a:schemeClr val="bg1"/>
                </a:solidFill>
              </a:rPr>
              <a:t>El problema de que muchos cristianos, tanto conservadores como liberales, ignoren las cuestiones que nos dividen es que tengamos comunión con la apostasía (II Juan 1:9-11).</a:t>
            </a:r>
          </a:p>
          <a:p>
            <a:r>
              <a:rPr lang="es-ES" b="1" dirty="0" smtClean="0">
                <a:solidFill>
                  <a:schemeClr val="bg1"/>
                </a:solidFill>
              </a:rPr>
              <a:t>El principal error de los liberales fue perder el respeto por la autoridad bíblica. </a:t>
            </a:r>
          </a:p>
          <a:p>
            <a:r>
              <a:rPr lang="es-ES" b="1" dirty="0" smtClean="0">
                <a:solidFill>
                  <a:schemeClr val="bg1"/>
                </a:solidFill>
              </a:rPr>
              <a:t>En la actualidad existen iglesias de Cristo  que usan instrumentos musicales, permiten que las mujeres usen el púlpito, hacen eventos sociales como iglesia (hacen noches mexicanas) </a:t>
            </a:r>
            <a:endParaRPr lang="es-ES" b="1" dirty="0">
              <a:solidFill>
                <a:schemeClr val="bg1"/>
              </a:solidFill>
            </a:endParaRPr>
          </a:p>
        </p:txBody>
      </p:sp>
    </p:spTree>
    <p:extLst>
      <p:ext uri="{BB962C8B-B14F-4D97-AF65-F5344CB8AC3E}">
        <p14:creationId xmlns:p14="http://schemas.microsoft.com/office/powerpoint/2010/main" val="26731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a:solidFill>
                  <a:schemeClr val="bg1"/>
                </a:solidFill>
              </a:rPr>
              <a:t>R</a:t>
            </a:r>
            <a:r>
              <a:rPr lang="es-ES" b="1" dirty="0" smtClean="0">
                <a:solidFill>
                  <a:schemeClr val="bg1"/>
                </a:solidFill>
              </a:rPr>
              <a:t>ealizan juegos, tienen canchas y salones de fiestas. </a:t>
            </a:r>
          </a:p>
          <a:p>
            <a:r>
              <a:rPr lang="es-ES" b="1" dirty="0" smtClean="0">
                <a:solidFill>
                  <a:schemeClr val="bg1"/>
                </a:solidFill>
              </a:rPr>
              <a:t>Esto es liberalismo. </a:t>
            </a:r>
          </a:p>
          <a:p>
            <a:r>
              <a:rPr lang="es-ES" b="1" dirty="0" smtClean="0">
                <a:solidFill>
                  <a:schemeClr val="bg1"/>
                </a:solidFill>
              </a:rPr>
              <a:t>El legado del liberalismo está rompiendo las fronteras de la doctrina de Cristo. Una nueva generación liberal se ha levantado y cada día se aleja más del diseño divino de la iglesia. </a:t>
            </a:r>
          </a:p>
          <a:p>
            <a:r>
              <a:rPr lang="es-ES" b="1" dirty="0" smtClean="0">
                <a:solidFill>
                  <a:schemeClr val="bg1"/>
                </a:solidFill>
              </a:rPr>
              <a:t>Es necesario que la iglesia de Cristo procure conservar la fidelidad de la doctrina predicada por Cristo y sus apóstoles (II Timoteo 1:13; Hechos 2:42). </a:t>
            </a:r>
          </a:p>
          <a:p>
            <a:r>
              <a:rPr lang="es-ES" b="1" dirty="0" smtClean="0">
                <a:solidFill>
                  <a:schemeClr val="bg1"/>
                </a:solidFill>
              </a:rPr>
              <a:t>Las nuevas generaciones deben conocer los errores del liberalismo para evitar la apostasía  porque si no, entonces pueden ser destruidos (Oseas 4:6).</a:t>
            </a:r>
            <a:endParaRPr lang="es-ES" b="1" dirty="0">
              <a:solidFill>
                <a:schemeClr val="bg1"/>
              </a:solidFill>
            </a:endParaRPr>
          </a:p>
        </p:txBody>
      </p:sp>
    </p:spTree>
    <p:extLst>
      <p:ext uri="{BB962C8B-B14F-4D97-AF65-F5344CB8AC3E}">
        <p14:creationId xmlns:p14="http://schemas.microsoft.com/office/powerpoint/2010/main" val="26731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20000"/>
          </a:bodyPr>
          <a:lstStyle/>
          <a:p>
            <a:r>
              <a:rPr lang="es-ES" b="1" dirty="0" smtClean="0">
                <a:solidFill>
                  <a:schemeClr val="bg1"/>
                </a:solidFill>
              </a:rPr>
              <a:t>Sea habla mucho de: </a:t>
            </a: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educación. </a:t>
            </a: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adoración. </a:t>
            </a:r>
            <a:endParaRPr lang="es-ES" b="1" dirty="0">
              <a:solidFill>
                <a:schemeClr val="bg1"/>
              </a:solidFill>
            </a:endParaRPr>
          </a:p>
          <a:p>
            <a:r>
              <a:rPr lang="es-ES" b="1" dirty="0">
                <a:solidFill>
                  <a:schemeClr val="bg1"/>
                </a:solidFill>
              </a:rPr>
              <a:t>M</a:t>
            </a:r>
            <a:r>
              <a:rPr lang="es-ES" b="1" dirty="0" smtClean="0">
                <a:solidFill>
                  <a:schemeClr val="bg1"/>
                </a:solidFill>
              </a:rPr>
              <a:t>inisterio </a:t>
            </a:r>
            <a:r>
              <a:rPr lang="es-ES" b="1" dirty="0">
                <a:solidFill>
                  <a:schemeClr val="bg1"/>
                </a:solidFill>
              </a:rPr>
              <a:t>de las damas </a:t>
            </a:r>
            <a:r>
              <a:rPr lang="es-ES" b="1" dirty="0" smtClean="0">
                <a:solidFill>
                  <a:schemeClr val="bg1"/>
                </a:solidFill>
              </a:rPr>
              <a:t>cristianas.  </a:t>
            </a:r>
          </a:p>
          <a:p>
            <a:r>
              <a:rPr lang="es-ES" b="1" dirty="0">
                <a:solidFill>
                  <a:schemeClr val="bg1"/>
                </a:solidFill>
              </a:rPr>
              <a:t>M</a:t>
            </a:r>
            <a:r>
              <a:rPr lang="es-ES" b="1" dirty="0" smtClean="0">
                <a:solidFill>
                  <a:schemeClr val="bg1"/>
                </a:solidFill>
              </a:rPr>
              <a:t>inisterio </a:t>
            </a:r>
            <a:r>
              <a:rPr lang="es-ES" b="1" dirty="0">
                <a:solidFill>
                  <a:schemeClr val="bg1"/>
                </a:solidFill>
              </a:rPr>
              <a:t>de los </a:t>
            </a:r>
            <a:r>
              <a:rPr lang="es-ES" b="1" dirty="0" smtClean="0">
                <a:solidFill>
                  <a:schemeClr val="bg1"/>
                </a:solidFill>
              </a:rPr>
              <a:t>jóvenes. </a:t>
            </a:r>
            <a:endParaRPr lang="es-ES" b="1" dirty="0">
              <a:solidFill>
                <a:schemeClr val="bg1"/>
              </a:solidFill>
            </a:endParaRPr>
          </a:p>
          <a:p>
            <a:r>
              <a:rPr lang="es-ES" b="1" dirty="0">
                <a:solidFill>
                  <a:schemeClr val="bg1"/>
                </a:solidFill>
              </a:rPr>
              <a:t>M</a:t>
            </a:r>
            <a:r>
              <a:rPr lang="es-ES" b="1" dirty="0" smtClean="0">
                <a:solidFill>
                  <a:schemeClr val="bg1"/>
                </a:solidFill>
              </a:rPr>
              <a:t>inisterio </a:t>
            </a:r>
            <a:r>
              <a:rPr lang="es-ES" b="1" dirty="0">
                <a:solidFill>
                  <a:schemeClr val="bg1"/>
                </a:solidFill>
              </a:rPr>
              <a:t>de visitación a los enfermos de los cuales les llevamos la Santa Cena a los que </a:t>
            </a:r>
            <a:r>
              <a:rPr lang="es-ES" b="1" dirty="0" smtClean="0">
                <a:solidFill>
                  <a:schemeClr val="bg1"/>
                </a:solidFill>
              </a:rPr>
              <a:t>están </a:t>
            </a:r>
            <a:r>
              <a:rPr lang="es-ES" b="1" dirty="0">
                <a:solidFill>
                  <a:schemeClr val="bg1"/>
                </a:solidFill>
              </a:rPr>
              <a:t>imposibilitados de </a:t>
            </a:r>
            <a:r>
              <a:rPr lang="es-ES" b="1" dirty="0" smtClean="0">
                <a:solidFill>
                  <a:schemeClr val="bg1"/>
                </a:solidFill>
              </a:rPr>
              <a:t>congregarse.  </a:t>
            </a: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benevolencia. </a:t>
            </a: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evangelismo. </a:t>
            </a:r>
            <a:endParaRPr lang="es-ES" b="1" dirty="0">
              <a:solidFill>
                <a:schemeClr val="bg1"/>
              </a:solidFill>
            </a:endParaRP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restauración. </a:t>
            </a: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finanzas. </a:t>
            </a:r>
          </a:p>
          <a:p>
            <a:r>
              <a:rPr lang="es-ES" b="1" dirty="0">
                <a:solidFill>
                  <a:schemeClr val="bg1"/>
                </a:solidFill>
              </a:rPr>
              <a:t>M</a:t>
            </a:r>
            <a:r>
              <a:rPr lang="es-ES" b="1" dirty="0" smtClean="0">
                <a:solidFill>
                  <a:schemeClr val="bg1"/>
                </a:solidFill>
              </a:rPr>
              <a:t>inisterio </a:t>
            </a:r>
            <a:r>
              <a:rPr lang="es-ES" b="1" dirty="0">
                <a:solidFill>
                  <a:schemeClr val="bg1"/>
                </a:solidFill>
              </a:rPr>
              <a:t>de mantenimiento y ornamentación del edificio de la </a:t>
            </a:r>
            <a:r>
              <a:rPr lang="es-ES" b="1" dirty="0" smtClean="0">
                <a:solidFill>
                  <a:schemeClr val="bg1"/>
                </a:solidFill>
              </a:rPr>
              <a:t>Iglesia. </a:t>
            </a:r>
            <a:endParaRPr lang="es-ES" b="1" dirty="0">
              <a:solidFill>
                <a:schemeClr val="bg1"/>
              </a:solidFill>
            </a:endParaRPr>
          </a:p>
          <a:p>
            <a:r>
              <a:rPr lang="es-ES" b="1" dirty="0">
                <a:solidFill>
                  <a:schemeClr val="bg1"/>
                </a:solidFill>
              </a:rPr>
              <a:t>M</a:t>
            </a:r>
            <a:r>
              <a:rPr lang="es-ES" b="1" dirty="0" smtClean="0">
                <a:solidFill>
                  <a:schemeClr val="bg1"/>
                </a:solidFill>
              </a:rPr>
              <a:t>inisterio </a:t>
            </a:r>
            <a:r>
              <a:rPr lang="es-ES" b="1" dirty="0">
                <a:solidFill>
                  <a:schemeClr val="bg1"/>
                </a:solidFill>
              </a:rPr>
              <a:t>de </a:t>
            </a:r>
            <a:r>
              <a:rPr lang="es-ES" b="1" dirty="0" smtClean="0">
                <a:solidFill>
                  <a:schemeClr val="bg1"/>
                </a:solidFill>
              </a:rPr>
              <a:t>limpieza.</a:t>
            </a:r>
            <a:endParaRPr lang="es-ES" b="1" dirty="0">
              <a:solidFill>
                <a:schemeClr val="bg1"/>
              </a:solidFill>
            </a:endParaRPr>
          </a:p>
        </p:txBody>
      </p:sp>
    </p:spTree>
    <p:extLst>
      <p:ext uri="{BB962C8B-B14F-4D97-AF65-F5344CB8AC3E}">
        <p14:creationId xmlns:p14="http://schemas.microsoft.com/office/powerpoint/2010/main" val="26731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circle(in)">
                                      <p:cBhvr>
                                        <p:cTn id="52" dur="20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10000"/>
          </a:bodyPr>
          <a:lstStyle/>
          <a:p>
            <a:r>
              <a:rPr lang="es-ES" b="1" dirty="0">
                <a:solidFill>
                  <a:schemeClr val="bg1"/>
                </a:solidFill>
              </a:rPr>
              <a:t>En Primer Lugar: No encontramos títulos para los ministerios que </a:t>
            </a:r>
            <a:r>
              <a:rPr lang="es-ES" b="1" dirty="0" smtClean="0">
                <a:solidFill>
                  <a:schemeClr val="bg1"/>
                </a:solidFill>
              </a:rPr>
              <a:t>se dicen </a:t>
            </a:r>
            <a:r>
              <a:rPr lang="es-ES" b="1" dirty="0">
                <a:solidFill>
                  <a:schemeClr val="bg1"/>
                </a:solidFill>
              </a:rPr>
              <a:t>que tienen </a:t>
            </a:r>
            <a:r>
              <a:rPr lang="es-ES" b="1" dirty="0" smtClean="0">
                <a:solidFill>
                  <a:schemeClr val="bg1"/>
                </a:solidFill>
              </a:rPr>
              <a:t>estas iglesias, </a:t>
            </a:r>
            <a:r>
              <a:rPr lang="es-ES" b="1" dirty="0">
                <a:solidFill>
                  <a:schemeClr val="bg1"/>
                </a:solidFill>
              </a:rPr>
              <a:t>porque la biblia no da esos títulos, hermanos debemos de conformarnos con lo que la Biblia nos presenta. </a:t>
            </a:r>
            <a:endParaRPr lang="es-ES" b="1" dirty="0" smtClean="0">
              <a:solidFill>
                <a:schemeClr val="bg1"/>
              </a:solidFill>
            </a:endParaRPr>
          </a:p>
          <a:p>
            <a:r>
              <a:rPr lang="es-ES" b="1" dirty="0" smtClean="0">
                <a:solidFill>
                  <a:schemeClr val="bg1"/>
                </a:solidFill>
              </a:rPr>
              <a:t>Hablar </a:t>
            </a:r>
            <a:r>
              <a:rPr lang="es-ES" b="1" dirty="0">
                <a:solidFill>
                  <a:schemeClr val="bg1"/>
                </a:solidFill>
              </a:rPr>
              <a:t>donde ella habla y callar donde ella calla. I Pedro.4:11. Cuando comenzamos a usar títulos que la Biblia no menciona es ir mas allá de </a:t>
            </a:r>
            <a:r>
              <a:rPr lang="es-ES" b="1" dirty="0" smtClean="0">
                <a:solidFill>
                  <a:schemeClr val="bg1"/>
                </a:solidFill>
              </a:rPr>
              <a:t>lo que </a:t>
            </a:r>
            <a:r>
              <a:rPr lang="es-ES" b="1" dirty="0">
                <a:solidFill>
                  <a:schemeClr val="bg1"/>
                </a:solidFill>
              </a:rPr>
              <a:t>está escrito. </a:t>
            </a:r>
            <a:endParaRPr lang="es-ES" b="1" dirty="0" smtClean="0">
              <a:solidFill>
                <a:schemeClr val="bg1"/>
              </a:solidFill>
            </a:endParaRPr>
          </a:p>
          <a:p>
            <a:r>
              <a:rPr lang="es-ES" b="1" dirty="0" smtClean="0">
                <a:solidFill>
                  <a:schemeClr val="bg1"/>
                </a:solidFill>
              </a:rPr>
              <a:t>I </a:t>
            </a:r>
            <a:r>
              <a:rPr lang="es-ES" b="1" dirty="0">
                <a:solidFill>
                  <a:schemeClr val="bg1"/>
                </a:solidFill>
              </a:rPr>
              <a:t>Corintios.4:6. Muchas veces queremos imitar a los evangélicos con sus títulos como: Reverendo, reverenda, pastor, pastora, ministro, Y tantos títulos humanos que los religiosos usan para querer sobre salir sobre los demás y tener distinción. </a:t>
            </a:r>
            <a:endParaRPr lang="es-ES" b="1" dirty="0" smtClean="0">
              <a:solidFill>
                <a:schemeClr val="bg1"/>
              </a:solidFill>
            </a:endParaRPr>
          </a:p>
          <a:p>
            <a:r>
              <a:rPr lang="es-ES" b="1" dirty="0" smtClean="0">
                <a:solidFill>
                  <a:schemeClr val="bg1"/>
                </a:solidFill>
              </a:rPr>
              <a:t>Porque </a:t>
            </a:r>
            <a:r>
              <a:rPr lang="es-ES" b="1" dirty="0">
                <a:solidFill>
                  <a:schemeClr val="bg1"/>
                </a:solidFill>
              </a:rPr>
              <a:t>si hablamos de ministerios entonces, empecemos a llamar a las hermanas ancianas que ensañan a las más jóvenes como ministras.  Tito.2:3-4. </a:t>
            </a:r>
            <a:endParaRPr lang="es-ES" b="1" dirty="0" smtClean="0">
              <a:solidFill>
                <a:schemeClr val="bg1"/>
              </a:solidFill>
            </a:endParaRPr>
          </a:p>
          <a:p>
            <a:r>
              <a:rPr lang="es-ES" b="1" dirty="0">
                <a:solidFill>
                  <a:schemeClr val="bg1"/>
                </a:solidFill>
              </a:rPr>
              <a:t>N</a:t>
            </a:r>
            <a:r>
              <a:rPr lang="es-ES" b="1" dirty="0" smtClean="0">
                <a:solidFill>
                  <a:schemeClr val="bg1"/>
                </a:solidFill>
              </a:rPr>
              <a:t>o </a:t>
            </a:r>
            <a:r>
              <a:rPr lang="es-ES" b="1" dirty="0">
                <a:solidFill>
                  <a:schemeClr val="bg1"/>
                </a:solidFill>
              </a:rPr>
              <a:t>hay </a:t>
            </a:r>
            <a:r>
              <a:rPr lang="es-ES" b="1" dirty="0" smtClean="0">
                <a:solidFill>
                  <a:schemeClr val="bg1"/>
                </a:solidFill>
              </a:rPr>
              <a:t>tales títulos en la Biblia para </a:t>
            </a:r>
            <a:r>
              <a:rPr lang="es-ES" b="1" dirty="0">
                <a:solidFill>
                  <a:schemeClr val="bg1"/>
                </a:solidFill>
              </a:rPr>
              <a:t>probar los ministerios. </a:t>
            </a:r>
            <a:endParaRPr lang="es-ES" b="1" dirty="0" smtClean="0">
              <a:solidFill>
                <a:schemeClr val="bg1"/>
              </a:solidFill>
            </a:endParaRPr>
          </a:p>
          <a:p>
            <a:r>
              <a:rPr lang="es-ES" b="1" dirty="0" smtClean="0">
                <a:solidFill>
                  <a:schemeClr val="bg1"/>
                </a:solidFill>
              </a:rPr>
              <a:t>Seamos </a:t>
            </a:r>
            <a:r>
              <a:rPr lang="es-ES" b="1" dirty="0">
                <a:solidFill>
                  <a:schemeClr val="bg1"/>
                </a:solidFill>
              </a:rPr>
              <a:t>sencillos hablamos como la biblia habla nada más.</a:t>
            </a:r>
          </a:p>
        </p:txBody>
      </p:sp>
    </p:spTree>
    <p:extLst>
      <p:ext uri="{BB962C8B-B14F-4D97-AF65-F5344CB8AC3E}">
        <p14:creationId xmlns:p14="http://schemas.microsoft.com/office/powerpoint/2010/main" val="57374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a:solidFill>
                  <a:schemeClr val="bg1"/>
                </a:solidFill>
              </a:rPr>
              <a:t>En Segundo Lugar: H</a:t>
            </a:r>
            <a:r>
              <a:rPr lang="es-ES" b="1" dirty="0" smtClean="0">
                <a:solidFill>
                  <a:schemeClr val="bg1"/>
                </a:solidFill>
              </a:rPr>
              <a:t>ablando </a:t>
            </a:r>
            <a:r>
              <a:rPr lang="es-ES" b="1" dirty="0">
                <a:solidFill>
                  <a:schemeClr val="bg1"/>
                </a:solidFill>
              </a:rPr>
              <a:t>de llevar la cena del Señor a los enfermos </a:t>
            </a:r>
            <a:r>
              <a:rPr lang="es-ES" b="1" dirty="0" smtClean="0">
                <a:solidFill>
                  <a:schemeClr val="bg1"/>
                </a:solidFill>
              </a:rPr>
              <a:t>esta practica, ellos </a:t>
            </a:r>
            <a:r>
              <a:rPr lang="es-ES" b="1" dirty="0">
                <a:solidFill>
                  <a:schemeClr val="bg1"/>
                </a:solidFill>
              </a:rPr>
              <a:t>practican y como doctrina llevar la cena del Señor a los hermanos. </a:t>
            </a:r>
            <a:endParaRPr lang="es-ES" b="1" dirty="0" smtClean="0">
              <a:solidFill>
                <a:schemeClr val="bg1"/>
              </a:solidFill>
            </a:endParaRPr>
          </a:p>
          <a:p>
            <a:r>
              <a:rPr lang="es-ES" b="1" dirty="0" smtClean="0">
                <a:solidFill>
                  <a:schemeClr val="bg1"/>
                </a:solidFill>
              </a:rPr>
              <a:t>Y </a:t>
            </a:r>
            <a:r>
              <a:rPr lang="es-ES" b="1" dirty="0">
                <a:solidFill>
                  <a:schemeClr val="bg1"/>
                </a:solidFill>
              </a:rPr>
              <a:t>este tema no es cuestión de opinión se trata de doctrina, porque si fuera opinión entonces ¿para qué reunirnos? Mejor que cada quien se quede en su casa y participe de la cena del Señor en su casa, no abría la necesidad de reunirnos, pero la biblia enseña claramente que los hermanos se reunían para partir el pan. Hechos.20:7. </a:t>
            </a:r>
            <a:endParaRPr lang="es-ES" b="1" dirty="0" smtClean="0">
              <a:solidFill>
                <a:schemeClr val="bg1"/>
              </a:solidFill>
            </a:endParaRPr>
          </a:p>
          <a:p>
            <a:r>
              <a:rPr lang="es-ES" b="1" dirty="0" smtClean="0">
                <a:solidFill>
                  <a:schemeClr val="bg1"/>
                </a:solidFill>
              </a:rPr>
              <a:t>Por </a:t>
            </a:r>
            <a:r>
              <a:rPr lang="es-ES" b="1" dirty="0">
                <a:solidFill>
                  <a:schemeClr val="bg1"/>
                </a:solidFill>
              </a:rPr>
              <a:t>eso </a:t>
            </a:r>
            <a:r>
              <a:rPr lang="es-ES" b="1" dirty="0" smtClean="0">
                <a:solidFill>
                  <a:schemeClr val="bg1"/>
                </a:solidFill>
              </a:rPr>
              <a:t>hermanos </a:t>
            </a:r>
            <a:r>
              <a:rPr lang="es-ES" b="1" dirty="0">
                <a:solidFill>
                  <a:schemeClr val="bg1"/>
                </a:solidFill>
              </a:rPr>
              <a:t>tenemos que tener mucho cuidado con lo que nosotros creemos es opinión. </a:t>
            </a:r>
            <a:endParaRPr lang="es-ES" b="1" dirty="0" smtClean="0">
              <a:solidFill>
                <a:schemeClr val="bg1"/>
              </a:solidFill>
            </a:endParaRPr>
          </a:p>
          <a:p>
            <a:r>
              <a:rPr lang="es-ES" b="1" dirty="0" smtClean="0">
                <a:solidFill>
                  <a:schemeClr val="bg1"/>
                </a:solidFill>
              </a:rPr>
              <a:t>Porque </a:t>
            </a:r>
            <a:r>
              <a:rPr lang="es-ES" b="1" dirty="0">
                <a:solidFill>
                  <a:schemeClr val="bg1"/>
                </a:solidFill>
              </a:rPr>
              <a:t>una opinión puede estar en contra de la voluntad de Dios.</a:t>
            </a:r>
          </a:p>
        </p:txBody>
      </p:sp>
    </p:spTree>
    <p:extLst>
      <p:ext uri="{BB962C8B-B14F-4D97-AF65-F5344CB8AC3E}">
        <p14:creationId xmlns:p14="http://schemas.microsoft.com/office/powerpoint/2010/main" val="234006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741368"/>
          </a:xfrm>
        </p:spPr>
        <p:txBody>
          <a:bodyPr>
            <a:noAutofit/>
          </a:bodyPr>
          <a:lstStyle/>
          <a:p>
            <a:r>
              <a:rPr lang="es-ES" sz="2400" b="1" dirty="0" smtClean="0">
                <a:solidFill>
                  <a:schemeClr val="bg1"/>
                </a:solidFill>
              </a:rPr>
              <a:t>El </a:t>
            </a:r>
            <a:r>
              <a:rPr lang="es-ES" sz="2400" b="1" dirty="0">
                <a:solidFill>
                  <a:schemeClr val="bg1"/>
                </a:solidFill>
              </a:rPr>
              <a:t>Evangelismo. Mateo.28:18-20. El evangelio es el poder de Dios para salvar al mundo. Rom.1:16. </a:t>
            </a:r>
            <a:endParaRPr lang="es-ES" sz="2400" b="1" dirty="0" smtClean="0">
              <a:solidFill>
                <a:schemeClr val="bg1"/>
              </a:solidFill>
            </a:endParaRPr>
          </a:p>
          <a:p>
            <a:r>
              <a:rPr lang="es-ES" sz="2400" b="1" dirty="0" smtClean="0">
                <a:solidFill>
                  <a:schemeClr val="bg1"/>
                </a:solidFill>
              </a:rPr>
              <a:t>Pero </a:t>
            </a:r>
            <a:r>
              <a:rPr lang="es-ES" sz="2400" b="1" dirty="0">
                <a:solidFill>
                  <a:schemeClr val="bg1"/>
                </a:solidFill>
              </a:rPr>
              <a:t>debe ser el evangelio no social como muchos lo practican. Regalando comida, ropa, medicinas y muchas otras cosas para atraer a la gente, esto es evangelio social lo cual no lo encontramos en la biblia.</a:t>
            </a:r>
          </a:p>
          <a:p>
            <a:r>
              <a:rPr lang="es-ES" sz="2400" b="1" dirty="0" smtClean="0">
                <a:solidFill>
                  <a:schemeClr val="bg1"/>
                </a:solidFill>
              </a:rPr>
              <a:t>La </a:t>
            </a:r>
            <a:r>
              <a:rPr lang="es-ES" sz="2400" b="1" dirty="0">
                <a:solidFill>
                  <a:schemeClr val="bg1"/>
                </a:solidFill>
              </a:rPr>
              <a:t>Edificación. Efesios.4:11-13. </a:t>
            </a:r>
            <a:endParaRPr lang="es-ES" sz="2400" b="1" dirty="0" smtClean="0">
              <a:solidFill>
                <a:schemeClr val="bg1"/>
              </a:solidFill>
            </a:endParaRPr>
          </a:p>
          <a:p>
            <a:r>
              <a:rPr lang="es-ES" sz="2400" b="1" dirty="0" smtClean="0">
                <a:solidFill>
                  <a:schemeClr val="bg1"/>
                </a:solidFill>
              </a:rPr>
              <a:t>La </a:t>
            </a:r>
            <a:r>
              <a:rPr lang="es-ES" sz="2400" b="1" dirty="0">
                <a:solidFill>
                  <a:schemeClr val="bg1"/>
                </a:solidFill>
              </a:rPr>
              <a:t>obra de la iglesia es edificar a sus santos, la iglesia es suficiente para que cada miembro pueda crecer para la obra del Señor. </a:t>
            </a:r>
            <a:endParaRPr lang="es-ES" sz="2400" b="1" dirty="0" smtClean="0">
              <a:solidFill>
                <a:schemeClr val="bg1"/>
              </a:solidFill>
            </a:endParaRPr>
          </a:p>
          <a:p>
            <a:r>
              <a:rPr lang="es-ES" sz="2400" b="1" dirty="0" smtClean="0">
                <a:solidFill>
                  <a:schemeClr val="bg1"/>
                </a:solidFill>
              </a:rPr>
              <a:t>Según </a:t>
            </a:r>
            <a:r>
              <a:rPr lang="es-ES" sz="2400" b="1" dirty="0">
                <a:solidFill>
                  <a:schemeClr val="bg1"/>
                </a:solidFill>
              </a:rPr>
              <a:t>el funcionamiento de cada unos de los miembros. Ef.4:16</a:t>
            </a:r>
            <a:r>
              <a:rPr lang="es-ES" sz="2400" b="1" dirty="0" smtClean="0">
                <a:solidFill>
                  <a:schemeClr val="bg1"/>
                </a:solidFill>
              </a:rPr>
              <a:t>.</a:t>
            </a:r>
          </a:p>
          <a:p>
            <a:r>
              <a:rPr lang="es-ES" sz="2400" b="1" dirty="0" smtClean="0">
                <a:solidFill>
                  <a:schemeClr val="bg1"/>
                </a:solidFill>
              </a:rPr>
              <a:t>Lamentablemente </a:t>
            </a:r>
            <a:r>
              <a:rPr lang="es-ES" sz="2400" b="1" dirty="0">
                <a:solidFill>
                  <a:schemeClr val="bg1"/>
                </a:solidFill>
              </a:rPr>
              <a:t>muchos hermanos no creen que la iglesia pueda ser capaz de edificar y preparar a sus miembros para la obra del Señor. </a:t>
            </a:r>
            <a:endParaRPr lang="es-ES" sz="2400" b="1" dirty="0" smtClean="0">
              <a:solidFill>
                <a:schemeClr val="bg1"/>
              </a:solidFill>
            </a:endParaRPr>
          </a:p>
          <a:p>
            <a:r>
              <a:rPr lang="es-ES" sz="2400" b="1" dirty="0" smtClean="0">
                <a:solidFill>
                  <a:schemeClr val="bg1"/>
                </a:solidFill>
              </a:rPr>
              <a:t>Por </a:t>
            </a:r>
            <a:r>
              <a:rPr lang="es-ES" sz="2400" b="1" dirty="0">
                <a:solidFill>
                  <a:schemeClr val="bg1"/>
                </a:solidFill>
              </a:rPr>
              <a:t>eso comenzaron a hacer los tales institutos bíblicos que realmente no son bíblicos por que no tienen la autoridad de Dios en su palabra. </a:t>
            </a:r>
            <a:endParaRPr lang="es-ES" sz="2400" b="1" dirty="0" smtClean="0">
              <a:solidFill>
                <a:schemeClr val="bg1"/>
              </a:solidFill>
            </a:endParaRPr>
          </a:p>
        </p:txBody>
      </p:sp>
    </p:spTree>
    <p:extLst>
      <p:ext uri="{BB962C8B-B14F-4D97-AF65-F5344CB8AC3E}">
        <p14:creationId xmlns:p14="http://schemas.microsoft.com/office/powerpoint/2010/main" val="26248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lnSpcReduction="10000"/>
          </a:bodyPr>
          <a:lstStyle/>
          <a:p>
            <a:r>
              <a:rPr lang="es-ES" b="1" dirty="0">
                <a:solidFill>
                  <a:schemeClr val="bg1"/>
                </a:solidFill>
              </a:rPr>
              <a:t>Estos institutos son sostenidos con fondo de las iglesias cosa que no es bíblica.</a:t>
            </a:r>
          </a:p>
          <a:p>
            <a:r>
              <a:rPr lang="es-ES" b="1" dirty="0">
                <a:solidFill>
                  <a:schemeClr val="bg1"/>
                </a:solidFill>
              </a:rPr>
              <a:t>La Benevolencia. I Cor.16:1-2. La iglesia tiene la responsabilidad de ayudar a los santos necesitados. La Biblia enseña que la ayuda siempre se proveyó para los santos, no para los inconversos, </a:t>
            </a:r>
            <a:endParaRPr lang="es-ES" b="1" dirty="0" smtClean="0">
              <a:solidFill>
                <a:schemeClr val="bg1"/>
              </a:solidFill>
            </a:endParaRPr>
          </a:p>
          <a:p>
            <a:r>
              <a:rPr lang="es-ES" b="1" dirty="0" smtClean="0">
                <a:solidFill>
                  <a:schemeClr val="bg1"/>
                </a:solidFill>
              </a:rPr>
              <a:t>lamentablemente </a:t>
            </a:r>
            <a:r>
              <a:rPr lang="es-ES" b="1" dirty="0">
                <a:solidFill>
                  <a:schemeClr val="bg1"/>
                </a:solidFill>
              </a:rPr>
              <a:t>muchos hermanos violan la ley de Dios, por que usan la ofrenda de la iglesia para ayudar a inconversos, y para proyectos que no son obra de la iglesia como orfanatos, cocinas, institutos, clínicas medicas, deportes, becas. </a:t>
            </a:r>
          </a:p>
          <a:p>
            <a:r>
              <a:rPr lang="es-ES" b="1" dirty="0">
                <a:solidFill>
                  <a:schemeClr val="bg1"/>
                </a:solidFill>
              </a:rPr>
              <a:t>Hacer eso es hacer un mal uso de la ofrenda. Porque la ofrenda es para los santos.</a:t>
            </a:r>
          </a:p>
          <a:p>
            <a:endParaRPr lang="es-ES" dirty="0"/>
          </a:p>
        </p:txBody>
      </p:sp>
    </p:spTree>
    <p:extLst>
      <p:ext uri="{BB962C8B-B14F-4D97-AF65-F5344CB8AC3E}">
        <p14:creationId xmlns:p14="http://schemas.microsoft.com/office/powerpoint/2010/main" val="191130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85000" lnSpcReduction="20000"/>
          </a:bodyPr>
          <a:lstStyle/>
          <a:p>
            <a:r>
              <a:rPr lang="es-ES" b="1" dirty="0">
                <a:solidFill>
                  <a:schemeClr val="bg1"/>
                </a:solidFill>
              </a:rPr>
              <a:t>Hechos.2:44-45. Era para todos los que habían creído. En otras palabras santos.</a:t>
            </a:r>
          </a:p>
          <a:p>
            <a:r>
              <a:rPr lang="es-ES" b="1" dirty="0" smtClean="0">
                <a:solidFill>
                  <a:schemeClr val="bg1"/>
                </a:solidFill>
              </a:rPr>
              <a:t>Hechos.4:32</a:t>
            </a:r>
            <a:r>
              <a:rPr lang="es-ES" b="1" dirty="0">
                <a:solidFill>
                  <a:schemeClr val="bg1"/>
                </a:solidFill>
              </a:rPr>
              <a:t>. Los que habían creído.</a:t>
            </a:r>
          </a:p>
          <a:p>
            <a:r>
              <a:rPr lang="es-ES" b="1" dirty="0" smtClean="0">
                <a:solidFill>
                  <a:schemeClr val="bg1"/>
                </a:solidFill>
              </a:rPr>
              <a:t>Hechos.6:1-6</a:t>
            </a:r>
            <a:r>
              <a:rPr lang="es-ES" b="1" dirty="0">
                <a:solidFill>
                  <a:schemeClr val="bg1"/>
                </a:solidFill>
              </a:rPr>
              <a:t>. El numero de los discípulos.</a:t>
            </a:r>
          </a:p>
          <a:p>
            <a:r>
              <a:rPr lang="es-ES" b="1" dirty="0" smtClean="0">
                <a:solidFill>
                  <a:schemeClr val="bg1"/>
                </a:solidFill>
              </a:rPr>
              <a:t>Hechos.11:27-30</a:t>
            </a:r>
            <a:r>
              <a:rPr lang="es-ES" b="1" dirty="0">
                <a:solidFill>
                  <a:schemeClr val="bg1"/>
                </a:solidFill>
              </a:rPr>
              <a:t>. Los discípulos enviaron ayuda a los hermanos de Judea. Pero miremos algo el hambre era por toda la tierra. Hechos.11:28. Pero la ayuda de los hermanos fue solo para los hermanos de Judea. </a:t>
            </a:r>
            <a:endParaRPr lang="es-ES" b="1" dirty="0" smtClean="0">
              <a:solidFill>
                <a:schemeClr val="bg1"/>
              </a:solidFill>
            </a:endParaRPr>
          </a:p>
          <a:p>
            <a:r>
              <a:rPr lang="es-ES" b="1" dirty="0" smtClean="0">
                <a:solidFill>
                  <a:schemeClr val="bg1"/>
                </a:solidFill>
              </a:rPr>
              <a:t>¿</a:t>
            </a:r>
            <a:r>
              <a:rPr lang="es-ES" b="1" dirty="0">
                <a:solidFill>
                  <a:schemeClr val="bg1"/>
                </a:solidFill>
              </a:rPr>
              <a:t>Por qué no ayudaron a todas las personas de la tierra que estaban con hambre? Porque no es la misión de la iglesia ayudar a los que no son santos.</a:t>
            </a:r>
          </a:p>
          <a:p>
            <a:r>
              <a:rPr lang="es-ES" b="1" dirty="0" smtClean="0">
                <a:solidFill>
                  <a:schemeClr val="bg1"/>
                </a:solidFill>
              </a:rPr>
              <a:t>Romanos.15:25-27</a:t>
            </a:r>
            <a:r>
              <a:rPr lang="es-ES" b="1" dirty="0">
                <a:solidFill>
                  <a:schemeClr val="bg1"/>
                </a:solidFill>
              </a:rPr>
              <a:t>. La ayuda para los santos pobres. No todos los pobres, pobres siempre van a ver. Juan.12:8. Pero la iglesia solo tiene autoridad para ayudar a los santos pobres.</a:t>
            </a:r>
          </a:p>
          <a:p>
            <a:r>
              <a:rPr lang="es-ES" b="1" dirty="0" smtClean="0">
                <a:solidFill>
                  <a:schemeClr val="bg1"/>
                </a:solidFill>
              </a:rPr>
              <a:t>II </a:t>
            </a:r>
            <a:r>
              <a:rPr lang="es-ES" b="1" dirty="0">
                <a:solidFill>
                  <a:schemeClr val="bg1"/>
                </a:solidFill>
              </a:rPr>
              <a:t>Cor.8:4. Este servicio era para los santos.</a:t>
            </a:r>
          </a:p>
          <a:p>
            <a:r>
              <a:rPr lang="es-ES" b="1" dirty="0" smtClean="0">
                <a:solidFill>
                  <a:schemeClr val="bg1"/>
                </a:solidFill>
              </a:rPr>
              <a:t>II </a:t>
            </a:r>
            <a:r>
              <a:rPr lang="es-ES" b="1" dirty="0">
                <a:solidFill>
                  <a:schemeClr val="bg1"/>
                </a:solidFill>
              </a:rPr>
              <a:t>Cor.9:1. Ministrar a los santos.</a:t>
            </a:r>
          </a:p>
          <a:p>
            <a:r>
              <a:rPr lang="es-ES" b="1" dirty="0" smtClean="0">
                <a:solidFill>
                  <a:schemeClr val="bg1"/>
                </a:solidFill>
              </a:rPr>
              <a:t>I </a:t>
            </a:r>
            <a:r>
              <a:rPr lang="es-ES" b="1" dirty="0">
                <a:solidFill>
                  <a:schemeClr val="bg1"/>
                </a:solidFill>
              </a:rPr>
              <a:t>Tim.5:16. La iglesia tiene que ayudar a las viudas creyentes.</a:t>
            </a:r>
          </a:p>
        </p:txBody>
      </p:sp>
    </p:spTree>
    <p:extLst>
      <p:ext uri="{BB962C8B-B14F-4D97-AF65-F5344CB8AC3E}">
        <p14:creationId xmlns:p14="http://schemas.microsoft.com/office/powerpoint/2010/main" val="380461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ircle(in)">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77500" lnSpcReduction="20000"/>
          </a:bodyPr>
          <a:lstStyle/>
          <a:p>
            <a:r>
              <a:rPr lang="es-ES" b="1" dirty="0" smtClean="0">
                <a:solidFill>
                  <a:schemeClr val="bg1"/>
                </a:solidFill>
              </a:rPr>
              <a:t>Todos </a:t>
            </a:r>
            <a:r>
              <a:rPr lang="es-ES" b="1" dirty="0">
                <a:solidFill>
                  <a:schemeClr val="bg1"/>
                </a:solidFill>
              </a:rPr>
              <a:t>estos textos nos enseñan  que la iglesia debe proveer para sus santos, no para toda persona que no sean cristianos, cuando se usa de la ofrenda para ayudar a personas que no son santos se viola la ley de Dios, y pecan cuando lo hacen.</a:t>
            </a:r>
          </a:p>
          <a:p>
            <a:r>
              <a:rPr lang="es-ES" b="1" dirty="0" smtClean="0">
                <a:solidFill>
                  <a:schemeClr val="bg1"/>
                </a:solidFill>
              </a:rPr>
              <a:t>La </a:t>
            </a:r>
            <a:r>
              <a:rPr lang="es-ES" b="1" dirty="0">
                <a:solidFill>
                  <a:schemeClr val="bg1"/>
                </a:solidFill>
              </a:rPr>
              <a:t>iglesia tiene tres funciones como hemos vistos antes, si la iglesia se sale de este patrón peca y estaría en contra de la voluntad de Dios.</a:t>
            </a:r>
          </a:p>
          <a:p>
            <a:r>
              <a:rPr lang="es-ES" b="1" dirty="0" smtClean="0">
                <a:solidFill>
                  <a:schemeClr val="bg1"/>
                </a:solidFill>
              </a:rPr>
              <a:t>La </a:t>
            </a:r>
            <a:r>
              <a:rPr lang="es-ES" b="1" dirty="0">
                <a:solidFill>
                  <a:schemeClr val="bg1"/>
                </a:solidFill>
              </a:rPr>
              <a:t>iglesia tiene solo una manera para poder tener su tesoro y es a través de la ofrenda cada primer día de la semana. I Cor.16:2. Lamentablemente muchas iglesias de Cristo, hacen otras cosas para recolectar dinero. </a:t>
            </a:r>
            <a:endParaRPr lang="es-ES" b="1" dirty="0" smtClean="0">
              <a:solidFill>
                <a:schemeClr val="bg1"/>
              </a:solidFill>
            </a:endParaRPr>
          </a:p>
          <a:p>
            <a:r>
              <a:rPr lang="es-ES" b="1" dirty="0" smtClean="0">
                <a:solidFill>
                  <a:schemeClr val="bg1"/>
                </a:solidFill>
              </a:rPr>
              <a:t>En </a:t>
            </a:r>
            <a:r>
              <a:rPr lang="es-ES" b="1" dirty="0">
                <a:solidFill>
                  <a:schemeClr val="bg1"/>
                </a:solidFill>
              </a:rPr>
              <a:t>muchas iglesias hacen rifas, venden comidas, hacen </a:t>
            </a:r>
            <a:r>
              <a:rPr lang="es-ES" b="1" dirty="0" smtClean="0">
                <a:solidFill>
                  <a:schemeClr val="bg1"/>
                </a:solidFill>
              </a:rPr>
              <a:t>al cancillas </a:t>
            </a:r>
            <a:r>
              <a:rPr lang="es-ES" b="1" dirty="0">
                <a:solidFill>
                  <a:schemeClr val="bg1"/>
                </a:solidFill>
              </a:rPr>
              <a:t>para que cada miembro deposite algo allí, cuando se hace eso estamos igual que las iglesias evangélicas, estamos imitando a las iglesias evangélicas con sus rifas, quermeses para recolectar dinero. </a:t>
            </a:r>
            <a:endParaRPr lang="es-ES" b="1" dirty="0" smtClean="0">
              <a:solidFill>
                <a:schemeClr val="bg1"/>
              </a:solidFill>
            </a:endParaRPr>
          </a:p>
          <a:p>
            <a:r>
              <a:rPr lang="es-ES" b="1" dirty="0" smtClean="0">
                <a:solidFill>
                  <a:schemeClr val="bg1"/>
                </a:solidFill>
              </a:rPr>
              <a:t>No </a:t>
            </a:r>
            <a:r>
              <a:rPr lang="es-ES" b="1" dirty="0">
                <a:solidFill>
                  <a:schemeClr val="bg1"/>
                </a:solidFill>
              </a:rPr>
              <a:t>tenemos ninguna autoridad para hacer eso. </a:t>
            </a:r>
            <a:endParaRPr lang="es-ES" b="1" dirty="0" smtClean="0">
              <a:solidFill>
                <a:schemeClr val="bg1"/>
              </a:solidFill>
            </a:endParaRPr>
          </a:p>
          <a:p>
            <a:r>
              <a:rPr lang="es-ES" b="1" dirty="0" smtClean="0">
                <a:solidFill>
                  <a:schemeClr val="bg1"/>
                </a:solidFill>
              </a:rPr>
              <a:t>Solo </a:t>
            </a:r>
            <a:r>
              <a:rPr lang="es-ES" b="1" dirty="0">
                <a:solidFill>
                  <a:schemeClr val="bg1"/>
                </a:solidFill>
              </a:rPr>
              <a:t>tenemos una autoridad para recolectar y es la ofrenda. Hacer fuera de esta es violar la ley de Dios. No caigamos en estos errores, ni imitemos a las iglesias evangélicas en esto.</a:t>
            </a:r>
          </a:p>
        </p:txBody>
      </p:sp>
    </p:spTree>
    <p:extLst>
      <p:ext uri="{BB962C8B-B14F-4D97-AF65-F5344CB8AC3E}">
        <p14:creationId xmlns:p14="http://schemas.microsoft.com/office/powerpoint/2010/main" val="293659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ario Moreno\Desktop\Señales\Orfanatos\unnam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528" y="0"/>
            <a:ext cx="932452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187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Los liberales son miembros de la iglesia de Cristo que abrazaron el error, como los ejemplos que vimos anteriormente.  </a:t>
            </a:r>
          </a:p>
          <a:p>
            <a:r>
              <a:rPr lang="es-ES" b="1" dirty="0" smtClean="0">
                <a:solidFill>
                  <a:schemeClr val="bg1"/>
                </a:solidFill>
              </a:rPr>
              <a:t>Ellos deben abandonar sus prácticas y obedecer solamente a Dios.  </a:t>
            </a:r>
          </a:p>
          <a:p>
            <a:r>
              <a:rPr lang="es-ES" b="1" dirty="0" smtClean="0">
                <a:solidFill>
                  <a:schemeClr val="bg1"/>
                </a:solidFill>
              </a:rPr>
              <a:t>Es muy diferente la situación de aquellos que se han hecho miembros de denominaciones o sectas. </a:t>
            </a:r>
          </a:p>
          <a:p>
            <a:r>
              <a:rPr lang="es-ES" b="1" dirty="0" smtClean="0">
                <a:solidFill>
                  <a:schemeClr val="bg1"/>
                </a:solidFill>
              </a:rPr>
              <a:t>Nunca han sido parte de la iglesia de Cristo. </a:t>
            </a:r>
          </a:p>
          <a:p>
            <a:r>
              <a:rPr lang="es-ES" b="1" dirty="0" smtClean="0">
                <a:solidFill>
                  <a:schemeClr val="bg1"/>
                </a:solidFill>
              </a:rPr>
              <a:t>Por lo tanto necesitan obedecer al plan de salvación. </a:t>
            </a:r>
          </a:p>
          <a:p>
            <a:pPr marL="0" indent="0">
              <a:buNone/>
            </a:pPr>
            <a:endParaRPr lang="es-ES" dirty="0"/>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ario Moreno\Desktop\Señales\Orfanatos\8251_10153417713841304_209246626745381651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87489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ario Moreno\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4549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Marcador de contenido"/>
          <p:cNvSpPr>
            <a:spLocks noGrp="1"/>
          </p:cNvSpPr>
          <p:nvPr>
            <p:ph idx="1"/>
          </p:nvPr>
        </p:nvSpPr>
        <p:spPr>
          <a:xfrm>
            <a:off x="0" y="0"/>
            <a:ext cx="9144000" cy="6861175"/>
          </a:xfrm>
        </p:spPr>
        <p:txBody>
          <a:bodyPr/>
          <a:lstStyle/>
          <a:p>
            <a:r>
              <a:rPr lang="es-ES" b="1" dirty="0" smtClean="0">
                <a:solidFill>
                  <a:schemeClr val="bg1"/>
                </a:solidFill>
              </a:rPr>
              <a:t>Donde en la Biblia encontramos tales actividades que vemos en muchas iglesias que se dicen ser de Cristo.</a:t>
            </a:r>
          </a:p>
          <a:p>
            <a:r>
              <a:rPr lang="es-ES" b="1" dirty="0" smtClean="0">
                <a:solidFill>
                  <a:schemeClr val="bg1"/>
                </a:solidFill>
              </a:rPr>
              <a:t>Es lamentable que estos hermanos no se den cuentan que tales actividades solo tienen la autoridad de hombres y no de Dios.</a:t>
            </a:r>
          </a:p>
          <a:p>
            <a:r>
              <a:rPr lang="es-ES" b="1" dirty="0" smtClean="0">
                <a:solidFill>
                  <a:schemeClr val="bg1"/>
                </a:solidFill>
              </a:rPr>
              <a:t>Tenemos que respetar lo que Dios dice </a:t>
            </a:r>
            <a:r>
              <a:rPr lang="es-ES" b="1" dirty="0" err="1" smtClean="0">
                <a:solidFill>
                  <a:schemeClr val="bg1"/>
                </a:solidFill>
              </a:rPr>
              <a:t>atraves</a:t>
            </a:r>
            <a:r>
              <a:rPr lang="es-ES" b="1" dirty="0" smtClean="0">
                <a:solidFill>
                  <a:schemeClr val="bg1"/>
                </a:solidFill>
              </a:rPr>
              <a:t> de su palabra y no lo que nosotros deseamos.</a:t>
            </a:r>
          </a:p>
          <a:p>
            <a:pPr marL="0" indent="0">
              <a:buNone/>
            </a:pPr>
            <a:endParaRPr lang="es-ES" dirty="0"/>
          </a:p>
        </p:txBody>
      </p:sp>
    </p:spTree>
    <p:extLst>
      <p:ext uri="{BB962C8B-B14F-4D97-AF65-F5344CB8AC3E}">
        <p14:creationId xmlns:p14="http://schemas.microsoft.com/office/powerpoint/2010/main" val="17306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67544" y="116632"/>
            <a:ext cx="8229600" cy="1143000"/>
          </a:xfrm>
        </p:spPr>
        <p:txBody>
          <a:bodyPr>
            <a:normAutofit fontScale="90000"/>
          </a:bodyPr>
          <a:lstStyle/>
          <a:p>
            <a:r>
              <a:rPr lang="es-ES" b="1" dirty="0" smtClean="0">
                <a:solidFill>
                  <a:schemeClr val="bg1"/>
                </a:solidFill>
              </a:rPr>
              <a:t>Antecedentes históricos de la iglesia de Cristo liberal.</a:t>
            </a:r>
            <a:endParaRPr lang="es-ES" b="1" dirty="0">
              <a:solidFill>
                <a:schemeClr val="bg1"/>
              </a:solidFill>
            </a:endParaRPr>
          </a:p>
        </p:txBody>
      </p:sp>
      <p:sp>
        <p:nvSpPr>
          <p:cNvPr id="3" name="2 Marcador de contenido"/>
          <p:cNvSpPr>
            <a:spLocks noGrp="1"/>
          </p:cNvSpPr>
          <p:nvPr>
            <p:ph idx="1"/>
          </p:nvPr>
        </p:nvSpPr>
        <p:spPr>
          <a:xfrm>
            <a:off x="0" y="1600200"/>
            <a:ext cx="9144000" cy="5257800"/>
          </a:xfrm>
        </p:spPr>
        <p:txBody>
          <a:bodyPr>
            <a:normAutofit fontScale="85000" lnSpcReduction="20000"/>
          </a:bodyPr>
          <a:lstStyle/>
          <a:p>
            <a:r>
              <a:rPr lang="es-ES" b="1" dirty="0" smtClean="0">
                <a:solidFill>
                  <a:schemeClr val="bg1"/>
                </a:solidFill>
              </a:rPr>
              <a:t>De manera breve abordaré algunos eventos que dieron origen al liberalismo.</a:t>
            </a:r>
          </a:p>
          <a:p>
            <a:r>
              <a:rPr lang="es-ES" b="1" dirty="0" smtClean="0">
                <a:solidFill>
                  <a:schemeClr val="bg1"/>
                </a:solidFill>
              </a:rPr>
              <a:t>La sociedad misionera de 1849 Este evento fue una aproximación al liberalismo como lo conocemos hoy en día. </a:t>
            </a:r>
          </a:p>
          <a:p>
            <a:r>
              <a:rPr lang="es-ES" b="1" dirty="0" smtClean="0">
                <a:solidFill>
                  <a:schemeClr val="bg1"/>
                </a:solidFill>
              </a:rPr>
              <a:t>En ese tiempo se consumaba el mal llamado Movimiento de Restauración. </a:t>
            </a:r>
          </a:p>
          <a:p>
            <a:r>
              <a:rPr lang="es-ES" b="1" dirty="0" smtClean="0">
                <a:solidFill>
                  <a:schemeClr val="bg1"/>
                </a:solidFill>
              </a:rPr>
              <a:t>Éste consistió en un largo proceso por el cual predicadores de diversas sectas abandonaron sus prácticas anti bíblicas para observar fielmente la doctrina de Cristo. </a:t>
            </a:r>
          </a:p>
          <a:p>
            <a:r>
              <a:rPr lang="es-ES" b="1" dirty="0" smtClean="0">
                <a:solidFill>
                  <a:schemeClr val="bg1"/>
                </a:solidFill>
              </a:rPr>
              <a:t>El movimiento fue dirigido por </a:t>
            </a:r>
            <a:r>
              <a:rPr lang="es-ES" b="1" dirty="0" err="1" smtClean="0">
                <a:solidFill>
                  <a:schemeClr val="bg1"/>
                </a:solidFill>
              </a:rPr>
              <a:t>Barton</a:t>
            </a:r>
            <a:r>
              <a:rPr lang="es-ES" b="1" dirty="0" smtClean="0">
                <a:solidFill>
                  <a:schemeClr val="bg1"/>
                </a:solidFill>
              </a:rPr>
              <a:t> W. Stone, Thomas Campbell y su hijo Alejandro. </a:t>
            </a:r>
          </a:p>
          <a:p>
            <a:r>
              <a:rPr lang="es-ES" b="1" dirty="0" smtClean="0">
                <a:solidFill>
                  <a:schemeClr val="bg1"/>
                </a:solidFill>
              </a:rPr>
              <a:t>El principal lema que los guiaba era: "hablar donde las Escrituras hablan y callar donde ellas callan". </a:t>
            </a:r>
            <a:endParaRPr lang="es-ES" b="1" dirty="0">
              <a:solidFill>
                <a:schemeClr val="bg1"/>
              </a:solidFill>
            </a:endParaRPr>
          </a:p>
        </p:txBody>
      </p:sp>
    </p:spTree>
    <p:extLst>
      <p:ext uri="{BB962C8B-B14F-4D97-AF65-F5344CB8AC3E}">
        <p14:creationId xmlns:p14="http://schemas.microsoft.com/office/powerpoint/2010/main" val="47269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circle(in)">
                                      <p:cBhvr>
                                        <p:cTn id="3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lstStyle/>
          <a:p>
            <a:r>
              <a:rPr lang="es-ES" b="1" dirty="0" smtClean="0">
                <a:solidFill>
                  <a:schemeClr val="bg1"/>
                </a:solidFill>
              </a:rPr>
              <a:t>Hay cristianos hoy en día que creen que la iglesia de Cristo desapareció varios siglos y fue "restaurada" con este movimiento. </a:t>
            </a:r>
          </a:p>
          <a:p>
            <a:r>
              <a:rPr lang="es-ES" b="1" dirty="0" smtClean="0">
                <a:solidFill>
                  <a:schemeClr val="bg1"/>
                </a:solidFill>
              </a:rPr>
              <a:t>Yo creo que esto es una falsedad, la iglesia nunca podría desaparecer porque esa fue la promesa de Cristo (Mateo 16:18). </a:t>
            </a:r>
          </a:p>
          <a:p>
            <a:r>
              <a:rPr lang="es-ES" b="1" dirty="0" smtClean="0">
                <a:solidFill>
                  <a:schemeClr val="bg1"/>
                </a:solidFill>
              </a:rPr>
              <a:t>Otros aseguran que la iglesia de Cristo no existía en el continente Americano hasta el Movimiento de Restauración. </a:t>
            </a:r>
          </a:p>
          <a:p>
            <a:r>
              <a:rPr lang="es-ES" b="1" dirty="0" smtClean="0">
                <a:solidFill>
                  <a:schemeClr val="bg1"/>
                </a:solidFill>
              </a:rPr>
              <a:t>Pero hay varias evidencias que demuestran que ya había iglesias en Kentucky y Alabama antes de que los Campbell llegaran a América. </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a:bodyPr>
          <a:lstStyle/>
          <a:p>
            <a:r>
              <a:rPr lang="es-ES" b="1" dirty="0" smtClean="0">
                <a:solidFill>
                  <a:schemeClr val="bg1"/>
                </a:solidFill>
              </a:rPr>
              <a:t>Los sectarios que se convirtieron en cristianos amaban el evangelio y deseaban predicarlo a todo el mundo. </a:t>
            </a:r>
          </a:p>
          <a:p>
            <a:r>
              <a:rPr lang="es-ES" b="1" dirty="0" smtClean="0">
                <a:solidFill>
                  <a:schemeClr val="bg1"/>
                </a:solidFill>
              </a:rPr>
              <a:t>Alejandro Campbell creía que esto solo sería posible si las iglesias locales se organizaban para formar una sociedad misionera que enviara predicadores a todo el mundo. </a:t>
            </a:r>
          </a:p>
          <a:p>
            <a:r>
              <a:rPr lang="es-ES" b="1" dirty="0" smtClean="0">
                <a:solidFill>
                  <a:schemeClr val="bg1"/>
                </a:solidFill>
              </a:rPr>
              <a:t>Para hacerlo realidad necesitaban crear una sociedad que se encargara de buscar predicadores y recibir donativos para organizar las actividades evangelistas</a:t>
            </a:r>
          </a:p>
          <a:p>
            <a:r>
              <a:rPr lang="es-ES" b="1" dirty="0" smtClean="0">
                <a:solidFill>
                  <a:schemeClr val="bg1"/>
                </a:solidFill>
              </a:rPr>
              <a:t>Muchos no vieron el peligro de tal organización y defendieron su postura con el argumento de que Dios mandó predicar el evangelio a todo el mundo, pero no dijo cómo, así que eran libres de elegir el método o las técnicas.</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ario Moreno\Desktop\Señales\Fondos\images.jpg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0" y="0"/>
            <a:ext cx="9144000" cy="6858000"/>
          </a:xfrm>
        </p:spPr>
        <p:txBody>
          <a:bodyPr>
            <a:normAutofit fontScale="92500" lnSpcReduction="10000"/>
          </a:bodyPr>
          <a:lstStyle/>
          <a:p>
            <a:r>
              <a:rPr lang="es-ES" b="1" dirty="0" smtClean="0">
                <a:solidFill>
                  <a:schemeClr val="bg1"/>
                </a:solidFill>
              </a:rPr>
              <a:t>Es cierto que Dios no especificó los medios o tácticas para predicar. </a:t>
            </a:r>
          </a:p>
          <a:p>
            <a:r>
              <a:rPr lang="es-ES" b="1" dirty="0" smtClean="0">
                <a:solidFill>
                  <a:schemeClr val="bg1"/>
                </a:solidFill>
              </a:rPr>
              <a:t>Pero la sociedad misionera los alejaba del lema que los guiaba en el principio. </a:t>
            </a:r>
          </a:p>
          <a:p>
            <a:r>
              <a:rPr lang="es-ES" b="1" dirty="0" smtClean="0">
                <a:solidFill>
                  <a:schemeClr val="bg1"/>
                </a:solidFill>
              </a:rPr>
              <a:t>El punto de discusión no era si la Biblia manda predicar el evangelio a todo el mundo, sino quién debe hacerlo. </a:t>
            </a:r>
          </a:p>
          <a:p>
            <a:r>
              <a:rPr lang="es-ES" b="1" dirty="0" smtClean="0">
                <a:solidFill>
                  <a:schemeClr val="bg1"/>
                </a:solidFill>
              </a:rPr>
              <a:t>¿Las iglesias locales o una institución humana? La sociedad misionera estaba dirigida por Alejandro Campbell. </a:t>
            </a:r>
          </a:p>
          <a:p>
            <a:r>
              <a:rPr lang="es-ES" b="1" dirty="0" smtClean="0">
                <a:solidFill>
                  <a:schemeClr val="bg1"/>
                </a:solidFill>
              </a:rPr>
              <a:t>Él pensó que solo a través de la sociedad podrían cumplir con el mandamiento de predicar a todo el mundo. </a:t>
            </a:r>
          </a:p>
          <a:p>
            <a:r>
              <a:rPr lang="es-ES" b="1" dirty="0" smtClean="0">
                <a:solidFill>
                  <a:schemeClr val="bg1"/>
                </a:solidFill>
              </a:rPr>
              <a:t>Sin embargo, estaban en error. </a:t>
            </a:r>
          </a:p>
          <a:p>
            <a:r>
              <a:rPr lang="es-ES" b="1" dirty="0" smtClean="0">
                <a:solidFill>
                  <a:schemeClr val="bg1"/>
                </a:solidFill>
              </a:rPr>
              <a:t>Fueron engañados por la apostasía.</a:t>
            </a:r>
            <a:endParaRPr lang="es-ES" b="1" dirty="0">
              <a:solidFill>
                <a:schemeClr val="bg1"/>
              </a:solidFill>
            </a:endParaRPr>
          </a:p>
        </p:txBody>
      </p:sp>
    </p:spTree>
    <p:extLst>
      <p:ext uri="{BB962C8B-B14F-4D97-AF65-F5344CB8AC3E}">
        <p14:creationId xmlns:p14="http://schemas.microsoft.com/office/powerpoint/2010/main" val="274387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ircle(in)">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TotalTime>
  <Words>5143</Words>
  <Application>Microsoft Office PowerPoint</Application>
  <PresentationFormat>Presentación en pantalla (4:3)</PresentationFormat>
  <Paragraphs>289</Paragraphs>
  <Slides>52</Slides>
  <Notes>0</Notes>
  <HiddenSlides>0</HiddenSlides>
  <MMClips>0</MMClips>
  <ScaleCrop>false</ScaleCrop>
  <HeadingPairs>
    <vt:vector size="4" baseType="variant">
      <vt:variant>
        <vt:lpstr>Tema</vt:lpstr>
      </vt:variant>
      <vt:variant>
        <vt:i4>1</vt:i4>
      </vt:variant>
      <vt:variant>
        <vt:lpstr>Títulos de diapositiva</vt:lpstr>
      </vt:variant>
      <vt:variant>
        <vt:i4>52</vt:i4>
      </vt:variant>
    </vt:vector>
  </HeadingPairs>
  <TitlesOfParts>
    <vt:vector size="53" baseType="lpstr">
      <vt:lpstr>Tema de Office</vt:lpstr>
      <vt:lpstr>Nuestros hermanos liberales ¿Quiénes son y qué nos divide? </vt:lpstr>
      <vt:lpstr>Introducción </vt:lpstr>
      <vt:lpstr>Presentación de PowerPoint</vt:lpstr>
      <vt:lpstr>Presentación de PowerPoint</vt:lpstr>
      <vt:lpstr>Presentación de PowerPoint</vt:lpstr>
      <vt:lpstr>Antecedentes históricos de la iglesia de Cristo liberal.</vt:lpstr>
      <vt:lpstr>Presentación de PowerPoint</vt:lpstr>
      <vt:lpstr>Presentación de PowerPoint</vt:lpstr>
      <vt:lpstr>Presentación de PowerPoint</vt:lpstr>
      <vt:lpstr>Presentación de PowerPoint</vt:lpstr>
      <vt:lpstr>Presentación de PowerPoint</vt:lpstr>
      <vt:lpstr>La iglesia patrocinadora de 1950.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centralización de fondos.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uso de las ofrendas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Nuestros hermanos liberales ¿Quiénes son y qué nos divide?</dc:title>
  <dc:creator>Mario Moreno</dc:creator>
  <cp:lastModifiedBy>Mario Moreno</cp:lastModifiedBy>
  <cp:revision>18</cp:revision>
  <dcterms:created xsi:type="dcterms:W3CDTF">2017-03-02T03:12:25Z</dcterms:created>
  <dcterms:modified xsi:type="dcterms:W3CDTF">2017-03-07T20:04:03Z</dcterms:modified>
</cp:coreProperties>
</file>