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59" r:id="rId6"/>
    <p:sldId id="260" r:id="rId7"/>
    <p:sldId id="261" r:id="rId8"/>
    <p:sldId id="262" r:id="rId9"/>
    <p:sldId id="263" r:id="rId10"/>
    <p:sldId id="272" r:id="rId11"/>
    <p:sldId id="264" r:id="rId12"/>
    <p:sldId id="265" r:id="rId13"/>
    <p:sldId id="266" r:id="rId14"/>
    <p:sldId id="267" r:id="rId15"/>
    <p:sldId id="268" r:id="rId16"/>
    <p:sldId id="269" r:id="rId17"/>
    <p:sldId id="270" r:id="rId18"/>
    <p:sldId id="273" r:id="rId19"/>
    <p:sldId id="274" r:id="rId20"/>
    <p:sldId id="286" r:id="rId21"/>
    <p:sldId id="275" r:id="rId22"/>
    <p:sldId id="277" r:id="rId23"/>
    <p:sldId id="278" r:id="rId24"/>
    <p:sldId id="279" r:id="rId25"/>
    <p:sldId id="280" r:id="rId26"/>
    <p:sldId id="281" r:id="rId27"/>
    <p:sldId id="282" r:id="rId28"/>
    <p:sldId id="283" r:id="rId29"/>
    <p:sldId id="284" r:id="rId30"/>
    <p:sldId id="292" r:id="rId31"/>
    <p:sldId id="293" r:id="rId3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9FB88A8-FB0D-4BC5-B7A9-51D40720E806}" type="datetimeFigureOut">
              <a:rPr lang="es-MX" smtClean="0"/>
              <a:t>15/08/2017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88AF8EA-782F-425C-9EF7-E0A3678145B1}" type="slidenum">
              <a:rPr lang="es-MX" smtClean="0"/>
              <a:t>‹Nº›</a:t>
            </a:fld>
            <a:endParaRPr lang="es-MX"/>
          </a:p>
        </p:txBody>
      </p:sp>
    </p:spTree>
    <p:extLst>
      <p:ext uri="{BB962C8B-B14F-4D97-AF65-F5344CB8AC3E}">
        <p14:creationId xmlns:p14="http://schemas.microsoft.com/office/powerpoint/2010/main" val="368532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9FB88A8-FB0D-4BC5-B7A9-51D40720E806}" type="datetimeFigureOut">
              <a:rPr lang="es-MX" smtClean="0"/>
              <a:t>15/08/2017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88AF8EA-782F-425C-9EF7-E0A3678145B1}" type="slidenum">
              <a:rPr lang="es-MX" smtClean="0"/>
              <a:t>‹Nº›</a:t>
            </a:fld>
            <a:endParaRPr lang="es-MX"/>
          </a:p>
        </p:txBody>
      </p:sp>
    </p:spTree>
    <p:extLst>
      <p:ext uri="{BB962C8B-B14F-4D97-AF65-F5344CB8AC3E}">
        <p14:creationId xmlns:p14="http://schemas.microsoft.com/office/powerpoint/2010/main" val="216066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9FB88A8-FB0D-4BC5-B7A9-51D40720E806}" type="datetimeFigureOut">
              <a:rPr lang="es-MX" smtClean="0"/>
              <a:t>15/08/2017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88AF8EA-782F-425C-9EF7-E0A3678145B1}" type="slidenum">
              <a:rPr lang="es-MX" smtClean="0"/>
              <a:t>‹Nº›</a:t>
            </a:fld>
            <a:endParaRPr lang="es-MX"/>
          </a:p>
        </p:txBody>
      </p:sp>
    </p:spTree>
    <p:extLst>
      <p:ext uri="{BB962C8B-B14F-4D97-AF65-F5344CB8AC3E}">
        <p14:creationId xmlns:p14="http://schemas.microsoft.com/office/powerpoint/2010/main" val="3385857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9FB88A8-FB0D-4BC5-B7A9-51D40720E806}" type="datetimeFigureOut">
              <a:rPr lang="es-MX" smtClean="0"/>
              <a:t>15/08/2017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88AF8EA-782F-425C-9EF7-E0A3678145B1}" type="slidenum">
              <a:rPr lang="es-MX" smtClean="0"/>
              <a:t>‹Nº›</a:t>
            </a:fld>
            <a:endParaRPr lang="es-MX"/>
          </a:p>
        </p:txBody>
      </p:sp>
    </p:spTree>
    <p:extLst>
      <p:ext uri="{BB962C8B-B14F-4D97-AF65-F5344CB8AC3E}">
        <p14:creationId xmlns:p14="http://schemas.microsoft.com/office/powerpoint/2010/main" val="45476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9FB88A8-FB0D-4BC5-B7A9-51D40720E806}" type="datetimeFigureOut">
              <a:rPr lang="es-MX" smtClean="0"/>
              <a:t>15/08/2017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88AF8EA-782F-425C-9EF7-E0A3678145B1}" type="slidenum">
              <a:rPr lang="es-MX" smtClean="0"/>
              <a:t>‹Nº›</a:t>
            </a:fld>
            <a:endParaRPr lang="es-MX"/>
          </a:p>
        </p:txBody>
      </p:sp>
    </p:spTree>
    <p:extLst>
      <p:ext uri="{BB962C8B-B14F-4D97-AF65-F5344CB8AC3E}">
        <p14:creationId xmlns:p14="http://schemas.microsoft.com/office/powerpoint/2010/main" val="149797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9FB88A8-FB0D-4BC5-B7A9-51D40720E806}" type="datetimeFigureOut">
              <a:rPr lang="es-MX" smtClean="0"/>
              <a:t>15/08/2017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88AF8EA-782F-425C-9EF7-E0A3678145B1}" type="slidenum">
              <a:rPr lang="es-MX" smtClean="0"/>
              <a:t>‹Nº›</a:t>
            </a:fld>
            <a:endParaRPr lang="es-MX"/>
          </a:p>
        </p:txBody>
      </p:sp>
    </p:spTree>
    <p:extLst>
      <p:ext uri="{BB962C8B-B14F-4D97-AF65-F5344CB8AC3E}">
        <p14:creationId xmlns:p14="http://schemas.microsoft.com/office/powerpoint/2010/main" val="55376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9FB88A8-FB0D-4BC5-B7A9-51D40720E806}" type="datetimeFigureOut">
              <a:rPr lang="es-MX" smtClean="0"/>
              <a:t>15/08/2017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88AF8EA-782F-425C-9EF7-E0A3678145B1}" type="slidenum">
              <a:rPr lang="es-MX" smtClean="0"/>
              <a:t>‹Nº›</a:t>
            </a:fld>
            <a:endParaRPr lang="es-MX"/>
          </a:p>
        </p:txBody>
      </p:sp>
    </p:spTree>
    <p:extLst>
      <p:ext uri="{BB962C8B-B14F-4D97-AF65-F5344CB8AC3E}">
        <p14:creationId xmlns:p14="http://schemas.microsoft.com/office/powerpoint/2010/main" val="38788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9FB88A8-FB0D-4BC5-B7A9-51D40720E806}" type="datetimeFigureOut">
              <a:rPr lang="es-MX" smtClean="0"/>
              <a:t>15/08/2017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88AF8EA-782F-425C-9EF7-E0A3678145B1}" type="slidenum">
              <a:rPr lang="es-MX" smtClean="0"/>
              <a:t>‹Nº›</a:t>
            </a:fld>
            <a:endParaRPr lang="es-MX"/>
          </a:p>
        </p:txBody>
      </p:sp>
    </p:spTree>
    <p:extLst>
      <p:ext uri="{BB962C8B-B14F-4D97-AF65-F5344CB8AC3E}">
        <p14:creationId xmlns:p14="http://schemas.microsoft.com/office/powerpoint/2010/main" val="26509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9FB88A8-FB0D-4BC5-B7A9-51D40720E806}" type="datetimeFigureOut">
              <a:rPr lang="es-MX" smtClean="0"/>
              <a:t>15/08/2017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88AF8EA-782F-425C-9EF7-E0A3678145B1}" type="slidenum">
              <a:rPr lang="es-MX" smtClean="0"/>
              <a:t>‹Nº›</a:t>
            </a:fld>
            <a:endParaRPr lang="es-MX"/>
          </a:p>
        </p:txBody>
      </p:sp>
    </p:spTree>
    <p:extLst>
      <p:ext uri="{BB962C8B-B14F-4D97-AF65-F5344CB8AC3E}">
        <p14:creationId xmlns:p14="http://schemas.microsoft.com/office/powerpoint/2010/main" val="407629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9FB88A8-FB0D-4BC5-B7A9-51D40720E806}" type="datetimeFigureOut">
              <a:rPr lang="es-MX" smtClean="0"/>
              <a:t>15/08/2017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88AF8EA-782F-425C-9EF7-E0A3678145B1}" type="slidenum">
              <a:rPr lang="es-MX" smtClean="0"/>
              <a:t>‹Nº›</a:t>
            </a:fld>
            <a:endParaRPr lang="es-MX"/>
          </a:p>
        </p:txBody>
      </p:sp>
    </p:spTree>
    <p:extLst>
      <p:ext uri="{BB962C8B-B14F-4D97-AF65-F5344CB8AC3E}">
        <p14:creationId xmlns:p14="http://schemas.microsoft.com/office/powerpoint/2010/main" val="69447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9FB88A8-FB0D-4BC5-B7A9-51D40720E806}" type="datetimeFigureOut">
              <a:rPr lang="es-MX" smtClean="0"/>
              <a:t>15/08/2017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88AF8EA-782F-425C-9EF7-E0A3678145B1}" type="slidenum">
              <a:rPr lang="es-MX" smtClean="0"/>
              <a:t>‹Nº›</a:t>
            </a:fld>
            <a:endParaRPr lang="es-MX"/>
          </a:p>
        </p:txBody>
      </p:sp>
    </p:spTree>
    <p:extLst>
      <p:ext uri="{BB962C8B-B14F-4D97-AF65-F5344CB8AC3E}">
        <p14:creationId xmlns:p14="http://schemas.microsoft.com/office/powerpoint/2010/main" val="1873690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B88A8-FB0D-4BC5-B7A9-51D40720E806}" type="datetimeFigureOut">
              <a:rPr lang="es-MX" smtClean="0"/>
              <a:t>15/08/2017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AF8EA-782F-425C-9EF7-E0A3678145B1}" type="slidenum">
              <a:rPr lang="es-MX" smtClean="0"/>
              <a:t>‹Nº›</a:t>
            </a:fld>
            <a:endParaRPr lang="es-MX"/>
          </a:p>
        </p:txBody>
      </p:sp>
    </p:spTree>
    <p:extLst>
      <p:ext uri="{BB962C8B-B14F-4D97-AF65-F5344CB8AC3E}">
        <p14:creationId xmlns:p14="http://schemas.microsoft.com/office/powerpoint/2010/main" val="484499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Señales\Fondos\356_exa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a:xfrm>
            <a:off x="467544" y="11266"/>
            <a:ext cx="8229600" cy="1041470"/>
          </a:xfrm>
        </p:spPr>
        <p:txBody>
          <a:bodyPr/>
          <a:lstStyle/>
          <a:p>
            <a:r>
              <a:rPr lang="es-MX" b="1" dirty="0" smtClean="0"/>
              <a:t>PECADOS QUE DESCUIDAMOS.</a:t>
            </a:r>
            <a:endParaRPr lang="es-MX" b="1" dirty="0"/>
          </a:p>
        </p:txBody>
      </p:sp>
      <p:sp>
        <p:nvSpPr>
          <p:cNvPr id="5" name="4 Marcador de contenido"/>
          <p:cNvSpPr>
            <a:spLocks noGrp="1"/>
          </p:cNvSpPr>
          <p:nvPr>
            <p:ph idx="1"/>
          </p:nvPr>
        </p:nvSpPr>
        <p:spPr>
          <a:xfrm>
            <a:off x="0" y="908720"/>
            <a:ext cx="9144000" cy="5949280"/>
          </a:xfrm>
        </p:spPr>
        <p:txBody>
          <a:bodyPr>
            <a:normAutofit fontScale="85000" lnSpcReduction="20000"/>
          </a:bodyPr>
          <a:lstStyle/>
          <a:p>
            <a:pPr marL="0" indent="0">
              <a:buNone/>
            </a:pPr>
            <a:r>
              <a:rPr lang="es-MX" b="1" dirty="0" smtClean="0"/>
              <a:t>INTRODUCCIÒN:</a:t>
            </a:r>
          </a:p>
          <a:p>
            <a:pPr>
              <a:buFont typeface="Wingdings" pitchFamily="2" charset="2"/>
              <a:buChar char="v"/>
            </a:pPr>
            <a:r>
              <a:rPr lang="es-MX" b="1" dirty="0" smtClean="0"/>
              <a:t>Muchas veces descuidamos o pasamos por alto algunos pecados porque pensamos que no son tan malos como otros, pero lamentablemente si pensamos así nos vamos a perder porque todo pecado ofende a Dios y es contra Dios que pecamos.</a:t>
            </a:r>
          </a:p>
          <a:p>
            <a:pPr>
              <a:buFont typeface="Wingdings" pitchFamily="2" charset="2"/>
              <a:buChar char="v"/>
            </a:pPr>
            <a:r>
              <a:rPr lang="es-MX" b="1" dirty="0" smtClean="0"/>
              <a:t>Ponemos mucho énfasis en algunos pecados, pero descuidamos otros que también nos pueden llevar a la condenación. </a:t>
            </a:r>
          </a:p>
          <a:p>
            <a:pPr>
              <a:buFont typeface="Wingdings" pitchFamily="2" charset="2"/>
              <a:buChar char="v"/>
            </a:pPr>
            <a:r>
              <a:rPr lang="es-MX" b="1" dirty="0" smtClean="0"/>
              <a:t>Ponemos mucho énfasis en los pecados como la fornicación, la borrachera, el robo, homicidio que son muy escandalosos pero no ponemos tanto énfasis en otros que no son tan escandalosos como los que hemos mencionados.</a:t>
            </a:r>
          </a:p>
          <a:p>
            <a:pPr>
              <a:buFont typeface="Wingdings" pitchFamily="2" charset="2"/>
              <a:buChar char="v"/>
            </a:pPr>
            <a:r>
              <a:rPr lang="es-MX" b="1" dirty="0" smtClean="0"/>
              <a:t>Vamos a ver en este estudio algunos pecados que no le ponemos mucho énfasis y descuidamos, pero que no debería ser así.</a:t>
            </a:r>
          </a:p>
          <a:p>
            <a:endParaRPr lang="es-MX" dirty="0"/>
          </a:p>
        </p:txBody>
      </p:sp>
    </p:spTree>
    <p:extLst>
      <p:ext uri="{BB962C8B-B14F-4D97-AF65-F5344CB8AC3E}">
        <p14:creationId xmlns:p14="http://schemas.microsoft.com/office/powerpoint/2010/main" val="76985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circle(in)">
                                      <p:cBhvr>
                                        <p:cTn id="13" dur="2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circle(in)">
                                      <p:cBhvr>
                                        <p:cTn id="18" dur="2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circle(in)">
                                      <p:cBhvr>
                                        <p:cTn id="23" dur="2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circle(in)">
                                      <p:cBhvr>
                                        <p:cTn id="28" dur="2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circle(in)">
                                      <p:cBhvr>
                                        <p:cTn id="33"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67544" y="0"/>
            <a:ext cx="8229600" cy="1143000"/>
          </a:xfrm>
        </p:spPr>
        <p:txBody>
          <a:bodyPr/>
          <a:lstStyle/>
          <a:p>
            <a:r>
              <a:rPr lang="es-MX" b="1" dirty="0" smtClean="0"/>
              <a:t>EL PECADO DEL DESCUIDO</a:t>
            </a:r>
            <a:r>
              <a:rPr lang="es-MX" dirty="0" smtClean="0"/>
              <a:t>.</a:t>
            </a:r>
            <a:endParaRPr lang="es-MX" dirty="0"/>
          </a:p>
        </p:txBody>
      </p:sp>
      <p:sp>
        <p:nvSpPr>
          <p:cNvPr id="3" name="2 Marcador de contenido"/>
          <p:cNvSpPr>
            <a:spLocks noGrp="1"/>
          </p:cNvSpPr>
          <p:nvPr>
            <p:ph idx="1"/>
          </p:nvPr>
        </p:nvSpPr>
        <p:spPr>
          <a:xfrm>
            <a:off x="0" y="1340768"/>
            <a:ext cx="9144000" cy="5517232"/>
          </a:xfrm>
        </p:spPr>
        <p:txBody>
          <a:bodyPr/>
          <a:lstStyle/>
          <a:p>
            <a:pPr>
              <a:buFont typeface="Wingdings" pitchFamily="2" charset="2"/>
              <a:buChar char="v"/>
            </a:pPr>
            <a:r>
              <a:rPr lang="es-MX" b="1" dirty="0" smtClean="0"/>
              <a:t>Este es otro pecado que afecta a muchos cristianos hoy en día, hay una frase que es como una plaga que siempre hemos oído y seguiremos oyendo. </a:t>
            </a:r>
          </a:p>
          <a:p>
            <a:pPr>
              <a:buFont typeface="Wingdings" pitchFamily="2" charset="2"/>
              <a:buChar char="v"/>
            </a:pPr>
            <a:r>
              <a:rPr lang="es-MX" b="1" dirty="0" smtClean="0"/>
              <a:t>“Lo hago mañana”. </a:t>
            </a:r>
          </a:p>
          <a:p>
            <a:pPr>
              <a:buFont typeface="Wingdings" pitchFamily="2" charset="2"/>
              <a:buChar char="v"/>
            </a:pPr>
            <a:r>
              <a:rPr lang="es-MX" b="1" dirty="0" smtClean="0"/>
              <a:t>La gente y muchos cristianos siempre están diciendo mañana, mañana y pasa el mañana y nada pasa el mañana y nada tampoco y pasa un año y seguimos diciendo mañana. </a:t>
            </a:r>
          </a:p>
          <a:p>
            <a:pPr>
              <a:buFont typeface="Wingdings" pitchFamily="2" charset="2"/>
              <a:buChar char="v"/>
            </a:pPr>
            <a:r>
              <a:rPr lang="es-MX" b="1" dirty="0" smtClean="0"/>
              <a:t>Y ese mañana nunca termina.</a:t>
            </a:r>
            <a:endParaRPr lang="es-MX" b="1" dirty="0"/>
          </a:p>
        </p:txBody>
      </p:sp>
    </p:spTree>
    <p:extLst>
      <p:ext uri="{BB962C8B-B14F-4D97-AF65-F5344CB8AC3E}">
        <p14:creationId xmlns:p14="http://schemas.microsoft.com/office/powerpoint/2010/main" val="355078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normAutofit fontScale="92500" lnSpcReduction="10000"/>
          </a:bodyPr>
          <a:lstStyle/>
          <a:p>
            <a:pPr>
              <a:buFont typeface="Wingdings" pitchFamily="2" charset="2"/>
              <a:buChar char="v"/>
            </a:pPr>
            <a:r>
              <a:rPr lang="es-MX" b="1" dirty="0" smtClean="0"/>
              <a:t>La Biblia siempre dice hoy. </a:t>
            </a:r>
            <a:endParaRPr lang="es-MX" b="1" dirty="0" smtClean="0"/>
          </a:p>
          <a:p>
            <a:pPr>
              <a:buFont typeface="Wingdings" pitchFamily="2" charset="2"/>
              <a:buChar char="v"/>
            </a:pPr>
            <a:r>
              <a:rPr lang="es-MX" b="1" dirty="0" smtClean="0"/>
              <a:t>II Corintios.6:2</a:t>
            </a:r>
            <a:r>
              <a:rPr lang="es-MX" b="1" dirty="0" smtClean="0"/>
              <a:t>.</a:t>
            </a:r>
          </a:p>
          <a:p>
            <a:pPr>
              <a:buFont typeface="Wingdings" pitchFamily="2" charset="2"/>
              <a:buChar char="v"/>
            </a:pPr>
            <a:r>
              <a:rPr lang="es-MX" b="1" dirty="0" smtClean="0"/>
              <a:t> pues El dice: EN EL TIEMPO PROPICIO TE ESCUCHE, Y EN EL DIA DE SALVACION TE SOCORRI. He aquí, ahora es EL TIEMPO PROPICIO; he aquí, ahora es EL DIA DE SALVACION. </a:t>
            </a:r>
          </a:p>
          <a:p>
            <a:pPr>
              <a:buFont typeface="Wingdings" pitchFamily="2" charset="2"/>
              <a:buChar char="v"/>
            </a:pPr>
            <a:r>
              <a:rPr lang="es-MX" b="1" dirty="0" smtClean="0"/>
              <a:t>Santiago dice: “Que no os jactemos del día de mañana”. </a:t>
            </a:r>
          </a:p>
          <a:p>
            <a:pPr>
              <a:buFont typeface="Wingdings" pitchFamily="2" charset="2"/>
              <a:buChar char="v"/>
            </a:pPr>
            <a:r>
              <a:rPr lang="es-MX" b="1" dirty="0" smtClean="0"/>
              <a:t>Santiago.4:13-16. </a:t>
            </a:r>
          </a:p>
          <a:p>
            <a:pPr>
              <a:buFont typeface="Wingdings" pitchFamily="2" charset="2"/>
              <a:buChar char="v"/>
            </a:pPr>
            <a:r>
              <a:rPr lang="es-MX" b="1" dirty="0" smtClean="0"/>
              <a:t>Oíd ahora, los que decís: Hoy o mañana iremos a tal o cual ciudad y pasaremos allá un año, haremos negocio y tendremos ganancia. </a:t>
            </a:r>
          </a:p>
          <a:p>
            <a:pPr>
              <a:buFont typeface="Wingdings" pitchFamily="2" charset="2"/>
              <a:buChar char="v"/>
            </a:pPr>
            <a:r>
              <a:rPr lang="es-MX" b="1" dirty="0" smtClean="0"/>
              <a:t>Sin embargo, no sabéis cómo será vuestra vida mañana. Sólo sois un vapor que aparece por un poco de tiempo y luego se desvanece. </a:t>
            </a:r>
            <a:endParaRPr lang="es-MX" b="1" dirty="0"/>
          </a:p>
        </p:txBody>
      </p:sp>
    </p:spTree>
    <p:extLst>
      <p:ext uri="{BB962C8B-B14F-4D97-AF65-F5344CB8AC3E}">
        <p14:creationId xmlns:p14="http://schemas.microsoft.com/office/powerpoint/2010/main" val="408064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circle(in)">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down)">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down)">
                                      <p:cBhvr>
                                        <p:cTn id="45" dur="580">
                                          <p:stCondLst>
                                            <p:cond delay="0"/>
                                          </p:stCondLst>
                                        </p:cTn>
                                        <p:tgtEl>
                                          <p:spTgt spid="3">
                                            <p:txEl>
                                              <p:pRg st="5" end="5"/>
                                            </p:txEl>
                                          </p:spTgt>
                                        </p:tgtEl>
                                      </p:cBhvr>
                                    </p:animEffect>
                                    <p:anim calcmode="lin" valueType="num">
                                      <p:cBhvr>
                                        <p:cTn id="4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5" end="5"/>
                                            </p:txEl>
                                          </p:spTgt>
                                        </p:tgtEl>
                                      </p:cBhvr>
                                      <p:to x="100000" y="60000"/>
                                    </p:animScale>
                                    <p:animScale>
                                      <p:cBhvr>
                                        <p:cTn id="52" dur="166" decel="50000">
                                          <p:stCondLst>
                                            <p:cond delay="676"/>
                                          </p:stCondLst>
                                        </p:cTn>
                                        <p:tgtEl>
                                          <p:spTgt spid="3">
                                            <p:txEl>
                                              <p:pRg st="5" end="5"/>
                                            </p:txEl>
                                          </p:spTgt>
                                        </p:tgtEl>
                                      </p:cBhvr>
                                      <p:to x="100000" y="100000"/>
                                    </p:animScale>
                                    <p:animScale>
                                      <p:cBhvr>
                                        <p:cTn id="53" dur="26">
                                          <p:stCondLst>
                                            <p:cond delay="1312"/>
                                          </p:stCondLst>
                                        </p:cTn>
                                        <p:tgtEl>
                                          <p:spTgt spid="3">
                                            <p:txEl>
                                              <p:pRg st="5" end="5"/>
                                            </p:txEl>
                                          </p:spTgt>
                                        </p:tgtEl>
                                      </p:cBhvr>
                                      <p:to x="100000" y="80000"/>
                                    </p:animScale>
                                    <p:animScale>
                                      <p:cBhvr>
                                        <p:cTn id="54" dur="166" decel="50000">
                                          <p:stCondLst>
                                            <p:cond delay="1338"/>
                                          </p:stCondLst>
                                        </p:cTn>
                                        <p:tgtEl>
                                          <p:spTgt spid="3">
                                            <p:txEl>
                                              <p:pRg st="5" end="5"/>
                                            </p:txEl>
                                          </p:spTgt>
                                        </p:tgtEl>
                                      </p:cBhvr>
                                      <p:to x="100000" y="100000"/>
                                    </p:animScale>
                                    <p:animScale>
                                      <p:cBhvr>
                                        <p:cTn id="55" dur="26">
                                          <p:stCondLst>
                                            <p:cond delay="1642"/>
                                          </p:stCondLst>
                                        </p:cTn>
                                        <p:tgtEl>
                                          <p:spTgt spid="3">
                                            <p:txEl>
                                              <p:pRg st="5" end="5"/>
                                            </p:txEl>
                                          </p:spTgt>
                                        </p:tgtEl>
                                      </p:cBhvr>
                                      <p:to x="100000" y="90000"/>
                                    </p:animScale>
                                    <p:animScale>
                                      <p:cBhvr>
                                        <p:cTn id="56" dur="166" decel="50000">
                                          <p:stCondLst>
                                            <p:cond delay="1668"/>
                                          </p:stCondLst>
                                        </p:cTn>
                                        <p:tgtEl>
                                          <p:spTgt spid="3">
                                            <p:txEl>
                                              <p:pRg st="5" end="5"/>
                                            </p:txEl>
                                          </p:spTgt>
                                        </p:tgtEl>
                                      </p:cBhvr>
                                      <p:to x="100000" y="100000"/>
                                    </p:animScale>
                                    <p:animScale>
                                      <p:cBhvr>
                                        <p:cTn id="57" dur="26">
                                          <p:stCondLst>
                                            <p:cond delay="1808"/>
                                          </p:stCondLst>
                                        </p:cTn>
                                        <p:tgtEl>
                                          <p:spTgt spid="3">
                                            <p:txEl>
                                              <p:pRg st="5" end="5"/>
                                            </p:txEl>
                                          </p:spTgt>
                                        </p:tgtEl>
                                      </p:cBhvr>
                                      <p:to x="100000" y="95000"/>
                                    </p:animScale>
                                    <p:animScale>
                                      <p:cBhvr>
                                        <p:cTn id="58" dur="166" decel="50000">
                                          <p:stCondLst>
                                            <p:cond delay="1834"/>
                                          </p:stCondLst>
                                        </p:cTn>
                                        <p:tgtEl>
                                          <p:spTgt spid="3">
                                            <p:txEl>
                                              <p:pRg st="5" end="5"/>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wipe(down)">
                                      <p:cBhvr>
                                        <p:cTn id="63" dur="580">
                                          <p:stCondLst>
                                            <p:cond delay="0"/>
                                          </p:stCondLst>
                                        </p:cTn>
                                        <p:tgtEl>
                                          <p:spTgt spid="3">
                                            <p:txEl>
                                              <p:pRg st="6" end="6"/>
                                            </p:txEl>
                                          </p:spTgt>
                                        </p:tgtEl>
                                      </p:cBhvr>
                                    </p:animEffect>
                                    <p:anim calcmode="lin" valueType="num">
                                      <p:cBhvr>
                                        <p:cTn id="6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3">
                                            <p:txEl>
                                              <p:pRg st="6" end="6"/>
                                            </p:txEl>
                                          </p:spTgt>
                                        </p:tgtEl>
                                      </p:cBhvr>
                                      <p:to x="100000" y="60000"/>
                                    </p:animScale>
                                    <p:animScale>
                                      <p:cBhvr>
                                        <p:cTn id="70" dur="166" decel="50000">
                                          <p:stCondLst>
                                            <p:cond delay="676"/>
                                          </p:stCondLst>
                                        </p:cTn>
                                        <p:tgtEl>
                                          <p:spTgt spid="3">
                                            <p:txEl>
                                              <p:pRg st="6" end="6"/>
                                            </p:txEl>
                                          </p:spTgt>
                                        </p:tgtEl>
                                      </p:cBhvr>
                                      <p:to x="100000" y="100000"/>
                                    </p:animScale>
                                    <p:animScale>
                                      <p:cBhvr>
                                        <p:cTn id="71" dur="26">
                                          <p:stCondLst>
                                            <p:cond delay="1312"/>
                                          </p:stCondLst>
                                        </p:cTn>
                                        <p:tgtEl>
                                          <p:spTgt spid="3">
                                            <p:txEl>
                                              <p:pRg st="6" end="6"/>
                                            </p:txEl>
                                          </p:spTgt>
                                        </p:tgtEl>
                                      </p:cBhvr>
                                      <p:to x="100000" y="80000"/>
                                    </p:animScale>
                                    <p:animScale>
                                      <p:cBhvr>
                                        <p:cTn id="72" dur="166" decel="50000">
                                          <p:stCondLst>
                                            <p:cond delay="1338"/>
                                          </p:stCondLst>
                                        </p:cTn>
                                        <p:tgtEl>
                                          <p:spTgt spid="3">
                                            <p:txEl>
                                              <p:pRg st="6" end="6"/>
                                            </p:txEl>
                                          </p:spTgt>
                                        </p:tgtEl>
                                      </p:cBhvr>
                                      <p:to x="100000" y="100000"/>
                                    </p:animScale>
                                    <p:animScale>
                                      <p:cBhvr>
                                        <p:cTn id="73" dur="26">
                                          <p:stCondLst>
                                            <p:cond delay="1642"/>
                                          </p:stCondLst>
                                        </p:cTn>
                                        <p:tgtEl>
                                          <p:spTgt spid="3">
                                            <p:txEl>
                                              <p:pRg st="6" end="6"/>
                                            </p:txEl>
                                          </p:spTgt>
                                        </p:tgtEl>
                                      </p:cBhvr>
                                      <p:to x="100000" y="90000"/>
                                    </p:animScale>
                                    <p:animScale>
                                      <p:cBhvr>
                                        <p:cTn id="74" dur="166" decel="50000">
                                          <p:stCondLst>
                                            <p:cond delay="1668"/>
                                          </p:stCondLst>
                                        </p:cTn>
                                        <p:tgtEl>
                                          <p:spTgt spid="3">
                                            <p:txEl>
                                              <p:pRg st="6" end="6"/>
                                            </p:txEl>
                                          </p:spTgt>
                                        </p:tgtEl>
                                      </p:cBhvr>
                                      <p:to x="100000" y="100000"/>
                                    </p:animScale>
                                    <p:animScale>
                                      <p:cBhvr>
                                        <p:cTn id="75" dur="26">
                                          <p:stCondLst>
                                            <p:cond delay="1808"/>
                                          </p:stCondLst>
                                        </p:cTn>
                                        <p:tgtEl>
                                          <p:spTgt spid="3">
                                            <p:txEl>
                                              <p:pRg st="6" end="6"/>
                                            </p:txEl>
                                          </p:spTgt>
                                        </p:tgtEl>
                                      </p:cBhvr>
                                      <p:to x="100000" y="95000"/>
                                    </p:animScale>
                                    <p:animScale>
                                      <p:cBhvr>
                                        <p:cTn id="76"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4005064"/>
          </a:xfrm>
        </p:spPr>
        <p:txBody>
          <a:bodyPr>
            <a:normAutofit fontScale="85000" lnSpcReduction="20000"/>
          </a:bodyPr>
          <a:lstStyle/>
          <a:p>
            <a:pPr>
              <a:buFont typeface="Wingdings" pitchFamily="2" charset="2"/>
              <a:buChar char="v"/>
            </a:pPr>
            <a:r>
              <a:rPr lang="es-MX" b="1" dirty="0" smtClean="0"/>
              <a:t>Más bien, debierais decir: Si el Señor quiere, viviremos y haremos esto o aquello. </a:t>
            </a:r>
          </a:p>
          <a:p>
            <a:pPr>
              <a:buFont typeface="Wingdings" pitchFamily="2" charset="2"/>
              <a:buChar char="v"/>
            </a:pPr>
            <a:r>
              <a:rPr lang="es-MX" b="1" dirty="0" smtClean="0"/>
              <a:t>Pero ahora os jactáis en vuestra arrogancia; toda jactancia semejante es mala. </a:t>
            </a:r>
          </a:p>
          <a:p>
            <a:pPr>
              <a:buFont typeface="Wingdings" pitchFamily="2" charset="2"/>
              <a:buChar char="v"/>
            </a:pPr>
            <a:r>
              <a:rPr lang="es-MX" b="1" dirty="0" smtClean="0"/>
              <a:t>El mañana no existe porque no sabemos si estaremos vivos para mañana o si El Señor viene hoy. </a:t>
            </a:r>
          </a:p>
          <a:p>
            <a:pPr>
              <a:buFont typeface="Wingdings" pitchFamily="2" charset="2"/>
              <a:buChar char="v"/>
            </a:pPr>
            <a:r>
              <a:rPr lang="es-MX" b="1" dirty="0" smtClean="0"/>
              <a:t>Son dos cosas que no están a nuestro alcance.</a:t>
            </a:r>
          </a:p>
          <a:p>
            <a:pPr>
              <a:buFont typeface="Wingdings" pitchFamily="2" charset="2"/>
              <a:buChar char="v"/>
            </a:pPr>
            <a:r>
              <a:rPr lang="es-MX" b="1" dirty="0" smtClean="0"/>
              <a:t>Pero lamentablemente muchas veces pensamos </a:t>
            </a:r>
            <a:r>
              <a:rPr lang="es-MX" b="1" dirty="0" err="1" smtClean="0"/>
              <a:t>asi</a:t>
            </a:r>
            <a:r>
              <a:rPr lang="es-MX" b="1" dirty="0" smtClean="0"/>
              <a:t> y descuidamos las cosas de Dios por el mañana, los judíos descuidaron lo más importante de la ley. </a:t>
            </a:r>
          </a:p>
          <a:p>
            <a:endParaRPr lang="es-MX" b="1" dirty="0"/>
          </a:p>
        </p:txBody>
      </p:sp>
      <p:pic>
        <p:nvPicPr>
          <p:cNvPr id="3074" name="Picture 2" descr="C:\Users\HP\Desktop\Quejarse\dios-y-el-tiempo-un-estudio-sobre-la-trascedencia-e-immanencia-de-dios-17-7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5064"/>
            <a:ext cx="9144000" cy="296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64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 calcmode="lin" valueType="num">
                                      <p:cBhvr>
                                        <p:cTn id="32" dur="1000" fill="hold"/>
                                        <p:tgtEl>
                                          <p:spTgt spid="3074"/>
                                        </p:tgtEl>
                                        <p:attrNameLst>
                                          <p:attrName>ppt_w</p:attrName>
                                        </p:attrNameLst>
                                      </p:cBhvr>
                                      <p:tavLst>
                                        <p:tav tm="0">
                                          <p:val>
                                            <p:fltVal val="0"/>
                                          </p:val>
                                        </p:tav>
                                        <p:tav tm="100000">
                                          <p:val>
                                            <p:strVal val="#ppt_w"/>
                                          </p:val>
                                        </p:tav>
                                      </p:tavLst>
                                    </p:anim>
                                    <p:anim calcmode="lin" valueType="num">
                                      <p:cBhvr>
                                        <p:cTn id="33" dur="1000" fill="hold"/>
                                        <p:tgtEl>
                                          <p:spTgt spid="3074"/>
                                        </p:tgtEl>
                                        <p:attrNameLst>
                                          <p:attrName>ppt_h</p:attrName>
                                        </p:attrNameLst>
                                      </p:cBhvr>
                                      <p:tavLst>
                                        <p:tav tm="0">
                                          <p:val>
                                            <p:fltVal val="0"/>
                                          </p:val>
                                        </p:tav>
                                        <p:tav tm="100000">
                                          <p:val>
                                            <p:strVal val="#ppt_h"/>
                                          </p:val>
                                        </p:tav>
                                      </p:tavLst>
                                    </p:anim>
                                    <p:anim calcmode="lin" valueType="num">
                                      <p:cBhvr>
                                        <p:cTn id="34" dur="1000" fill="hold"/>
                                        <p:tgtEl>
                                          <p:spTgt spid="3074"/>
                                        </p:tgtEl>
                                        <p:attrNameLst>
                                          <p:attrName>style.rotation</p:attrName>
                                        </p:attrNameLst>
                                      </p:cBhvr>
                                      <p:tavLst>
                                        <p:tav tm="0">
                                          <p:val>
                                            <p:fltVal val="90"/>
                                          </p:val>
                                        </p:tav>
                                        <p:tav tm="100000">
                                          <p:val>
                                            <p:fltVal val="0"/>
                                          </p:val>
                                        </p:tav>
                                      </p:tavLst>
                                    </p:anim>
                                    <p:animEffect transition="in" filter="fade">
                                      <p:cBhvr>
                                        <p:cTn id="35"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normAutofit/>
          </a:bodyPr>
          <a:lstStyle/>
          <a:p>
            <a:pPr>
              <a:buFont typeface="Wingdings" pitchFamily="2" charset="2"/>
              <a:buChar char="v"/>
            </a:pPr>
            <a:r>
              <a:rPr lang="es-MX" b="1" dirty="0" smtClean="0"/>
              <a:t>Mateo.23:23. </a:t>
            </a:r>
          </a:p>
          <a:p>
            <a:pPr>
              <a:buFont typeface="Wingdings" pitchFamily="2" charset="2"/>
              <a:buChar char="v"/>
            </a:pPr>
            <a:r>
              <a:rPr lang="es-MX" b="1" dirty="0" smtClean="0"/>
              <a:t> ¡Ay de vosotros, escribas y fariseos, hipócritas!, porque pagáis el diezmo de la menta, del eneldo y del comino, y habéis descuidado los preceptos de más peso de la ley: la justicia, la misericordia y la fidelidad; y éstas son las cosas que debíais haber hecho, sin descuidar aquéllas.</a:t>
            </a:r>
          </a:p>
          <a:p>
            <a:pPr>
              <a:buFont typeface="Wingdings" pitchFamily="2" charset="2"/>
              <a:buChar char="v"/>
            </a:pPr>
            <a:r>
              <a:rPr lang="es-MX" b="1" dirty="0" smtClean="0"/>
              <a:t>Dieron mucho énfasis a lo del diezmos pero en su afán descuidaron la justicia- la misericordia- la fidelidad. </a:t>
            </a:r>
          </a:p>
          <a:p>
            <a:pPr>
              <a:buFont typeface="Wingdings" pitchFamily="2" charset="2"/>
              <a:buChar char="v"/>
            </a:pPr>
            <a:r>
              <a:rPr lang="es-MX" b="1" dirty="0" smtClean="0"/>
              <a:t>Muchas veces pasa lo mismo con nosotros damos mucho énfasis a una cosa y descuidamos otras que son más importante.</a:t>
            </a:r>
            <a:endParaRPr lang="es-MX" b="1" dirty="0"/>
          </a:p>
        </p:txBody>
      </p:sp>
    </p:spTree>
    <p:extLst>
      <p:ext uri="{BB962C8B-B14F-4D97-AF65-F5344CB8AC3E}">
        <p14:creationId xmlns:p14="http://schemas.microsoft.com/office/powerpoint/2010/main" val="408064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circle(in)">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circle(in)">
                                      <p:cBhvr>
                                        <p:cTn id="3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4149080"/>
          </a:xfrm>
        </p:spPr>
        <p:txBody>
          <a:bodyPr>
            <a:normAutofit fontScale="85000" lnSpcReduction="10000"/>
          </a:bodyPr>
          <a:lstStyle/>
          <a:p>
            <a:pPr>
              <a:buFont typeface="Wingdings" pitchFamily="2" charset="2"/>
              <a:buChar char="v"/>
            </a:pPr>
            <a:r>
              <a:rPr lang="es-MX" b="1" dirty="0" smtClean="0"/>
              <a:t>Martha descuido la palabra de Dios por estar mas afana en las cosas de la casa. </a:t>
            </a:r>
          </a:p>
          <a:p>
            <a:pPr>
              <a:buFont typeface="Wingdings" pitchFamily="2" charset="2"/>
              <a:buChar char="v"/>
            </a:pPr>
            <a:r>
              <a:rPr lang="es-MX" b="1" dirty="0" smtClean="0"/>
              <a:t>Lucas.10:38-42. </a:t>
            </a:r>
          </a:p>
          <a:p>
            <a:pPr>
              <a:buFont typeface="Wingdings" pitchFamily="2" charset="2"/>
              <a:buChar char="v"/>
            </a:pPr>
            <a:r>
              <a:rPr lang="es-MX" b="1" dirty="0" smtClean="0"/>
              <a:t>Aconteció </a:t>
            </a:r>
            <a:r>
              <a:rPr lang="es-MX" b="1" dirty="0" smtClean="0"/>
              <a:t>que yendo de camino, entró en una aldea; y una mujer llamada Marta le recibió en su casa. </a:t>
            </a:r>
          </a:p>
          <a:p>
            <a:pPr>
              <a:buFont typeface="Wingdings" pitchFamily="2" charset="2"/>
              <a:buChar char="v"/>
            </a:pPr>
            <a:r>
              <a:rPr lang="es-MX" b="1" dirty="0" smtClean="0"/>
              <a:t>Esta tenía una hermana que se llamaba María,(R) la cual, sentándose a los pies de Jesús, oía su palabra. </a:t>
            </a:r>
          </a:p>
          <a:p>
            <a:pPr>
              <a:buFont typeface="Wingdings" pitchFamily="2" charset="2"/>
              <a:buChar char="v"/>
            </a:pPr>
            <a:r>
              <a:rPr lang="es-MX" b="1" dirty="0" smtClean="0"/>
              <a:t>Pero Marta se preocupaba con muchos quehaceres, y acercándose, dijo: Señor, ¿no te da cuidado que mi hermana me deje servir sola? Dile, pues, que me ayude. </a:t>
            </a:r>
            <a:endParaRPr lang="es-MX" b="1" dirty="0"/>
          </a:p>
        </p:txBody>
      </p:sp>
      <p:pic>
        <p:nvPicPr>
          <p:cNvPr id="4098" name="Picture 2" descr="C:\Users\HP\Desktop\Quejarse\predica-sobre-el-estrs-10-7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49080"/>
            <a:ext cx="9144000" cy="274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64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80">
                                          <p:stCondLst>
                                            <p:cond delay="0"/>
                                          </p:stCondLst>
                                        </p:cTn>
                                        <p:tgtEl>
                                          <p:spTgt spid="3">
                                            <p:txEl>
                                              <p:pRg st="3" end="3"/>
                                            </p:txEl>
                                          </p:spTgt>
                                        </p:tgtEl>
                                      </p:cBhvr>
                                    </p:animEffect>
                                    <p:anim calcmode="lin" valueType="num">
                                      <p:cBhvr>
                                        <p:cTn id="3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3" end="3"/>
                                            </p:txEl>
                                          </p:spTgt>
                                        </p:tgtEl>
                                      </p:cBhvr>
                                      <p:to x="100000" y="60000"/>
                                    </p:animScale>
                                    <p:animScale>
                                      <p:cBhvr>
                                        <p:cTn id="42" dur="166" decel="50000">
                                          <p:stCondLst>
                                            <p:cond delay="676"/>
                                          </p:stCondLst>
                                        </p:cTn>
                                        <p:tgtEl>
                                          <p:spTgt spid="3">
                                            <p:txEl>
                                              <p:pRg st="3" end="3"/>
                                            </p:txEl>
                                          </p:spTgt>
                                        </p:tgtEl>
                                      </p:cBhvr>
                                      <p:to x="100000" y="100000"/>
                                    </p:animScale>
                                    <p:animScale>
                                      <p:cBhvr>
                                        <p:cTn id="43" dur="26">
                                          <p:stCondLst>
                                            <p:cond delay="1312"/>
                                          </p:stCondLst>
                                        </p:cTn>
                                        <p:tgtEl>
                                          <p:spTgt spid="3">
                                            <p:txEl>
                                              <p:pRg st="3" end="3"/>
                                            </p:txEl>
                                          </p:spTgt>
                                        </p:tgtEl>
                                      </p:cBhvr>
                                      <p:to x="100000" y="80000"/>
                                    </p:animScale>
                                    <p:animScale>
                                      <p:cBhvr>
                                        <p:cTn id="44" dur="166" decel="50000">
                                          <p:stCondLst>
                                            <p:cond delay="1338"/>
                                          </p:stCondLst>
                                        </p:cTn>
                                        <p:tgtEl>
                                          <p:spTgt spid="3">
                                            <p:txEl>
                                              <p:pRg st="3" end="3"/>
                                            </p:txEl>
                                          </p:spTgt>
                                        </p:tgtEl>
                                      </p:cBhvr>
                                      <p:to x="100000" y="100000"/>
                                    </p:animScale>
                                    <p:animScale>
                                      <p:cBhvr>
                                        <p:cTn id="45" dur="26">
                                          <p:stCondLst>
                                            <p:cond delay="1642"/>
                                          </p:stCondLst>
                                        </p:cTn>
                                        <p:tgtEl>
                                          <p:spTgt spid="3">
                                            <p:txEl>
                                              <p:pRg st="3" end="3"/>
                                            </p:txEl>
                                          </p:spTgt>
                                        </p:tgtEl>
                                      </p:cBhvr>
                                      <p:to x="100000" y="90000"/>
                                    </p:animScale>
                                    <p:animScale>
                                      <p:cBhvr>
                                        <p:cTn id="46" dur="166" decel="50000">
                                          <p:stCondLst>
                                            <p:cond delay="1668"/>
                                          </p:stCondLst>
                                        </p:cTn>
                                        <p:tgtEl>
                                          <p:spTgt spid="3">
                                            <p:txEl>
                                              <p:pRg st="3" end="3"/>
                                            </p:txEl>
                                          </p:spTgt>
                                        </p:tgtEl>
                                      </p:cBhvr>
                                      <p:to x="100000" y="100000"/>
                                    </p:animScale>
                                    <p:animScale>
                                      <p:cBhvr>
                                        <p:cTn id="47" dur="26">
                                          <p:stCondLst>
                                            <p:cond delay="1808"/>
                                          </p:stCondLst>
                                        </p:cTn>
                                        <p:tgtEl>
                                          <p:spTgt spid="3">
                                            <p:txEl>
                                              <p:pRg st="3" end="3"/>
                                            </p:txEl>
                                          </p:spTgt>
                                        </p:tgtEl>
                                      </p:cBhvr>
                                      <p:to x="100000" y="95000"/>
                                    </p:animScale>
                                    <p:animScale>
                                      <p:cBhvr>
                                        <p:cTn id="48" dur="166" decel="50000">
                                          <p:stCondLst>
                                            <p:cond delay="1834"/>
                                          </p:stCondLst>
                                        </p:cTn>
                                        <p:tgtEl>
                                          <p:spTgt spid="3">
                                            <p:txEl>
                                              <p:pRg st="3" end="3"/>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wipe(down)">
                                      <p:cBhvr>
                                        <p:cTn id="53" dur="580">
                                          <p:stCondLst>
                                            <p:cond delay="0"/>
                                          </p:stCondLst>
                                        </p:cTn>
                                        <p:tgtEl>
                                          <p:spTgt spid="3">
                                            <p:txEl>
                                              <p:pRg st="4" end="4"/>
                                            </p:txEl>
                                          </p:spTgt>
                                        </p:tgtEl>
                                      </p:cBhvr>
                                    </p:animEffect>
                                    <p:anim calcmode="lin" valueType="num">
                                      <p:cBhvr>
                                        <p:cTn id="5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4" end="4"/>
                                            </p:txEl>
                                          </p:spTgt>
                                        </p:tgtEl>
                                      </p:cBhvr>
                                      <p:to x="100000" y="60000"/>
                                    </p:animScale>
                                    <p:animScale>
                                      <p:cBhvr>
                                        <p:cTn id="60" dur="166" decel="50000">
                                          <p:stCondLst>
                                            <p:cond delay="676"/>
                                          </p:stCondLst>
                                        </p:cTn>
                                        <p:tgtEl>
                                          <p:spTgt spid="3">
                                            <p:txEl>
                                              <p:pRg st="4" end="4"/>
                                            </p:txEl>
                                          </p:spTgt>
                                        </p:tgtEl>
                                      </p:cBhvr>
                                      <p:to x="100000" y="100000"/>
                                    </p:animScale>
                                    <p:animScale>
                                      <p:cBhvr>
                                        <p:cTn id="61" dur="26">
                                          <p:stCondLst>
                                            <p:cond delay="1312"/>
                                          </p:stCondLst>
                                        </p:cTn>
                                        <p:tgtEl>
                                          <p:spTgt spid="3">
                                            <p:txEl>
                                              <p:pRg st="4" end="4"/>
                                            </p:txEl>
                                          </p:spTgt>
                                        </p:tgtEl>
                                      </p:cBhvr>
                                      <p:to x="100000" y="80000"/>
                                    </p:animScale>
                                    <p:animScale>
                                      <p:cBhvr>
                                        <p:cTn id="62" dur="166" decel="50000">
                                          <p:stCondLst>
                                            <p:cond delay="1338"/>
                                          </p:stCondLst>
                                        </p:cTn>
                                        <p:tgtEl>
                                          <p:spTgt spid="3">
                                            <p:txEl>
                                              <p:pRg st="4" end="4"/>
                                            </p:txEl>
                                          </p:spTgt>
                                        </p:tgtEl>
                                      </p:cBhvr>
                                      <p:to x="100000" y="100000"/>
                                    </p:animScale>
                                    <p:animScale>
                                      <p:cBhvr>
                                        <p:cTn id="63" dur="26">
                                          <p:stCondLst>
                                            <p:cond delay="1642"/>
                                          </p:stCondLst>
                                        </p:cTn>
                                        <p:tgtEl>
                                          <p:spTgt spid="3">
                                            <p:txEl>
                                              <p:pRg st="4" end="4"/>
                                            </p:txEl>
                                          </p:spTgt>
                                        </p:tgtEl>
                                      </p:cBhvr>
                                      <p:to x="100000" y="90000"/>
                                    </p:animScale>
                                    <p:animScale>
                                      <p:cBhvr>
                                        <p:cTn id="64" dur="166" decel="50000">
                                          <p:stCondLst>
                                            <p:cond delay="1668"/>
                                          </p:stCondLst>
                                        </p:cTn>
                                        <p:tgtEl>
                                          <p:spTgt spid="3">
                                            <p:txEl>
                                              <p:pRg st="4" end="4"/>
                                            </p:txEl>
                                          </p:spTgt>
                                        </p:tgtEl>
                                      </p:cBhvr>
                                      <p:to x="100000" y="100000"/>
                                    </p:animScale>
                                    <p:animScale>
                                      <p:cBhvr>
                                        <p:cTn id="65" dur="26">
                                          <p:stCondLst>
                                            <p:cond delay="1808"/>
                                          </p:stCondLst>
                                        </p:cTn>
                                        <p:tgtEl>
                                          <p:spTgt spid="3">
                                            <p:txEl>
                                              <p:pRg st="4" end="4"/>
                                            </p:txEl>
                                          </p:spTgt>
                                        </p:tgtEl>
                                      </p:cBhvr>
                                      <p:to x="100000" y="95000"/>
                                    </p:animScale>
                                    <p:animScale>
                                      <p:cBhvr>
                                        <p:cTn id="66" dur="166" decel="50000">
                                          <p:stCondLst>
                                            <p:cond delay="1834"/>
                                          </p:stCondLst>
                                        </p:cTn>
                                        <p:tgtEl>
                                          <p:spTgt spid="3">
                                            <p:txEl>
                                              <p:pRg st="4" end="4"/>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4098"/>
                                        </p:tgtEl>
                                        <p:attrNameLst>
                                          <p:attrName>style.visibility</p:attrName>
                                        </p:attrNameLst>
                                      </p:cBhvr>
                                      <p:to>
                                        <p:strVal val="visible"/>
                                      </p:to>
                                    </p:set>
                                    <p:anim calcmode="lin" valueType="num">
                                      <p:cBhvr>
                                        <p:cTn id="71" dur="1000" fill="hold"/>
                                        <p:tgtEl>
                                          <p:spTgt spid="4098"/>
                                        </p:tgtEl>
                                        <p:attrNameLst>
                                          <p:attrName>ppt_w</p:attrName>
                                        </p:attrNameLst>
                                      </p:cBhvr>
                                      <p:tavLst>
                                        <p:tav tm="0">
                                          <p:val>
                                            <p:fltVal val="0"/>
                                          </p:val>
                                        </p:tav>
                                        <p:tav tm="100000">
                                          <p:val>
                                            <p:strVal val="#ppt_w"/>
                                          </p:val>
                                        </p:tav>
                                      </p:tavLst>
                                    </p:anim>
                                    <p:anim calcmode="lin" valueType="num">
                                      <p:cBhvr>
                                        <p:cTn id="72" dur="1000" fill="hold"/>
                                        <p:tgtEl>
                                          <p:spTgt spid="4098"/>
                                        </p:tgtEl>
                                        <p:attrNameLst>
                                          <p:attrName>ppt_h</p:attrName>
                                        </p:attrNameLst>
                                      </p:cBhvr>
                                      <p:tavLst>
                                        <p:tav tm="0">
                                          <p:val>
                                            <p:fltVal val="0"/>
                                          </p:val>
                                        </p:tav>
                                        <p:tav tm="100000">
                                          <p:val>
                                            <p:strVal val="#ppt_h"/>
                                          </p:val>
                                        </p:tav>
                                      </p:tavLst>
                                    </p:anim>
                                    <p:anim calcmode="lin" valueType="num">
                                      <p:cBhvr>
                                        <p:cTn id="73" dur="1000" fill="hold"/>
                                        <p:tgtEl>
                                          <p:spTgt spid="4098"/>
                                        </p:tgtEl>
                                        <p:attrNameLst>
                                          <p:attrName>style.rotation</p:attrName>
                                        </p:attrNameLst>
                                      </p:cBhvr>
                                      <p:tavLst>
                                        <p:tav tm="0">
                                          <p:val>
                                            <p:fltVal val="90"/>
                                          </p:val>
                                        </p:tav>
                                        <p:tav tm="100000">
                                          <p:val>
                                            <p:fltVal val="0"/>
                                          </p:val>
                                        </p:tav>
                                      </p:tavLst>
                                    </p:anim>
                                    <p:animEffect transition="in" filter="fade">
                                      <p:cBhvr>
                                        <p:cTn id="74"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normAutofit lnSpcReduction="10000"/>
          </a:bodyPr>
          <a:lstStyle/>
          <a:p>
            <a:pPr>
              <a:buFont typeface="Wingdings" pitchFamily="2" charset="2"/>
              <a:buChar char="v"/>
            </a:pPr>
            <a:r>
              <a:rPr lang="es-MX" b="1" dirty="0" smtClean="0"/>
              <a:t>Respondiendo Jesús, le dijo: Marta, Marta, afanada y turbada estás con muchas cosas. </a:t>
            </a:r>
          </a:p>
          <a:p>
            <a:pPr>
              <a:buFont typeface="Wingdings" pitchFamily="2" charset="2"/>
              <a:buChar char="v"/>
            </a:pPr>
            <a:r>
              <a:rPr lang="es-MX" b="1" dirty="0" smtClean="0"/>
              <a:t>Pero sólo una cosa es necesaria; y María ha escogido la buena parte, la cual no le será quitada.</a:t>
            </a:r>
          </a:p>
          <a:p>
            <a:pPr>
              <a:buFont typeface="Wingdings" pitchFamily="2" charset="2"/>
              <a:buChar char="v"/>
            </a:pPr>
            <a:r>
              <a:rPr lang="es-MX" b="1" dirty="0" smtClean="0"/>
              <a:t>¿Era necesario hacer las cosas de la casa? Si, pero en ese momento era mas importante lo que estaba haciendo María oír la palabra de Dios. Jesús nos dejo el ejemplo de esto.</a:t>
            </a:r>
          </a:p>
          <a:p>
            <a:pPr>
              <a:buFont typeface="Wingdings" pitchFamily="2" charset="2"/>
              <a:buChar char="v"/>
            </a:pPr>
            <a:r>
              <a:rPr lang="es-MX" b="1" dirty="0" smtClean="0"/>
              <a:t>Juan.4:31-34. </a:t>
            </a:r>
          </a:p>
          <a:p>
            <a:pPr>
              <a:buFont typeface="Wingdings" pitchFamily="2" charset="2"/>
              <a:buChar char="v"/>
            </a:pPr>
            <a:r>
              <a:rPr lang="es-MX" b="1" dirty="0" smtClean="0"/>
              <a:t>Mientras tanto, los discípulos le rogaban, diciendo: Rabí, come. </a:t>
            </a:r>
          </a:p>
          <a:p>
            <a:pPr>
              <a:buFont typeface="Wingdings" pitchFamily="2" charset="2"/>
              <a:buChar char="v"/>
            </a:pPr>
            <a:r>
              <a:rPr lang="es-MX" b="1" dirty="0" smtClean="0"/>
              <a:t>Pero El les dijo: Yo tengo para comer una comida que vosotros no sabéis. </a:t>
            </a:r>
          </a:p>
          <a:p>
            <a:endParaRPr lang="es-MX" dirty="0"/>
          </a:p>
        </p:txBody>
      </p:sp>
    </p:spTree>
    <p:extLst>
      <p:ext uri="{BB962C8B-B14F-4D97-AF65-F5344CB8AC3E}">
        <p14:creationId xmlns:p14="http://schemas.microsoft.com/office/powerpoint/2010/main" val="408064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00"/>
                                        <p:tgtEl>
                                          <p:spTgt spid="3">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Effect transition="in" filter="wipe(down)">
                                      <p:cBhvr>
                                        <p:cTn id="66" dur="580">
                                          <p:stCondLst>
                                            <p:cond delay="0"/>
                                          </p:stCondLst>
                                        </p:cTn>
                                        <p:tgtEl>
                                          <p:spTgt spid="3">
                                            <p:txEl>
                                              <p:pRg st="4" end="4"/>
                                            </p:txEl>
                                          </p:spTgt>
                                        </p:tgtEl>
                                      </p:cBhvr>
                                    </p:animEffect>
                                    <p:anim calcmode="lin" valueType="num">
                                      <p:cBhvr>
                                        <p:cTn id="6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4" end="4"/>
                                            </p:txEl>
                                          </p:spTgt>
                                        </p:tgtEl>
                                      </p:cBhvr>
                                      <p:to x="100000" y="60000"/>
                                    </p:animScale>
                                    <p:animScale>
                                      <p:cBhvr>
                                        <p:cTn id="73" dur="166" decel="50000">
                                          <p:stCondLst>
                                            <p:cond delay="676"/>
                                          </p:stCondLst>
                                        </p:cTn>
                                        <p:tgtEl>
                                          <p:spTgt spid="3">
                                            <p:txEl>
                                              <p:pRg st="4" end="4"/>
                                            </p:txEl>
                                          </p:spTgt>
                                        </p:tgtEl>
                                      </p:cBhvr>
                                      <p:to x="100000" y="100000"/>
                                    </p:animScale>
                                    <p:animScale>
                                      <p:cBhvr>
                                        <p:cTn id="74" dur="26">
                                          <p:stCondLst>
                                            <p:cond delay="1312"/>
                                          </p:stCondLst>
                                        </p:cTn>
                                        <p:tgtEl>
                                          <p:spTgt spid="3">
                                            <p:txEl>
                                              <p:pRg st="4" end="4"/>
                                            </p:txEl>
                                          </p:spTgt>
                                        </p:tgtEl>
                                      </p:cBhvr>
                                      <p:to x="100000" y="80000"/>
                                    </p:animScale>
                                    <p:animScale>
                                      <p:cBhvr>
                                        <p:cTn id="75" dur="166" decel="50000">
                                          <p:stCondLst>
                                            <p:cond delay="1338"/>
                                          </p:stCondLst>
                                        </p:cTn>
                                        <p:tgtEl>
                                          <p:spTgt spid="3">
                                            <p:txEl>
                                              <p:pRg st="4" end="4"/>
                                            </p:txEl>
                                          </p:spTgt>
                                        </p:tgtEl>
                                      </p:cBhvr>
                                      <p:to x="100000" y="100000"/>
                                    </p:animScale>
                                    <p:animScale>
                                      <p:cBhvr>
                                        <p:cTn id="76" dur="26">
                                          <p:stCondLst>
                                            <p:cond delay="1642"/>
                                          </p:stCondLst>
                                        </p:cTn>
                                        <p:tgtEl>
                                          <p:spTgt spid="3">
                                            <p:txEl>
                                              <p:pRg st="4" end="4"/>
                                            </p:txEl>
                                          </p:spTgt>
                                        </p:tgtEl>
                                      </p:cBhvr>
                                      <p:to x="100000" y="90000"/>
                                    </p:animScale>
                                    <p:animScale>
                                      <p:cBhvr>
                                        <p:cTn id="77" dur="166" decel="50000">
                                          <p:stCondLst>
                                            <p:cond delay="1668"/>
                                          </p:stCondLst>
                                        </p:cTn>
                                        <p:tgtEl>
                                          <p:spTgt spid="3">
                                            <p:txEl>
                                              <p:pRg st="4" end="4"/>
                                            </p:txEl>
                                          </p:spTgt>
                                        </p:tgtEl>
                                      </p:cBhvr>
                                      <p:to x="100000" y="100000"/>
                                    </p:animScale>
                                    <p:animScale>
                                      <p:cBhvr>
                                        <p:cTn id="78" dur="26">
                                          <p:stCondLst>
                                            <p:cond delay="1808"/>
                                          </p:stCondLst>
                                        </p:cTn>
                                        <p:tgtEl>
                                          <p:spTgt spid="3">
                                            <p:txEl>
                                              <p:pRg st="4" end="4"/>
                                            </p:txEl>
                                          </p:spTgt>
                                        </p:tgtEl>
                                      </p:cBhvr>
                                      <p:to x="100000" y="95000"/>
                                    </p:animScale>
                                    <p:animScale>
                                      <p:cBhvr>
                                        <p:cTn id="79" dur="166" decel="50000">
                                          <p:stCondLst>
                                            <p:cond delay="1834"/>
                                          </p:stCondLst>
                                        </p:cTn>
                                        <p:tgtEl>
                                          <p:spTgt spid="3">
                                            <p:txEl>
                                              <p:pRg st="4" end="4"/>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3">
                                            <p:txEl>
                                              <p:pRg st="5" end="5"/>
                                            </p:txEl>
                                          </p:spTgt>
                                        </p:tgtEl>
                                        <p:attrNameLst>
                                          <p:attrName>style.visibility</p:attrName>
                                        </p:attrNameLst>
                                      </p:cBhvr>
                                      <p:to>
                                        <p:strVal val="visible"/>
                                      </p:to>
                                    </p:set>
                                    <p:animEffect transition="in" filter="wipe(down)">
                                      <p:cBhvr>
                                        <p:cTn id="84" dur="580">
                                          <p:stCondLst>
                                            <p:cond delay="0"/>
                                          </p:stCondLst>
                                        </p:cTn>
                                        <p:tgtEl>
                                          <p:spTgt spid="3">
                                            <p:txEl>
                                              <p:pRg st="5" end="5"/>
                                            </p:txEl>
                                          </p:spTgt>
                                        </p:tgtEl>
                                      </p:cBhvr>
                                    </p:animEffect>
                                    <p:anim calcmode="lin" valueType="num">
                                      <p:cBhvr>
                                        <p:cTn id="8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5" end="5"/>
                                            </p:txEl>
                                          </p:spTgt>
                                        </p:tgtEl>
                                      </p:cBhvr>
                                      <p:to x="100000" y="60000"/>
                                    </p:animScale>
                                    <p:animScale>
                                      <p:cBhvr>
                                        <p:cTn id="91" dur="166" decel="50000">
                                          <p:stCondLst>
                                            <p:cond delay="676"/>
                                          </p:stCondLst>
                                        </p:cTn>
                                        <p:tgtEl>
                                          <p:spTgt spid="3">
                                            <p:txEl>
                                              <p:pRg st="5" end="5"/>
                                            </p:txEl>
                                          </p:spTgt>
                                        </p:tgtEl>
                                      </p:cBhvr>
                                      <p:to x="100000" y="100000"/>
                                    </p:animScale>
                                    <p:animScale>
                                      <p:cBhvr>
                                        <p:cTn id="92" dur="26">
                                          <p:stCondLst>
                                            <p:cond delay="1312"/>
                                          </p:stCondLst>
                                        </p:cTn>
                                        <p:tgtEl>
                                          <p:spTgt spid="3">
                                            <p:txEl>
                                              <p:pRg st="5" end="5"/>
                                            </p:txEl>
                                          </p:spTgt>
                                        </p:tgtEl>
                                      </p:cBhvr>
                                      <p:to x="100000" y="80000"/>
                                    </p:animScale>
                                    <p:animScale>
                                      <p:cBhvr>
                                        <p:cTn id="93" dur="166" decel="50000">
                                          <p:stCondLst>
                                            <p:cond delay="1338"/>
                                          </p:stCondLst>
                                        </p:cTn>
                                        <p:tgtEl>
                                          <p:spTgt spid="3">
                                            <p:txEl>
                                              <p:pRg st="5" end="5"/>
                                            </p:txEl>
                                          </p:spTgt>
                                        </p:tgtEl>
                                      </p:cBhvr>
                                      <p:to x="100000" y="100000"/>
                                    </p:animScale>
                                    <p:animScale>
                                      <p:cBhvr>
                                        <p:cTn id="94" dur="26">
                                          <p:stCondLst>
                                            <p:cond delay="1642"/>
                                          </p:stCondLst>
                                        </p:cTn>
                                        <p:tgtEl>
                                          <p:spTgt spid="3">
                                            <p:txEl>
                                              <p:pRg st="5" end="5"/>
                                            </p:txEl>
                                          </p:spTgt>
                                        </p:tgtEl>
                                      </p:cBhvr>
                                      <p:to x="100000" y="90000"/>
                                    </p:animScale>
                                    <p:animScale>
                                      <p:cBhvr>
                                        <p:cTn id="95" dur="166" decel="50000">
                                          <p:stCondLst>
                                            <p:cond delay="1668"/>
                                          </p:stCondLst>
                                        </p:cTn>
                                        <p:tgtEl>
                                          <p:spTgt spid="3">
                                            <p:txEl>
                                              <p:pRg st="5" end="5"/>
                                            </p:txEl>
                                          </p:spTgt>
                                        </p:tgtEl>
                                      </p:cBhvr>
                                      <p:to x="100000" y="100000"/>
                                    </p:animScale>
                                    <p:animScale>
                                      <p:cBhvr>
                                        <p:cTn id="96" dur="26">
                                          <p:stCondLst>
                                            <p:cond delay="1808"/>
                                          </p:stCondLst>
                                        </p:cTn>
                                        <p:tgtEl>
                                          <p:spTgt spid="3">
                                            <p:txEl>
                                              <p:pRg st="5" end="5"/>
                                            </p:txEl>
                                          </p:spTgt>
                                        </p:tgtEl>
                                      </p:cBhvr>
                                      <p:to x="100000" y="95000"/>
                                    </p:animScale>
                                    <p:animScale>
                                      <p:cBhvr>
                                        <p:cTn id="97"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4221088"/>
          </a:xfrm>
        </p:spPr>
        <p:txBody>
          <a:bodyPr>
            <a:normAutofit fontScale="70000" lnSpcReduction="20000"/>
          </a:bodyPr>
          <a:lstStyle/>
          <a:p>
            <a:pPr>
              <a:buFont typeface="Wingdings" pitchFamily="2" charset="2"/>
              <a:buChar char="v"/>
            </a:pPr>
            <a:r>
              <a:rPr lang="es-MX" b="1" dirty="0" smtClean="0"/>
              <a:t>Los discípulos entonces se decían entre sí: ¿Le habrá traído alguien de comer? </a:t>
            </a:r>
          </a:p>
          <a:p>
            <a:pPr>
              <a:buFont typeface="Wingdings" pitchFamily="2" charset="2"/>
              <a:buChar char="v"/>
            </a:pPr>
            <a:r>
              <a:rPr lang="es-MX" b="1" dirty="0" smtClean="0"/>
              <a:t>Jesús les dijo*: Mi comida es hacer la voluntad del que me envió y llevar a cabo su obra. </a:t>
            </a:r>
          </a:p>
          <a:p>
            <a:pPr>
              <a:buFont typeface="Wingdings" pitchFamily="2" charset="2"/>
              <a:buChar char="v"/>
            </a:pPr>
            <a:r>
              <a:rPr lang="es-MX" b="1" dirty="0" smtClean="0"/>
              <a:t>¿Era necesario la comida para Jesús? Si, pero en ese momento era mas importante predicarle a la mujer Samaritana que estar comiendo.</a:t>
            </a:r>
          </a:p>
          <a:p>
            <a:pPr>
              <a:buFont typeface="Wingdings" pitchFamily="2" charset="2"/>
              <a:buChar char="v"/>
            </a:pPr>
            <a:r>
              <a:rPr lang="es-MX" b="1" dirty="0" smtClean="0"/>
              <a:t>Descuidamos nuestra salvación. </a:t>
            </a:r>
          </a:p>
          <a:p>
            <a:pPr>
              <a:buFont typeface="Wingdings" pitchFamily="2" charset="2"/>
              <a:buChar char="v"/>
            </a:pPr>
            <a:r>
              <a:rPr lang="es-MX" b="1" dirty="0" smtClean="0"/>
              <a:t>Hebreos.2:1-4</a:t>
            </a:r>
            <a:r>
              <a:rPr lang="es-MX" b="1" dirty="0" smtClean="0"/>
              <a:t>. </a:t>
            </a:r>
          </a:p>
          <a:p>
            <a:pPr>
              <a:buFont typeface="Wingdings" pitchFamily="2" charset="2"/>
              <a:buChar char="v"/>
            </a:pPr>
            <a:r>
              <a:rPr lang="es-MX" b="1" dirty="0" smtClean="0"/>
              <a:t>Por tanto, debemos prestar mucha mayor atención a lo que hemos oído, no sea que nos desviemos. </a:t>
            </a:r>
          </a:p>
          <a:p>
            <a:pPr>
              <a:buFont typeface="Wingdings" pitchFamily="2" charset="2"/>
              <a:buChar char="v"/>
            </a:pPr>
            <a:r>
              <a:rPr lang="es-MX" b="1" dirty="0" smtClean="0"/>
              <a:t>Porque si la palabra hablada por medio de ángeles resultó ser inmutable, y toda transgresión y desobediencia recibió una justa retribución,</a:t>
            </a:r>
          </a:p>
          <a:p>
            <a:endParaRPr lang="es-MX" dirty="0"/>
          </a:p>
        </p:txBody>
      </p:sp>
      <p:pic>
        <p:nvPicPr>
          <p:cNvPr id="5122" name="Picture 2" descr="C:\Users\HP\Desktop\Quejarse\COMO+MEJORAR+NUESTRO+OI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7032"/>
            <a:ext cx="9144000"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64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circle(in)">
                                      <p:cBhvr>
                                        <p:cTn id="43" dur="20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circle(in)">
                                      <p:cBhvr>
                                        <p:cTn id="48" dur="20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wipe(down)">
                                      <p:cBhvr>
                                        <p:cTn id="53" dur="5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wipe(down)">
                                      <p:cBhvr>
                                        <p:cTn id="58" dur="580">
                                          <p:stCondLst>
                                            <p:cond delay="0"/>
                                          </p:stCondLst>
                                        </p:cTn>
                                        <p:tgtEl>
                                          <p:spTgt spid="3">
                                            <p:txEl>
                                              <p:pRg st="5" end="5"/>
                                            </p:txEl>
                                          </p:spTgt>
                                        </p:tgtEl>
                                      </p:cBhvr>
                                    </p:animEffect>
                                    <p:anim calcmode="lin" valueType="num">
                                      <p:cBhvr>
                                        <p:cTn id="59"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5" end="5"/>
                                            </p:txEl>
                                          </p:spTgt>
                                        </p:tgtEl>
                                      </p:cBhvr>
                                      <p:to x="100000" y="60000"/>
                                    </p:animScale>
                                    <p:animScale>
                                      <p:cBhvr>
                                        <p:cTn id="65" dur="166" decel="50000">
                                          <p:stCondLst>
                                            <p:cond delay="676"/>
                                          </p:stCondLst>
                                        </p:cTn>
                                        <p:tgtEl>
                                          <p:spTgt spid="3">
                                            <p:txEl>
                                              <p:pRg st="5" end="5"/>
                                            </p:txEl>
                                          </p:spTgt>
                                        </p:tgtEl>
                                      </p:cBhvr>
                                      <p:to x="100000" y="100000"/>
                                    </p:animScale>
                                    <p:animScale>
                                      <p:cBhvr>
                                        <p:cTn id="66" dur="26">
                                          <p:stCondLst>
                                            <p:cond delay="1312"/>
                                          </p:stCondLst>
                                        </p:cTn>
                                        <p:tgtEl>
                                          <p:spTgt spid="3">
                                            <p:txEl>
                                              <p:pRg st="5" end="5"/>
                                            </p:txEl>
                                          </p:spTgt>
                                        </p:tgtEl>
                                      </p:cBhvr>
                                      <p:to x="100000" y="80000"/>
                                    </p:animScale>
                                    <p:animScale>
                                      <p:cBhvr>
                                        <p:cTn id="67" dur="166" decel="50000">
                                          <p:stCondLst>
                                            <p:cond delay="1338"/>
                                          </p:stCondLst>
                                        </p:cTn>
                                        <p:tgtEl>
                                          <p:spTgt spid="3">
                                            <p:txEl>
                                              <p:pRg st="5" end="5"/>
                                            </p:txEl>
                                          </p:spTgt>
                                        </p:tgtEl>
                                      </p:cBhvr>
                                      <p:to x="100000" y="100000"/>
                                    </p:animScale>
                                    <p:animScale>
                                      <p:cBhvr>
                                        <p:cTn id="68" dur="26">
                                          <p:stCondLst>
                                            <p:cond delay="1642"/>
                                          </p:stCondLst>
                                        </p:cTn>
                                        <p:tgtEl>
                                          <p:spTgt spid="3">
                                            <p:txEl>
                                              <p:pRg st="5" end="5"/>
                                            </p:txEl>
                                          </p:spTgt>
                                        </p:tgtEl>
                                      </p:cBhvr>
                                      <p:to x="100000" y="90000"/>
                                    </p:animScale>
                                    <p:animScale>
                                      <p:cBhvr>
                                        <p:cTn id="69" dur="166" decel="50000">
                                          <p:stCondLst>
                                            <p:cond delay="1668"/>
                                          </p:stCondLst>
                                        </p:cTn>
                                        <p:tgtEl>
                                          <p:spTgt spid="3">
                                            <p:txEl>
                                              <p:pRg st="5" end="5"/>
                                            </p:txEl>
                                          </p:spTgt>
                                        </p:tgtEl>
                                      </p:cBhvr>
                                      <p:to x="100000" y="100000"/>
                                    </p:animScale>
                                    <p:animScale>
                                      <p:cBhvr>
                                        <p:cTn id="70" dur="26">
                                          <p:stCondLst>
                                            <p:cond delay="1808"/>
                                          </p:stCondLst>
                                        </p:cTn>
                                        <p:tgtEl>
                                          <p:spTgt spid="3">
                                            <p:txEl>
                                              <p:pRg st="5" end="5"/>
                                            </p:txEl>
                                          </p:spTgt>
                                        </p:tgtEl>
                                      </p:cBhvr>
                                      <p:to x="100000" y="95000"/>
                                    </p:animScale>
                                    <p:animScale>
                                      <p:cBhvr>
                                        <p:cTn id="71" dur="166" decel="50000">
                                          <p:stCondLst>
                                            <p:cond delay="1834"/>
                                          </p:stCondLst>
                                        </p:cTn>
                                        <p:tgtEl>
                                          <p:spTgt spid="3">
                                            <p:txEl>
                                              <p:pRg st="5" end="5"/>
                                            </p:txEl>
                                          </p:spTgt>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3">
                                            <p:txEl>
                                              <p:pRg st="6" end="6"/>
                                            </p:txEl>
                                          </p:spTgt>
                                        </p:tgtEl>
                                        <p:attrNameLst>
                                          <p:attrName>style.visibility</p:attrName>
                                        </p:attrNameLst>
                                      </p:cBhvr>
                                      <p:to>
                                        <p:strVal val="visible"/>
                                      </p:to>
                                    </p:set>
                                    <p:animEffect transition="in" filter="wipe(down)">
                                      <p:cBhvr>
                                        <p:cTn id="76" dur="580">
                                          <p:stCondLst>
                                            <p:cond delay="0"/>
                                          </p:stCondLst>
                                        </p:cTn>
                                        <p:tgtEl>
                                          <p:spTgt spid="3">
                                            <p:txEl>
                                              <p:pRg st="6" end="6"/>
                                            </p:txEl>
                                          </p:spTgt>
                                        </p:tgtEl>
                                      </p:cBhvr>
                                    </p:animEffect>
                                    <p:anim calcmode="lin" valueType="num">
                                      <p:cBhvr>
                                        <p:cTn id="77"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3">
                                            <p:txEl>
                                              <p:pRg st="6" end="6"/>
                                            </p:txEl>
                                          </p:spTgt>
                                        </p:tgtEl>
                                      </p:cBhvr>
                                      <p:to x="100000" y="60000"/>
                                    </p:animScale>
                                    <p:animScale>
                                      <p:cBhvr>
                                        <p:cTn id="83" dur="166" decel="50000">
                                          <p:stCondLst>
                                            <p:cond delay="676"/>
                                          </p:stCondLst>
                                        </p:cTn>
                                        <p:tgtEl>
                                          <p:spTgt spid="3">
                                            <p:txEl>
                                              <p:pRg st="6" end="6"/>
                                            </p:txEl>
                                          </p:spTgt>
                                        </p:tgtEl>
                                      </p:cBhvr>
                                      <p:to x="100000" y="100000"/>
                                    </p:animScale>
                                    <p:animScale>
                                      <p:cBhvr>
                                        <p:cTn id="84" dur="26">
                                          <p:stCondLst>
                                            <p:cond delay="1312"/>
                                          </p:stCondLst>
                                        </p:cTn>
                                        <p:tgtEl>
                                          <p:spTgt spid="3">
                                            <p:txEl>
                                              <p:pRg st="6" end="6"/>
                                            </p:txEl>
                                          </p:spTgt>
                                        </p:tgtEl>
                                      </p:cBhvr>
                                      <p:to x="100000" y="80000"/>
                                    </p:animScale>
                                    <p:animScale>
                                      <p:cBhvr>
                                        <p:cTn id="85" dur="166" decel="50000">
                                          <p:stCondLst>
                                            <p:cond delay="1338"/>
                                          </p:stCondLst>
                                        </p:cTn>
                                        <p:tgtEl>
                                          <p:spTgt spid="3">
                                            <p:txEl>
                                              <p:pRg st="6" end="6"/>
                                            </p:txEl>
                                          </p:spTgt>
                                        </p:tgtEl>
                                      </p:cBhvr>
                                      <p:to x="100000" y="100000"/>
                                    </p:animScale>
                                    <p:animScale>
                                      <p:cBhvr>
                                        <p:cTn id="86" dur="26">
                                          <p:stCondLst>
                                            <p:cond delay="1642"/>
                                          </p:stCondLst>
                                        </p:cTn>
                                        <p:tgtEl>
                                          <p:spTgt spid="3">
                                            <p:txEl>
                                              <p:pRg st="6" end="6"/>
                                            </p:txEl>
                                          </p:spTgt>
                                        </p:tgtEl>
                                      </p:cBhvr>
                                      <p:to x="100000" y="90000"/>
                                    </p:animScale>
                                    <p:animScale>
                                      <p:cBhvr>
                                        <p:cTn id="87" dur="166" decel="50000">
                                          <p:stCondLst>
                                            <p:cond delay="1668"/>
                                          </p:stCondLst>
                                        </p:cTn>
                                        <p:tgtEl>
                                          <p:spTgt spid="3">
                                            <p:txEl>
                                              <p:pRg st="6" end="6"/>
                                            </p:txEl>
                                          </p:spTgt>
                                        </p:tgtEl>
                                      </p:cBhvr>
                                      <p:to x="100000" y="100000"/>
                                    </p:animScale>
                                    <p:animScale>
                                      <p:cBhvr>
                                        <p:cTn id="88" dur="26">
                                          <p:stCondLst>
                                            <p:cond delay="1808"/>
                                          </p:stCondLst>
                                        </p:cTn>
                                        <p:tgtEl>
                                          <p:spTgt spid="3">
                                            <p:txEl>
                                              <p:pRg st="6" end="6"/>
                                            </p:txEl>
                                          </p:spTgt>
                                        </p:tgtEl>
                                      </p:cBhvr>
                                      <p:to x="100000" y="95000"/>
                                    </p:animScale>
                                    <p:animScale>
                                      <p:cBhvr>
                                        <p:cTn id="89" dur="166" decel="50000">
                                          <p:stCondLst>
                                            <p:cond delay="1834"/>
                                          </p:stCondLst>
                                        </p:cTn>
                                        <p:tgtEl>
                                          <p:spTgt spid="3">
                                            <p:txEl>
                                              <p:pRg st="6" end="6"/>
                                            </p:txEl>
                                          </p:spTgt>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nodeType="clickEffect">
                                  <p:stCondLst>
                                    <p:cond delay="0"/>
                                  </p:stCondLst>
                                  <p:childTnLst>
                                    <p:set>
                                      <p:cBhvr>
                                        <p:cTn id="93" dur="1" fill="hold">
                                          <p:stCondLst>
                                            <p:cond delay="0"/>
                                          </p:stCondLst>
                                        </p:cTn>
                                        <p:tgtEl>
                                          <p:spTgt spid="5122"/>
                                        </p:tgtEl>
                                        <p:attrNameLst>
                                          <p:attrName>style.visibility</p:attrName>
                                        </p:attrNameLst>
                                      </p:cBhvr>
                                      <p:to>
                                        <p:strVal val="visible"/>
                                      </p:to>
                                    </p:set>
                                    <p:anim calcmode="lin" valueType="num">
                                      <p:cBhvr>
                                        <p:cTn id="94" dur="1000" fill="hold"/>
                                        <p:tgtEl>
                                          <p:spTgt spid="5122"/>
                                        </p:tgtEl>
                                        <p:attrNameLst>
                                          <p:attrName>ppt_w</p:attrName>
                                        </p:attrNameLst>
                                      </p:cBhvr>
                                      <p:tavLst>
                                        <p:tav tm="0">
                                          <p:val>
                                            <p:fltVal val="0"/>
                                          </p:val>
                                        </p:tav>
                                        <p:tav tm="100000">
                                          <p:val>
                                            <p:strVal val="#ppt_w"/>
                                          </p:val>
                                        </p:tav>
                                      </p:tavLst>
                                    </p:anim>
                                    <p:anim calcmode="lin" valueType="num">
                                      <p:cBhvr>
                                        <p:cTn id="95" dur="1000" fill="hold"/>
                                        <p:tgtEl>
                                          <p:spTgt spid="5122"/>
                                        </p:tgtEl>
                                        <p:attrNameLst>
                                          <p:attrName>ppt_h</p:attrName>
                                        </p:attrNameLst>
                                      </p:cBhvr>
                                      <p:tavLst>
                                        <p:tav tm="0">
                                          <p:val>
                                            <p:fltVal val="0"/>
                                          </p:val>
                                        </p:tav>
                                        <p:tav tm="100000">
                                          <p:val>
                                            <p:strVal val="#ppt_h"/>
                                          </p:val>
                                        </p:tav>
                                      </p:tavLst>
                                    </p:anim>
                                    <p:anim calcmode="lin" valueType="num">
                                      <p:cBhvr>
                                        <p:cTn id="96" dur="1000" fill="hold"/>
                                        <p:tgtEl>
                                          <p:spTgt spid="5122"/>
                                        </p:tgtEl>
                                        <p:attrNameLst>
                                          <p:attrName>style.rotation</p:attrName>
                                        </p:attrNameLst>
                                      </p:cBhvr>
                                      <p:tavLst>
                                        <p:tav tm="0">
                                          <p:val>
                                            <p:fltVal val="90"/>
                                          </p:val>
                                        </p:tav>
                                        <p:tav tm="100000">
                                          <p:val>
                                            <p:fltVal val="0"/>
                                          </p:val>
                                        </p:tav>
                                      </p:tavLst>
                                    </p:anim>
                                    <p:animEffect transition="in" filter="fade">
                                      <p:cBhvr>
                                        <p:cTn id="9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normAutofit/>
          </a:bodyPr>
          <a:lstStyle/>
          <a:p>
            <a:pPr>
              <a:buFont typeface="Wingdings" pitchFamily="2" charset="2"/>
              <a:buChar char="v"/>
            </a:pPr>
            <a:r>
              <a:rPr lang="es-MX" b="1" dirty="0" smtClean="0"/>
              <a:t>¿cómo escaparemos nosotros si descuidamos una salvación tan grande? La cual, después que fue anunciada primeramente por medio del Señor, nos fue confirmada por los que oyeron, </a:t>
            </a:r>
          </a:p>
          <a:p>
            <a:pPr>
              <a:buFont typeface="Wingdings" pitchFamily="2" charset="2"/>
              <a:buChar char="v"/>
            </a:pPr>
            <a:r>
              <a:rPr lang="es-MX" b="1" dirty="0"/>
              <a:t>T</a:t>
            </a:r>
            <a:r>
              <a:rPr lang="es-MX" b="1" dirty="0" smtClean="0"/>
              <a:t>estificando Dios juntamente con ellos, tanto por señales como por prodigios, y por diversos milagros y por dones del Espíritu Santo según su propia voluntad. </a:t>
            </a:r>
          </a:p>
          <a:p>
            <a:pPr>
              <a:buFont typeface="Wingdings" pitchFamily="2" charset="2"/>
              <a:buChar char="v"/>
            </a:pPr>
            <a:r>
              <a:rPr lang="es-MX" b="1" dirty="0" smtClean="0"/>
              <a:t>Descuidamos nuestra salvación muchas veces por nuestro trabajo, nuestra familia, nuestros amigos, el dinero, nuestro negocio, descuidamos nuestra salvación por muchas cosas.</a:t>
            </a:r>
          </a:p>
          <a:p>
            <a:endParaRPr lang="es-MX" dirty="0"/>
          </a:p>
        </p:txBody>
      </p:sp>
    </p:spTree>
    <p:extLst>
      <p:ext uri="{BB962C8B-B14F-4D97-AF65-F5344CB8AC3E}">
        <p14:creationId xmlns:p14="http://schemas.microsoft.com/office/powerpoint/2010/main" val="408064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circle(in)">
                                      <p:cBhvr>
                                        <p:cTn id="4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4005064"/>
          </a:xfrm>
        </p:spPr>
        <p:txBody>
          <a:bodyPr>
            <a:normAutofit fontScale="85000" lnSpcReduction="20000"/>
          </a:bodyPr>
          <a:lstStyle/>
          <a:p>
            <a:pPr>
              <a:buFont typeface="Wingdings" pitchFamily="2" charset="2"/>
              <a:buChar char="v"/>
            </a:pPr>
            <a:r>
              <a:rPr lang="es-MX" b="1" dirty="0" smtClean="0"/>
              <a:t>La iglesia en </a:t>
            </a:r>
            <a:r>
              <a:rPr lang="es-MX" b="1" dirty="0" err="1" smtClean="0"/>
              <a:t>Efeso</a:t>
            </a:r>
            <a:r>
              <a:rPr lang="es-MX" b="1" dirty="0" smtClean="0"/>
              <a:t> descuido su primer amor. </a:t>
            </a:r>
          </a:p>
          <a:p>
            <a:pPr>
              <a:buFont typeface="Wingdings" pitchFamily="2" charset="2"/>
              <a:buChar char="v"/>
            </a:pPr>
            <a:r>
              <a:rPr lang="es-MX" b="1" dirty="0" smtClean="0"/>
              <a:t>Apocalipsis.2:4.</a:t>
            </a:r>
          </a:p>
          <a:p>
            <a:pPr>
              <a:buFont typeface="Wingdings" pitchFamily="2" charset="2"/>
              <a:buChar char="v"/>
            </a:pPr>
            <a:r>
              <a:rPr lang="es-MX" b="1" dirty="0" smtClean="0"/>
              <a:t> Pero tengo esto contra ti: que has dejado tu primer amor. </a:t>
            </a:r>
          </a:p>
          <a:p>
            <a:pPr>
              <a:buFont typeface="Wingdings" pitchFamily="2" charset="2"/>
              <a:buChar char="v"/>
            </a:pPr>
            <a:r>
              <a:rPr lang="es-MX" b="1" dirty="0" smtClean="0"/>
              <a:t>¿Esta descuidando usted su primer amor?</a:t>
            </a:r>
          </a:p>
          <a:p>
            <a:pPr>
              <a:buFont typeface="Wingdings" pitchFamily="2" charset="2"/>
              <a:buChar char="v"/>
            </a:pPr>
            <a:r>
              <a:rPr lang="es-MX" b="1" dirty="0" smtClean="0"/>
              <a:t>El descuido es un pecado que nos va a llegar a la condenación si no reflexionamos o hacemos un alto en nuestro camino. </a:t>
            </a:r>
          </a:p>
          <a:p>
            <a:pPr>
              <a:buFont typeface="Wingdings" pitchFamily="2" charset="2"/>
              <a:buChar char="v"/>
            </a:pPr>
            <a:r>
              <a:rPr lang="es-MX" b="1" dirty="0" smtClean="0"/>
              <a:t>¿Por qué esta descuidando usted su salvación? </a:t>
            </a:r>
          </a:p>
          <a:p>
            <a:pPr>
              <a:buFont typeface="Wingdings" pitchFamily="2" charset="2"/>
              <a:buChar char="v"/>
            </a:pPr>
            <a:r>
              <a:rPr lang="es-MX" b="1" dirty="0" smtClean="0"/>
              <a:t>El descuido a las cosas espirituales nos va a llegar al fracaso espiritual.</a:t>
            </a:r>
          </a:p>
          <a:p>
            <a:pPr>
              <a:buFont typeface="Wingdings" pitchFamily="2" charset="2"/>
              <a:buChar char="v"/>
            </a:pPr>
            <a:endParaRPr lang="es-MX" dirty="0"/>
          </a:p>
        </p:txBody>
      </p:sp>
      <p:pic>
        <p:nvPicPr>
          <p:cNvPr id="6146" name="Picture 2" descr="C:\Users\HP\Desktop\Quejarse\EL+PRIMER+AMOR+NO+PUEDE+SER+DESCUIDA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61048"/>
            <a:ext cx="9144000"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4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6146"/>
                                        </p:tgtEl>
                                        <p:attrNameLst>
                                          <p:attrName>style.visibility</p:attrName>
                                        </p:attrNameLst>
                                      </p:cBhvr>
                                      <p:to>
                                        <p:strVal val="visible"/>
                                      </p:to>
                                    </p:set>
                                    <p:anim calcmode="lin" valueType="num">
                                      <p:cBhvr>
                                        <p:cTn id="35" dur="1000" fill="hold"/>
                                        <p:tgtEl>
                                          <p:spTgt spid="6146"/>
                                        </p:tgtEl>
                                        <p:attrNameLst>
                                          <p:attrName>ppt_w</p:attrName>
                                        </p:attrNameLst>
                                      </p:cBhvr>
                                      <p:tavLst>
                                        <p:tav tm="0">
                                          <p:val>
                                            <p:fltVal val="0"/>
                                          </p:val>
                                        </p:tav>
                                        <p:tav tm="100000">
                                          <p:val>
                                            <p:strVal val="#ppt_w"/>
                                          </p:val>
                                        </p:tav>
                                      </p:tavLst>
                                    </p:anim>
                                    <p:anim calcmode="lin" valueType="num">
                                      <p:cBhvr>
                                        <p:cTn id="36" dur="1000" fill="hold"/>
                                        <p:tgtEl>
                                          <p:spTgt spid="6146"/>
                                        </p:tgtEl>
                                        <p:attrNameLst>
                                          <p:attrName>ppt_h</p:attrName>
                                        </p:attrNameLst>
                                      </p:cBhvr>
                                      <p:tavLst>
                                        <p:tav tm="0">
                                          <p:val>
                                            <p:fltVal val="0"/>
                                          </p:val>
                                        </p:tav>
                                        <p:tav tm="100000">
                                          <p:val>
                                            <p:strVal val="#ppt_h"/>
                                          </p:val>
                                        </p:tav>
                                      </p:tavLst>
                                    </p:anim>
                                    <p:anim calcmode="lin" valueType="num">
                                      <p:cBhvr>
                                        <p:cTn id="37" dur="1000" fill="hold"/>
                                        <p:tgtEl>
                                          <p:spTgt spid="6146"/>
                                        </p:tgtEl>
                                        <p:attrNameLst>
                                          <p:attrName>style.rotation</p:attrName>
                                        </p:attrNameLst>
                                      </p:cBhvr>
                                      <p:tavLst>
                                        <p:tav tm="0">
                                          <p:val>
                                            <p:fltVal val="90"/>
                                          </p:val>
                                        </p:tav>
                                        <p:tav tm="100000">
                                          <p:val>
                                            <p:fltVal val="0"/>
                                          </p:val>
                                        </p:tav>
                                      </p:tavLst>
                                    </p:anim>
                                    <p:animEffect transition="in" filter="fade">
                                      <p:cBhvr>
                                        <p:cTn id="38" dur="1000"/>
                                        <p:tgtEl>
                                          <p:spTgt spid="614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circle(in)">
                                      <p:cBhvr>
                                        <p:cTn id="43" dur="20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circle(in)">
                                      <p:cBhvr>
                                        <p:cTn id="48" dur="20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circle(in)">
                                      <p:cBhvr>
                                        <p:cTn id="53" dur="20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circle(in)">
                                      <p:cBhvr>
                                        <p:cTn id="5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4725144"/>
          </a:xfrm>
        </p:spPr>
        <p:txBody>
          <a:bodyPr>
            <a:normAutofit fontScale="92500" lnSpcReduction="20000"/>
          </a:bodyPr>
          <a:lstStyle/>
          <a:p>
            <a:pPr>
              <a:buFont typeface="Wingdings" pitchFamily="2" charset="2"/>
              <a:buChar char="v"/>
            </a:pPr>
            <a:r>
              <a:rPr lang="es-MX" b="1" dirty="0" smtClean="0"/>
              <a:t>Descuidamos la lectura de la palabra de Dios, la oración, la predicación, el reunirnos, el ofrendar, el cantar. </a:t>
            </a:r>
            <a:endParaRPr lang="es-MX" b="1" dirty="0" smtClean="0"/>
          </a:p>
          <a:p>
            <a:pPr>
              <a:buFont typeface="Wingdings" pitchFamily="2" charset="2"/>
              <a:buChar char="v"/>
            </a:pPr>
            <a:r>
              <a:rPr lang="es-MX" b="1" dirty="0" smtClean="0"/>
              <a:t>Descuidamos </a:t>
            </a:r>
            <a:r>
              <a:rPr lang="es-MX" b="1" dirty="0" smtClean="0"/>
              <a:t>estas cosas que son muy importante en nuestra vida espiritual la que nos van a llevar al cielo.</a:t>
            </a:r>
          </a:p>
          <a:p>
            <a:pPr>
              <a:buFont typeface="Wingdings" pitchFamily="2" charset="2"/>
              <a:buChar char="v"/>
            </a:pPr>
            <a:r>
              <a:rPr lang="es-MX" b="1" dirty="0" smtClean="0"/>
              <a:t>I Timoteo.4:13-14.</a:t>
            </a:r>
          </a:p>
          <a:p>
            <a:pPr>
              <a:buFont typeface="Wingdings" pitchFamily="2" charset="2"/>
              <a:buChar char="v"/>
            </a:pPr>
            <a:r>
              <a:rPr lang="es-MX" b="1" dirty="0" smtClean="0"/>
              <a:t>Entretanto que llego, ocúpate en la lectura de las Escrituras, la exhortación y la enseñanza. </a:t>
            </a:r>
          </a:p>
          <a:p>
            <a:pPr>
              <a:buFont typeface="Wingdings" pitchFamily="2" charset="2"/>
              <a:buChar char="v"/>
            </a:pPr>
            <a:r>
              <a:rPr lang="es-MX" b="1" dirty="0" smtClean="0"/>
              <a:t>No descuides el don espiritual que está en ti, que te fue conferido por medio de la profecía con la imposición de manos del presbiterio. </a:t>
            </a:r>
          </a:p>
          <a:p>
            <a:endParaRPr lang="es-MX" dirty="0"/>
          </a:p>
        </p:txBody>
      </p:sp>
      <p:pic>
        <p:nvPicPr>
          <p:cNvPr id="7170" name="Picture 2" descr="C:\Users\HP\Desktop\Quejarse\ex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70001"/>
            <a:ext cx="9143999"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4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80">
                                          <p:stCondLst>
                                            <p:cond delay="0"/>
                                          </p:stCondLst>
                                        </p:cTn>
                                        <p:tgtEl>
                                          <p:spTgt spid="3">
                                            <p:txEl>
                                              <p:pRg st="3" end="3"/>
                                            </p:txEl>
                                          </p:spTgt>
                                        </p:tgtEl>
                                      </p:cBhvr>
                                    </p:animEffect>
                                    <p:anim calcmode="lin" valueType="num">
                                      <p:cBhvr>
                                        <p:cTn id="2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3" end="3"/>
                                            </p:txEl>
                                          </p:spTgt>
                                        </p:tgtEl>
                                      </p:cBhvr>
                                      <p:to x="100000" y="60000"/>
                                    </p:animScale>
                                    <p:animScale>
                                      <p:cBhvr>
                                        <p:cTn id="29" dur="166" decel="50000">
                                          <p:stCondLst>
                                            <p:cond delay="676"/>
                                          </p:stCondLst>
                                        </p:cTn>
                                        <p:tgtEl>
                                          <p:spTgt spid="3">
                                            <p:txEl>
                                              <p:pRg st="3" end="3"/>
                                            </p:txEl>
                                          </p:spTgt>
                                        </p:tgtEl>
                                      </p:cBhvr>
                                      <p:to x="100000" y="100000"/>
                                    </p:animScale>
                                    <p:animScale>
                                      <p:cBhvr>
                                        <p:cTn id="30" dur="26">
                                          <p:stCondLst>
                                            <p:cond delay="1312"/>
                                          </p:stCondLst>
                                        </p:cTn>
                                        <p:tgtEl>
                                          <p:spTgt spid="3">
                                            <p:txEl>
                                              <p:pRg st="3" end="3"/>
                                            </p:txEl>
                                          </p:spTgt>
                                        </p:tgtEl>
                                      </p:cBhvr>
                                      <p:to x="100000" y="80000"/>
                                    </p:animScale>
                                    <p:animScale>
                                      <p:cBhvr>
                                        <p:cTn id="31" dur="166" decel="50000">
                                          <p:stCondLst>
                                            <p:cond delay="1338"/>
                                          </p:stCondLst>
                                        </p:cTn>
                                        <p:tgtEl>
                                          <p:spTgt spid="3">
                                            <p:txEl>
                                              <p:pRg st="3" end="3"/>
                                            </p:txEl>
                                          </p:spTgt>
                                        </p:tgtEl>
                                      </p:cBhvr>
                                      <p:to x="100000" y="100000"/>
                                    </p:animScale>
                                    <p:animScale>
                                      <p:cBhvr>
                                        <p:cTn id="32" dur="26">
                                          <p:stCondLst>
                                            <p:cond delay="1642"/>
                                          </p:stCondLst>
                                        </p:cTn>
                                        <p:tgtEl>
                                          <p:spTgt spid="3">
                                            <p:txEl>
                                              <p:pRg st="3" end="3"/>
                                            </p:txEl>
                                          </p:spTgt>
                                        </p:tgtEl>
                                      </p:cBhvr>
                                      <p:to x="100000" y="90000"/>
                                    </p:animScale>
                                    <p:animScale>
                                      <p:cBhvr>
                                        <p:cTn id="33" dur="166" decel="50000">
                                          <p:stCondLst>
                                            <p:cond delay="1668"/>
                                          </p:stCondLst>
                                        </p:cTn>
                                        <p:tgtEl>
                                          <p:spTgt spid="3">
                                            <p:txEl>
                                              <p:pRg st="3" end="3"/>
                                            </p:txEl>
                                          </p:spTgt>
                                        </p:tgtEl>
                                      </p:cBhvr>
                                      <p:to x="100000" y="100000"/>
                                    </p:animScale>
                                    <p:animScale>
                                      <p:cBhvr>
                                        <p:cTn id="34" dur="26">
                                          <p:stCondLst>
                                            <p:cond delay="1808"/>
                                          </p:stCondLst>
                                        </p:cTn>
                                        <p:tgtEl>
                                          <p:spTgt spid="3">
                                            <p:txEl>
                                              <p:pRg st="3" end="3"/>
                                            </p:txEl>
                                          </p:spTgt>
                                        </p:tgtEl>
                                      </p:cBhvr>
                                      <p:to x="100000" y="95000"/>
                                    </p:animScale>
                                    <p:animScale>
                                      <p:cBhvr>
                                        <p:cTn id="35" dur="166" decel="50000">
                                          <p:stCondLst>
                                            <p:cond delay="1834"/>
                                          </p:stCondLst>
                                        </p:cTn>
                                        <p:tgtEl>
                                          <p:spTgt spid="3">
                                            <p:txEl>
                                              <p:pRg st="3" end="3"/>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down)">
                                      <p:cBhvr>
                                        <p:cTn id="40" dur="580">
                                          <p:stCondLst>
                                            <p:cond delay="0"/>
                                          </p:stCondLst>
                                        </p:cTn>
                                        <p:tgtEl>
                                          <p:spTgt spid="3">
                                            <p:txEl>
                                              <p:pRg st="4" end="4"/>
                                            </p:txEl>
                                          </p:spTgt>
                                        </p:tgtEl>
                                      </p:cBhvr>
                                    </p:animEffect>
                                    <p:anim calcmode="lin" valueType="num">
                                      <p:cBhvr>
                                        <p:cTn id="4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4" end="4"/>
                                            </p:txEl>
                                          </p:spTgt>
                                        </p:tgtEl>
                                      </p:cBhvr>
                                      <p:to x="100000" y="60000"/>
                                    </p:animScale>
                                    <p:animScale>
                                      <p:cBhvr>
                                        <p:cTn id="47" dur="166" decel="50000">
                                          <p:stCondLst>
                                            <p:cond delay="676"/>
                                          </p:stCondLst>
                                        </p:cTn>
                                        <p:tgtEl>
                                          <p:spTgt spid="3">
                                            <p:txEl>
                                              <p:pRg st="4" end="4"/>
                                            </p:txEl>
                                          </p:spTgt>
                                        </p:tgtEl>
                                      </p:cBhvr>
                                      <p:to x="100000" y="100000"/>
                                    </p:animScale>
                                    <p:animScale>
                                      <p:cBhvr>
                                        <p:cTn id="48" dur="26">
                                          <p:stCondLst>
                                            <p:cond delay="1312"/>
                                          </p:stCondLst>
                                        </p:cTn>
                                        <p:tgtEl>
                                          <p:spTgt spid="3">
                                            <p:txEl>
                                              <p:pRg st="4" end="4"/>
                                            </p:txEl>
                                          </p:spTgt>
                                        </p:tgtEl>
                                      </p:cBhvr>
                                      <p:to x="100000" y="80000"/>
                                    </p:animScale>
                                    <p:animScale>
                                      <p:cBhvr>
                                        <p:cTn id="49" dur="166" decel="50000">
                                          <p:stCondLst>
                                            <p:cond delay="1338"/>
                                          </p:stCondLst>
                                        </p:cTn>
                                        <p:tgtEl>
                                          <p:spTgt spid="3">
                                            <p:txEl>
                                              <p:pRg st="4" end="4"/>
                                            </p:txEl>
                                          </p:spTgt>
                                        </p:tgtEl>
                                      </p:cBhvr>
                                      <p:to x="100000" y="100000"/>
                                    </p:animScale>
                                    <p:animScale>
                                      <p:cBhvr>
                                        <p:cTn id="50" dur="26">
                                          <p:stCondLst>
                                            <p:cond delay="1642"/>
                                          </p:stCondLst>
                                        </p:cTn>
                                        <p:tgtEl>
                                          <p:spTgt spid="3">
                                            <p:txEl>
                                              <p:pRg st="4" end="4"/>
                                            </p:txEl>
                                          </p:spTgt>
                                        </p:tgtEl>
                                      </p:cBhvr>
                                      <p:to x="100000" y="90000"/>
                                    </p:animScale>
                                    <p:animScale>
                                      <p:cBhvr>
                                        <p:cTn id="51" dur="166" decel="50000">
                                          <p:stCondLst>
                                            <p:cond delay="1668"/>
                                          </p:stCondLst>
                                        </p:cTn>
                                        <p:tgtEl>
                                          <p:spTgt spid="3">
                                            <p:txEl>
                                              <p:pRg st="4" end="4"/>
                                            </p:txEl>
                                          </p:spTgt>
                                        </p:tgtEl>
                                      </p:cBhvr>
                                      <p:to x="100000" y="100000"/>
                                    </p:animScale>
                                    <p:animScale>
                                      <p:cBhvr>
                                        <p:cTn id="52" dur="26">
                                          <p:stCondLst>
                                            <p:cond delay="1808"/>
                                          </p:stCondLst>
                                        </p:cTn>
                                        <p:tgtEl>
                                          <p:spTgt spid="3">
                                            <p:txEl>
                                              <p:pRg st="4" end="4"/>
                                            </p:txEl>
                                          </p:spTgt>
                                        </p:tgtEl>
                                      </p:cBhvr>
                                      <p:to x="100000" y="95000"/>
                                    </p:animScale>
                                    <p:animScale>
                                      <p:cBhvr>
                                        <p:cTn id="53" dur="166" decel="50000">
                                          <p:stCondLst>
                                            <p:cond delay="1834"/>
                                          </p:stCondLst>
                                        </p:cTn>
                                        <p:tgtEl>
                                          <p:spTgt spid="3">
                                            <p:txEl>
                                              <p:pRg st="4" end="4"/>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7170"/>
                                        </p:tgtEl>
                                        <p:attrNameLst>
                                          <p:attrName>style.visibility</p:attrName>
                                        </p:attrNameLst>
                                      </p:cBhvr>
                                      <p:to>
                                        <p:strVal val="visible"/>
                                      </p:to>
                                    </p:set>
                                    <p:anim calcmode="lin" valueType="num">
                                      <p:cBhvr>
                                        <p:cTn id="58" dur="1000" fill="hold"/>
                                        <p:tgtEl>
                                          <p:spTgt spid="7170"/>
                                        </p:tgtEl>
                                        <p:attrNameLst>
                                          <p:attrName>ppt_w</p:attrName>
                                        </p:attrNameLst>
                                      </p:cBhvr>
                                      <p:tavLst>
                                        <p:tav tm="0">
                                          <p:val>
                                            <p:fltVal val="0"/>
                                          </p:val>
                                        </p:tav>
                                        <p:tav tm="100000">
                                          <p:val>
                                            <p:strVal val="#ppt_w"/>
                                          </p:val>
                                        </p:tav>
                                      </p:tavLst>
                                    </p:anim>
                                    <p:anim calcmode="lin" valueType="num">
                                      <p:cBhvr>
                                        <p:cTn id="59" dur="1000" fill="hold"/>
                                        <p:tgtEl>
                                          <p:spTgt spid="7170"/>
                                        </p:tgtEl>
                                        <p:attrNameLst>
                                          <p:attrName>ppt_h</p:attrName>
                                        </p:attrNameLst>
                                      </p:cBhvr>
                                      <p:tavLst>
                                        <p:tav tm="0">
                                          <p:val>
                                            <p:fltVal val="0"/>
                                          </p:val>
                                        </p:tav>
                                        <p:tav tm="100000">
                                          <p:val>
                                            <p:strVal val="#ppt_h"/>
                                          </p:val>
                                        </p:tav>
                                      </p:tavLst>
                                    </p:anim>
                                    <p:anim calcmode="lin" valueType="num">
                                      <p:cBhvr>
                                        <p:cTn id="60" dur="1000" fill="hold"/>
                                        <p:tgtEl>
                                          <p:spTgt spid="7170"/>
                                        </p:tgtEl>
                                        <p:attrNameLst>
                                          <p:attrName>style.rotation</p:attrName>
                                        </p:attrNameLst>
                                      </p:cBhvr>
                                      <p:tavLst>
                                        <p:tav tm="0">
                                          <p:val>
                                            <p:fltVal val="90"/>
                                          </p:val>
                                        </p:tav>
                                        <p:tav tm="100000">
                                          <p:val>
                                            <p:fltVal val="0"/>
                                          </p:val>
                                        </p:tav>
                                      </p:tavLst>
                                    </p:anim>
                                    <p:animEffect transition="in" filter="fade">
                                      <p:cBhvr>
                                        <p:cTn id="61"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4941168"/>
          </a:xfrm>
        </p:spPr>
        <p:txBody>
          <a:bodyPr/>
          <a:lstStyle/>
          <a:p>
            <a:pPr>
              <a:buFont typeface="Wingdings" pitchFamily="2" charset="2"/>
              <a:buChar char="v"/>
            </a:pPr>
            <a:r>
              <a:rPr lang="es-MX" b="1" dirty="0" smtClean="0"/>
              <a:t>Pecados que muchas veces pasamos por alto son:</a:t>
            </a:r>
          </a:p>
          <a:p>
            <a:pPr>
              <a:buFont typeface="Wingdings" pitchFamily="2" charset="2"/>
              <a:buChar char="v"/>
            </a:pPr>
            <a:r>
              <a:rPr lang="es-MX" b="1" dirty="0" smtClean="0"/>
              <a:t>1.	El pecado del rezongo o quejarnos.</a:t>
            </a:r>
          </a:p>
          <a:p>
            <a:pPr>
              <a:buFont typeface="Wingdings" pitchFamily="2" charset="2"/>
              <a:buChar char="v"/>
            </a:pPr>
            <a:r>
              <a:rPr lang="es-MX" b="1" dirty="0" smtClean="0"/>
              <a:t>2.	El pecado del descuido.</a:t>
            </a:r>
          </a:p>
          <a:p>
            <a:pPr>
              <a:buFont typeface="Wingdings" pitchFamily="2" charset="2"/>
              <a:buChar char="v"/>
            </a:pPr>
            <a:r>
              <a:rPr lang="es-MX" b="1" dirty="0" smtClean="0"/>
              <a:t>3.	El pecado de la obediencia a media.</a:t>
            </a:r>
          </a:p>
          <a:p>
            <a:pPr>
              <a:buFont typeface="Wingdings" pitchFamily="2" charset="2"/>
              <a:buChar char="v"/>
            </a:pPr>
            <a:r>
              <a:rPr lang="es-MX" b="1" dirty="0" smtClean="0"/>
              <a:t>Estos son algunos pecados que descuidamos podrían haber mas pero estos son lo que podríamos estar descuidando, esperando en Dios que podamos ver estos pecados y desecharlos para poder agradar a Dios.</a:t>
            </a:r>
          </a:p>
          <a:p>
            <a:endParaRPr lang="es-MX" dirty="0"/>
          </a:p>
        </p:txBody>
      </p:sp>
      <p:pic>
        <p:nvPicPr>
          <p:cNvPr id="2050" name="Picture 2" descr="C:\Users\HP\Desktop\Señales\Imagen Animadas\llorando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953000"/>
            <a:ext cx="2699792"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P\Desktop\Señales\Imagen Animadas\Roma-15.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5085184"/>
            <a:ext cx="2592288" cy="17713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P\Desktop\Señales\Imagen Animadas\rhn577.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4581128"/>
            <a:ext cx="2987824" cy="228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12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MX" b="1" dirty="0" smtClean="0"/>
              <a:t>EL PECADO DE LA OBEDIENCIA A MEDIA.</a:t>
            </a:r>
            <a:endParaRPr lang="es-MX" b="1" dirty="0"/>
          </a:p>
        </p:txBody>
      </p:sp>
      <p:sp>
        <p:nvSpPr>
          <p:cNvPr id="3" name="2 Marcador de contenido"/>
          <p:cNvSpPr>
            <a:spLocks noGrp="1"/>
          </p:cNvSpPr>
          <p:nvPr>
            <p:ph idx="1"/>
          </p:nvPr>
        </p:nvSpPr>
        <p:spPr>
          <a:xfrm>
            <a:off x="-8206" y="1556792"/>
            <a:ext cx="6092374" cy="5400600"/>
          </a:xfrm>
        </p:spPr>
        <p:txBody>
          <a:bodyPr>
            <a:normAutofit fontScale="92500"/>
          </a:bodyPr>
          <a:lstStyle/>
          <a:p>
            <a:pPr>
              <a:buFont typeface="Wingdings" pitchFamily="2" charset="2"/>
              <a:buChar char="v"/>
            </a:pPr>
            <a:r>
              <a:rPr lang="es-MX" b="1" dirty="0" smtClean="0"/>
              <a:t>Este es otra pecado que afecta mucho en la iglesia, muchos hermanos creen que con solo reunirse el día domingo y todos los días que la iglesia tiene como acuerdo ya están bien, ya va a ir al cielo, pero lamentablemente no es así, esto es una obediencia a media. </a:t>
            </a:r>
          </a:p>
          <a:p>
            <a:pPr>
              <a:buFont typeface="Wingdings" pitchFamily="2" charset="2"/>
              <a:buChar char="v"/>
            </a:pPr>
            <a:r>
              <a:rPr lang="es-MX" b="1" dirty="0" smtClean="0"/>
              <a:t>Dios no quiere obediencia a media, quiere obediencia total a El.</a:t>
            </a:r>
            <a:endParaRPr lang="es-MX" b="1" dirty="0"/>
          </a:p>
        </p:txBody>
      </p:sp>
      <p:pic>
        <p:nvPicPr>
          <p:cNvPr id="8194" name="Picture 2" descr="C:\Users\HP\Desktop\Quejarse\bc89f66cd608518a8b22fc0075351da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772816"/>
            <a:ext cx="3059832"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95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194"/>
                                        </p:tgtEl>
                                        <p:attrNameLst>
                                          <p:attrName>style.visibility</p:attrName>
                                        </p:attrNameLst>
                                      </p:cBhvr>
                                      <p:to>
                                        <p:strVal val="visible"/>
                                      </p:to>
                                    </p:set>
                                    <p:anim calcmode="lin" valueType="num">
                                      <p:cBhvr>
                                        <p:cTn id="23" dur="1000" fill="hold"/>
                                        <p:tgtEl>
                                          <p:spTgt spid="8194"/>
                                        </p:tgtEl>
                                        <p:attrNameLst>
                                          <p:attrName>ppt_w</p:attrName>
                                        </p:attrNameLst>
                                      </p:cBhvr>
                                      <p:tavLst>
                                        <p:tav tm="0">
                                          <p:val>
                                            <p:fltVal val="0"/>
                                          </p:val>
                                        </p:tav>
                                        <p:tav tm="100000">
                                          <p:val>
                                            <p:strVal val="#ppt_w"/>
                                          </p:val>
                                        </p:tav>
                                      </p:tavLst>
                                    </p:anim>
                                    <p:anim calcmode="lin" valueType="num">
                                      <p:cBhvr>
                                        <p:cTn id="24" dur="1000" fill="hold"/>
                                        <p:tgtEl>
                                          <p:spTgt spid="8194"/>
                                        </p:tgtEl>
                                        <p:attrNameLst>
                                          <p:attrName>ppt_h</p:attrName>
                                        </p:attrNameLst>
                                      </p:cBhvr>
                                      <p:tavLst>
                                        <p:tav tm="0">
                                          <p:val>
                                            <p:fltVal val="0"/>
                                          </p:val>
                                        </p:tav>
                                        <p:tav tm="100000">
                                          <p:val>
                                            <p:strVal val="#ppt_h"/>
                                          </p:val>
                                        </p:tav>
                                      </p:tavLst>
                                    </p:anim>
                                    <p:anim calcmode="lin" valueType="num">
                                      <p:cBhvr>
                                        <p:cTn id="25" dur="1000" fill="hold"/>
                                        <p:tgtEl>
                                          <p:spTgt spid="8194"/>
                                        </p:tgtEl>
                                        <p:attrNameLst>
                                          <p:attrName>style.rotation</p:attrName>
                                        </p:attrNameLst>
                                      </p:cBhvr>
                                      <p:tavLst>
                                        <p:tav tm="0">
                                          <p:val>
                                            <p:fltVal val="90"/>
                                          </p:val>
                                        </p:tav>
                                        <p:tav tm="100000">
                                          <p:val>
                                            <p:fltVal val="0"/>
                                          </p:val>
                                        </p:tav>
                                      </p:tavLst>
                                    </p:anim>
                                    <p:animEffect transition="in" filter="fade">
                                      <p:cBhvr>
                                        <p:cTn id="26"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normAutofit fontScale="92500"/>
          </a:bodyPr>
          <a:lstStyle/>
          <a:p>
            <a:pPr>
              <a:buFont typeface="Wingdings" pitchFamily="2" charset="2"/>
              <a:buChar char="v"/>
            </a:pPr>
            <a:r>
              <a:rPr lang="es-MX" b="1" dirty="0" smtClean="0"/>
              <a:t>La obediencia a Media no existe porque no agrada a Dios, obedecemos totalmente a Dios o no le obedecemos. Porque el que guarda toda la ley y tropieza en un punto se hace culpable de toda la ley. </a:t>
            </a:r>
          </a:p>
          <a:p>
            <a:pPr>
              <a:buFont typeface="Wingdings" pitchFamily="2" charset="2"/>
              <a:buChar char="v"/>
            </a:pPr>
            <a:r>
              <a:rPr lang="es-MX" b="1" dirty="0" smtClean="0"/>
              <a:t>Santiago.2:10-11.</a:t>
            </a:r>
          </a:p>
          <a:p>
            <a:pPr>
              <a:buFont typeface="Wingdings" pitchFamily="2" charset="2"/>
              <a:buChar char="v"/>
            </a:pPr>
            <a:r>
              <a:rPr lang="es-MX" b="1" dirty="0" smtClean="0"/>
              <a:t>Porque cualquiera que guarda toda la ley, pero tropieza en un punto, se ha hecho culpable de todos. </a:t>
            </a:r>
          </a:p>
          <a:p>
            <a:pPr>
              <a:buFont typeface="Wingdings" pitchFamily="2" charset="2"/>
              <a:buChar char="v"/>
            </a:pPr>
            <a:r>
              <a:rPr lang="es-MX" b="1" dirty="0" smtClean="0"/>
              <a:t>Pues el que dijo: NO COMETAS ADULTERIO, también dijo: NO MATES. Ahora bien, si tú no cometes adulterio, pero matas, te has convertido en transgresor de la ley.  </a:t>
            </a:r>
          </a:p>
          <a:p>
            <a:pPr>
              <a:buFont typeface="Wingdings" pitchFamily="2" charset="2"/>
              <a:buChar char="v"/>
            </a:pPr>
            <a:r>
              <a:rPr lang="es-MX" b="1" dirty="0" smtClean="0"/>
              <a:t>No podemos guardar solo parte de la ley de Dios y la otra parte no, tenemos que guardarla toda completamente, no a media.</a:t>
            </a:r>
            <a:endParaRPr lang="es-MX" b="1" dirty="0"/>
          </a:p>
        </p:txBody>
      </p:sp>
    </p:spTree>
    <p:extLst>
      <p:ext uri="{BB962C8B-B14F-4D97-AF65-F5344CB8AC3E}">
        <p14:creationId xmlns:p14="http://schemas.microsoft.com/office/powerpoint/2010/main" val="41624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80">
                                          <p:stCondLst>
                                            <p:cond delay="0"/>
                                          </p:stCondLst>
                                        </p:cTn>
                                        <p:tgtEl>
                                          <p:spTgt spid="3">
                                            <p:txEl>
                                              <p:pRg st="3" end="3"/>
                                            </p:txEl>
                                          </p:spTgt>
                                        </p:tgtEl>
                                      </p:cBhvr>
                                    </p:animEffect>
                                    <p:anim calcmode="lin" valueType="num">
                                      <p:cBhvr>
                                        <p:cTn id="3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3" end="3"/>
                                            </p:txEl>
                                          </p:spTgt>
                                        </p:tgtEl>
                                      </p:cBhvr>
                                      <p:to x="100000" y="60000"/>
                                    </p:animScale>
                                    <p:animScale>
                                      <p:cBhvr>
                                        <p:cTn id="42" dur="166" decel="50000">
                                          <p:stCondLst>
                                            <p:cond delay="676"/>
                                          </p:stCondLst>
                                        </p:cTn>
                                        <p:tgtEl>
                                          <p:spTgt spid="3">
                                            <p:txEl>
                                              <p:pRg st="3" end="3"/>
                                            </p:txEl>
                                          </p:spTgt>
                                        </p:tgtEl>
                                      </p:cBhvr>
                                      <p:to x="100000" y="100000"/>
                                    </p:animScale>
                                    <p:animScale>
                                      <p:cBhvr>
                                        <p:cTn id="43" dur="26">
                                          <p:stCondLst>
                                            <p:cond delay="1312"/>
                                          </p:stCondLst>
                                        </p:cTn>
                                        <p:tgtEl>
                                          <p:spTgt spid="3">
                                            <p:txEl>
                                              <p:pRg st="3" end="3"/>
                                            </p:txEl>
                                          </p:spTgt>
                                        </p:tgtEl>
                                      </p:cBhvr>
                                      <p:to x="100000" y="80000"/>
                                    </p:animScale>
                                    <p:animScale>
                                      <p:cBhvr>
                                        <p:cTn id="44" dur="166" decel="50000">
                                          <p:stCondLst>
                                            <p:cond delay="1338"/>
                                          </p:stCondLst>
                                        </p:cTn>
                                        <p:tgtEl>
                                          <p:spTgt spid="3">
                                            <p:txEl>
                                              <p:pRg st="3" end="3"/>
                                            </p:txEl>
                                          </p:spTgt>
                                        </p:tgtEl>
                                      </p:cBhvr>
                                      <p:to x="100000" y="100000"/>
                                    </p:animScale>
                                    <p:animScale>
                                      <p:cBhvr>
                                        <p:cTn id="45" dur="26">
                                          <p:stCondLst>
                                            <p:cond delay="1642"/>
                                          </p:stCondLst>
                                        </p:cTn>
                                        <p:tgtEl>
                                          <p:spTgt spid="3">
                                            <p:txEl>
                                              <p:pRg st="3" end="3"/>
                                            </p:txEl>
                                          </p:spTgt>
                                        </p:tgtEl>
                                      </p:cBhvr>
                                      <p:to x="100000" y="90000"/>
                                    </p:animScale>
                                    <p:animScale>
                                      <p:cBhvr>
                                        <p:cTn id="46" dur="166" decel="50000">
                                          <p:stCondLst>
                                            <p:cond delay="1668"/>
                                          </p:stCondLst>
                                        </p:cTn>
                                        <p:tgtEl>
                                          <p:spTgt spid="3">
                                            <p:txEl>
                                              <p:pRg st="3" end="3"/>
                                            </p:txEl>
                                          </p:spTgt>
                                        </p:tgtEl>
                                      </p:cBhvr>
                                      <p:to x="100000" y="100000"/>
                                    </p:animScale>
                                    <p:animScale>
                                      <p:cBhvr>
                                        <p:cTn id="47" dur="26">
                                          <p:stCondLst>
                                            <p:cond delay="1808"/>
                                          </p:stCondLst>
                                        </p:cTn>
                                        <p:tgtEl>
                                          <p:spTgt spid="3">
                                            <p:txEl>
                                              <p:pRg st="3" end="3"/>
                                            </p:txEl>
                                          </p:spTgt>
                                        </p:tgtEl>
                                      </p:cBhvr>
                                      <p:to x="100000" y="95000"/>
                                    </p:animScale>
                                    <p:animScale>
                                      <p:cBhvr>
                                        <p:cTn id="48" dur="166" decel="50000">
                                          <p:stCondLst>
                                            <p:cond delay="1834"/>
                                          </p:stCondLst>
                                        </p:cTn>
                                        <p:tgtEl>
                                          <p:spTgt spid="3">
                                            <p:txEl>
                                              <p:pRg st="3" end="3"/>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circle(in)">
                                      <p:cBhvr>
                                        <p:cTn id="5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4716016" cy="6858000"/>
          </a:xfrm>
        </p:spPr>
        <p:txBody>
          <a:bodyPr>
            <a:normAutofit fontScale="77500" lnSpcReduction="20000"/>
          </a:bodyPr>
          <a:lstStyle/>
          <a:p>
            <a:pPr>
              <a:buFont typeface="Wingdings" pitchFamily="2" charset="2"/>
              <a:buChar char="v"/>
            </a:pPr>
            <a:r>
              <a:rPr lang="es-MX" b="1" dirty="0" smtClean="0"/>
              <a:t>Moisés obedeció a media. </a:t>
            </a:r>
          </a:p>
          <a:p>
            <a:pPr>
              <a:buFont typeface="Wingdings" pitchFamily="2" charset="2"/>
              <a:buChar char="v"/>
            </a:pPr>
            <a:r>
              <a:rPr lang="es-MX" b="1" dirty="0" smtClean="0"/>
              <a:t>Números.20:7-12.</a:t>
            </a:r>
          </a:p>
          <a:p>
            <a:pPr>
              <a:buFont typeface="Wingdings" pitchFamily="2" charset="2"/>
              <a:buChar char="v"/>
            </a:pPr>
            <a:r>
              <a:rPr lang="es-MX" b="1" dirty="0" smtClean="0"/>
              <a:t>Y habló el SEÑOR a Moisés, diciendo: </a:t>
            </a:r>
          </a:p>
          <a:p>
            <a:pPr>
              <a:buFont typeface="Wingdings" pitchFamily="2" charset="2"/>
              <a:buChar char="v"/>
            </a:pPr>
            <a:r>
              <a:rPr lang="es-MX" b="1" dirty="0" smtClean="0"/>
              <a:t>Toma la vara y reúne a la congregación, tú y tu hermano Aarón, y hablad a la peña a la vista de ellos, para que la peña dé su agua. Así sacarás para ellos agua de la peña, y beban la congregación y sus animales. </a:t>
            </a:r>
          </a:p>
          <a:p>
            <a:pPr>
              <a:buFont typeface="Wingdings" pitchFamily="2" charset="2"/>
              <a:buChar char="v"/>
            </a:pPr>
            <a:r>
              <a:rPr lang="es-MX" b="1" dirty="0" smtClean="0"/>
              <a:t>Tomó Moisés la vara de la presencia del SEÑOR, tal como El se lo había ordenado; </a:t>
            </a:r>
          </a:p>
          <a:p>
            <a:pPr>
              <a:buFont typeface="Wingdings" pitchFamily="2" charset="2"/>
              <a:buChar char="v"/>
            </a:pPr>
            <a:r>
              <a:rPr lang="es-MX" b="1" dirty="0" smtClean="0"/>
              <a:t>y Moisés y Aarón reunieron al pueblo ante la peña. Y él les dijo: Oíd, ahora, rebeldes. ¿Sacaremos agua de esta peña para vosotros?</a:t>
            </a:r>
          </a:p>
          <a:p>
            <a:endParaRPr lang="es-MX" b="1" dirty="0"/>
          </a:p>
        </p:txBody>
      </p:sp>
      <p:pic>
        <p:nvPicPr>
          <p:cNvPr id="9218" name="Picture 2" descr="C:\Users\HP\Desktop\Quejarse\descar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0"/>
            <a:ext cx="4427984" cy="686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4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80">
                                          <p:stCondLst>
                                            <p:cond delay="0"/>
                                          </p:stCondLst>
                                        </p:cTn>
                                        <p:tgtEl>
                                          <p:spTgt spid="3">
                                            <p:txEl>
                                              <p:pRg st="3" end="3"/>
                                            </p:txEl>
                                          </p:spTgt>
                                        </p:tgtEl>
                                      </p:cBhvr>
                                    </p:animEffect>
                                    <p:anim calcmode="lin" valueType="num">
                                      <p:cBhvr>
                                        <p:cTn id="3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3" end="3"/>
                                            </p:txEl>
                                          </p:spTgt>
                                        </p:tgtEl>
                                      </p:cBhvr>
                                      <p:to x="100000" y="60000"/>
                                    </p:animScale>
                                    <p:animScale>
                                      <p:cBhvr>
                                        <p:cTn id="42" dur="166" decel="50000">
                                          <p:stCondLst>
                                            <p:cond delay="676"/>
                                          </p:stCondLst>
                                        </p:cTn>
                                        <p:tgtEl>
                                          <p:spTgt spid="3">
                                            <p:txEl>
                                              <p:pRg st="3" end="3"/>
                                            </p:txEl>
                                          </p:spTgt>
                                        </p:tgtEl>
                                      </p:cBhvr>
                                      <p:to x="100000" y="100000"/>
                                    </p:animScale>
                                    <p:animScale>
                                      <p:cBhvr>
                                        <p:cTn id="43" dur="26">
                                          <p:stCondLst>
                                            <p:cond delay="1312"/>
                                          </p:stCondLst>
                                        </p:cTn>
                                        <p:tgtEl>
                                          <p:spTgt spid="3">
                                            <p:txEl>
                                              <p:pRg st="3" end="3"/>
                                            </p:txEl>
                                          </p:spTgt>
                                        </p:tgtEl>
                                      </p:cBhvr>
                                      <p:to x="100000" y="80000"/>
                                    </p:animScale>
                                    <p:animScale>
                                      <p:cBhvr>
                                        <p:cTn id="44" dur="166" decel="50000">
                                          <p:stCondLst>
                                            <p:cond delay="1338"/>
                                          </p:stCondLst>
                                        </p:cTn>
                                        <p:tgtEl>
                                          <p:spTgt spid="3">
                                            <p:txEl>
                                              <p:pRg st="3" end="3"/>
                                            </p:txEl>
                                          </p:spTgt>
                                        </p:tgtEl>
                                      </p:cBhvr>
                                      <p:to x="100000" y="100000"/>
                                    </p:animScale>
                                    <p:animScale>
                                      <p:cBhvr>
                                        <p:cTn id="45" dur="26">
                                          <p:stCondLst>
                                            <p:cond delay="1642"/>
                                          </p:stCondLst>
                                        </p:cTn>
                                        <p:tgtEl>
                                          <p:spTgt spid="3">
                                            <p:txEl>
                                              <p:pRg st="3" end="3"/>
                                            </p:txEl>
                                          </p:spTgt>
                                        </p:tgtEl>
                                      </p:cBhvr>
                                      <p:to x="100000" y="90000"/>
                                    </p:animScale>
                                    <p:animScale>
                                      <p:cBhvr>
                                        <p:cTn id="46" dur="166" decel="50000">
                                          <p:stCondLst>
                                            <p:cond delay="1668"/>
                                          </p:stCondLst>
                                        </p:cTn>
                                        <p:tgtEl>
                                          <p:spTgt spid="3">
                                            <p:txEl>
                                              <p:pRg st="3" end="3"/>
                                            </p:txEl>
                                          </p:spTgt>
                                        </p:tgtEl>
                                      </p:cBhvr>
                                      <p:to x="100000" y="100000"/>
                                    </p:animScale>
                                    <p:animScale>
                                      <p:cBhvr>
                                        <p:cTn id="47" dur="26">
                                          <p:stCondLst>
                                            <p:cond delay="1808"/>
                                          </p:stCondLst>
                                        </p:cTn>
                                        <p:tgtEl>
                                          <p:spTgt spid="3">
                                            <p:txEl>
                                              <p:pRg st="3" end="3"/>
                                            </p:txEl>
                                          </p:spTgt>
                                        </p:tgtEl>
                                      </p:cBhvr>
                                      <p:to x="100000" y="95000"/>
                                    </p:animScale>
                                    <p:animScale>
                                      <p:cBhvr>
                                        <p:cTn id="48" dur="166" decel="50000">
                                          <p:stCondLst>
                                            <p:cond delay="1834"/>
                                          </p:stCondLst>
                                        </p:cTn>
                                        <p:tgtEl>
                                          <p:spTgt spid="3">
                                            <p:txEl>
                                              <p:pRg st="3" end="3"/>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wipe(down)">
                                      <p:cBhvr>
                                        <p:cTn id="53" dur="580">
                                          <p:stCondLst>
                                            <p:cond delay="0"/>
                                          </p:stCondLst>
                                        </p:cTn>
                                        <p:tgtEl>
                                          <p:spTgt spid="3">
                                            <p:txEl>
                                              <p:pRg st="4" end="4"/>
                                            </p:txEl>
                                          </p:spTgt>
                                        </p:tgtEl>
                                      </p:cBhvr>
                                    </p:animEffect>
                                    <p:anim calcmode="lin" valueType="num">
                                      <p:cBhvr>
                                        <p:cTn id="5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4" end="4"/>
                                            </p:txEl>
                                          </p:spTgt>
                                        </p:tgtEl>
                                      </p:cBhvr>
                                      <p:to x="100000" y="60000"/>
                                    </p:animScale>
                                    <p:animScale>
                                      <p:cBhvr>
                                        <p:cTn id="60" dur="166" decel="50000">
                                          <p:stCondLst>
                                            <p:cond delay="676"/>
                                          </p:stCondLst>
                                        </p:cTn>
                                        <p:tgtEl>
                                          <p:spTgt spid="3">
                                            <p:txEl>
                                              <p:pRg st="4" end="4"/>
                                            </p:txEl>
                                          </p:spTgt>
                                        </p:tgtEl>
                                      </p:cBhvr>
                                      <p:to x="100000" y="100000"/>
                                    </p:animScale>
                                    <p:animScale>
                                      <p:cBhvr>
                                        <p:cTn id="61" dur="26">
                                          <p:stCondLst>
                                            <p:cond delay="1312"/>
                                          </p:stCondLst>
                                        </p:cTn>
                                        <p:tgtEl>
                                          <p:spTgt spid="3">
                                            <p:txEl>
                                              <p:pRg st="4" end="4"/>
                                            </p:txEl>
                                          </p:spTgt>
                                        </p:tgtEl>
                                      </p:cBhvr>
                                      <p:to x="100000" y="80000"/>
                                    </p:animScale>
                                    <p:animScale>
                                      <p:cBhvr>
                                        <p:cTn id="62" dur="166" decel="50000">
                                          <p:stCondLst>
                                            <p:cond delay="1338"/>
                                          </p:stCondLst>
                                        </p:cTn>
                                        <p:tgtEl>
                                          <p:spTgt spid="3">
                                            <p:txEl>
                                              <p:pRg st="4" end="4"/>
                                            </p:txEl>
                                          </p:spTgt>
                                        </p:tgtEl>
                                      </p:cBhvr>
                                      <p:to x="100000" y="100000"/>
                                    </p:animScale>
                                    <p:animScale>
                                      <p:cBhvr>
                                        <p:cTn id="63" dur="26">
                                          <p:stCondLst>
                                            <p:cond delay="1642"/>
                                          </p:stCondLst>
                                        </p:cTn>
                                        <p:tgtEl>
                                          <p:spTgt spid="3">
                                            <p:txEl>
                                              <p:pRg st="4" end="4"/>
                                            </p:txEl>
                                          </p:spTgt>
                                        </p:tgtEl>
                                      </p:cBhvr>
                                      <p:to x="100000" y="90000"/>
                                    </p:animScale>
                                    <p:animScale>
                                      <p:cBhvr>
                                        <p:cTn id="64" dur="166" decel="50000">
                                          <p:stCondLst>
                                            <p:cond delay="1668"/>
                                          </p:stCondLst>
                                        </p:cTn>
                                        <p:tgtEl>
                                          <p:spTgt spid="3">
                                            <p:txEl>
                                              <p:pRg st="4" end="4"/>
                                            </p:txEl>
                                          </p:spTgt>
                                        </p:tgtEl>
                                      </p:cBhvr>
                                      <p:to x="100000" y="100000"/>
                                    </p:animScale>
                                    <p:animScale>
                                      <p:cBhvr>
                                        <p:cTn id="65" dur="26">
                                          <p:stCondLst>
                                            <p:cond delay="1808"/>
                                          </p:stCondLst>
                                        </p:cTn>
                                        <p:tgtEl>
                                          <p:spTgt spid="3">
                                            <p:txEl>
                                              <p:pRg st="4" end="4"/>
                                            </p:txEl>
                                          </p:spTgt>
                                        </p:tgtEl>
                                      </p:cBhvr>
                                      <p:to x="100000" y="95000"/>
                                    </p:animScale>
                                    <p:animScale>
                                      <p:cBhvr>
                                        <p:cTn id="66" dur="166" decel="50000">
                                          <p:stCondLst>
                                            <p:cond delay="1834"/>
                                          </p:stCondLst>
                                        </p:cTn>
                                        <p:tgtEl>
                                          <p:spTgt spid="3">
                                            <p:txEl>
                                              <p:pRg st="4" end="4"/>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Effect transition="in" filter="wipe(down)">
                                      <p:cBhvr>
                                        <p:cTn id="71" dur="580">
                                          <p:stCondLst>
                                            <p:cond delay="0"/>
                                          </p:stCondLst>
                                        </p:cTn>
                                        <p:tgtEl>
                                          <p:spTgt spid="3">
                                            <p:txEl>
                                              <p:pRg st="5" end="5"/>
                                            </p:txEl>
                                          </p:spTgt>
                                        </p:tgtEl>
                                      </p:cBhvr>
                                    </p:animEffect>
                                    <p:anim calcmode="lin" valueType="num">
                                      <p:cBhvr>
                                        <p:cTn id="7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5" end="5"/>
                                            </p:txEl>
                                          </p:spTgt>
                                        </p:tgtEl>
                                      </p:cBhvr>
                                      <p:to x="100000" y="60000"/>
                                    </p:animScale>
                                    <p:animScale>
                                      <p:cBhvr>
                                        <p:cTn id="78" dur="166" decel="50000">
                                          <p:stCondLst>
                                            <p:cond delay="676"/>
                                          </p:stCondLst>
                                        </p:cTn>
                                        <p:tgtEl>
                                          <p:spTgt spid="3">
                                            <p:txEl>
                                              <p:pRg st="5" end="5"/>
                                            </p:txEl>
                                          </p:spTgt>
                                        </p:tgtEl>
                                      </p:cBhvr>
                                      <p:to x="100000" y="100000"/>
                                    </p:animScale>
                                    <p:animScale>
                                      <p:cBhvr>
                                        <p:cTn id="79" dur="26">
                                          <p:stCondLst>
                                            <p:cond delay="1312"/>
                                          </p:stCondLst>
                                        </p:cTn>
                                        <p:tgtEl>
                                          <p:spTgt spid="3">
                                            <p:txEl>
                                              <p:pRg st="5" end="5"/>
                                            </p:txEl>
                                          </p:spTgt>
                                        </p:tgtEl>
                                      </p:cBhvr>
                                      <p:to x="100000" y="80000"/>
                                    </p:animScale>
                                    <p:animScale>
                                      <p:cBhvr>
                                        <p:cTn id="80" dur="166" decel="50000">
                                          <p:stCondLst>
                                            <p:cond delay="1338"/>
                                          </p:stCondLst>
                                        </p:cTn>
                                        <p:tgtEl>
                                          <p:spTgt spid="3">
                                            <p:txEl>
                                              <p:pRg st="5" end="5"/>
                                            </p:txEl>
                                          </p:spTgt>
                                        </p:tgtEl>
                                      </p:cBhvr>
                                      <p:to x="100000" y="100000"/>
                                    </p:animScale>
                                    <p:animScale>
                                      <p:cBhvr>
                                        <p:cTn id="81" dur="26">
                                          <p:stCondLst>
                                            <p:cond delay="1642"/>
                                          </p:stCondLst>
                                        </p:cTn>
                                        <p:tgtEl>
                                          <p:spTgt spid="3">
                                            <p:txEl>
                                              <p:pRg st="5" end="5"/>
                                            </p:txEl>
                                          </p:spTgt>
                                        </p:tgtEl>
                                      </p:cBhvr>
                                      <p:to x="100000" y="90000"/>
                                    </p:animScale>
                                    <p:animScale>
                                      <p:cBhvr>
                                        <p:cTn id="82" dur="166" decel="50000">
                                          <p:stCondLst>
                                            <p:cond delay="1668"/>
                                          </p:stCondLst>
                                        </p:cTn>
                                        <p:tgtEl>
                                          <p:spTgt spid="3">
                                            <p:txEl>
                                              <p:pRg st="5" end="5"/>
                                            </p:txEl>
                                          </p:spTgt>
                                        </p:tgtEl>
                                      </p:cBhvr>
                                      <p:to x="100000" y="100000"/>
                                    </p:animScale>
                                    <p:animScale>
                                      <p:cBhvr>
                                        <p:cTn id="83" dur="26">
                                          <p:stCondLst>
                                            <p:cond delay="1808"/>
                                          </p:stCondLst>
                                        </p:cTn>
                                        <p:tgtEl>
                                          <p:spTgt spid="3">
                                            <p:txEl>
                                              <p:pRg st="5" end="5"/>
                                            </p:txEl>
                                          </p:spTgt>
                                        </p:tgtEl>
                                      </p:cBhvr>
                                      <p:to x="100000" y="95000"/>
                                    </p:animScale>
                                    <p:animScale>
                                      <p:cBhvr>
                                        <p:cTn id="84" dur="166" decel="50000">
                                          <p:stCondLst>
                                            <p:cond delay="1834"/>
                                          </p:stCondLst>
                                        </p:cTn>
                                        <p:tgtEl>
                                          <p:spTgt spid="3">
                                            <p:txEl>
                                              <p:pRg st="5" end="5"/>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nodeType="clickEffect">
                                  <p:stCondLst>
                                    <p:cond delay="0"/>
                                  </p:stCondLst>
                                  <p:childTnLst>
                                    <p:set>
                                      <p:cBhvr>
                                        <p:cTn id="88" dur="1" fill="hold">
                                          <p:stCondLst>
                                            <p:cond delay="0"/>
                                          </p:stCondLst>
                                        </p:cTn>
                                        <p:tgtEl>
                                          <p:spTgt spid="9218"/>
                                        </p:tgtEl>
                                        <p:attrNameLst>
                                          <p:attrName>style.visibility</p:attrName>
                                        </p:attrNameLst>
                                      </p:cBhvr>
                                      <p:to>
                                        <p:strVal val="visible"/>
                                      </p:to>
                                    </p:set>
                                    <p:anim calcmode="lin" valueType="num">
                                      <p:cBhvr>
                                        <p:cTn id="89" dur="1000" fill="hold"/>
                                        <p:tgtEl>
                                          <p:spTgt spid="9218"/>
                                        </p:tgtEl>
                                        <p:attrNameLst>
                                          <p:attrName>ppt_w</p:attrName>
                                        </p:attrNameLst>
                                      </p:cBhvr>
                                      <p:tavLst>
                                        <p:tav tm="0">
                                          <p:val>
                                            <p:fltVal val="0"/>
                                          </p:val>
                                        </p:tav>
                                        <p:tav tm="100000">
                                          <p:val>
                                            <p:strVal val="#ppt_w"/>
                                          </p:val>
                                        </p:tav>
                                      </p:tavLst>
                                    </p:anim>
                                    <p:anim calcmode="lin" valueType="num">
                                      <p:cBhvr>
                                        <p:cTn id="90" dur="1000" fill="hold"/>
                                        <p:tgtEl>
                                          <p:spTgt spid="9218"/>
                                        </p:tgtEl>
                                        <p:attrNameLst>
                                          <p:attrName>ppt_h</p:attrName>
                                        </p:attrNameLst>
                                      </p:cBhvr>
                                      <p:tavLst>
                                        <p:tav tm="0">
                                          <p:val>
                                            <p:fltVal val="0"/>
                                          </p:val>
                                        </p:tav>
                                        <p:tav tm="100000">
                                          <p:val>
                                            <p:strVal val="#ppt_h"/>
                                          </p:val>
                                        </p:tav>
                                      </p:tavLst>
                                    </p:anim>
                                    <p:anim calcmode="lin" valueType="num">
                                      <p:cBhvr>
                                        <p:cTn id="91" dur="1000" fill="hold"/>
                                        <p:tgtEl>
                                          <p:spTgt spid="9218"/>
                                        </p:tgtEl>
                                        <p:attrNameLst>
                                          <p:attrName>style.rotation</p:attrName>
                                        </p:attrNameLst>
                                      </p:cBhvr>
                                      <p:tavLst>
                                        <p:tav tm="0">
                                          <p:val>
                                            <p:fltVal val="90"/>
                                          </p:val>
                                        </p:tav>
                                        <p:tav tm="100000">
                                          <p:val>
                                            <p:fltVal val="0"/>
                                          </p:val>
                                        </p:tav>
                                      </p:tavLst>
                                    </p:anim>
                                    <p:animEffect transition="in" filter="fade">
                                      <p:cBhvr>
                                        <p:cTn id="92"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normAutofit lnSpcReduction="10000"/>
          </a:bodyPr>
          <a:lstStyle/>
          <a:p>
            <a:pPr>
              <a:buFont typeface="Wingdings" pitchFamily="2" charset="2"/>
              <a:buChar char="v"/>
            </a:pPr>
            <a:r>
              <a:rPr lang="es-MX" b="1" dirty="0" smtClean="0"/>
              <a:t>Entonces Moisés levantó su mano y golpeó la peña dos veces con su vara, y brotó agua en abundancia, y bebió el pueblo y sus animales. </a:t>
            </a:r>
          </a:p>
          <a:p>
            <a:pPr>
              <a:buFont typeface="Wingdings" pitchFamily="2" charset="2"/>
              <a:buChar char="v"/>
            </a:pPr>
            <a:r>
              <a:rPr lang="es-MX" b="1" dirty="0" smtClean="0"/>
              <a:t>Y el SEÑOR dijo a Moisés y a Aarón: Porque vosotros no me creísteis a fin de tratarme como santo ante los ojos de los hijos de Israel, por tanto no conduciréis a este pueblo a la tierra que les he dado. </a:t>
            </a:r>
          </a:p>
          <a:p>
            <a:pPr>
              <a:buFont typeface="Wingdings" pitchFamily="2" charset="2"/>
              <a:buChar char="v"/>
            </a:pPr>
            <a:r>
              <a:rPr lang="es-MX" b="1" dirty="0" smtClean="0"/>
              <a:t>Porque no hizo como Dios le había mandado hacer, que tomara la vara- reuniera al pueblo- y hablar a la peña, esto fue lo que Dios le mando pero Moisés no hizo eso sino que. </a:t>
            </a:r>
          </a:p>
          <a:p>
            <a:pPr>
              <a:buFont typeface="Wingdings" pitchFamily="2" charset="2"/>
              <a:buChar char="v"/>
            </a:pPr>
            <a:r>
              <a:rPr lang="es-MX" b="1" dirty="0" smtClean="0"/>
              <a:t>Tomo la vara- reunieron al pueblo-y golpeo la peña.</a:t>
            </a:r>
          </a:p>
          <a:p>
            <a:endParaRPr lang="es-MX" dirty="0"/>
          </a:p>
        </p:txBody>
      </p:sp>
    </p:spTree>
    <p:extLst>
      <p:ext uri="{BB962C8B-B14F-4D97-AF65-F5344CB8AC3E}">
        <p14:creationId xmlns:p14="http://schemas.microsoft.com/office/powerpoint/2010/main" val="41624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circle(in)">
                                      <p:cBhvr>
                                        <p:cTn id="43" dur="20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circle(in)">
                                      <p:cBhvr>
                                        <p:cTn id="4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4149080"/>
          </a:xfrm>
        </p:spPr>
        <p:txBody>
          <a:bodyPr>
            <a:normAutofit lnSpcReduction="10000"/>
          </a:bodyPr>
          <a:lstStyle/>
          <a:p>
            <a:pPr>
              <a:buFont typeface="Wingdings" pitchFamily="2" charset="2"/>
              <a:buChar char="v"/>
            </a:pPr>
            <a:r>
              <a:rPr lang="es-MX" b="1" dirty="0" smtClean="0"/>
              <a:t>Esta obediencia a media le costo a Moisés no entrar a la tierra prometida. </a:t>
            </a:r>
          </a:p>
          <a:p>
            <a:pPr>
              <a:buFont typeface="Wingdings" pitchFamily="2" charset="2"/>
              <a:buChar char="v"/>
            </a:pPr>
            <a:r>
              <a:rPr lang="es-MX" b="1" dirty="0" smtClean="0"/>
              <a:t>Números.20:12.</a:t>
            </a:r>
          </a:p>
          <a:p>
            <a:pPr>
              <a:buFont typeface="Wingdings" pitchFamily="2" charset="2"/>
              <a:buChar char="v"/>
            </a:pPr>
            <a:r>
              <a:rPr lang="es-MX" b="1" dirty="0" smtClean="0"/>
              <a:t>Y el SEÑOR dijo a Moisés y a Aarón: Porque vosotros no me creísteis a fin de tratarme como santo ante los ojos de los hijos de Israel, por tanto no conduciréis a este pueblo a la tierra que les he dado. </a:t>
            </a:r>
          </a:p>
          <a:p>
            <a:pPr>
              <a:buFont typeface="Wingdings" pitchFamily="2" charset="2"/>
              <a:buChar char="v"/>
            </a:pPr>
            <a:endParaRPr lang="es-MX" dirty="0"/>
          </a:p>
        </p:txBody>
      </p:sp>
      <p:pic>
        <p:nvPicPr>
          <p:cNvPr id="10242" name="Picture 2" descr="C:\Users\HP\Desktop\Quejarse\PORQUE MOISEIS NO ENTRO EN LA TIERRA PROMETI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7032"/>
            <a:ext cx="9144000"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4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0242"/>
                                        </p:tgtEl>
                                        <p:attrNameLst>
                                          <p:attrName>style.visibility</p:attrName>
                                        </p:attrNameLst>
                                      </p:cBhvr>
                                      <p:to>
                                        <p:strVal val="visible"/>
                                      </p:to>
                                    </p:set>
                                    <p:anim calcmode="lin" valueType="num">
                                      <p:cBhvr>
                                        <p:cTn id="35" dur="1000" fill="hold"/>
                                        <p:tgtEl>
                                          <p:spTgt spid="10242"/>
                                        </p:tgtEl>
                                        <p:attrNameLst>
                                          <p:attrName>ppt_w</p:attrName>
                                        </p:attrNameLst>
                                      </p:cBhvr>
                                      <p:tavLst>
                                        <p:tav tm="0">
                                          <p:val>
                                            <p:fltVal val="0"/>
                                          </p:val>
                                        </p:tav>
                                        <p:tav tm="100000">
                                          <p:val>
                                            <p:strVal val="#ppt_w"/>
                                          </p:val>
                                        </p:tav>
                                      </p:tavLst>
                                    </p:anim>
                                    <p:anim calcmode="lin" valueType="num">
                                      <p:cBhvr>
                                        <p:cTn id="36" dur="1000" fill="hold"/>
                                        <p:tgtEl>
                                          <p:spTgt spid="10242"/>
                                        </p:tgtEl>
                                        <p:attrNameLst>
                                          <p:attrName>ppt_h</p:attrName>
                                        </p:attrNameLst>
                                      </p:cBhvr>
                                      <p:tavLst>
                                        <p:tav tm="0">
                                          <p:val>
                                            <p:fltVal val="0"/>
                                          </p:val>
                                        </p:tav>
                                        <p:tav tm="100000">
                                          <p:val>
                                            <p:strVal val="#ppt_h"/>
                                          </p:val>
                                        </p:tav>
                                      </p:tavLst>
                                    </p:anim>
                                    <p:anim calcmode="lin" valueType="num">
                                      <p:cBhvr>
                                        <p:cTn id="37" dur="1000" fill="hold"/>
                                        <p:tgtEl>
                                          <p:spTgt spid="10242"/>
                                        </p:tgtEl>
                                        <p:attrNameLst>
                                          <p:attrName>style.rotation</p:attrName>
                                        </p:attrNameLst>
                                      </p:cBhvr>
                                      <p:tavLst>
                                        <p:tav tm="0">
                                          <p:val>
                                            <p:fltVal val="90"/>
                                          </p:val>
                                        </p:tav>
                                        <p:tav tm="100000">
                                          <p:val>
                                            <p:fltVal val="0"/>
                                          </p:val>
                                        </p:tav>
                                      </p:tavLst>
                                    </p:anim>
                                    <p:animEffect transition="in" filter="fade">
                                      <p:cBhvr>
                                        <p:cTn id="38"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4499992" cy="6858000"/>
          </a:xfrm>
        </p:spPr>
        <p:txBody>
          <a:bodyPr>
            <a:normAutofit fontScale="85000" lnSpcReduction="20000"/>
          </a:bodyPr>
          <a:lstStyle/>
          <a:p>
            <a:pPr>
              <a:buFont typeface="Wingdings" pitchFamily="2" charset="2"/>
              <a:buChar char="v"/>
            </a:pPr>
            <a:r>
              <a:rPr lang="es-MX" b="1" dirty="0" smtClean="0"/>
              <a:t>Saúl fue otro que hizo una obediencia a media. </a:t>
            </a:r>
          </a:p>
          <a:p>
            <a:pPr>
              <a:buFont typeface="Wingdings" pitchFamily="2" charset="2"/>
              <a:buChar char="v"/>
            </a:pPr>
            <a:r>
              <a:rPr lang="es-MX" b="1" dirty="0" smtClean="0"/>
              <a:t>I Samuel.15:3. </a:t>
            </a:r>
          </a:p>
          <a:p>
            <a:pPr>
              <a:buFont typeface="Wingdings" pitchFamily="2" charset="2"/>
              <a:buChar char="v"/>
            </a:pPr>
            <a:r>
              <a:rPr lang="es-MX" b="1" dirty="0" smtClean="0"/>
              <a:t>"Ve ahora, y ataca a </a:t>
            </a:r>
            <a:r>
              <a:rPr lang="es-MX" b="1" dirty="0" err="1" smtClean="0"/>
              <a:t>Amalec</a:t>
            </a:r>
            <a:r>
              <a:rPr lang="es-MX" b="1" dirty="0" smtClean="0"/>
              <a:t>, y destruye por completo todo lo que tiene, y no te apiades de él; antes bien, da muerte tanto a hombres como a mujeres, a niños como a niños de pecho, a bueyes como a ovejas, a camellos como a asnos."</a:t>
            </a:r>
          </a:p>
          <a:p>
            <a:pPr>
              <a:buFont typeface="Wingdings" pitchFamily="2" charset="2"/>
              <a:buChar char="v"/>
            </a:pPr>
            <a:r>
              <a:rPr lang="es-MX" b="1" dirty="0" smtClean="0"/>
              <a:t>La orden el mandato de Dios fue que destruyera todo por completo, pero Saúl obedeció a media por que no destruyo todo por completo. </a:t>
            </a:r>
            <a:endParaRPr lang="es-MX" b="1" dirty="0"/>
          </a:p>
        </p:txBody>
      </p:sp>
      <p:pic>
        <p:nvPicPr>
          <p:cNvPr id="11266" name="Picture 2" descr="C:\Users\HP\Desktop\Quejarse\lo-mejor-es-obedecer-7-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0"/>
            <a:ext cx="46440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4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circle(in)">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1266"/>
                                        </p:tgtEl>
                                        <p:attrNameLst>
                                          <p:attrName>style.visibility</p:attrName>
                                        </p:attrNameLst>
                                      </p:cBhvr>
                                      <p:to>
                                        <p:strVal val="visible"/>
                                      </p:to>
                                    </p:set>
                                    <p:anim calcmode="lin" valueType="num">
                                      <p:cBhvr>
                                        <p:cTn id="40" dur="1000" fill="hold"/>
                                        <p:tgtEl>
                                          <p:spTgt spid="11266"/>
                                        </p:tgtEl>
                                        <p:attrNameLst>
                                          <p:attrName>ppt_w</p:attrName>
                                        </p:attrNameLst>
                                      </p:cBhvr>
                                      <p:tavLst>
                                        <p:tav tm="0">
                                          <p:val>
                                            <p:fltVal val="0"/>
                                          </p:val>
                                        </p:tav>
                                        <p:tav tm="100000">
                                          <p:val>
                                            <p:strVal val="#ppt_w"/>
                                          </p:val>
                                        </p:tav>
                                      </p:tavLst>
                                    </p:anim>
                                    <p:anim calcmode="lin" valueType="num">
                                      <p:cBhvr>
                                        <p:cTn id="41" dur="1000" fill="hold"/>
                                        <p:tgtEl>
                                          <p:spTgt spid="11266"/>
                                        </p:tgtEl>
                                        <p:attrNameLst>
                                          <p:attrName>ppt_h</p:attrName>
                                        </p:attrNameLst>
                                      </p:cBhvr>
                                      <p:tavLst>
                                        <p:tav tm="0">
                                          <p:val>
                                            <p:fltVal val="0"/>
                                          </p:val>
                                        </p:tav>
                                        <p:tav tm="100000">
                                          <p:val>
                                            <p:strVal val="#ppt_h"/>
                                          </p:val>
                                        </p:tav>
                                      </p:tavLst>
                                    </p:anim>
                                    <p:anim calcmode="lin" valueType="num">
                                      <p:cBhvr>
                                        <p:cTn id="42" dur="1000" fill="hold"/>
                                        <p:tgtEl>
                                          <p:spTgt spid="11266"/>
                                        </p:tgtEl>
                                        <p:attrNameLst>
                                          <p:attrName>style.rotation</p:attrName>
                                        </p:attrNameLst>
                                      </p:cBhvr>
                                      <p:tavLst>
                                        <p:tav tm="0">
                                          <p:val>
                                            <p:fltVal val="90"/>
                                          </p:val>
                                        </p:tav>
                                        <p:tav tm="100000">
                                          <p:val>
                                            <p:fltVal val="0"/>
                                          </p:val>
                                        </p:tav>
                                      </p:tavLst>
                                    </p:anim>
                                    <p:animEffect transition="in" filter="fade">
                                      <p:cBhvr>
                                        <p:cTn id="43"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normAutofit fontScale="92500" lnSpcReduction="10000"/>
          </a:bodyPr>
          <a:lstStyle/>
          <a:p>
            <a:pPr>
              <a:buFont typeface="Wingdings" pitchFamily="2" charset="2"/>
              <a:buChar char="v"/>
            </a:pPr>
            <a:r>
              <a:rPr lang="es-MX" b="1" dirty="0" smtClean="0"/>
              <a:t>I Samuel.15:14-15.</a:t>
            </a:r>
          </a:p>
          <a:p>
            <a:pPr>
              <a:buFont typeface="Wingdings" pitchFamily="2" charset="2"/>
              <a:buChar char="v"/>
            </a:pPr>
            <a:r>
              <a:rPr lang="es-MX" b="1" dirty="0" smtClean="0"/>
              <a:t>Pero Samuel dijo: ¿Qué es este balido de ovejas en mis oídos y el mugido de bueyes que oigo? </a:t>
            </a:r>
          </a:p>
          <a:p>
            <a:pPr>
              <a:buFont typeface="Wingdings" pitchFamily="2" charset="2"/>
              <a:buChar char="v"/>
            </a:pPr>
            <a:r>
              <a:rPr lang="es-MX" b="1" dirty="0" smtClean="0"/>
              <a:t>Y Saúl respondió: Los han traído de los amalecitas, porque el pueblo perdonó lo mejor de las ovejas y de los bueyes, para sacrificar al SEÑOR tu Dios; pero lo demás lo destruimos por completo. </a:t>
            </a:r>
          </a:p>
          <a:p>
            <a:pPr>
              <a:buFont typeface="Wingdings" pitchFamily="2" charset="2"/>
              <a:buChar char="v"/>
            </a:pPr>
            <a:r>
              <a:rPr lang="es-MX" b="1" dirty="0" smtClean="0"/>
              <a:t>I Samuel.15:18-19.</a:t>
            </a:r>
          </a:p>
          <a:p>
            <a:pPr>
              <a:buFont typeface="Wingdings" pitchFamily="2" charset="2"/>
              <a:buChar char="v"/>
            </a:pPr>
            <a:r>
              <a:rPr lang="es-MX" b="1" dirty="0" smtClean="0"/>
              <a:t>Y el SEÑOR te envió en una misión, y dijo: "Ve, y destruye por completo a los pecadores, los amalecitas, y lucha contra ellos hasta que sean exterminados." </a:t>
            </a:r>
          </a:p>
          <a:p>
            <a:pPr>
              <a:buFont typeface="Wingdings" pitchFamily="2" charset="2"/>
              <a:buChar char="v"/>
            </a:pPr>
            <a:r>
              <a:rPr lang="es-MX" b="1" dirty="0" smtClean="0"/>
              <a:t>¿Por qué, pues, no obedeciste la voz del SEÑOR, sino que te lanzaste sobre el botín e hiciste lo malo ante los ojos del SEÑOR? </a:t>
            </a:r>
          </a:p>
          <a:p>
            <a:endParaRPr lang="es-MX" dirty="0"/>
          </a:p>
        </p:txBody>
      </p:sp>
    </p:spTree>
    <p:extLst>
      <p:ext uri="{BB962C8B-B14F-4D97-AF65-F5344CB8AC3E}">
        <p14:creationId xmlns:p14="http://schemas.microsoft.com/office/powerpoint/2010/main" val="41624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wipe(down)">
                                      <p:cBhvr>
                                        <p:cTn id="48" dur="580">
                                          <p:stCondLst>
                                            <p:cond delay="0"/>
                                          </p:stCondLst>
                                        </p:cTn>
                                        <p:tgtEl>
                                          <p:spTgt spid="3">
                                            <p:txEl>
                                              <p:pRg st="4" end="4"/>
                                            </p:txEl>
                                          </p:spTgt>
                                        </p:tgtEl>
                                      </p:cBhvr>
                                    </p:animEffect>
                                    <p:anim calcmode="lin" valueType="num">
                                      <p:cBhvr>
                                        <p:cTn id="4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4" end="4"/>
                                            </p:txEl>
                                          </p:spTgt>
                                        </p:tgtEl>
                                      </p:cBhvr>
                                      <p:to x="100000" y="60000"/>
                                    </p:animScale>
                                    <p:animScale>
                                      <p:cBhvr>
                                        <p:cTn id="55" dur="166" decel="50000">
                                          <p:stCondLst>
                                            <p:cond delay="676"/>
                                          </p:stCondLst>
                                        </p:cTn>
                                        <p:tgtEl>
                                          <p:spTgt spid="3">
                                            <p:txEl>
                                              <p:pRg st="4" end="4"/>
                                            </p:txEl>
                                          </p:spTgt>
                                        </p:tgtEl>
                                      </p:cBhvr>
                                      <p:to x="100000" y="100000"/>
                                    </p:animScale>
                                    <p:animScale>
                                      <p:cBhvr>
                                        <p:cTn id="56" dur="26">
                                          <p:stCondLst>
                                            <p:cond delay="1312"/>
                                          </p:stCondLst>
                                        </p:cTn>
                                        <p:tgtEl>
                                          <p:spTgt spid="3">
                                            <p:txEl>
                                              <p:pRg st="4" end="4"/>
                                            </p:txEl>
                                          </p:spTgt>
                                        </p:tgtEl>
                                      </p:cBhvr>
                                      <p:to x="100000" y="80000"/>
                                    </p:animScale>
                                    <p:animScale>
                                      <p:cBhvr>
                                        <p:cTn id="57" dur="166" decel="50000">
                                          <p:stCondLst>
                                            <p:cond delay="1338"/>
                                          </p:stCondLst>
                                        </p:cTn>
                                        <p:tgtEl>
                                          <p:spTgt spid="3">
                                            <p:txEl>
                                              <p:pRg st="4" end="4"/>
                                            </p:txEl>
                                          </p:spTgt>
                                        </p:tgtEl>
                                      </p:cBhvr>
                                      <p:to x="100000" y="100000"/>
                                    </p:animScale>
                                    <p:animScale>
                                      <p:cBhvr>
                                        <p:cTn id="58" dur="26">
                                          <p:stCondLst>
                                            <p:cond delay="1642"/>
                                          </p:stCondLst>
                                        </p:cTn>
                                        <p:tgtEl>
                                          <p:spTgt spid="3">
                                            <p:txEl>
                                              <p:pRg st="4" end="4"/>
                                            </p:txEl>
                                          </p:spTgt>
                                        </p:tgtEl>
                                      </p:cBhvr>
                                      <p:to x="100000" y="90000"/>
                                    </p:animScale>
                                    <p:animScale>
                                      <p:cBhvr>
                                        <p:cTn id="59" dur="166" decel="50000">
                                          <p:stCondLst>
                                            <p:cond delay="1668"/>
                                          </p:stCondLst>
                                        </p:cTn>
                                        <p:tgtEl>
                                          <p:spTgt spid="3">
                                            <p:txEl>
                                              <p:pRg st="4" end="4"/>
                                            </p:txEl>
                                          </p:spTgt>
                                        </p:tgtEl>
                                      </p:cBhvr>
                                      <p:to x="100000" y="100000"/>
                                    </p:animScale>
                                    <p:animScale>
                                      <p:cBhvr>
                                        <p:cTn id="60" dur="26">
                                          <p:stCondLst>
                                            <p:cond delay="1808"/>
                                          </p:stCondLst>
                                        </p:cTn>
                                        <p:tgtEl>
                                          <p:spTgt spid="3">
                                            <p:txEl>
                                              <p:pRg st="4" end="4"/>
                                            </p:txEl>
                                          </p:spTgt>
                                        </p:tgtEl>
                                      </p:cBhvr>
                                      <p:to x="100000" y="95000"/>
                                    </p:animScale>
                                    <p:animScale>
                                      <p:cBhvr>
                                        <p:cTn id="61" dur="166" decel="50000">
                                          <p:stCondLst>
                                            <p:cond delay="1834"/>
                                          </p:stCondLst>
                                        </p:cTn>
                                        <p:tgtEl>
                                          <p:spTgt spid="3">
                                            <p:txEl>
                                              <p:pRg st="4" end="4"/>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wipe(down)">
                                      <p:cBhvr>
                                        <p:cTn id="66" dur="580">
                                          <p:stCondLst>
                                            <p:cond delay="0"/>
                                          </p:stCondLst>
                                        </p:cTn>
                                        <p:tgtEl>
                                          <p:spTgt spid="3">
                                            <p:txEl>
                                              <p:pRg st="5" end="5"/>
                                            </p:txEl>
                                          </p:spTgt>
                                        </p:tgtEl>
                                      </p:cBhvr>
                                    </p:animEffect>
                                    <p:anim calcmode="lin" valueType="num">
                                      <p:cBhvr>
                                        <p:cTn id="67"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5" end="5"/>
                                            </p:txEl>
                                          </p:spTgt>
                                        </p:tgtEl>
                                      </p:cBhvr>
                                      <p:to x="100000" y="60000"/>
                                    </p:animScale>
                                    <p:animScale>
                                      <p:cBhvr>
                                        <p:cTn id="73" dur="166" decel="50000">
                                          <p:stCondLst>
                                            <p:cond delay="676"/>
                                          </p:stCondLst>
                                        </p:cTn>
                                        <p:tgtEl>
                                          <p:spTgt spid="3">
                                            <p:txEl>
                                              <p:pRg st="5" end="5"/>
                                            </p:txEl>
                                          </p:spTgt>
                                        </p:tgtEl>
                                      </p:cBhvr>
                                      <p:to x="100000" y="100000"/>
                                    </p:animScale>
                                    <p:animScale>
                                      <p:cBhvr>
                                        <p:cTn id="74" dur="26">
                                          <p:stCondLst>
                                            <p:cond delay="1312"/>
                                          </p:stCondLst>
                                        </p:cTn>
                                        <p:tgtEl>
                                          <p:spTgt spid="3">
                                            <p:txEl>
                                              <p:pRg st="5" end="5"/>
                                            </p:txEl>
                                          </p:spTgt>
                                        </p:tgtEl>
                                      </p:cBhvr>
                                      <p:to x="100000" y="80000"/>
                                    </p:animScale>
                                    <p:animScale>
                                      <p:cBhvr>
                                        <p:cTn id="75" dur="166" decel="50000">
                                          <p:stCondLst>
                                            <p:cond delay="1338"/>
                                          </p:stCondLst>
                                        </p:cTn>
                                        <p:tgtEl>
                                          <p:spTgt spid="3">
                                            <p:txEl>
                                              <p:pRg st="5" end="5"/>
                                            </p:txEl>
                                          </p:spTgt>
                                        </p:tgtEl>
                                      </p:cBhvr>
                                      <p:to x="100000" y="100000"/>
                                    </p:animScale>
                                    <p:animScale>
                                      <p:cBhvr>
                                        <p:cTn id="76" dur="26">
                                          <p:stCondLst>
                                            <p:cond delay="1642"/>
                                          </p:stCondLst>
                                        </p:cTn>
                                        <p:tgtEl>
                                          <p:spTgt spid="3">
                                            <p:txEl>
                                              <p:pRg st="5" end="5"/>
                                            </p:txEl>
                                          </p:spTgt>
                                        </p:tgtEl>
                                      </p:cBhvr>
                                      <p:to x="100000" y="90000"/>
                                    </p:animScale>
                                    <p:animScale>
                                      <p:cBhvr>
                                        <p:cTn id="77" dur="166" decel="50000">
                                          <p:stCondLst>
                                            <p:cond delay="1668"/>
                                          </p:stCondLst>
                                        </p:cTn>
                                        <p:tgtEl>
                                          <p:spTgt spid="3">
                                            <p:txEl>
                                              <p:pRg st="5" end="5"/>
                                            </p:txEl>
                                          </p:spTgt>
                                        </p:tgtEl>
                                      </p:cBhvr>
                                      <p:to x="100000" y="100000"/>
                                    </p:animScale>
                                    <p:animScale>
                                      <p:cBhvr>
                                        <p:cTn id="78" dur="26">
                                          <p:stCondLst>
                                            <p:cond delay="1808"/>
                                          </p:stCondLst>
                                        </p:cTn>
                                        <p:tgtEl>
                                          <p:spTgt spid="3">
                                            <p:txEl>
                                              <p:pRg st="5" end="5"/>
                                            </p:txEl>
                                          </p:spTgt>
                                        </p:tgtEl>
                                      </p:cBhvr>
                                      <p:to x="100000" y="95000"/>
                                    </p:animScale>
                                    <p:animScale>
                                      <p:cBhvr>
                                        <p:cTn id="79"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4716016" cy="6858000"/>
          </a:xfrm>
        </p:spPr>
        <p:txBody>
          <a:bodyPr>
            <a:normAutofit fontScale="92500"/>
          </a:bodyPr>
          <a:lstStyle/>
          <a:p>
            <a:pPr>
              <a:buFont typeface="Wingdings" pitchFamily="2" charset="2"/>
              <a:buChar char="v"/>
            </a:pPr>
            <a:r>
              <a:rPr lang="es-MX" b="1" dirty="0" smtClean="0"/>
              <a:t>Esta obediencia a media le costo ya no ser mas el rey de Israel. </a:t>
            </a:r>
          </a:p>
          <a:p>
            <a:pPr>
              <a:buFont typeface="Wingdings" pitchFamily="2" charset="2"/>
              <a:buChar char="v"/>
            </a:pPr>
            <a:r>
              <a:rPr lang="es-MX" b="1" dirty="0" smtClean="0"/>
              <a:t>I Samuel.15:26.</a:t>
            </a:r>
          </a:p>
          <a:p>
            <a:pPr>
              <a:buFont typeface="Wingdings" pitchFamily="2" charset="2"/>
              <a:buChar char="v"/>
            </a:pPr>
            <a:r>
              <a:rPr lang="es-MX" b="1" dirty="0" smtClean="0"/>
              <a:t>Pero Samuel respondió a Saúl: No volveré contigo; porque has desechado la palabra del SEÑOR, y el SEÑOR te ha desechado para que no seas rey sobre Israel.  </a:t>
            </a:r>
          </a:p>
          <a:p>
            <a:pPr>
              <a:buFont typeface="Wingdings" pitchFamily="2" charset="2"/>
              <a:buChar char="v"/>
            </a:pPr>
            <a:r>
              <a:rPr lang="es-MX" b="1" dirty="0" smtClean="0"/>
              <a:t>Hermanos la obediencia a media no agrada al Señor al contrario le ofende.</a:t>
            </a:r>
            <a:endParaRPr lang="es-MX" b="1" dirty="0"/>
          </a:p>
        </p:txBody>
      </p:sp>
      <p:pic>
        <p:nvPicPr>
          <p:cNvPr id="12290" name="Picture 2" descr="C:\Users\HP\Desktop\Quejarse\the-handsome-foolish-king-spanish-pda-32-7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0"/>
            <a:ext cx="44279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4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2290"/>
                                        </p:tgtEl>
                                        <p:attrNameLst>
                                          <p:attrName>style.visibility</p:attrName>
                                        </p:attrNameLst>
                                      </p:cBhvr>
                                      <p:to>
                                        <p:strVal val="visible"/>
                                      </p:to>
                                    </p:set>
                                    <p:anim calcmode="lin" valueType="num">
                                      <p:cBhvr>
                                        <p:cTn id="35" dur="1000" fill="hold"/>
                                        <p:tgtEl>
                                          <p:spTgt spid="12290"/>
                                        </p:tgtEl>
                                        <p:attrNameLst>
                                          <p:attrName>ppt_w</p:attrName>
                                        </p:attrNameLst>
                                      </p:cBhvr>
                                      <p:tavLst>
                                        <p:tav tm="0">
                                          <p:val>
                                            <p:fltVal val="0"/>
                                          </p:val>
                                        </p:tav>
                                        <p:tav tm="100000">
                                          <p:val>
                                            <p:strVal val="#ppt_w"/>
                                          </p:val>
                                        </p:tav>
                                      </p:tavLst>
                                    </p:anim>
                                    <p:anim calcmode="lin" valueType="num">
                                      <p:cBhvr>
                                        <p:cTn id="36" dur="1000" fill="hold"/>
                                        <p:tgtEl>
                                          <p:spTgt spid="12290"/>
                                        </p:tgtEl>
                                        <p:attrNameLst>
                                          <p:attrName>ppt_h</p:attrName>
                                        </p:attrNameLst>
                                      </p:cBhvr>
                                      <p:tavLst>
                                        <p:tav tm="0">
                                          <p:val>
                                            <p:fltVal val="0"/>
                                          </p:val>
                                        </p:tav>
                                        <p:tav tm="100000">
                                          <p:val>
                                            <p:strVal val="#ppt_h"/>
                                          </p:val>
                                        </p:tav>
                                      </p:tavLst>
                                    </p:anim>
                                    <p:anim calcmode="lin" valueType="num">
                                      <p:cBhvr>
                                        <p:cTn id="37" dur="1000" fill="hold"/>
                                        <p:tgtEl>
                                          <p:spTgt spid="12290"/>
                                        </p:tgtEl>
                                        <p:attrNameLst>
                                          <p:attrName>style.rotation</p:attrName>
                                        </p:attrNameLst>
                                      </p:cBhvr>
                                      <p:tavLst>
                                        <p:tav tm="0">
                                          <p:val>
                                            <p:fltVal val="90"/>
                                          </p:val>
                                        </p:tav>
                                        <p:tav tm="100000">
                                          <p:val>
                                            <p:fltVal val="0"/>
                                          </p:val>
                                        </p:tav>
                                      </p:tavLst>
                                    </p:anim>
                                    <p:animEffect transition="in" filter="fade">
                                      <p:cBhvr>
                                        <p:cTn id="38" dur="1000"/>
                                        <p:tgtEl>
                                          <p:spTgt spid="1229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circle(in)">
                                      <p:cBhvr>
                                        <p:cTn id="4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normAutofit lnSpcReduction="10000"/>
          </a:bodyPr>
          <a:lstStyle/>
          <a:p>
            <a:pPr>
              <a:buFont typeface="Wingdings" pitchFamily="2" charset="2"/>
              <a:buChar char="v"/>
            </a:pPr>
            <a:r>
              <a:rPr lang="es-MX" b="1" dirty="0" smtClean="0"/>
              <a:t>¿Estamos obedeciendo a medias? Si es así arrepintámonos y corrijamos nuestro pecado y entreguémonos completamente al Señor. </a:t>
            </a:r>
          </a:p>
          <a:p>
            <a:pPr>
              <a:buFont typeface="Wingdings" pitchFamily="2" charset="2"/>
              <a:buChar char="v"/>
            </a:pPr>
            <a:r>
              <a:rPr lang="es-MX" b="1" dirty="0" smtClean="0"/>
              <a:t>Dios desea que entreguemos totalmente nuestro cuerpo en sacrificio a El. </a:t>
            </a:r>
          </a:p>
          <a:p>
            <a:pPr>
              <a:buFont typeface="Wingdings" pitchFamily="2" charset="2"/>
              <a:buChar char="v"/>
            </a:pPr>
            <a:r>
              <a:rPr lang="es-MX" b="1" dirty="0" smtClean="0"/>
              <a:t>Romanos.12:1-2.</a:t>
            </a:r>
          </a:p>
          <a:p>
            <a:pPr>
              <a:buFont typeface="Wingdings" pitchFamily="2" charset="2"/>
              <a:buChar char="v"/>
            </a:pPr>
            <a:r>
              <a:rPr lang="es-MX" b="1" dirty="0" smtClean="0"/>
              <a:t> Por consiguiente, hermanos, os ruego por las misericordias de Dios que presentéis vuestros cuerpos como sacrificio vivo y santo, aceptable a Dios, que es vuestro culto racional. </a:t>
            </a:r>
          </a:p>
          <a:p>
            <a:pPr>
              <a:buFont typeface="Wingdings" pitchFamily="2" charset="2"/>
              <a:buChar char="v"/>
            </a:pPr>
            <a:r>
              <a:rPr lang="es-MX" b="1" dirty="0" smtClean="0"/>
              <a:t>Y no os adaptéis a este mundo, sino transformaos mediante la renovación de vuestra mente, para que verifiquéis cuál es la voluntad de Dios: lo que es bueno, aceptable y perfecto. </a:t>
            </a:r>
          </a:p>
        </p:txBody>
      </p:sp>
    </p:spTree>
    <p:extLst>
      <p:ext uri="{BB962C8B-B14F-4D97-AF65-F5344CB8AC3E}">
        <p14:creationId xmlns:p14="http://schemas.microsoft.com/office/powerpoint/2010/main" val="41624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80">
                                          <p:stCondLst>
                                            <p:cond delay="0"/>
                                          </p:stCondLst>
                                        </p:cTn>
                                        <p:tgtEl>
                                          <p:spTgt spid="3">
                                            <p:txEl>
                                              <p:pRg st="3" end="3"/>
                                            </p:txEl>
                                          </p:spTgt>
                                        </p:tgtEl>
                                      </p:cBhvr>
                                    </p:animEffect>
                                    <p:anim calcmode="lin" valueType="num">
                                      <p:cBhvr>
                                        <p:cTn id="2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3" end="3"/>
                                            </p:txEl>
                                          </p:spTgt>
                                        </p:tgtEl>
                                      </p:cBhvr>
                                      <p:to x="100000" y="60000"/>
                                    </p:animScale>
                                    <p:animScale>
                                      <p:cBhvr>
                                        <p:cTn id="29" dur="166" decel="50000">
                                          <p:stCondLst>
                                            <p:cond delay="676"/>
                                          </p:stCondLst>
                                        </p:cTn>
                                        <p:tgtEl>
                                          <p:spTgt spid="3">
                                            <p:txEl>
                                              <p:pRg st="3" end="3"/>
                                            </p:txEl>
                                          </p:spTgt>
                                        </p:tgtEl>
                                      </p:cBhvr>
                                      <p:to x="100000" y="100000"/>
                                    </p:animScale>
                                    <p:animScale>
                                      <p:cBhvr>
                                        <p:cTn id="30" dur="26">
                                          <p:stCondLst>
                                            <p:cond delay="1312"/>
                                          </p:stCondLst>
                                        </p:cTn>
                                        <p:tgtEl>
                                          <p:spTgt spid="3">
                                            <p:txEl>
                                              <p:pRg st="3" end="3"/>
                                            </p:txEl>
                                          </p:spTgt>
                                        </p:tgtEl>
                                      </p:cBhvr>
                                      <p:to x="100000" y="80000"/>
                                    </p:animScale>
                                    <p:animScale>
                                      <p:cBhvr>
                                        <p:cTn id="31" dur="166" decel="50000">
                                          <p:stCondLst>
                                            <p:cond delay="1338"/>
                                          </p:stCondLst>
                                        </p:cTn>
                                        <p:tgtEl>
                                          <p:spTgt spid="3">
                                            <p:txEl>
                                              <p:pRg st="3" end="3"/>
                                            </p:txEl>
                                          </p:spTgt>
                                        </p:tgtEl>
                                      </p:cBhvr>
                                      <p:to x="100000" y="100000"/>
                                    </p:animScale>
                                    <p:animScale>
                                      <p:cBhvr>
                                        <p:cTn id="32" dur="26">
                                          <p:stCondLst>
                                            <p:cond delay="1642"/>
                                          </p:stCondLst>
                                        </p:cTn>
                                        <p:tgtEl>
                                          <p:spTgt spid="3">
                                            <p:txEl>
                                              <p:pRg st="3" end="3"/>
                                            </p:txEl>
                                          </p:spTgt>
                                        </p:tgtEl>
                                      </p:cBhvr>
                                      <p:to x="100000" y="90000"/>
                                    </p:animScale>
                                    <p:animScale>
                                      <p:cBhvr>
                                        <p:cTn id="33" dur="166" decel="50000">
                                          <p:stCondLst>
                                            <p:cond delay="1668"/>
                                          </p:stCondLst>
                                        </p:cTn>
                                        <p:tgtEl>
                                          <p:spTgt spid="3">
                                            <p:txEl>
                                              <p:pRg st="3" end="3"/>
                                            </p:txEl>
                                          </p:spTgt>
                                        </p:tgtEl>
                                      </p:cBhvr>
                                      <p:to x="100000" y="100000"/>
                                    </p:animScale>
                                    <p:animScale>
                                      <p:cBhvr>
                                        <p:cTn id="34" dur="26">
                                          <p:stCondLst>
                                            <p:cond delay="1808"/>
                                          </p:stCondLst>
                                        </p:cTn>
                                        <p:tgtEl>
                                          <p:spTgt spid="3">
                                            <p:txEl>
                                              <p:pRg st="3" end="3"/>
                                            </p:txEl>
                                          </p:spTgt>
                                        </p:tgtEl>
                                      </p:cBhvr>
                                      <p:to x="100000" y="95000"/>
                                    </p:animScale>
                                    <p:animScale>
                                      <p:cBhvr>
                                        <p:cTn id="35" dur="166" decel="50000">
                                          <p:stCondLst>
                                            <p:cond delay="1834"/>
                                          </p:stCondLst>
                                        </p:cTn>
                                        <p:tgtEl>
                                          <p:spTgt spid="3">
                                            <p:txEl>
                                              <p:pRg st="3" end="3"/>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down)">
                                      <p:cBhvr>
                                        <p:cTn id="40" dur="580">
                                          <p:stCondLst>
                                            <p:cond delay="0"/>
                                          </p:stCondLst>
                                        </p:cTn>
                                        <p:tgtEl>
                                          <p:spTgt spid="3">
                                            <p:txEl>
                                              <p:pRg st="4" end="4"/>
                                            </p:txEl>
                                          </p:spTgt>
                                        </p:tgtEl>
                                      </p:cBhvr>
                                    </p:animEffect>
                                    <p:anim calcmode="lin" valueType="num">
                                      <p:cBhvr>
                                        <p:cTn id="4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4" end="4"/>
                                            </p:txEl>
                                          </p:spTgt>
                                        </p:tgtEl>
                                      </p:cBhvr>
                                      <p:to x="100000" y="60000"/>
                                    </p:animScale>
                                    <p:animScale>
                                      <p:cBhvr>
                                        <p:cTn id="47" dur="166" decel="50000">
                                          <p:stCondLst>
                                            <p:cond delay="676"/>
                                          </p:stCondLst>
                                        </p:cTn>
                                        <p:tgtEl>
                                          <p:spTgt spid="3">
                                            <p:txEl>
                                              <p:pRg st="4" end="4"/>
                                            </p:txEl>
                                          </p:spTgt>
                                        </p:tgtEl>
                                      </p:cBhvr>
                                      <p:to x="100000" y="100000"/>
                                    </p:animScale>
                                    <p:animScale>
                                      <p:cBhvr>
                                        <p:cTn id="48" dur="26">
                                          <p:stCondLst>
                                            <p:cond delay="1312"/>
                                          </p:stCondLst>
                                        </p:cTn>
                                        <p:tgtEl>
                                          <p:spTgt spid="3">
                                            <p:txEl>
                                              <p:pRg st="4" end="4"/>
                                            </p:txEl>
                                          </p:spTgt>
                                        </p:tgtEl>
                                      </p:cBhvr>
                                      <p:to x="100000" y="80000"/>
                                    </p:animScale>
                                    <p:animScale>
                                      <p:cBhvr>
                                        <p:cTn id="49" dur="166" decel="50000">
                                          <p:stCondLst>
                                            <p:cond delay="1338"/>
                                          </p:stCondLst>
                                        </p:cTn>
                                        <p:tgtEl>
                                          <p:spTgt spid="3">
                                            <p:txEl>
                                              <p:pRg st="4" end="4"/>
                                            </p:txEl>
                                          </p:spTgt>
                                        </p:tgtEl>
                                      </p:cBhvr>
                                      <p:to x="100000" y="100000"/>
                                    </p:animScale>
                                    <p:animScale>
                                      <p:cBhvr>
                                        <p:cTn id="50" dur="26">
                                          <p:stCondLst>
                                            <p:cond delay="1642"/>
                                          </p:stCondLst>
                                        </p:cTn>
                                        <p:tgtEl>
                                          <p:spTgt spid="3">
                                            <p:txEl>
                                              <p:pRg st="4" end="4"/>
                                            </p:txEl>
                                          </p:spTgt>
                                        </p:tgtEl>
                                      </p:cBhvr>
                                      <p:to x="100000" y="90000"/>
                                    </p:animScale>
                                    <p:animScale>
                                      <p:cBhvr>
                                        <p:cTn id="51" dur="166" decel="50000">
                                          <p:stCondLst>
                                            <p:cond delay="1668"/>
                                          </p:stCondLst>
                                        </p:cTn>
                                        <p:tgtEl>
                                          <p:spTgt spid="3">
                                            <p:txEl>
                                              <p:pRg st="4" end="4"/>
                                            </p:txEl>
                                          </p:spTgt>
                                        </p:tgtEl>
                                      </p:cBhvr>
                                      <p:to x="100000" y="100000"/>
                                    </p:animScale>
                                    <p:animScale>
                                      <p:cBhvr>
                                        <p:cTn id="52" dur="26">
                                          <p:stCondLst>
                                            <p:cond delay="1808"/>
                                          </p:stCondLst>
                                        </p:cTn>
                                        <p:tgtEl>
                                          <p:spTgt spid="3">
                                            <p:txEl>
                                              <p:pRg st="4" end="4"/>
                                            </p:txEl>
                                          </p:spTgt>
                                        </p:tgtEl>
                                      </p:cBhvr>
                                      <p:to x="100000" y="95000"/>
                                    </p:animScale>
                                    <p:animScale>
                                      <p:cBhvr>
                                        <p:cTn id="53"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1" y="0"/>
            <a:ext cx="4571999" cy="6858000"/>
          </a:xfrm>
        </p:spPr>
        <p:txBody>
          <a:bodyPr>
            <a:normAutofit fontScale="92500" lnSpcReduction="10000"/>
          </a:bodyPr>
          <a:lstStyle/>
          <a:p>
            <a:pPr>
              <a:buFont typeface="Wingdings" pitchFamily="2" charset="2"/>
              <a:buChar char="v"/>
            </a:pPr>
            <a:r>
              <a:rPr lang="es-MX" b="1" dirty="0" smtClean="0"/>
              <a:t>No lo quiere a media es total.</a:t>
            </a:r>
          </a:p>
          <a:p>
            <a:pPr>
              <a:buFont typeface="Wingdings" pitchFamily="2" charset="2"/>
              <a:buChar char="v"/>
            </a:pPr>
            <a:r>
              <a:rPr lang="es-MX" b="1" dirty="0" smtClean="0"/>
              <a:t>Hermanos seamos obedientes a Dios en todo no solo en algunas cosas que nos agradan sino en todo para que podamos entrar al reino de los cielos, de lo contrario vamos a pagar por nuestra obediencia a media así como Moisés y Saúl nosotros vamos a pagar con una condenación eterna.</a:t>
            </a:r>
            <a:endParaRPr lang="es-MX" b="1" dirty="0"/>
          </a:p>
        </p:txBody>
      </p:sp>
      <p:pic>
        <p:nvPicPr>
          <p:cNvPr id="13314" name="Picture 2" descr="C:\Users\HP\Desktop\Quejarse\11376626_1661614494074478_193960751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0"/>
            <a:ext cx="45408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4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anim calcmode="lin" valueType="num">
                                      <p:cBhvr>
                                        <p:cTn id="17" dur="1000" fill="hold"/>
                                        <p:tgtEl>
                                          <p:spTgt spid="13314"/>
                                        </p:tgtEl>
                                        <p:attrNameLst>
                                          <p:attrName>ppt_w</p:attrName>
                                        </p:attrNameLst>
                                      </p:cBhvr>
                                      <p:tavLst>
                                        <p:tav tm="0">
                                          <p:val>
                                            <p:fltVal val="0"/>
                                          </p:val>
                                        </p:tav>
                                        <p:tav tm="100000">
                                          <p:val>
                                            <p:strVal val="#ppt_w"/>
                                          </p:val>
                                        </p:tav>
                                      </p:tavLst>
                                    </p:anim>
                                    <p:anim calcmode="lin" valueType="num">
                                      <p:cBhvr>
                                        <p:cTn id="18" dur="1000" fill="hold"/>
                                        <p:tgtEl>
                                          <p:spTgt spid="13314"/>
                                        </p:tgtEl>
                                        <p:attrNameLst>
                                          <p:attrName>ppt_h</p:attrName>
                                        </p:attrNameLst>
                                      </p:cBhvr>
                                      <p:tavLst>
                                        <p:tav tm="0">
                                          <p:val>
                                            <p:fltVal val="0"/>
                                          </p:val>
                                        </p:tav>
                                        <p:tav tm="100000">
                                          <p:val>
                                            <p:strVal val="#ppt_h"/>
                                          </p:val>
                                        </p:tav>
                                      </p:tavLst>
                                    </p:anim>
                                    <p:anim calcmode="lin" valueType="num">
                                      <p:cBhvr>
                                        <p:cTn id="19" dur="1000" fill="hold"/>
                                        <p:tgtEl>
                                          <p:spTgt spid="13314"/>
                                        </p:tgtEl>
                                        <p:attrNameLst>
                                          <p:attrName>style.rotation</p:attrName>
                                        </p:attrNameLst>
                                      </p:cBhvr>
                                      <p:tavLst>
                                        <p:tav tm="0">
                                          <p:val>
                                            <p:fltVal val="90"/>
                                          </p:val>
                                        </p:tav>
                                        <p:tav tm="100000">
                                          <p:val>
                                            <p:fltVal val="0"/>
                                          </p:val>
                                        </p:tav>
                                      </p:tavLst>
                                    </p:anim>
                                    <p:animEffect transition="in" filter="fade">
                                      <p:cBhvr>
                                        <p:cTn id="20"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67544" y="116632"/>
            <a:ext cx="8229600" cy="1143000"/>
          </a:xfrm>
        </p:spPr>
        <p:txBody>
          <a:bodyPr>
            <a:normAutofit fontScale="90000"/>
          </a:bodyPr>
          <a:lstStyle/>
          <a:p>
            <a:r>
              <a:rPr lang="es-MX" b="1" dirty="0" smtClean="0"/>
              <a:t>EL PECADO DEL REZONGO O QUEJARNOS.</a:t>
            </a:r>
            <a:endParaRPr lang="es-MX" b="1" dirty="0"/>
          </a:p>
        </p:txBody>
      </p:sp>
      <p:sp>
        <p:nvSpPr>
          <p:cNvPr id="3" name="2 Marcador de contenido"/>
          <p:cNvSpPr>
            <a:spLocks noGrp="1"/>
          </p:cNvSpPr>
          <p:nvPr>
            <p:ph idx="1"/>
          </p:nvPr>
        </p:nvSpPr>
        <p:spPr>
          <a:xfrm>
            <a:off x="-15343" y="1412776"/>
            <a:ext cx="7035615" cy="5445224"/>
          </a:xfrm>
        </p:spPr>
        <p:txBody>
          <a:bodyPr>
            <a:normAutofit fontScale="85000" lnSpcReduction="20000"/>
          </a:bodyPr>
          <a:lstStyle/>
          <a:p>
            <a:pPr>
              <a:buFont typeface="Wingdings" pitchFamily="2" charset="2"/>
              <a:buChar char="v"/>
            </a:pPr>
            <a:r>
              <a:rPr lang="es-MX" b="1" dirty="0" smtClean="0"/>
              <a:t>Lamentablemente muchos hermanos se quejan de todo, pensando que así van a solucionar el problema o que tal ves no pecan, pero es un pecado quejarnos. </a:t>
            </a:r>
          </a:p>
          <a:p>
            <a:pPr>
              <a:buFont typeface="Wingdings" pitchFamily="2" charset="2"/>
              <a:buChar char="v"/>
            </a:pPr>
            <a:r>
              <a:rPr lang="es-MX" b="1" dirty="0" smtClean="0"/>
              <a:t>Este es un pecado muy antiguo el quejarse, Moisés tubo que luchar siempre con el pueblo de Israel que siempre se estaba quejando.</a:t>
            </a:r>
          </a:p>
          <a:p>
            <a:pPr>
              <a:buFont typeface="Wingdings" pitchFamily="2" charset="2"/>
              <a:buChar char="v"/>
            </a:pPr>
            <a:r>
              <a:rPr lang="es-MX" b="1" dirty="0" smtClean="0"/>
              <a:t>Los Israelita siempre se estuvieron quejando. </a:t>
            </a:r>
          </a:p>
          <a:p>
            <a:pPr>
              <a:buFont typeface="Wingdings" pitchFamily="2" charset="2"/>
              <a:buChar char="v"/>
            </a:pPr>
            <a:r>
              <a:rPr lang="es-MX" b="1" dirty="0" smtClean="0"/>
              <a:t>Exodo.14:11-12</a:t>
            </a:r>
            <a:r>
              <a:rPr lang="es-MX" b="1" dirty="0" smtClean="0"/>
              <a:t>.</a:t>
            </a:r>
          </a:p>
          <a:p>
            <a:pPr>
              <a:buFont typeface="Wingdings" pitchFamily="2" charset="2"/>
              <a:buChar char="v"/>
            </a:pPr>
            <a:r>
              <a:rPr lang="es-MX" b="1" dirty="0" smtClean="0"/>
              <a:t>Y dijeron a Moisés: ¿Acaso no había sepulcros en Egipto para que nos sacaras a morir en el desierto? ¿Por qué nos has tratado de esta manera, sacándonos de Egipto?  </a:t>
            </a:r>
          </a:p>
          <a:p>
            <a:endParaRPr lang="es-MX" dirty="0"/>
          </a:p>
        </p:txBody>
      </p:sp>
      <p:pic>
        <p:nvPicPr>
          <p:cNvPr id="1026" name="Picture 2" descr="C:\Users\HP\Desktop\Señales\Imagen Animadas\ataud-0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905772"/>
            <a:ext cx="2051720" cy="19522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Animadas\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5617" y="1340768"/>
            <a:ext cx="2592288"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45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80">
                                          <p:stCondLst>
                                            <p:cond delay="0"/>
                                          </p:stCondLst>
                                        </p:cTn>
                                        <p:tgtEl>
                                          <p:spTgt spid="3">
                                            <p:txEl>
                                              <p:pRg st="4" end="4"/>
                                            </p:txEl>
                                          </p:spTgt>
                                        </p:tgtEl>
                                      </p:cBhvr>
                                    </p:animEffect>
                                    <p:anim calcmode="lin" valueType="num">
                                      <p:cBhvr>
                                        <p:cTn id="3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3">
                                            <p:txEl>
                                              <p:pRg st="4" end="4"/>
                                            </p:txEl>
                                          </p:spTgt>
                                        </p:tgtEl>
                                      </p:cBhvr>
                                      <p:to x="100000" y="60000"/>
                                    </p:animScale>
                                    <p:animScale>
                                      <p:cBhvr>
                                        <p:cTn id="41" dur="166" decel="50000">
                                          <p:stCondLst>
                                            <p:cond delay="676"/>
                                          </p:stCondLst>
                                        </p:cTn>
                                        <p:tgtEl>
                                          <p:spTgt spid="3">
                                            <p:txEl>
                                              <p:pRg st="4" end="4"/>
                                            </p:txEl>
                                          </p:spTgt>
                                        </p:tgtEl>
                                      </p:cBhvr>
                                      <p:to x="100000" y="100000"/>
                                    </p:animScale>
                                    <p:animScale>
                                      <p:cBhvr>
                                        <p:cTn id="42" dur="26">
                                          <p:stCondLst>
                                            <p:cond delay="1312"/>
                                          </p:stCondLst>
                                        </p:cTn>
                                        <p:tgtEl>
                                          <p:spTgt spid="3">
                                            <p:txEl>
                                              <p:pRg st="4" end="4"/>
                                            </p:txEl>
                                          </p:spTgt>
                                        </p:tgtEl>
                                      </p:cBhvr>
                                      <p:to x="100000" y="80000"/>
                                    </p:animScale>
                                    <p:animScale>
                                      <p:cBhvr>
                                        <p:cTn id="43" dur="166" decel="50000">
                                          <p:stCondLst>
                                            <p:cond delay="1338"/>
                                          </p:stCondLst>
                                        </p:cTn>
                                        <p:tgtEl>
                                          <p:spTgt spid="3">
                                            <p:txEl>
                                              <p:pRg st="4" end="4"/>
                                            </p:txEl>
                                          </p:spTgt>
                                        </p:tgtEl>
                                      </p:cBhvr>
                                      <p:to x="100000" y="100000"/>
                                    </p:animScale>
                                    <p:animScale>
                                      <p:cBhvr>
                                        <p:cTn id="44" dur="26">
                                          <p:stCondLst>
                                            <p:cond delay="1642"/>
                                          </p:stCondLst>
                                        </p:cTn>
                                        <p:tgtEl>
                                          <p:spTgt spid="3">
                                            <p:txEl>
                                              <p:pRg st="4" end="4"/>
                                            </p:txEl>
                                          </p:spTgt>
                                        </p:tgtEl>
                                      </p:cBhvr>
                                      <p:to x="100000" y="90000"/>
                                    </p:animScale>
                                    <p:animScale>
                                      <p:cBhvr>
                                        <p:cTn id="45" dur="166" decel="50000">
                                          <p:stCondLst>
                                            <p:cond delay="1668"/>
                                          </p:stCondLst>
                                        </p:cTn>
                                        <p:tgtEl>
                                          <p:spTgt spid="3">
                                            <p:txEl>
                                              <p:pRg st="4" end="4"/>
                                            </p:txEl>
                                          </p:spTgt>
                                        </p:tgtEl>
                                      </p:cBhvr>
                                      <p:to x="100000" y="100000"/>
                                    </p:animScale>
                                    <p:animScale>
                                      <p:cBhvr>
                                        <p:cTn id="46" dur="26">
                                          <p:stCondLst>
                                            <p:cond delay="1808"/>
                                          </p:stCondLst>
                                        </p:cTn>
                                        <p:tgtEl>
                                          <p:spTgt spid="3">
                                            <p:txEl>
                                              <p:pRg st="4" end="4"/>
                                            </p:txEl>
                                          </p:spTgt>
                                        </p:tgtEl>
                                      </p:cBhvr>
                                      <p:to x="100000" y="95000"/>
                                    </p:animScale>
                                    <p:animScale>
                                      <p:cBhvr>
                                        <p:cTn id="47" dur="166" decel="50000">
                                          <p:stCondLst>
                                            <p:cond delay="1834"/>
                                          </p:stCondLst>
                                        </p:cTn>
                                        <p:tgtEl>
                                          <p:spTgt spid="3">
                                            <p:txEl>
                                              <p:pRg st="4" end="4"/>
                                            </p:txEl>
                                          </p:spTgt>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027"/>
                                        </p:tgtEl>
                                        <p:attrNameLst>
                                          <p:attrName>style.visibility</p:attrName>
                                        </p:attrNameLst>
                                      </p:cBhvr>
                                      <p:to>
                                        <p:strVal val="visible"/>
                                      </p:to>
                                    </p:set>
                                    <p:anim calcmode="lin" valueType="num">
                                      <p:cBhvr>
                                        <p:cTn id="52" dur="500" fill="hold"/>
                                        <p:tgtEl>
                                          <p:spTgt spid="1027"/>
                                        </p:tgtEl>
                                        <p:attrNameLst>
                                          <p:attrName>ppt_w</p:attrName>
                                        </p:attrNameLst>
                                      </p:cBhvr>
                                      <p:tavLst>
                                        <p:tav tm="0">
                                          <p:val>
                                            <p:fltVal val="0"/>
                                          </p:val>
                                        </p:tav>
                                        <p:tav tm="100000">
                                          <p:val>
                                            <p:strVal val="#ppt_w"/>
                                          </p:val>
                                        </p:tav>
                                      </p:tavLst>
                                    </p:anim>
                                    <p:anim calcmode="lin" valueType="num">
                                      <p:cBhvr>
                                        <p:cTn id="53" dur="500" fill="hold"/>
                                        <p:tgtEl>
                                          <p:spTgt spid="1027"/>
                                        </p:tgtEl>
                                        <p:attrNameLst>
                                          <p:attrName>ppt_h</p:attrName>
                                        </p:attrNameLst>
                                      </p:cBhvr>
                                      <p:tavLst>
                                        <p:tav tm="0">
                                          <p:val>
                                            <p:fltVal val="0"/>
                                          </p:val>
                                        </p:tav>
                                        <p:tav tm="100000">
                                          <p:val>
                                            <p:strVal val="#ppt_h"/>
                                          </p:val>
                                        </p:tav>
                                      </p:tavLst>
                                    </p:anim>
                                    <p:animEffect transition="in" filter="fade">
                                      <p:cBhvr>
                                        <p:cTn id="54" dur="500"/>
                                        <p:tgtEl>
                                          <p:spTgt spid="1027"/>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1026"/>
                                        </p:tgtEl>
                                        <p:attrNameLst>
                                          <p:attrName>style.visibility</p:attrName>
                                        </p:attrNameLst>
                                      </p:cBhvr>
                                      <p:to>
                                        <p:strVal val="visible"/>
                                      </p:to>
                                    </p:set>
                                    <p:anim calcmode="lin" valueType="num">
                                      <p:cBhvr>
                                        <p:cTn id="59" dur="1000" fill="hold"/>
                                        <p:tgtEl>
                                          <p:spTgt spid="1026"/>
                                        </p:tgtEl>
                                        <p:attrNameLst>
                                          <p:attrName>ppt_w</p:attrName>
                                        </p:attrNameLst>
                                      </p:cBhvr>
                                      <p:tavLst>
                                        <p:tav tm="0">
                                          <p:val>
                                            <p:fltVal val="0"/>
                                          </p:val>
                                        </p:tav>
                                        <p:tav tm="100000">
                                          <p:val>
                                            <p:strVal val="#ppt_w"/>
                                          </p:val>
                                        </p:tav>
                                      </p:tavLst>
                                    </p:anim>
                                    <p:anim calcmode="lin" valueType="num">
                                      <p:cBhvr>
                                        <p:cTn id="60" dur="1000" fill="hold"/>
                                        <p:tgtEl>
                                          <p:spTgt spid="1026"/>
                                        </p:tgtEl>
                                        <p:attrNameLst>
                                          <p:attrName>ppt_h</p:attrName>
                                        </p:attrNameLst>
                                      </p:cBhvr>
                                      <p:tavLst>
                                        <p:tav tm="0">
                                          <p:val>
                                            <p:fltVal val="0"/>
                                          </p:val>
                                        </p:tav>
                                        <p:tav tm="100000">
                                          <p:val>
                                            <p:strVal val="#ppt_h"/>
                                          </p:val>
                                        </p:tav>
                                      </p:tavLst>
                                    </p:anim>
                                    <p:anim calcmode="lin" valueType="num">
                                      <p:cBhvr>
                                        <p:cTn id="61" dur="1000" fill="hold"/>
                                        <p:tgtEl>
                                          <p:spTgt spid="1026"/>
                                        </p:tgtEl>
                                        <p:attrNameLst>
                                          <p:attrName>style.rotation</p:attrName>
                                        </p:attrNameLst>
                                      </p:cBhvr>
                                      <p:tavLst>
                                        <p:tav tm="0">
                                          <p:val>
                                            <p:fltVal val="90"/>
                                          </p:val>
                                        </p:tav>
                                        <p:tav tm="100000">
                                          <p:val>
                                            <p:fltVal val="0"/>
                                          </p:val>
                                        </p:tav>
                                      </p:tavLst>
                                    </p:anim>
                                    <p:animEffect transition="in" filter="fade">
                                      <p:cBhvr>
                                        <p:cTn id="6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67544" y="11266"/>
            <a:ext cx="8229600" cy="969462"/>
          </a:xfrm>
        </p:spPr>
        <p:txBody>
          <a:bodyPr/>
          <a:lstStyle/>
          <a:p>
            <a:r>
              <a:rPr lang="es-MX" b="1" dirty="0" smtClean="0"/>
              <a:t>CONCLUSIÒN:</a:t>
            </a:r>
            <a:endParaRPr lang="es-MX" b="1" dirty="0"/>
          </a:p>
        </p:txBody>
      </p:sp>
      <p:sp>
        <p:nvSpPr>
          <p:cNvPr id="3" name="2 Marcador de contenido"/>
          <p:cNvSpPr>
            <a:spLocks noGrp="1"/>
          </p:cNvSpPr>
          <p:nvPr>
            <p:ph idx="1"/>
          </p:nvPr>
        </p:nvSpPr>
        <p:spPr>
          <a:xfrm>
            <a:off x="0" y="836712"/>
            <a:ext cx="9144000" cy="6021288"/>
          </a:xfrm>
        </p:spPr>
        <p:txBody>
          <a:bodyPr>
            <a:normAutofit fontScale="85000" lnSpcReduction="20000"/>
          </a:bodyPr>
          <a:lstStyle/>
          <a:p>
            <a:pPr>
              <a:buFont typeface="Wingdings" pitchFamily="2" charset="2"/>
              <a:buChar char="v"/>
            </a:pPr>
            <a:r>
              <a:rPr lang="es-MX" b="1" dirty="0" smtClean="0"/>
              <a:t>Hermanos estos son algunos pecados que muchas veces cometemos y no le damos danto énfasis pensando que Dios los va a pasar por alto, pero no es </a:t>
            </a:r>
            <a:r>
              <a:rPr lang="es-MX" b="1" dirty="0" smtClean="0"/>
              <a:t>así </a:t>
            </a:r>
            <a:r>
              <a:rPr lang="es-MX" b="1" dirty="0" smtClean="0"/>
              <a:t>hermanos tenemos que tener cuidado y no seguir pensando de esa manera.</a:t>
            </a:r>
          </a:p>
          <a:p>
            <a:pPr>
              <a:buFont typeface="Wingdings" pitchFamily="2" charset="2"/>
              <a:buChar char="v"/>
            </a:pPr>
            <a:r>
              <a:rPr lang="es-MX" b="1" dirty="0" smtClean="0"/>
              <a:t>Tenemos que dejar de estarnos quejando por lo que nos pases y echando la culpa a Dios, debemos de ser siempre agradecidos por las cosas que tenemos y las que nos tenemos.</a:t>
            </a:r>
          </a:p>
          <a:p>
            <a:pPr>
              <a:buFont typeface="Wingdings" pitchFamily="2" charset="2"/>
              <a:buChar char="v"/>
            </a:pPr>
            <a:r>
              <a:rPr lang="es-MX" b="1" dirty="0" smtClean="0"/>
              <a:t>Tenemos que estar alerta para no descuidar las cosas que nos van a llevar al cielo, por que sino vamos a perder nuestra alma.</a:t>
            </a:r>
          </a:p>
          <a:p>
            <a:pPr>
              <a:buFont typeface="Wingdings" pitchFamily="2" charset="2"/>
              <a:buChar char="v"/>
            </a:pPr>
            <a:r>
              <a:rPr lang="es-MX" b="1" dirty="0" smtClean="0"/>
              <a:t>No debemos de ser obedientes a media por que esto no agrada a Dios, tenemos que obedecer en todo totalmente, completamente.</a:t>
            </a:r>
          </a:p>
          <a:p>
            <a:pPr>
              <a:buFont typeface="Wingdings" pitchFamily="2" charset="2"/>
              <a:buChar char="v"/>
            </a:pPr>
            <a:r>
              <a:rPr lang="es-MX" b="1" dirty="0" smtClean="0"/>
              <a:t>Que Dios nos ayude a reflexionar si estamos cayendo en unos de estos pecados, para corregirlos mientras hay tiempo.</a:t>
            </a:r>
          </a:p>
          <a:p>
            <a:endParaRPr lang="es-MX" dirty="0"/>
          </a:p>
        </p:txBody>
      </p:sp>
    </p:spTree>
    <p:extLst>
      <p:ext uri="{BB962C8B-B14F-4D97-AF65-F5344CB8AC3E}">
        <p14:creationId xmlns:p14="http://schemas.microsoft.com/office/powerpoint/2010/main" val="5188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ircle(in)">
                                      <p:cBhvr>
                                        <p:cTn id="3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HP\Desktop\Señales\Gracias\Gracias Animadas\2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6749"/>
            <a:ext cx="9144000" cy="4947917"/>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HP\Desktop\Señales\Gracias\DIOS NOS BENDIGA\DIOS20TE20BENDIGA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941168"/>
            <a:ext cx="9143999"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18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4339"/>
                                        </p:tgtEl>
                                        <p:attrNameLst>
                                          <p:attrName>style.visibility</p:attrName>
                                        </p:attrNameLst>
                                      </p:cBhvr>
                                      <p:to>
                                        <p:strVal val="visible"/>
                                      </p:to>
                                    </p:set>
                                    <p:animEffect transition="in" filter="circle(in)">
                                      <p:cBhvr>
                                        <p:cTn id="15"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normAutofit fontScale="92500"/>
          </a:bodyPr>
          <a:lstStyle/>
          <a:p>
            <a:pPr>
              <a:buFont typeface="Wingdings" pitchFamily="2" charset="2"/>
              <a:buChar char="v"/>
            </a:pPr>
            <a:r>
              <a:rPr lang="es-MX" b="1" dirty="0" smtClean="0"/>
              <a:t>¿No es esto lo que te hablamos en Egipto, diciendo: "Déjanos, para que sirvamos a los egipcios"? Porque mejor nos hubiera sido servir a los egipcios que morir en el desierto. </a:t>
            </a:r>
          </a:p>
          <a:p>
            <a:pPr>
              <a:buFont typeface="Wingdings" pitchFamily="2" charset="2"/>
              <a:buChar char="v"/>
            </a:pPr>
            <a:r>
              <a:rPr lang="es-MX" b="1" dirty="0" smtClean="0"/>
              <a:t>Desde que salieron se estaban quejando que para que los hicieron salir de Egipto a morir en el desierto.</a:t>
            </a:r>
          </a:p>
          <a:p>
            <a:pPr>
              <a:buFont typeface="Wingdings" pitchFamily="2" charset="2"/>
              <a:buChar char="v"/>
            </a:pPr>
            <a:r>
              <a:rPr lang="es-MX" b="1" dirty="0" smtClean="0"/>
              <a:t>Se quejaron de porque no murieron en Egipto. </a:t>
            </a:r>
          </a:p>
          <a:p>
            <a:pPr>
              <a:buFont typeface="Wingdings" pitchFamily="2" charset="2"/>
              <a:buChar char="v"/>
            </a:pPr>
            <a:r>
              <a:rPr lang="es-MX" b="1" dirty="0" smtClean="0"/>
              <a:t>Exodo.16:3. </a:t>
            </a:r>
          </a:p>
          <a:p>
            <a:pPr>
              <a:buFont typeface="Wingdings" pitchFamily="2" charset="2"/>
              <a:buChar char="v"/>
            </a:pPr>
            <a:r>
              <a:rPr lang="es-MX" b="1" dirty="0" smtClean="0"/>
              <a:t>Y los hijos de Israel les decían: Ojalá hubiéramos muerto a manos del SEÑOR en la tierra de Egipto cuando nos sentábamos junto a las ollas de carne, cuando comíamos pan hasta saciarnos; pues nos habéis traído a este desierto para matar de hambre a toda esta multitud. </a:t>
            </a:r>
          </a:p>
          <a:p>
            <a:endParaRPr lang="es-MX" dirty="0"/>
          </a:p>
        </p:txBody>
      </p:sp>
    </p:spTree>
    <p:extLst>
      <p:ext uri="{BB962C8B-B14F-4D97-AF65-F5344CB8AC3E}">
        <p14:creationId xmlns:p14="http://schemas.microsoft.com/office/powerpoint/2010/main" val="408064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80">
                                          <p:stCondLst>
                                            <p:cond delay="0"/>
                                          </p:stCondLst>
                                        </p:cTn>
                                        <p:tgtEl>
                                          <p:spTgt spid="3">
                                            <p:txEl>
                                              <p:pRg st="4" end="4"/>
                                            </p:txEl>
                                          </p:spTgt>
                                        </p:tgtEl>
                                      </p:cBhvr>
                                    </p:animEffect>
                                    <p:anim calcmode="lin" valueType="num">
                                      <p:cBhvr>
                                        <p:cTn id="2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xEl>
                                              <p:pRg st="4" end="4"/>
                                            </p:txEl>
                                          </p:spTgt>
                                        </p:tgtEl>
                                      </p:cBhvr>
                                      <p:to x="100000" y="60000"/>
                                    </p:animScale>
                                    <p:animScale>
                                      <p:cBhvr>
                                        <p:cTn id="34" dur="166" decel="50000">
                                          <p:stCondLst>
                                            <p:cond delay="676"/>
                                          </p:stCondLst>
                                        </p:cTn>
                                        <p:tgtEl>
                                          <p:spTgt spid="3">
                                            <p:txEl>
                                              <p:pRg st="4" end="4"/>
                                            </p:txEl>
                                          </p:spTgt>
                                        </p:tgtEl>
                                      </p:cBhvr>
                                      <p:to x="100000" y="100000"/>
                                    </p:animScale>
                                    <p:animScale>
                                      <p:cBhvr>
                                        <p:cTn id="35" dur="26">
                                          <p:stCondLst>
                                            <p:cond delay="1312"/>
                                          </p:stCondLst>
                                        </p:cTn>
                                        <p:tgtEl>
                                          <p:spTgt spid="3">
                                            <p:txEl>
                                              <p:pRg st="4" end="4"/>
                                            </p:txEl>
                                          </p:spTgt>
                                        </p:tgtEl>
                                      </p:cBhvr>
                                      <p:to x="100000" y="80000"/>
                                    </p:animScale>
                                    <p:animScale>
                                      <p:cBhvr>
                                        <p:cTn id="36" dur="166" decel="50000">
                                          <p:stCondLst>
                                            <p:cond delay="1338"/>
                                          </p:stCondLst>
                                        </p:cTn>
                                        <p:tgtEl>
                                          <p:spTgt spid="3">
                                            <p:txEl>
                                              <p:pRg st="4" end="4"/>
                                            </p:txEl>
                                          </p:spTgt>
                                        </p:tgtEl>
                                      </p:cBhvr>
                                      <p:to x="100000" y="100000"/>
                                    </p:animScale>
                                    <p:animScale>
                                      <p:cBhvr>
                                        <p:cTn id="37" dur="26">
                                          <p:stCondLst>
                                            <p:cond delay="1642"/>
                                          </p:stCondLst>
                                        </p:cTn>
                                        <p:tgtEl>
                                          <p:spTgt spid="3">
                                            <p:txEl>
                                              <p:pRg st="4" end="4"/>
                                            </p:txEl>
                                          </p:spTgt>
                                        </p:tgtEl>
                                      </p:cBhvr>
                                      <p:to x="100000" y="90000"/>
                                    </p:animScale>
                                    <p:animScale>
                                      <p:cBhvr>
                                        <p:cTn id="38" dur="166" decel="50000">
                                          <p:stCondLst>
                                            <p:cond delay="1668"/>
                                          </p:stCondLst>
                                        </p:cTn>
                                        <p:tgtEl>
                                          <p:spTgt spid="3">
                                            <p:txEl>
                                              <p:pRg st="4" end="4"/>
                                            </p:txEl>
                                          </p:spTgt>
                                        </p:tgtEl>
                                      </p:cBhvr>
                                      <p:to x="100000" y="100000"/>
                                    </p:animScale>
                                    <p:animScale>
                                      <p:cBhvr>
                                        <p:cTn id="39" dur="26">
                                          <p:stCondLst>
                                            <p:cond delay="1808"/>
                                          </p:stCondLst>
                                        </p:cTn>
                                        <p:tgtEl>
                                          <p:spTgt spid="3">
                                            <p:txEl>
                                              <p:pRg st="4" end="4"/>
                                            </p:txEl>
                                          </p:spTgt>
                                        </p:tgtEl>
                                      </p:cBhvr>
                                      <p:to x="100000" y="95000"/>
                                    </p:animScale>
                                    <p:animScale>
                                      <p:cBhvr>
                                        <p:cTn id="4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6156176" cy="6858000"/>
          </a:xfrm>
        </p:spPr>
        <p:txBody>
          <a:bodyPr>
            <a:normAutofit fontScale="92500" lnSpcReduction="20000"/>
          </a:bodyPr>
          <a:lstStyle/>
          <a:p>
            <a:pPr>
              <a:buFont typeface="Wingdings" pitchFamily="2" charset="2"/>
              <a:buChar char="v"/>
            </a:pPr>
            <a:r>
              <a:rPr lang="es-MX" b="1" dirty="0" smtClean="0"/>
              <a:t>Siempre estuvieron quejándose en todo el desierto nunca dejaron de quejarse. </a:t>
            </a:r>
          </a:p>
          <a:p>
            <a:pPr>
              <a:buFont typeface="Wingdings" pitchFamily="2" charset="2"/>
              <a:buChar char="v"/>
            </a:pPr>
            <a:r>
              <a:rPr lang="es-MX" b="1" dirty="0" smtClean="0"/>
              <a:t>Numeros.11:1-5</a:t>
            </a:r>
            <a:r>
              <a:rPr lang="es-MX" b="1" dirty="0" smtClean="0"/>
              <a:t>.</a:t>
            </a:r>
          </a:p>
          <a:p>
            <a:pPr>
              <a:buFont typeface="Wingdings" pitchFamily="2" charset="2"/>
              <a:buChar char="v"/>
            </a:pPr>
            <a:r>
              <a:rPr lang="es-MX" b="1" dirty="0" smtClean="0"/>
              <a:t>Y el pueblo comenzó a quejarse en la adversidad a oídos del SEÑOR; y cuando el SEÑOR lo oyó, se encendió su ira, y el fuego del SEÑOR ardió entre ellos y consumió un extremo del campamento. </a:t>
            </a:r>
          </a:p>
          <a:p>
            <a:pPr>
              <a:buFont typeface="Wingdings" pitchFamily="2" charset="2"/>
              <a:buChar char="v"/>
            </a:pPr>
            <a:r>
              <a:rPr lang="es-MX" b="1" dirty="0" smtClean="0"/>
              <a:t>Entonces clamó el pueblo a Moisés, y Moisés oró al SEÑOR y el fuego se apagó. </a:t>
            </a:r>
          </a:p>
          <a:p>
            <a:pPr>
              <a:buFont typeface="Wingdings" pitchFamily="2" charset="2"/>
              <a:buChar char="v"/>
            </a:pPr>
            <a:r>
              <a:rPr lang="es-MX" b="1" dirty="0" smtClean="0"/>
              <a:t>Y se le dio a aquel lugar el nombre de </a:t>
            </a:r>
            <a:r>
              <a:rPr lang="es-MX" b="1" dirty="0" err="1" smtClean="0"/>
              <a:t>Tabera</a:t>
            </a:r>
            <a:r>
              <a:rPr lang="es-MX" b="1" dirty="0" smtClean="0"/>
              <a:t>, porque el fuego del SEÑOR había ardido entre ellos.  </a:t>
            </a:r>
          </a:p>
        </p:txBody>
      </p:sp>
      <p:pic>
        <p:nvPicPr>
          <p:cNvPr id="3076" name="Picture 4" descr="C:\Users\HP\Desktop\Animadas\Paisajes de fuego (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0"/>
            <a:ext cx="29676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64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076"/>
                                        </p:tgtEl>
                                        <p:attrNameLst>
                                          <p:attrName>style.visibility</p:attrName>
                                        </p:attrNameLst>
                                      </p:cBhvr>
                                      <p:to>
                                        <p:strVal val="visible"/>
                                      </p:to>
                                    </p:set>
                                    <p:anim calcmode="lin" valueType="num">
                                      <p:cBhvr>
                                        <p:cTn id="35" dur="500" fill="hold"/>
                                        <p:tgtEl>
                                          <p:spTgt spid="3076"/>
                                        </p:tgtEl>
                                        <p:attrNameLst>
                                          <p:attrName>ppt_w</p:attrName>
                                        </p:attrNameLst>
                                      </p:cBhvr>
                                      <p:tavLst>
                                        <p:tav tm="0">
                                          <p:val>
                                            <p:fltVal val="0"/>
                                          </p:val>
                                        </p:tav>
                                        <p:tav tm="100000">
                                          <p:val>
                                            <p:strVal val="#ppt_w"/>
                                          </p:val>
                                        </p:tav>
                                      </p:tavLst>
                                    </p:anim>
                                    <p:anim calcmode="lin" valueType="num">
                                      <p:cBhvr>
                                        <p:cTn id="36" dur="500" fill="hold"/>
                                        <p:tgtEl>
                                          <p:spTgt spid="3076"/>
                                        </p:tgtEl>
                                        <p:attrNameLst>
                                          <p:attrName>ppt_h</p:attrName>
                                        </p:attrNameLst>
                                      </p:cBhvr>
                                      <p:tavLst>
                                        <p:tav tm="0">
                                          <p:val>
                                            <p:fltVal val="0"/>
                                          </p:val>
                                        </p:tav>
                                        <p:tav tm="100000">
                                          <p:val>
                                            <p:strVal val="#ppt_h"/>
                                          </p:val>
                                        </p:tav>
                                      </p:tavLst>
                                    </p:anim>
                                    <p:animEffect transition="in" filter="fade">
                                      <p:cBhvr>
                                        <p:cTn id="37" dur="500"/>
                                        <p:tgtEl>
                                          <p:spTgt spid="3076"/>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wipe(down)">
                                      <p:cBhvr>
                                        <p:cTn id="42" dur="580">
                                          <p:stCondLst>
                                            <p:cond delay="0"/>
                                          </p:stCondLst>
                                        </p:cTn>
                                        <p:tgtEl>
                                          <p:spTgt spid="3">
                                            <p:txEl>
                                              <p:pRg st="3" end="3"/>
                                            </p:txEl>
                                          </p:spTgt>
                                        </p:tgtEl>
                                      </p:cBhvr>
                                    </p:animEffect>
                                    <p:anim calcmode="lin" valueType="num">
                                      <p:cBhvr>
                                        <p:cTn id="4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3">
                                            <p:txEl>
                                              <p:pRg st="3" end="3"/>
                                            </p:txEl>
                                          </p:spTgt>
                                        </p:tgtEl>
                                      </p:cBhvr>
                                      <p:to x="100000" y="60000"/>
                                    </p:animScale>
                                    <p:animScale>
                                      <p:cBhvr>
                                        <p:cTn id="49" dur="166" decel="50000">
                                          <p:stCondLst>
                                            <p:cond delay="676"/>
                                          </p:stCondLst>
                                        </p:cTn>
                                        <p:tgtEl>
                                          <p:spTgt spid="3">
                                            <p:txEl>
                                              <p:pRg st="3" end="3"/>
                                            </p:txEl>
                                          </p:spTgt>
                                        </p:tgtEl>
                                      </p:cBhvr>
                                      <p:to x="100000" y="100000"/>
                                    </p:animScale>
                                    <p:animScale>
                                      <p:cBhvr>
                                        <p:cTn id="50" dur="26">
                                          <p:stCondLst>
                                            <p:cond delay="1312"/>
                                          </p:stCondLst>
                                        </p:cTn>
                                        <p:tgtEl>
                                          <p:spTgt spid="3">
                                            <p:txEl>
                                              <p:pRg st="3" end="3"/>
                                            </p:txEl>
                                          </p:spTgt>
                                        </p:tgtEl>
                                      </p:cBhvr>
                                      <p:to x="100000" y="80000"/>
                                    </p:animScale>
                                    <p:animScale>
                                      <p:cBhvr>
                                        <p:cTn id="51" dur="166" decel="50000">
                                          <p:stCondLst>
                                            <p:cond delay="1338"/>
                                          </p:stCondLst>
                                        </p:cTn>
                                        <p:tgtEl>
                                          <p:spTgt spid="3">
                                            <p:txEl>
                                              <p:pRg st="3" end="3"/>
                                            </p:txEl>
                                          </p:spTgt>
                                        </p:tgtEl>
                                      </p:cBhvr>
                                      <p:to x="100000" y="100000"/>
                                    </p:animScale>
                                    <p:animScale>
                                      <p:cBhvr>
                                        <p:cTn id="52" dur="26">
                                          <p:stCondLst>
                                            <p:cond delay="1642"/>
                                          </p:stCondLst>
                                        </p:cTn>
                                        <p:tgtEl>
                                          <p:spTgt spid="3">
                                            <p:txEl>
                                              <p:pRg st="3" end="3"/>
                                            </p:txEl>
                                          </p:spTgt>
                                        </p:tgtEl>
                                      </p:cBhvr>
                                      <p:to x="100000" y="90000"/>
                                    </p:animScale>
                                    <p:animScale>
                                      <p:cBhvr>
                                        <p:cTn id="53" dur="166" decel="50000">
                                          <p:stCondLst>
                                            <p:cond delay="1668"/>
                                          </p:stCondLst>
                                        </p:cTn>
                                        <p:tgtEl>
                                          <p:spTgt spid="3">
                                            <p:txEl>
                                              <p:pRg st="3" end="3"/>
                                            </p:txEl>
                                          </p:spTgt>
                                        </p:tgtEl>
                                      </p:cBhvr>
                                      <p:to x="100000" y="100000"/>
                                    </p:animScale>
                                    <p:animScale>
                                      <p:cBhvr>
                                        <p:cTn id="54" dur="26">
                                          <p:stCondLst>
                                            <p:cond delay="1808"/>
                                          </p:stCondLst>
                                        </p:cTn>
                                        <p:tgtEl>
                                          <p:spTgt spid="3">
                                            <p:txEl>
                                              <p:pRg st="3" end="3"/>
                                            </p:txEl>
                                          </p:spTgt>
                                        </p:tgtEl>
                                      </p:cBhvr>
                                      <p:to x="100000" y="95000"/>
                                    </p:animScale>
                                    <p:animScale>
                                      <p:cBhvr>
                                        <p:cTn id="55" dur="166" decel="50000">
                                          <p:stCondLst>
                                            <p:cond delay="1834"/>
                                          </p:stCondLst>
                                        </p:cTn>
                                        <p:tgtEl>
                                          <p:spTgt spid="3">
                                            <p:txEl>
                                              <p:pRg st="3" end="3"/>
                                            </p:txEl>
                                          </p:spTgt>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wipe(down)">
                                      <p:cBhvr>
                                        <p:cTn id="60" dur="580">
                                          <p:stCondLst>
                                            <p:cond delay="0"/>
                                          </p:stCondLst>
                                        </p:cTn>
                                        <p:tgtEl>
                                          <p:spTgt spid="3">
                                            <p:txEl>
                                              <p:pRg st="4" end="4"/>
                                            </p:txEl>
                                          </p:spTgt>
                                        </p:tgtEl>
                                      </p:cBhvr>
                                    </p:animEffect>
                                    <p:anim calcmode="lin" valueType="num">
                                      <p:cBhvr>
                                        <p:cTn id="6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4" end="4"/>
                                            </p:txEl>
                                          </p:spTgt>
                                        </p:tgtEl>
                                      </p:cBhvr>
                                      <p:to x="100000" y="60000"/>
                                    </p:animScale>
                                    <p:animScale>
                                      <p:cBhvr>
                                        <p:cTn id="67" dur="166" decel="50000">
                                          <p:stCondLst>
                                            <p:cond delay="676"/>
                                          </p:stCondLst>
                                        </p:cTn>
                                        <p:tgtEl>
                                          <p:spTgt spid="3">
                                            <p:txEl>
                                              <p:pRg st="4" end="4"/>
                                            </p:txEl>
                                          </p:spTgt>
                                        </p:tgtEl>
                                      </p:cBhvr>
                                      <p:to x="100000" y="100000"/>
                                    </p:animScale>
                                    <p:animScale>
                                      <p:cBhvr>
                                        <p:cTn id="68" dur="26">
                                          <p:stCondLst>
                                            <p:cond delay="1312"/>
                                          </p:stCondLst>
                                        </p:cTn>
                                        <p:tgtEl>
                                          <p:spTgt spid="3">
                                            <p:txEl>
                                              <p:pRg st="4" end="4"/>
                                            </p:txEl>
                                          </p:spTgt>
                                        </p:tgtEl>
                                      </p:cBhvr>
                                      <p:to x="100000" y="80000"/>
                                    </p:animScale>
                                    <p:animScale>
                                      <p:cBhvr>
                                        <p:cTn id="69" dur="166" decel="50000">
                                          <p:stCondLst>
                                            <p:cond delay="1338"/>
                                          </p:stCondLst>
                                        </p:cTn>
                                        <p:tgtEl>
                                          <p:spTgt spid="3">
                                            <p:txEl>
                                              <p:pRg st="4" end="4"/>
                                            </p:txEl>
                                          </p:spTgt>
                                        </p:tgtEl>
                                      </p:cBhvr>
                                      <p:to x="100000" y="100000"/>
                                    </p:animScale>
                                    <p:animScale>
                                      <p:cBhvr>
                                        <p:cTn id="70" dur="26">
                                          <p:stCondLst>
                                            <p:cond delay="1642"/>
                                          </p:stCondLst>
                                        </p:cTn>
                                        <p:tgtEl>
                                          <p:spTgt spid="3">
                                            <p:txEl>
                                              <p:pRg st="4" end="4"/>
                                            </p:txEl>
                                          </p:spTgt>
                                        </p:tgtEl>
                                      </p:cBhvr>
                                      <p:to x="100000" y="90000"/>
                                    </p:animScale>
                                    <p:animScale>
                                      <p:cBhvr>
                                        <p:cTn id="71" dur="166" decel="50000">
                                          <p:stCondLst>
                                            <p:cond delay="1668"/>
                                          </p:stCondLst>
                                        </p:cTn>
                                        <p:tgtEl>
                                          <p:spTgt spid="3">
                                            <p:txEl>
                                              <p:pRg st="4" end="4"/>
                                            </p:txEl>
                                          </p:spTgt>
                                        </p:tgtEl>
                                      </p:cBhvr>
                                      <p:to x="100000" y="100000"/>
                                    </p:animScale>
                                    <p:animScale>
                                      <p:cBhvr>
                                        <p:cTn id="72" dur="26">
                                          <p:stCondLst>
                                            <p:cond delay="1808"/>
                                          </p:stCondLst>
                                        </p:cTn>
                                        <p:tgtEl>
                                          <p:spTgt spid="3">
                                            <p:txEl>
                                              <p:pRg st="4" end="4"/>
                                            </p:txEl>
                                          </p:spTgt>
                                        </p:tgtEl>
                                      </p:cBhvr>
                                      <p:to x="100000" y="95000"/>
                                    </p:animScale>
                                    <p:animScale>
                                      <p:cBhvr>
                                        <p:cTn id="73"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4869160"/>
          </a:xfrm>
        </p:spPr>
        <p:txBody>
          <a:bodyPr/>
          <a:lstStyle/>
          <a:p>
            <a:pPr>
              <a:buFont typeface="Wingdings" pitchFamily="2" charset="2"/>
              <a:buChar char="v"/>
            </a:pPr>
            <a:r>
              <a:rPr lang="es-MX" b="1" dirty="0" smtClean="0"/>
              <a:t>Y el populacho que estaba entre ellos tenía un deseo insaciable; y también los hijos de Israel volvieron a llorar, y dijeron: ¿Quién nos dará carne para comer? </a:t>
            </a:r>
          </a:p>
          <a:p>
            <a:pPr>
              <a:buFont typeface="Wingdings" pitchFamily="2" charset="2"/>
              <a:buChar char="v"/>
            </a:pPr>
            <a:r>
              <a:rPr lang="es-MX" b="1" dirty="0" smtClean="0"/>
              <a:t>Nos acordamos del pescado que comíamos gratis en Egipto, de los pepinos, de los melones, los puerros, las cebollas y los ajos; </a:t>
            </a:r>
          </a:p>
          <a:p>
            <a:pPr>
              <a:buFont typeface="Wingdings" pitchFamily="2" charset="2"/>
              <a:buChar char="v"/>
            </a:pPr>
            <a:r>
              <a:rPr lang="es-MX" b="1" dirty="0" smtClean="0"/>
              <a:t>Se quejaron de la comida de lo que comían allá en Egipto.</a:t>
            </a:r>
          </a:p>
          <a:p>
            <a:endParaRPr lang="es-MX" dirty="0"/>
          </a:p>
        </p:txBody>
      </p:sp>
      <p:pic>
        <p:nvPicPr>
          <p:cNvPr id="4098" name="Picture 2" descr="C:\Users\HP\Desktop\Animadas\53c4efe6f30956c6b5102eeea79930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5144"/>
            <a:ext cx="2843808" cy="213285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HP\Desktop\Animadas\pepin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4581127"/>
            <a:ext cx="3074640" cy="22769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HP\Desktop\Animadas\img_18461_ins_3667043_6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4581127"/>
            <a:ext cx="2699792" cy="2276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64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098"/>
                                        </p:tgtEl>
                                        <p:attrNameLst>
                                          <p:attrName>style.visibility</p:attrName>
                                        </p:attrNameLst>
                                      </p:cBhvr>
                                      <p:to>
                                        <p:strVal val="visible"/>
                                      </p:to>
                                    </p:set>
                                    <p:anim calcmode="lin" valueType="num">
                                      <p:cBhvr>
                                        <p:cTn id="43" dur="500" fill="hold"/>
                                        <p:tgtEl>
                                          <p:spTgt spid="4098"/>
                                        </p:tgtEl>
                                        <p:attrNameLst>
                                          <p:attrName>ppt_w</p:attrName>
                                        </p:attrNameLst>
                                      </p:cBhvr>
                                      <p:tavLst>
                                        <p:tav tm="0">
                                          <p:val>
                                            <p:fltVal val="0"/>
                                          </p:val>
                                        </p:tav>
                                        <p:tav tm="100000">
                                          <p:val>
                                            <p:strVal val="#ppt_w"/>
                                          </p:val>
                                        </p:tav>
                                      </p:tavLst>
                                    </p:anim>
                                    <p:anim calcmode="lin" valueType="num">
                                      <p:cBhvr>
                                        <p:cTn id="44" dur="500" fill="hold"/>
                                        <p:tgtEl>
                                          <p:spTgt spid="4098"/>
                                        </p:tgtEl>
                                        <p:attrNameLst>
                                          <p:attrName>ppt_h</p:attrName>
                                        </p:attrNameLst>
                                      </p:cBhvr>
                                      <p:tavLst>
                                        <p:tav tm="0">
                                          <p:val>
                                            <p:fltVal val="0"/>
                                          </p:val>
                                        </p:tav>
                                        <p:tav tm="100000">
                                          <p:val>
                                            <p:strVal val="#ppt_h"/>
                                          </p:val>
                                        </p:tav>
                                      </p:tavLst>
                                    </p:anim>
                                    <p:animEffect transition="in" filter="fade">
                                      <p:cBhvr>
                                        <p:cTn id="45" dur="500"/>
                                        <p:tgtEl>
                                          <p:spTgt spid="4098"/>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4099"/>
                                        </p:tgtEl>
                                        <p:attrNameLst>
                                          <p:attrName>style.visibility</p:attrName>
                                        </p:attrNameLst>
                                      </p:cBhvr>
                                      <p:to>
                                        <p:strVal val="visible"/>
                                      </p:to>
                                    </p:set>
                                    <p:animEffect transition="in" filter="circle(in)">
                                      <p:cBhvr>
                                        <p:cTn id="50" dur="2000"/>
                                        <p:tgtEl>
                                          <p:spTgt spid="4099"/>
                                        </p:tgtEl>
                                      </p:cBhvr>
                                    </p:animEffec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nodeType="clickEffect">
                                  <p:stCondLst>
                                    <p:cond delay="0"/>
                                  </p:stCondLst>
                                  <p:childTnLst>
                                    <p:set>
                                      <p:cBhvr>
                                        <p:cTn id="54" dur="1" fill="hold">
                                          <p:stCondLst>
                                            <p:cond delay="0"/>
                                          </p:stCondLst>
                                        </p:cTn>
                                        <p:tgtEl>
                                          <p:spTgt spid="4100"/>
                                        </p:tgtEl>
                                        <p:attrNameLst>
                                          <p:attrName>style.visibility</p:attrName>
                                        </p:attrNameLst>
                                      </p:cBhvr>
                                      <p:to>
                                        <p:strVal val="visible"/>
                                      </p:to>
                                    </p:set>
                                    <p:animEffect transition="in" filter="fade">
                                      <p:cBhvr>
                                        <p:cTn id="55" dur="2000"/>
                                        <p:tgtEl>
                                          <p:spTgt spid="4100"/>
                                        </p:tgtEl>
                                      </p:cBhvr>
                                    </p:animEffect>
                                    <p:anim calcmode="lin" valueType="num">
                                      <p:cBhvr>
                                        <p:cTn id="56" dur="2000" fill="hold"/>
                                        <p:tgtEl>
                                          <p:spTgt spid="4100"/>
                                        </p:tgtEl>
                                        <p:attrNameLst>
                                          <p:attrName>ppt_w</p:attrName>
                                        </p:attrNameLst>
                                      </p:cBhvr>
                                      <p:tavLst>
                                        <p:tav tm="0" fmla="#ppt_w*sin(2.5*pi*$)">
                                          <p:val>
                                            <p:fltVal val="0"/>
                                          </p:val>
                                        </p:tav>
                                        <p:tav tm="100000">
                                          <p:val>
                                            <p:fltVal val="1"/>
                                          </p:val>
                                        </p:tav>
                                      </p:tavLst>
                                    </p:anim>
                                    <p:anim calcmode="lin" valueType="num">
                                      <p:cBhvr>
                                        <p:cTn id="57" dur="2000" fill="hold"/>
                                        <p:tgtEl>
                                          <p:spTgt spid="4100"/>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
                                            <p:txEl>
                                              <p:pRg st="2" end="2"/>
                                            </p:txEl>
                                          </p:spTgt>
                                        </p:tgtEl>
                                        <p:attrNameLst>
                                          <p:attrName>style.visibility</p:attrName>
                                        </p:attrNameLst>
                                      </p:cBhvr>
                                      <p:to>
                                        <p:strVal val="visible"/>
                                      </p:to>
                                    </p:set>
                                    <p:animEffect transition="in" filter="circle(in)">
                                      <p:cBhvr>
                                        <p:cTn id="6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5796136" cy="6858000"/>
          </a:xfrm>
        </p:spPr>
        <p:txBody>
          <a:bodyPr>
            <a:normAutofit fontScale="77500" lnSpcReduction="20000"/>
          </a:bodyPr>
          <a:lstStyle/>
          <a:p>
            <a:pPr>
              <a:buFont typeface="Wingdings" pitchFamily="2" charset="2"/>
              <a:buChar char="v"/>
            </a:pPr>
            <a:r>
              <a:rPr lang="es-MX" b="1" dirty="0" smtClean="0"/>
              <a:t>Se quejaron del culto a Dios, por eso decían que fastidio es esto. </a:t>
            </a:r>
          </a:p>
          <a:p>
            <a:pPr>
              <a:buFont typeface="Wingdings" pitchFamily="2" charset="2"/>
              <a:buChar char="v"/>
            </a:pPr>
            <a:r>
              <a:rPr lang="es-MX" b="1" dirty="0" smtClean="0"/>
              <a:t>Malaquias.1:13.</a:t>
            </a:r>
          </a:p>
          <a:p>
            <a:pPr>
              <a:buFont typeface="Wingdings" pitchFamily="2" charset="2"/>
              <a:buChar char="v"/>
            </a:pPr>
            <a:r>
              <a:rPr lang="es-MX" b="1" dirty="0" smtClean="0"/>
              <a:t>También decís: "¡Ay, qué fastidio!" Y con indiferencia lo despreciáis--dice el SEÑOR de los ejércitos-- y traéis lo robado, o cojo, o enfermo; así traéis la ofrenda. ¿Aceptaré eso de vuestra mano?--dice el SEÑOR.  </a:t>
            </a:r>
          </a:p>
          <a:p>
            <a:pPr>
              <a:buFont typeface="Wingdings" pitchFamily="2" charset="2"/>
              <a:buChar char="v"/>
            </a:pPr>
            <a:r>
              <a:rPr lang="es-MX" b="1" dirty="0" smtClean="0"/>
              <a:t>Este siempre fue un pueblo que se quejaba mucho por eso fue un pueblo infeliz, y desagradecido siempre con Dios. </a:t>
            </a:r>
          </a:p>
          <a:p>
            <a:pPr>
              <a:buFont typeface="Wingdings" pitchFamily="2" charset="2"/>
              <a:buChar char="v"/>
            </a:pPr>
            <a:r>
              <a:rPr lang="es-MX" b="1" dirty="0" smtClean="0"/>
              <a:t>El quejarnos es descontento por lo que tenemos no estamos contento por lo que tenemos. </a:t>
            </a:r>
          </a:p>
          <a:p>
            <a:pPr>
              <a:buFont typeface="Wingdings" pitchFamily="2" charset="2"/>
              <a:buChar char="v"/>
            </a:pPr>
            <a:r>
              <a:rPr lang="es-MX" b="1" dirty="0" smtClean="0"/>
              <a:t>En vez de ser agradecido con Dios por lo poco o mucho que tenemos nos estamos quejando nunca estamos contento.</a:t>
            </a:r>
            <a:endParaRPr lang="es-MX" b="1" dirty="0"/>
          </a:p>
        </p:txBody>
      </p:sp>
      <p:pic>
        <p:nvPicPr>
          <p:cNvPr id="1026" name="Picture 2" descr="C:\Users\HP\Desktop\Quejarse\A+los+judíos+se+les+había+prohibido+expresamente+que+ofrecieran+en+sacrificio+un+animal+que+fuera+cojo+o+ciego,+o+que+tuviera+una+deformidad+(Lea+Lev.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0"/>
            <a:ext cx="34198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64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p:cTn id="35" dur="500" fill="hold"/>
                                        <p:tgtEl>
                                          <p:spTgt spid="1026"/>
                                        </p:tgtEl>
                                        <p:attrNameLst>
                                          <p:attrName>ppt_w</p:attrName>
                                        </p:attrNameLst>
                                      </p:cBhvr>
                                      <p:tavLst>
                                        <p:tav tm="0">
                                          <p:val>
                                            <p:fltVal val="0"/>
                                          </p:val>
                                        </p:tav>
                                        <p:tav tm="100000">
                                          <p:val>
                                            <p:strVal val="#ppt_w"/>
                                          </p:val>
                                        </p:tav>
                                      </p:tavLst>
                                    </p:anim>
                                    <p:anim calcmode="lin" valueType="num">
                                      <p:cBhvr>
                                        <p:cTn id="36" dur="500" fill="hold"/>
                                        <p:tgtEl>
                                          <p:spTgt spid="1026"/>
                                        </p:tgtEl>
                                        <p:attrNameLst>
                                          <p:attrName>ppt_h</p:attrName>
                                        </p:attrNameLst>
                                      </p:cBhvr>
                                      <p:tavLst>
                                        <p:tav tm="0">
                                          <p:val>
                                            <p:fltVal val="0"/>
                                          </p:val>
                                        </p:tav>
                                        <p:tav tm="100000">
                                          <p:val>
                                            <p:strVal val="#ppt_h"/>
                                          </p:val>
                                        </p:tav>
                                      </p:tavLst>
                                    </p:anim>
                                    <p:animEffect transition="in" filter="fade">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circle(in)">
                                      <p:cBhvr>
                                        <p:cTn id="42" dur="2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circle(in)">
                                      <p:cBhvr>
                                        <p:cTn id="47" dur="2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circle(in)">
                                      <p:cBhvr>
                                        <p:cTn id="5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4581128"/>
          </a:xfrm>
        </p:spPr>
        <p:txBody>
          <a:bodyPr>
            <a:normAutofit fontScale="92500" lnSpcReduction="10000"/>
          </a:bodyPr>
          <a:lstStyle/>
          <a:p>
            <a:pPr>
              <a:buFont typeface="Wingdings" pitchFamily="2" charset="2"/>
              <a:buChar char="v"/>
            </a:pPr>
            <a:r>
              <a:rPr lang="es-MX" b="1" dirty="0" smtClean="0"/>
              <a:t>Así muchos hermanos siempre se están quejando de algo de que un hermano no le dio la mano, de que le izo mala cara, que el color del local de no le gusto siempre hayan algo de que quejarse. </a:t>
            </a:r>
          </a:p>
          <a:p>
            <a:pPr>
              <a:buFont typeface="Wingdings" pitchFamily="2" charset="2"/>
              <a:buChar char="v"/>
            </a:pPr>
            <a:r>
              <a:rPr lang="es-MX" b="1" dirty="0" smtClean="0"/>
              <a:t>Estos son hermanos infelices inconformes no están conforme con nada siempre se están quejando Santiago dice: “Que no nos quejemos”. </a:t>
            </a:r>
          </a:p>
          <a:p>
            <a:pPr>
              <a:buFont typeface="Wingdings" pitchFamily="2" charset="2"/>
              <a:buChar char="v"/>
            </a:pPr>
            <a:r>
              <a:rPr lang="es-MX" b="1" dirty="0" smtClean="0"/>
              <a:t>Santiago.5:9.</a:t>
            </a:r>
          </a:p>
          <a:p>
            <a:pPr>
              <a:buFont typeface="Wingdings" pitchFamily="2" charset="2"/>
              <a:buChar char="v"/>
            </a:pPr>
            <a:r>
              <a:rPr lang="es-MX" b="1" dirty="0" smtClean="0"/>
              <a:t>Hermanos, no os quejéis unos contra otros, para que no seáis juzgados; mirad, el Juez está a las puertas.  </a:t>
            </a:r>
            <a:endParaRPr lang="es-MX" b="1" dirty="0"/>
          </a:p>
        </p:txBody>
      </p:sp>
      <p:pic>
        <p:nvPicPr>
          <p:cNvPr id="2050" name="Picture 2" descr="C:\Users\HP\Desktop\Quejarse\Un reto que cambiará  tu vida , No Quej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53135"/>
            <a:ext cx="9144000" cy="2174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64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80">
                                          <p:stCondLst>
                                            <p:cond delay="0"/>
                                          </p:stCondLst>
                                        </p:cTn>
                                        <p:tgtEl>
                                          <p:spTgt spid="3">
                                            <p:txEl>
                                              <p:pRg st="3" end="3"/>
                                            </p:txEl>
                                          </p:spTgt>
                                        </p:tgtEl>
                                      </p:cBhvr>
                                    </p:animEffect>
                                    <p:anim calcmode="lin" valueType="num">
                                      <p:cBhvr>
                                        <p:cTn id="2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3" end="3"/>
                                            </p:txEl>
                                          </p:spTgt>
                                        </p:tgtEl>
                                      </p:cBhvr>
                                      <p:to x="100000" y="60000"/>
                                    </p:animScale>
                                    <p:animScale>
                                      <p:cBhvr>
                                        <p:cTn id="29" dur="166" decel="50000">
                                          <p:stCondLst>
                                            <p:cond delay="676"/>
                                          </p:stCondLst>
                                        </p:cTn>
                                        <p:tgtEl>
                                          <p:spTgt spid="3">
                                            <p:txEl>
                                              <p:pRg st="3" end="3"/>
                                            </p:txEl>
                                          </p:spTgt>
                                        </p:tgtEl>
                                      </p:cBhvr>
                                      <p:to x="100000" y="100000"/>
                                    </p:animScale>
                                    <p:animScale>
                                      <p:cBhvr>
                                        <p:cTn id="30" dur="26">
                                          <p:stCondLst>
                                            <p:cond delay="1312"/>
                                          </p:stCondLst>
                                        </p:cTn>
                                        <p:tgtEl>
                                          <p:spTgt spid="3">
                                            <p:txEl>
                                              <p:pRg st="3" end="3"/>
                                            </p:txEl>
                                          </p:spTgt>
                                        </p:tgtEl>
                                      </p:cBhvr>
                                      <p:to x="100000" y="80000"/>
                                    </p:animScale>
                                    <p:animScale>
                                      <p:cBhvr>
                                        <p:cTn id="31" dur="166" decel="50000">
                                          <p:stCondLst>
                                            <p:cond delay="1338"/>
                                          </p:stCondLst>
                                        </p:cTn>
                                        <p:tgtEl>
                                          <p:spTgt spid="3">
                                            <p:txEl>
                                              <p:pRg st="3" end="3"/>
                                            </p:txEl>
                                          </p:spTgt>
                                        </p:tgtEl>
                                      </p:cBhvr>
                                      <p:to x="100000" y="100000"/>
                                    </p:animScale>
                                    <p:animScale>
                                      <p:cBhvr>
                                        <p:cTn id="32" dur="26">
                                          <p:stCondLst>
                                            <p:cond delay="1642"/>
                                          </p:stCondLst>
                                        </p:cTn>
                                        <p:tgtEl>
                                          <p:spTgt spid="3">
                                            <p:txEl>
                                              <p:pRg st="3" end="3"/>
                                            </p:txEl>
                                          </p:spTgt>
                                        </p:tgtEl>
                                      </p:cBhvr>
                                      <p:to x="100000" y="90000"/>
                                    </p:animScale>
                                    <p:animScale>
                                      <p:cBhvr>
                                        <p:cTn id="33" dur="166" decel="50000">
                                          <p:stCondLst>
                                            <p:cond delay="1668"/>
                                          </p:stCondLst>
                                        </p:cTn>
                                        <p:tgtEl>
                                          <p:spTgt spid="3">
                                            <p:txEl>
                                              <p:pRg st="3" end="3"/>
                                            </p:txEl>
                                          </p:spTgt>
                                        </p:tgtEl>
                                      </p:cBhvr>
                                      <p:to x="100000" y="100000"/>
                                    </p:animScale>
                                    <p:animScale>
                                      <p:cBhvr>
                                        <p:cTn id="34" dur="26">
                                          <p:stCondLst>
                                            <p:cond delay="1808"/>
                                          </p:stCondLst>
                                        </p:cTn>
                                        <p:tgtEl>
                                          <p:spTgt spid="3">
                                            <p:txEl>
                                              <p:pRg st="3" end="3"/>
                                            </p:txEl>
                                          </p:spTgt>
                                        </p:tgtEl>
                                      </p:cBhvr>
                                      <p:to x="100000" y="95000"/>
                                    </p:animScale>
                                    <p:animScale>
                                      <p:cBhvr>
                                        <p:cTn id="35" dur="166" decel="50000">
                                          <p:stCondLst>
                                            <p:cond delay="1834"/>
                                          </p:stCondLst>
                                        </p:cTn>
                                        <p:tgtEl>
                                          <p:spTgt spid="3">
                                            <p:txEl>
                                              <p:pRg st="3" end="3"/>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050"/>
                                        </p:tgtEl>
                                        <p:attrNameLst>
                                          <p:attrName>style.visibility</p:attrName>
                                        </p:attrNameLst>
                                      </p:cBhvr>
                                      <p:to>
                                        <p:strVal val="visible"/>
                                      </p:to>
                                    </p:set>
                                    <p:anim calcmode="lin" valueType="num">
                                      <p:cBhvr>
                                        <p:cTn id="40" dur="500" fill="hold"/>
                                        <p:tgtEl>
                                          <p:spTgt spid="2050"/>
                                        </p:tgtEl>
                                        <p:attrNameLst>
                                          <p:attrName>ppt_w</p:attrName>
                                        </p:attrNameLst>
                                      </p:cBhvr>
                                      <p:tavLst>
                                        <p:tav tm="0">
                                          <p:val>
                                            <p:fltVal val="0"/>
                                          </p:val>
                                        </p:tav>
                                        <p:tav tm="100000">
                                          <p:val>
                                            <p:strVal val="#ppt_w"/>
                                          </p:val>
                                        </p:tav>
                                      </p:tavLst>
                                    </p:anim>
                                    <p:anim calcmode="lin" valueType="num">
                                      <p:cBhvr>
                                        <p:cTn id="41" dur="500" fill="hold"/>
                                        <p:tgtEl>
                                          <p:spTgt spid="2050"/>
                                        </p:tgtEl>
                                        <p:attrNameLst>
                                          <p:attrName>ppt_h</p:attrName>
                                        </p:attrNameLst>
                                      </p:cBhvr>
                                      <p:tavLst>
                                        <p:tav tm="0">
                                          <p:val>
                                            <p:fltVal val="0"/>
                                          </p:val>
                                        </p:tav>
                                        <p:tav tm="100000">
                                          <p:val>
                                            <p:strVal val="#ppt_h"/>
                                          </p:val>
                                        </p:tav>
                                      </p:tavLst>
                                    </p:anim>
                                    <p:animEffect transition="in" filter="fade">
                                      <p:cBhvr>
                                        <p:cTn id="4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normAutofit/>
          </a:bodyPr>
          <a:lstStyle/>
          <a:p>
            <a:pPr>
              <a:buFont typeface="Wingdings" pitchFamily="2" charset="2"/>
              <a:buChar char="v"/>
            </a:pPr>
            <a:r>
              <a:rPr lang="es-MX" b="1" dirty="0" smtClean="0"/>
              <a:t>Hay un gran problema cuando nos quejamos, Seremos juzgados por el gran juez.</a:t>
            </a:r>
          </a:p>
          <a:p>
            <a:pPr>
              <a:buFont typeface="Wingdings" pitchFamily="2" charset="2"/>
              <a:buChar char="v"/>
            </a:pPr>
            <a:r>
              <a:rPr lang="es-MX" b="1" dirty="0" smtClean="0"/>
              <a:t>Hermanos tengamos cuidado con este pecado del estarnos quejando porque demuestra falta de fe de felicidad y de ser desagradecido con Dios.</a:t>
            </a:r>
          </a:p>
          <a:p>
            <a:pPr>
              <a:buFont typeface="Wingdings" pitchFamily="2" charset="2"/>
              <a:buChar char="v"/>
            </a:pPr>
            <a:r>
              <a:rPr lang="es-MX" b="1" dirty="0" smtClean="0"/>
              <a:t>Tal vez conoce el cuento de la familia oso. Papa oso se quejo “Alguien se ha tomado mi sopa” y el nene oso también dijo: “y la mía también”. </a:t>
            </a:r>
          </a:p>
          <a:p>
            <a:pPr>
              <a:buFont typeface="Wingdings" pitchFamily="2" charset="2"/>
              <a:buChar char="v"/>
            </a:pPr>
            <a:r>
              <a:rPr lang="es-MX" b="1" dirty="0" smtClean="0"/>
              <a:t>Entonces la mama osa le dijo “No se quejen mas, todavía no he servido la sopa”. </a:t>
            </a:r>
          </a:p>
          <a:p>
            <a:pPr>
              <a:buFont typeface="Wingdings" pitchFamily="2" charset="2"/>
              <a:buChar char="v"/>
            </a:pPr>
            <a:r>
              <a:rPr lang="es-MX" b="1" dirty="0" smtClean="0"/>
              <a:t>Siempre tenemos cosas porque dar gracias a Dios, y no estar quejándonos todo el tiempo de lo que nos pasa.</a:t>
            </a:r>
          </a:p>
          <a:p>
            <a:endParaRPr lang="es-MX" dirty="0"/>
          </a:p>
        </p:txBody>
      </p:sp>
    </p:spTree>
    <p:extLst>
      <p:ext uri="{BB962C8B-B14F-4D97-AF65-F5344CB8AC3E}">
        <p14:creationId xmlns:p14="http://schemas.microsoft.com/office/powerpoint/2010/main" val="408064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2943</Words>
  <Application>Microsoft Office PowerPoint</Application>
  <PresentationFormat>Presentación en pantalla (4:3)</PresentationFormat>
  <Paragraphs>147</Paragraphs>
  <Slides>31</Slides>
  <Notes>0</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Tema de Office</vt:lpstr>
      <vt:lpstr>PECADOS QUE DESCUIDAMOS.</vt:lpstr>
      <vt:lpstr>Presentación de PowerPoint</vt:lpstr>
      <vt:lpstr>EL PECADO DEL REZONGO O QUEJARNOS.</vt:lpstr>
      <vt:lpstr>Presentación de PowerPoint</vt:lpstr>
      <vt:lpstr>Presentación de PowerPoint</vt:lpstr>
      <vt:lpstr>Presentación de PowerPoint</vt:lpstr>
      <vt:lpstr>Presentación de PowerPoint</vt:lpstr>
      <vt:lpstr>Presentación de PowerPoint</vt:lpstr>
      <vt:lpstr>Presentación de PowerPoint</vt:lpstr>
      <vt:lpstr>EL PECADO DEL DESCUIDO.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PECADO DE LA OBEDIENCIA A MEDIA.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CONCLUSIÒN: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PECADOS QUE DESCUIDAMOS.</dc:title>
  <dc:creator>HP</dc:creator>
  <cp:lastModifiedBy>HP</cp:lastModifiedBy>
  <cp:revision>18</cp:revision>
  <dcterms:created xsi:type="dcterms:W3CDTF">2017-08-12T01:47:16Z</dcterms:created>
  <dcterms:modified xsi:type="dcterms:W3CDTF">2017-08-16T05:08:42Z</dcterms:modified>
</cp:coreProperties>
</file>