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68" r:id="rId7"/>
    <p:sldId id="269" r:id="rId8"/>
    <p:sldId id="259" r:id="rId9"/>
    <p:sldId id="270" r:id="rId10"/>
    <p:sldId id="260" r:id="rId11"/>
    <p:sldId id="261" r:id="rId12"/>
    <p:sldId id="271" r:id="rId13"/>
    <p:sldId id="262" r:id="rId14"/>
    <p:sldId id="263" r:id="rId15"/>
    <p:sldId id="264" r:id="rId16"/>
    <p:sldId id="272" r:id="rId17"/>
    <p:sldId id="265" r:id="rId18"/>
    <p:sldId id="273" r:id="rId19"/>
    <p:sldId id="274" r:id="rId20"/>
    <p:sldId id="275" r:id="rId21"/>
    <p:sldId id="276" r:id="rId22"/>
    <p:sldId id="286" r:id="rId23"/>
    <p:sldId id="277" r:id="rId24"/>
    <p:sldId id="288" r:id="rId25"/>
    <p:sldId id="287" r:id="rId26"/>
    <p:sldId id="278" r:id="rId27"/>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7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336337-3A04-458F-A22D-B79BB1D16C07}" type="datetimeFigureOut">
              <a:rPr lang="es-NI" smtClean="0"/>
              <a:pPr/>
              <a:t>28/12/2016</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3A61A994-5297-43A0-95AA-0AD1E649C935}"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36337-3A04-458F-A22D-B79BB1D16C07}" type="datetimeFigureOut">
              <a:rPr lang="es-NI" smtClean="0"/>
              <a:pPr/>
              <a:t>28/12/2016</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1A994-5297-43A0-95AA-0AD1E649C935}"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0"/>
            <a:ext cx="8820472" cy="1143000"/>
          </a:xfrm>
        </p:spPr>
        <p:txBody>
          <a:bodyPr>
            <a:normAutofit fontScale="90000"/>
          </a:bodyPr>
          <a:lstStyle/>
          <a:p>
            <a:r>
              <a:rPr lang="es-NI" b="1" u="sng" dirty="0"/>
              <a:t> </a:t>
            </a:r>
            <a:r>
              <a:rPr lang="es-NI" b="1" u="sng" dirty="0" smtClean="0"/>
              <a:t/>
            </a:r>
            <a:br>
              <a:rPr lang="es-NI" b="1" u="sng" dirty="0" smtClean="0"/>
            </a:br>
            <a:r>
              <a:rPr lang="es-NI" b="1" u="sng" dirty="0" smtClean="0"/>
              <a:t>UN </a:t>
            </a:r>
            <a:r>
              <a:rPr lang="es-NI" b="1" u="sng" dirty="0"/>
              <a:t>PUEBLO DURO Y REBELDE.</a:t>
            </a:r>
            <a:r>
              <a:rPr lang="es-NI" dirty="0"/>
              <a:t/>
            </a:r>
            <a:br>
              <a:rPr lang="es-NI" dirty="0"/>
            </a:br>
            <a:r>
              <a:rPr lang="es-NI" b="1" u="sng" dirty="0"/>
              <a:t>TEXTO. AMOS.4:1-12.</a:t>
            </a:r>
            <a:r>
              <a:rPr lang="es-NI" dirty="0"/>
              <a:t/>
            </a:r>
            <a:br>
              <a:rPr lang="es-NI" dirty="0"/>
            </a:br>
            <a:endParaRPr lang="es-NI" dirty="0"/>
          </a:p>
        </p:txBody>
      </p:sp>
      <p:sp>
        <p:nvSpPr>
          <p:cNvPr id="5" name="4 Marcador de contenido"/>
          <p:cNvSpPr>
            <a:spLocks noGrp="1"/>
          </p:cNvSpPr>
          <p:nvPr>
            <p:ph idx="1"/>
          </p:nvPr>
        </p:nvSpPr>
        <p:spPr>
          <a:xfrm>
            <a:off x="0" y="1268761"/>
            <a:ext cx="9144000" cy="3672407"/>
          </a:xfrm>
        </p:spPr>
        <p:txBody>
          <a:bodyPr>
            <a:normAutofit fontScale="77500" lnSpcReduction="20000"/>
          </a:bodyPr>
          <a:lstStyle/>
          <a:p>
            <a:r>
              <a:rPr lang="es-NI" b="1" u="sng" dirty="0"/>
              <a:t>INTRODUCCION:</a:t>
            </a:r>
            <a:endParaRPr lang="es-NI" dirty="0"/>
          </a:p>
          <a:p>
            <a:pPr lvl="0"/>
            <a:r>
              <a:rPr lang="es-NI" b="1" dirty="0"/>
              <a:t>Veremos en este estudio a un pueblo duro y rebelde, que aunque Dios les castigo no se volvieron a Dios, no le buscaron.</a:t>
            </a:r>
          </a:p>
          <a:p>
            <a:pPr lvl="0"/>
            <a:r>
              <a:rPr lang="es-NI" b="1" dirty="0"/>
              <a:t>El pueblo de Israel fue duro, las escrituras siempre hacen ver lo duro que fue este pueblo. </a:t>
            </a:r>
            <a:endParaRPr lang="es-NI" b="1" dirty="0" smtClean="0"/>
          </a:p>
          <a:p>
            <a:pPr lvl="0"/>
            <a:r>
              <a:rPr lang="es-NI" b="1" dirty="0" smtClean="0"/>
              <a:t>Exodo.32:9</a:t>
            </a:r>
            <a:r>
              <a:rPr lang="es-NI" b="1" dirty="0"/>
              <a:t>; 33:3; Deuteronomio.31:27. </a:t>
            </a:r>
            <a:endParaRPr lang="es-NI" b="1" dirty="0" smtClean="0"/>
          </a:p>
          <a:p>
            <a:pPr lvl="0"/>
            <a:r>
              <a:rPr lang="es-NI" b="1" dirty="0" smtClean="0"/>
              <a:t>Dios </a:t>
            </a:r>
            <a:r>
              <a:rPr lang="es-NI" b="1" dirty="0"/>
              <a:t>siempre tuvo que lidiar con este pueblo, lo castiga y este pueblo regresa, aquí en Amos vamos a ver que aunque Dios le castigo este pueblo no busco de Dios.</a:t>
            </a:r>
          </a:p>
          <a:p>
            <a:endParaRPr lang="es-NI" dirty="0"/>
          </a:p>
        </p:txBody>
      </p:sp>
      <p:sp>
        <p:nvSpPr>
          <p:cNvPr id="6" name="5 Rectángulo"/>
          <p:cNvSpPr/>
          <p:nvPr/>
        </p:nvSpPr>
        <p:spPr>
          <a:xfrm>
            <a:off x="0" y="4797152"/>
            <a:ext cx="4572000" cy="646331"/>
          </a:xfrm>
          <a:prstGeom prst="rect">
            <a:avLst/>
          </a:prstGeom>
        </p:spPr>
        <p:txBody>
          <a:bodyPr>
            <a:spAutoFit/>
          </a:bodyPr>
          <a:lstStyle/>
          <a:p>
            <a:r>
              <a:rPr lang="es-NI" b="1" dirty="0"/>
              <a:t>Y el SEÑOR dijo a Moisés: He visto a este pueblo, y he aquí, es pueblo de dura cerviz. </a:t>
            </a:r>
          </a:p>
        </p:txBody>
      </p:sp>
      <p:sp>
        <p:nvSpPr>
          <p:cNvPr id="7" name="6 Rectángulo"/>
          <p:cNvSpPr/>
          <p:nvPr/>
        </p:nvSpPr>
        <p:spPr>
          <a:xfrm>
            <a:off x="0" y="5657671"/>
            <a:ext cx="4572000" cy="1200329"/>
          </a:xfrm>
          <a:prstGeom prst="rect">
            <a:avLst/>
          </a:prstGeom>
        </p:spPr>
        <p:txBody>
          <a:bodyPr>
            <a:spAutoFit/>
          </a:bodyPr>
          <a:lstStyle/>
          <a:p>
            <a:r>
              <a:rPr lang="es-NI" b="1" dirty="0"/>
              <a:t>Sube a una tierra que mana leche y miel; pues yo no subiré en medio de ti, oh Israel, no sea que te destruya en el camino, porque eres un pueblo de dura cerviz. </a:t>
            </a:r>
          </a:p>
        </p:txBody>
      </p:sp>
      <p:sp>
        <p:nvSpPr>
          <p:cNvPr id="8" name="7 Rectángulo"/>
          <p:cNvSpPr/>
          <p:nvPr/>
        </p:nvSpPr>
        <p:spPr>
          <a:xfrm>
            <a:off x="4788024" y="5085184"/>
            <a:ext cx="4572000" cy="1477328"/>
          </a:xfrm>
          <a:prstGeom prst="rect">
            <a:avLst/>
          </a:prstGeom>
        </p:spPr>
        <p:txBody>
          <a:bodyPr>
            <a:spAutoFit/>
          </a:bodyPr>
          <a:lstStyle/>
          <a:p>
            <a:r>
              <a:rPr lang="es-NI" dirty="0"/>
              <a:t> </a:t>
            </a:r>
            <a:r>
              <a:rPr lang="es-NI" b="1" dirty="0"/>
              <a:t>Porque conozco vuestra rebelión y vuestra obstinación; he aquí, estando yo hoy todavía vivo con vosotros, habéis sido rebeldes contra el SEÑOR; ¿cuánto más </a:t>
            </a:r>
            <a:r>
              <a:rPr lang="es-NI" b="1" i="1" dirty="0"/>
              <a:t>lo seréis después de mi muerte? </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amond(in)">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amond(in)">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amond(in)">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diamond(in)">
                                      <p:cBhvr>
                                        <p:cTn id="28" dur="2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amond(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amond(in)">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diamond(in)">
                                      <p:cBhvr>
                                        <p:cTn id="48"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725144"/>
          </a:xfrm>
        </p:spPr>
        <p:txBody>
          <a:bodyPr/>
          <a:lstStyle/>
          <a:p>
            <a:pPr lvl="0"/>
            <a:r>
              <a:rPr lang="es-NI" b="1" u="sng" dirty="0" smtClean="0"/>
              <a:t>Ya que el que oprime al pobre afrenta, deshonra a su hacedor a Dios.</a:t>
            </a:r>
            <a:r>
              <a:rPr lang="es-NI" dirty="0" smtClean="0"/>
              <a:t> </a:t>
            </a:r>
            <a:r>
              <a:rPr lang="es-NI" b="1" dirty="0" smtClean="0"/>
              <a:t>Proverbios.14:31: Jeremias.7:6. Pero ellos no estaban cumpliendo con esto.</a:t>
            </a:r>
          </a:p>
          <a:p>
            <a:pPr lvl="0"/>
            <a:r>
              <a:rPr lang="es-NI" b="1" dirty="0" smtClean="0"/>
              <a:t>A las mujeres se les llama vacas de Basan- es decir, eran como las vacas gordas del apacentadero rico de Basán, al oriente del Jordán. </a:t>
            </a:r>
          </a:p>
          <a:p>
            <a:pPr lvl="0"/>
            <a:r>
              <a:rPr lang="es-NI" b="1" dirty="0" smtClean="0"/>
              <a:t>Estas animaban a sus maridos a traer dinero para sus casas extravagantes y para su manera pródiga de vivir, por medio de oprimir a los pobres.</a:t>
            </a:r>
          </a:p>
          <a:p>
            <a:endParaRPr lang="es-NI" dirty="0"/>
          </a:p>
        </p:txBody>
      </p:sp>
      <p:sp>
        <p:nvSpPr>
          <p:cNvPr id="4" name="3 Rectángulo"/>
          <p:cNvSpPr/>
          <p:nvPr/>
        </p:nvSpPr>
        <p:spPr>
          <a:xfrm>
            <a:off x="0" y="4797152"/>
            <a:ext cx="4572000" cy="646331"/>
          </a:xfrm>
          <a:prstGeom prst="rect">
            <a:avLst/>
          </a:prstGeom>
        </p:spPr>
        <p:txBody>
          <a:bodyPr>
            <a:spAutoFit/>
          </a:bodyPr>
          <a:lstStyle/>
          <a:p>
            <a:r>
              <a:rPr lang="es-NI" b="1" dirty="0" smtClean="0"/>
              <a:t>El que oprime al pobre afrenta a su Hacedor, pero el que se apiada del necesitado le honra.</a:t>
            </a:r>
            <a:endParaRPr lang="es-NI" b="1" dirty="0"/>
          </a:p>
        </p:txBody>
      </p:sp>
      <p:sp>
        <p:nvSpPr>
          <p:cNvPr id="5" name="4 Rectángulo"/>
          <p:cNvSpPr/>
          <p:nvPr/>
        </p:nvSpPr>
        <p:spPr>
          <a:xfrm>
            <a:off x="0" y="5657671"/>
            <a:ext cx="4572000" cy="1200329"/>
          </a:xfrm>
          <a:prstGeom prst="rect">
            <a:avLst/>
          </a:prstGeom>
        </p:spPr>
        <p:txBody>
          <a:bodyPr>
            <a:spAutoFit/>
          </a:bodyPr>
          <a:lstStyle/>
          <a:p>
            <a:r>
              <a:rPr lang="es-NI" b="1" dirty="0" smtClean="0"/>
              <a:t>y no oprimís al extranjero, al huérfano y a la viuda, ni derramáis sangre inocente en este lugar, ni andáis en pos de otros dioses para vuestra propia ruina, </a:t>
            </a:r>
            <a:endParaRPr lang="es-NI" b="1" dirty="0"/>
          </a:p>
        </p:txBody>
      </p:sp>
      <p:pic>
        <p:nvPicPr>
          <p:cNvPr id="7170" name="Picture 2" descr="C:\Users\MARIO MORENO\Desktop\Pueblo Duro\1269006466283_f.jpg"/>
          <p:cNvPicPr>
            <a:picLocks noChangeAspect="1" noChangeArrowheads="1"/>
          </p:cNvPicPr>
          <p:nvPr/>
        </p:nvPicPr>
        <p:blipFill>
          <a:blip r:embed="rId2" cstate="print"/>
          <a:srcRect/>
          <a:stretch>
            <a:fillRect/>
          </a:stretch>
        </p:blipFill>
        <p:spPr bwMode="auto">
          <a:xfrm>
            <a:off x="4716017" y="4653136"/>
            <a:ext cx="4427984" cy="2204864"/>
          </a:xfrm>
          <a:prstGeom prst="rect">
            <a:avLst/>
          </a:prstGeom>
          <a:noFill/>
        </p:spPr>
      </p:pic>
      <p:pic>
        <p:nvPicPr>
          <p:cNvPr id="7171" name="Picture 3" descr="C:\Users\MARIO MORENO\Desktop\Pueblo Duro\vacas.jpg"/>
          <p:cNvPicPr>
            <a:picLocks noChangeAspect="1" noChangeArrowheads="1"/>
          </p:cNvPicPr>
          <p:nvPr/>
        </p:nvPicPr>
        <p:blipFill>
          <a:blip r:embed="rId3" cstate="print"/>
          <a:srcRect/>
          <a:stretch>
            <a:fillRect/>
          </a:stretch>
        </p:blipFill>
        <p:spPr bwMode="auto">
          <a:xfrm>
            <a:off x="4716016" y="4581128"/>
            <a:ext cx="4427984" cy="22768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blinds(horizontal)">
                                      <p:cBhvr>
                                        <p:cTn id="22" dur="5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amond(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171"/>
                                        </p:tgtEl>
                                        <p:attrNameLst>
                                          <p:attrName>style.visibility</p:attrName>
                                        </p:attrNameLst>
                                      </p:cBhvr>
                                      <p:to>
                                        <p:strVal val="visible"/>
                                      </p:to>
                                    </p:set>
                                    <p:anim calcmode="lin" valueType="num">
                                      <p:cBhvr additive="base">
                                        <p:cTn id="32" dur="500" fill="hold"/>
                                        <p:tgtEl>
                                          <p:spTgt spid="7171"/>
                                        </p:tgtEl>
                                        <p:attrNameLst>
                                          <p:attrName>ppt_x</p:attrName>
                                        </p:attrNameLst>
                                      </p:cBhvr>
                                      <p:tavLst>
                                        <p:tav tm="0">
                                          <p:val>
                                            <p:strVal val="#ppt_x"/>
                                          </p:val>
                                        </p:tav>
                                        <p:tav tm="100000">
                                          <p:val>
                                            <p:strVal val="#ppt_x"/>
                                          </p:val>
                                        </p:tav>
                                      </p:tavLst>
                                    </p:anim>
                                    <p:anim calcmode="lin" valueType="num">
                                      <p:cBhvr additive="base">
                                        <p:cTn id="33"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diamond(in)">
                                      <p:cBhvr>
                                        <p:cTn id="3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1916832"/>
          </a:xfrm>
        </p:spPr>
        <p:txBody>
          <a:bodyPr/>
          <a:lstStyle/>
          <a:p>
            <a:pPr lvl="0"/>
            <a:r>
              <a:rPr lang="es-NI" b="1" dirty="0" smtClean="0"/>
              <a:t>Lamentablemente algunos cristianos que tienen empleado muchas veces no le pagan a tiempo su salario y menosprecian al pobre. Santiago.2:6.</a:t>
            </a:r>
          </a:p>
          <a:p>
            <a:endParaRPr lang="es-NI" b="1" dirty="0"/>
          </a:p>
        </p:txBody>
      </p:sp>
      <p:sp>
        <p:nvSpPr>
          <p:cNvPr id="4" name="3 Rectángulo"/>
          <p:cNvSpPr/>
          <p:nvPr/>
        </p:nvSpPr>
        <p:spPr>
          <a:xfrm>
            <a:off x="2195736" y="1916832"/>
            <a:ext cx="4572000" cy="923330"/>
          </a:xfrm>
          <a:prstGeom prst="rect">
            <a:avLst/>
          </a:prstGeom>
        </p:spPr>
        <p:txBody>
          <a:bodyPr>
            <a:spAutoFit/>
          </a:bodyPr>
          <a:lstStyle/>
          <a:p>
            <a:r>
              <a:rPr lang="es-NI" b="1" dirty="0" smtClean="0"/>
              <a:t>Pero vosotros habéis menospreciado al pobre. ¿No son los ricos los que os oprimen y personalmente os arrastran a los tribunales? </a:t>
            </a:r>
            <a:endParaRPr lang="es-NI" b="1" dirty="0"/>
          </a:p>
        </p:txBody>
      </p:sp>
      <p:pic>
        <p:nvPicPr>
          <p:cNvPr id="8194" name="Picture 2" descr="C:\Users\MARIO MORENO\Desktop\Pueblo Duro\pobre-alimenta-rico.jpg"/>
          <p:cNvPicPr>
            <a:picLocks noChangeAspect="1" noChangeArrowheads="1"/>
          </p:cNvPicPr>
          <p:nvPr/>
        </p:nvPicPr>
        <p:blipFill>
          <a:blip r:embed="rId2" cstate="print"/>
          <a:srcRect/>
          <a:stretch>
            <a:fillRect/>
          </a:stretch>
        </p:blipFill>
        <p:spPr bwMode="auto">
          <a:xfrm>
            <a:off x="0" y="2996952"/>
            <a:ext cx="9144000" cy="38610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linds(horizontal)">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HACIAN LO QUE A ELLOS LES GUSTABA. AMOS.4:4-5.</a:t>
            </a:r>
            <a:r>
              <a:rPr lang="es-NI" dirty="0" smtClean="0"/>
              <a:t/>
            </a:r>
            <a:br>
              <a:rPr lang="es-NI" dirty="0" smtClean="0"/>
            </a:br>
            <a:endParaRPr lang="es-NI" dirty="0"/>
          </a:p>
        </p:txBody>
      </p:sp>
      <p:sp>
        <p:nvSpPr>
          <p:cNvPr id="3" name="2 Marcador de contenido"/>
          <p:cNvSpPr>
            <a:spLocks noGrp="1"/>
          </p:cNvSpPr>
          <p:nvPr>
            <p:ph idx="1"/>
          </p:nvPr>
        </p:nvSpPr>
        <p:spPr>
          <a:xfrm>
            <a:off x="0" y="1600201"/>
            <a:ext cx="9144000" cy="2260848"/>
          </a:xfrm>
        </p:spPr>
        <p:txBody>
          <a:bodyPr>
            <a:normAutofit fontScale="92500" lnSpcReduction="10000"/>
          </a:bodyPr>
          <a:lstStyle/>
          <a:p>
            <a:r>
              <a:rPr lang="es-NI" b="1" dirty="0" smtClean="0"/>
              <a:t>Ahora aquí el profeta hace una ironía con ellos, diciéndoles que traigan sus sacrificios sus diezmos cada tres años, </a:t>
            </a:r>
            <a:r>
              <a:rPr lang="es-NI" b="1" u="sng" dirty="0" smtClean="0"/>
              <a:t>cuando era cada año.</a:t>
            </a:r>
            <a:r>
              <a:rPr lang="es-NI" b="1" dirty="0" smtClean="0"/>
              <a:t> Deuteronomio.14:22. Pero hace ironía de ellos diciéndole cada tres años. </a:t>
            </a:r>
            <a:endParaRPr lang="es-NI" b="1" dirty="0"/>
          </a:p>
        </p:txBody>
      </p:sp>
      <p:sp>
        <p:nvSpPr>
          <p:cNvPr id="4" name="3 Rectángulo"/>
          <p:cNvSpPr/>
          <p:nvPr/>
        </p:nvSpPr>
        <p:spPr>
          <a:xfrm>
            <a:off x="0" y="3789040"/>
            <a:ext cx="4572000" cy="1200329"/>
          </a:xfrm>
          <a:prstGeom prst="rect">
            <a:avLst/>
          </a:prstGeom>
        </p:spPr>
        <p:txBody>
          <a:bodyPr>
            <a:spAutoFit/>
          </a:bodyPr>
          <a:lstStyle/>
          <a:p>
            <a:r>
              <a:rPr lang="es-NI" b="1" dirty="0" smtClean="0"/>
              <a:t>Entrad en Betel y pecad, multiplicad en </a:t>
            </a:r>
            <a:r>
              <a:rPr lang="es-NI" b="1" dirty="0" err="1" smtClean="0"/>
              <a:t>Gilgal</a:t>
            </a:r>
            <a:r>
              <a:rPr lang="es-NI" b="1" dirty="0" smtClean="0"/>
              <a:t> las transgresiones; traed vuestros sacrificios cada mañana, vuestros diezmos cada tres días. </a:t>
            </a:r>
            <a:endParaRPr lang="es-NI" b="1" dirty="0"/>
          </a:p>
        </p:txBody>
      </p:sp>
      <p:sp>
        <p:nvSpPr>
          <p:cNvPr id="5" name="4 Rectángulo"/>
          <p:cNvSpPr/>
          <p:nvPr/>
        </p:nvSpPr>
        <p:spPr>
          <a:xfrm>
            <a:off x="0" y="5013176"/>
            <a:ext cx="4572000" cy="1200329"/>
          </a:xfrm>
          <a:prstGeom prst="rect">
            <a:avLst/>
          </a:prstGeom>
        </p:spPr>
        <p:txBody>
          <a:bodyPr>
            <a:spAutoFit/>
          </a:bodyPr>
          <a:lstStyle/>
          <a:p>
            <a:r>
              <a:rPr lang="es-NI" b="1" dirty="0" smtClean="0"/>
              <a:t>Ofreced también pan leudado en ofrenda de gratitud, y proclamad ofrendas voluntarias, dad</a:t>
            </a:r>
            <a:r>
              <a:rPr lang="es-NI" b="1" i="1" dirty="0" smtClean="0"/>
              <a:t>las a conocer, puesto que así os place, hijos de Israel --declara el Señor DIOS. </a:t>
            </a:r>
            <a:endParaRPr lang="es-NI" b="1" dirty="0"/>
          </a:p>
        </p:txBody>
      </p:sp>
      <p:sp>
        <p:nvSpPr>
          <p:cNvPr id="6" name="5 Rectángulo"/>
          <p:cNvSpPr/>
          <p:nvPr/>
        </p:nvSpPr>
        <p:spPr>
          <a:xfrm>
            <a:off x="0" y="6211669"/>
            <a:ext cx="4572000" cy="646331"/>
          </a:xfrm>
          <a:prstGeom prst="rect">
            <a:avLst/>
          </a:prstGeom>
        </p:spPr>
        <p:txBody>
          <a:bodyPr>
            <a:spAutoFit/>
          </a:bodyPr>
          <a:lstStyle/>
          <a:p>
            <a:r>
              <a:rPr lang="es-NI" b="1" dirty="0" smtClean="0"/>
              <a:t>Diezmarás fielmente todo el producto de tu sementera, lo que rinde tu campo cada año. </a:t>
            </a:r>
            <a:endParaRPr lang="es-NI" b="1" dirty="0"/>
          </a:p>
        </p:txBody>
      </p:sp>
      <p:pic>
        <p:nvPicPr>
          <p:cNvPr id="9218" name="Picture 2" descr="C:\Users\MARIO MORENO\Desktop\Pueblo Duro\AMEN HIPP.jpg"/>
          <p:cNvPicPr>
            <a:picLocks noChangeAspect="1" noChangeArrowheads="1"/>
          </p:cNvPicPr>
          <p:nvPr/>
        </p:nvPicPr>
        <p:blipFill>
          <a:blip r:embed="rId2" cstate="print"/>
          <a:srcRect/>
          <a:stretch>
            <a:fillRect/>
          </a:stretch>
        </p:blipFill>
        <p:spPr bwMode="auto">
          <a:xfrm>
            <a:off x="4572000" y="3645024"/>
            <a:ext cx="4572000" cy="32129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diamond(in)">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218"/>
                                        </p:tgtEl>
                                        <p:attrNameLst>
                                          <p:attrName>style.visibility</p:attrName>
                                        </p:attrNameLst>
                                      </p:cBhvr>
                                      <p:to>
                                        <p:strVal val="visible"/>
                                      </p:to>
                                    </p:set>
                                    <p:anim calcmode="lin" valueType="num">
                                      <p:cBhvr additive="base">
                                        <p:cTn id="33" dur="500" fill="hold"/>
                                        <p:tgtEl>
                                          <p:spTgt spid="9218"/>
                                        </p:tgtEl>
                                        <p:attrNameLst>
                                          <p:attrName>ppt_x</p:attrName>
                                        </p:attrNameLst>
                                      </p:cBhvr>
                                      <p:tavLst>
                                        <p:tav tm="0">
                                          <p:val>
                                            <p:strVal val="#ppt_x"/>
                                          </p:val>
                                        </p:tav>
                                        <p:tav tm="100000">
                                          <p:val>
                                            <p:strVal val="#ppt_x"/>
                                          </p:val>
                                        </p:tav>
                                      </p:tavLst>
                                    </p:anim>
                                    <p:anim calcmode="lin" valueType="num">
                                      <p:cBhvr additive="base">
                                        <p:cTn id="3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717032"/>
          </a:xfrm>
        </p:spPr>
        <p:txBody>
          <a:bodyPr>
            <a:normAutofit fontScale="92500" lnSpcReduction="20000"/>
          </a:bodyPr>
          <a:lstStyle/>
          <a:p>
            <a:pPr lvl="0"/>
            <a:r>
              <a:rPr lang="es-NI" b="1" dirty="0" smtClean="0"/>
              <a:t>Ofreced sacrificios de alabanzas con pan leudado. V.5. </a:t>
            </a:r>
            <a:r>
              <a:rPr lang="es-NI" b="1" u="sng" dirty="0" smtClean="0"/>
              <a:t>Cuando los sacrificios que Dios pedía tenían que ser animales sin defecto.</a:t>
            </a:r>
            <a:r>
              <a:rPr lang="es-NI" b="1" dirty="0" smtClean="0"/>
              <a:t> Levitico.22:18-21.</a:t>
            </a:r>
          </a:p>
          <a:p>
            <a:pPr lvl="0"/>
            <a:r>
              <a:rPr lang="es-NI" b="1" dirty="0" smtClean="0"/>
              <a:t>¿Y porque el profeta hace ironía con ellos? Porque eso es lo que a ellos les gustaba hacer. </a:t>
            </a:r>
          </a:p>
          <a:p>
            <a:pPr lvl="0"/>
            <a:r>
              <a:rPr lang="es-NI" b="1" dirty="0" smtClean="0"/>
              <a:t>Así lo querían ellos sin importar lo que Dios decía.</a:t>
            </a:r>
            <a:r>
              <a:rPr lang="es-NI" b="1" u="sng" dirty="0" smtClean="0"/>
              <a:t> “Ya que así os gusta; israelitas”</a:t>
            </a:r>
            <a:r>
              <a:rPr lang="es-NI" b="1" dirty="0" smtClean="0"/>
              <a:t> Versión Reina Valera Siglo XXI. </a:t>
            </a:r>
            <a:r>
              <a:rPr lang="es-NI" b="1" u="sng" dirty="0" smtClean="0"/>
              <a:t>“Puesto que así os place, hijos de Israel”</a:t>
            </a:r>
            <a:r>
              <a:rPr lang="es-NI" b="1" dirty="0" smtClean="0"/>
              <a:t> Versión Biblias De Las Américas.</a:t>
            </a:r>
          </a:p>
          <a:p>
            <a:endParaRPr lang="es-NI" dirty="0"/>
          </a:p>
        </p:txBody>
      </p:sp>
      <p:sp>
        <p:nvSpPr>
          <p:cNvPr id="4" name="3 Rectángulo"/>
          <p:cNvSpPr/>
          <p:nvPr/>
        </p:nvSpPr>
        <p:spPr>
          <a:xfrm>
            <a:off x="0" y="3933056"/>
            <a:ext cx="4572000" cy="1754326"/>
          </a:xfrm>
          <a:prstGeom prst="rect">
            <a:avLst/>
          </a:prstGeom>
        </p:spPr>
        <p:txBody>
          <a:bodyPr>
            <a:spAutoFit/>
          </a:bodyPr>
          <a:lstStyle/>
          <a:p>
            <a:r>
              <a:rPr lang="es-NI" b="1" dirty="0" smtClean="0"/>
              <a:t>Habla a Aarón y a sus hijos y a todos los hijos de Israel, y diles: "Cualquier hombre de la casa de Israel o de los forasteros en Israel, que presente su ofrenda, ya sea de sus ofrendas votivas o de sus ofrendas voluntarias, las cuales presenta al SEÑOR como holocausto, </a:t>
            </a:r>
            <a:endParaRPr lang="es-NI" b="1" dirty="0"/>
          </a:p>
        </p:txBody>
      </p:sp>
      <p:sp>
        <p:nvSpPr>
          <p:cNvPr id="5" name="4 Rectángulo"/>
          <p:cNvSpPr/>
          <p:nvPr/>
        </p:nvSpPr>
        <p:spPr>
          <a:xfrm>
            <a:off x="0" y="5934670"/>
            <a:ext cx="4572000" cy="923330"/>
          </a:xfrm>
          <a:prstGeom prst="rect">
            <a:avLst/>
          </a:prstGeom>
        </p:spPr>
        <p:txBody>
          <a:bodyPr>
            <a:spAutoFit/>
          </a:bodyPr>
          <a:lstStyle/>
          <a:p>
            <a:r>
              <a:rPr lang="es-NI" b="1" dirty="0" smtClean="0"/>
              <a:t>para que os sea aceptada, </a:t>
            </a:r>
            <a:r>
              <a:rPr lang="es-NI" b="1" i="1" dirty="0" smtClean="0"/>
              <a:t>ésta debe ser macho sin defecto del ganado, de los corderos o de las cabras. </a:t>
            </a:r>
            <a:endParaRPr lang="es-NI" b="1" dirty="0"/>
          </a:p>
        </p:txBody>
      </p:sp>
      <p:sp>
        <p:nvSpPr>
          <p:cNvPr id="6" name="5 Rectángulo"/>
          <p:cNvSpPr/>
          <p:nvPr/>
        </p:nvSpPr>
        <p:spPr>
          <a:xfrm>
            <a:off x="4572000" y="3356992"/>
            <a:ext cx="4572000" cy="646331"/>
          </a:xfrm>
          <a:prstGeom prst="rect">
            <a:avLst/>
          </a:prstGeom>
        </p:spPr>
        <p:txBody>
          <a:bodyPr>
            <a:spAutoFit/>
          </a:bodyPr>
          <a:lstStyle/>
          <a:p>
            <a:r>
              <a:rPr lang="es-NI" b="1" dirty="0" smtClean="0"/>
              <a:t>"Lo que tenga defecto, no ofreceréis, porque no os será aceptado. </a:t>
            </a:r>
            <a:endParaRPr lang="es-NI" b="1" dirty="0"/>
          </a:p>
        </p:txBody>
      </p:sp>
      <p:sp>
        <p:nvSpPr>
          <p:cNvPr id="7" name="6 Rectángulo"/>
          <p:cNvSpPr/>
          <p:nvPr/>
        </p:nvSpPr>
        <p:spPr>
          <a:xfrm>
            <a:off x="4572000" y="4077072"/>
            <a:ext cx="4572000" cy="1477328"/>
          </a:xfrm>
          <a:prstGeom prst="rect">
            <a:avLst/>
          </a:prstGeom>
        </p:spPr>
        <p:txBody>
          <a:bodyPr>
            <a:spAutoFit/>
          </a:bodyPr>
          <a:lstStyle/>
          <a:p>
            <a:r>
              <a:rPr lang="es-NI" b="1" dirty="0" smtClean="0"/>
              <a:t>"Cuando alguno ofrezca sacrificio de ofrenda de paz al SEÑOR para cumplir un voto especial o como ofrenda voluntaria, del ganado o del rebaño, tiene que ser sin defecto para ser aceptado; no habrá imperfección en él. </a:t>
            </a:r>
            <a:endParaRPr lang="es-NI" b="1" dirty="0"/>
          </a:p>
        </p:txBody>
      </p:sp>
      <p:sp>
        <p:nvSpPr>
          <p:cNvPr id="8" name="7 Rectángulo"/>
          <p:cNvSpPr/>
          <p:nvPr/>
        </p:nvSpPr>
        <p:spPr>
          <a:xfrm>
            <a:off x="4572000" y="5657671"/>
            <a:ext cx="4572000" cy="1200329"/>
          </a:xfrm>
          <a:prstGeom prst="rect">
            <a:avLst/>
          </a:prstGeom>
        </p:spPr>
        <p:txBody>
          <a:bodyPr>
            <a:spAutoFit/>
          </a:bodyPr>
          <a:lstStyle/>
          <a:p>
            <a:r>
              <a:rPr lang="es-NI" b="1" dirty="0" smtClean="0"/>
              <a:t>"Los </a:t>
            </a:r>
            <a:r>
              <a:rPr lang="es-NI" b="1" i="1" dirty="0" smtClean="0"/>
              <a:t>que estén ciegos, quebrados, mutilados, o con llagas purulentas, sarna o roña, no los ofreceréis al SEÑOR, ni haréis de ellos una ofrenda encendida sobre el altar al SEÑOR. </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diamond(in)">
                                      <p:cBhvr>
                                        <p:cTn id="37" dur="20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diamond(in)">
                                      <p:cBhvr>
                                        <p:cTn id="4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221088"/>
          </a:xfrm>
        </p:spPr>
        <p:txBody>
          <a:bodyPr>
            <a:normAutofit fontScale="92500" lnSpcReduction="10000"/>
          </a:bodyPr>
          <a:lstStyle/>
          <a:p>
            <a:pPr lvl="0"/>
            <a:r>
              <a:rPr lang="es-NI" dirty="0" smtClean="0"/>
              <a:t>Al pueblo le gustaba así, pero no a Dios, a ellos no le importo si esto era bueno delante de Dios o lo que a Dios le agradaba.</a:t>
            </a:r>
          </a:p>
          <a:p>
            <a:r>
              <a:rPr lang="es-NI" dirty="0" smtClean="0"/>
              <a:t>Lamentablemente la gente quiere hacer y oír lo que ellos quieren no lo que Dios dice. Isaias.30:9-10. </a:t>
            </a:r>
          </a:p>
          <a:p>
            <a:r>
              <a:rPr lang="es-NI" b="1" u="sng" dirty="0" smtClean="0"/>
              <a:t>Por eso acumulan maestros que les digan lo que ellos quieren oír.</a:t>
            </a:r>
            <a:r>
              <a:rPr lang="es-NI" dirty="0" smtClean="0"/>
              <a:t> II Timoteo.4:3-4. </a:t>
            </a:r>
          </a:p>
          <a:p>
            <a:r>
              <a:rPr lang="es-NI" dirty="0" smtClean="0"/>
              <a:t>Y no quieren oír lo que Dios les demanda atraves de su palabra.</a:t>
            </a:r>
          </a:p>
          <a:p>
            <a:pPr lvl="0"/>
            <a:endParaRPr lang="es-NI" dirty="0" smtClean="0"/>
          </a:p>
          <a:p>
            <a:endParaRPr lang="es-NI" dirty="0"/>
          </a:p>
        </p:txBody>
      </p:sp>
      <p:sp>
        <p:nvSpPr>
          <p:cNvPr id="4" name="3 Rectángulo"/>
          <p:cNvSpPr/>
          <p:nvPr/>
        </p:nvSpPr>
        <p:spPr>
          <a:xfrm>
            <a:off x="0" y="4365104"/>
            <a:ext cx="4572000" cy="923330"/>
          </a:xfrm>
          <a:prstGeom prst="rect">
            <a:avLst/>
          </a:prstGeom>
        </p:spPr>
        <p:txBody>
          <a:bodyPr>
            <a:spAutoFit/>
          </a:bodyPr>
          <a:lstStyle/>
          <a:p>
            <a:r>
              <a:rPr lang="es-NI" dirty="0" smtClean="0"/>
              <a:t>Porque este es un pueblo rebelde, hijos falsos, hijos que no quieren escuchar la instrucción del SEÑOR; </a:t>
            </a:r>
            <a:endParaRPr lang="es-NI" dirty="0"/>
          </a:p>
        </p:txBody>
      </p:sp>
      <p:sp>
        <p:nvSpPr>
          <p:cNvPr id="5" name="4 Rectángulo"/>
          <p:cNvSpPr/>
          <p:nvPr/>
        </p:nvSpPr>
        <p:spPr>
          <a:xfrm>
            <a:off x="0" y="5373216"/>
            <a:ext cx="4572000" cy="1200329"/>
          </a:xfrm>
          <a:prstGeom prst="rect">
            <a:avLst/>
          </a:prstGeom>
        </p:spPr>
        <p:txBody>
          <a:bodyPr>
            <a:spAutoFit/>
          </a:bodyPr>
          <a:lstStyle/>
          <a:p>
            <a:r>
              <a:rPr lang="es-NI" dirty="0" smtClean="0"/>
              <a:t>que dicen a los videntes: No veáis </a:t>
            </a:r>
            <a:r>
              <a:rPr lang="es-NI" i="1" dirty="0" smtClean="0"/>
              <a:t>visiones; y a los profetas: No nos profeticéis lo que es recto, decidnos palabras agradables, profetizad ilusiones. </a:t>
            </a:r>
            <a:endParaRPr lang="es-NI" dirty="0"/>
          </a:p>
        </p:txBody>
      </p:sp>
      <p:sp>
        <p:nvSpPr>
          <p:cNvPr id="6" name="5 Rectángulo"/>
          <p:cNvSpPr/>
          <p:nvPr/>
        </p:nvSpPr>
        <p:spPr>
          <a:xfrm>
            <a:off x="4572000" y="4509120"/>
            <a:ext cx="4572000" cy="1200329"/>
          </a:xfrm>
          <a:prstGeom prst="rect">
            <a:avLst/>
          </a:prstGeom>
        </p:spPr>
        <p:txBody>
          <a:bodyPr>
            <a:spAutoFit/>
          </a:bodyPr>
          <a:lstStyle/>
          <a:p>
            <a:r>
              <a:rPr lang="es-NI" dirty="0" smtClean="0"/>
              <a:t>Porque vendrá tiempo cuando no soportarán la sana doctrina, sino que teniendo comezón de oídos, acumularán para sí maestros conforme a sus propios deseos; </a:t>
            </a:r>
            <a:endParaRPr lang="es-NI" dirty="0"/>
          </a:p>
        </p:txBody>
      </p:sp>
      <p:sp>
        <p:nvSpPr>
          <p:cNvPr id="7" name="6 Rectángulo"/>
          <p:cNvSpPr/>
          <p:nvPr/>
        </p:nvSpPr>
        <p:spPr>
          <a:xfrm>
            <a:off x="4572000" y="5949280"/>
            <a:ext cx="4572000" cy="646331"/>
          </a:xfrm>
          <a:prstGeom prst="rect">
            <a:avLst/>
          </a:prstGeom>
        </p:spPr>
        <p:txBody>
          <a:bodyPr>
            <a:spAutoFit/>
          </a:bodyPr>
          <a:lstStyle/>
          <a:p>
            <a:r>
              <a:rPr lang="es-NI" dirty="0" smtClean="0"/>
              <a:t>y apartarán sus oídos de la verdad, y se volverán a mitos. </a:t>
            </a:r>
            <a:endParaRPr lang="es-NI" dirty="0"/>
          </a:p>
        </p:txBody>
      </p:sp>
      <p:pic>
        <p:nvPicPr>
          <p:cNvPr id="10242" name="Picture 2" descr="C:\Users\MARIO MORENO\Desktop\Pueblo Duro\AMEN HIP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diamond(in)">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0242"/>
                                        </p:tgtEl>
                                        <p:attrNameLst>
                                          <p:attrName>style.visibility</p:attrName>
                                        </p:attrNameLst>
                                      </p:cBhvr>
                                      <p:to>
                                        <p:strVal val="visible"/>
                                      </p:to>
                                    </p:set>
                                    <p:animEffect transition="in" filter="checkerboard(across)">
                                      <p:cBhvr>
                                        <p:cTn id="4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276872"/>
          </a:xfrm>
        </p:spPr>
        <p:txBody>
          <a:bodyPr/>
          <a:lstStyle/>
          <a:p>
            <a:pPr lvl="0"/>
            <a:r>
              <a:rPr lang="es-NI" b="1" u="sng" dirty="0" smtClean="0"/>
              <a:t>Dios dice cantar.</a:t>
            </a:r>
            <a:r>
              <a:rPr lang="es-NI" dirty="0" smtClean="0"/>
              <a:t> </a:t>
            </a:r>
            <a:r>
              <a:rPr lang="es-NI" b="1" dirty="0" smtClean="0"/>
              <a:t>Efesios.5:19; Hebreos.13:15. </a:t>
            </a:r>
          </a:p>
          <a:p>
            <a:pPr lvl="0"/>
            <a:r>
              <a:rPr lang="es-NI" b="1" dirty="0" smtClean="0"/>
              <a:t>Pero la gente quiere instrumentos musicales por a ellos les agrada así, y no les interesa lo que Dios dice.</a:t>
            </a:r>
          </a:p>
          <a:p>
            <a:endParaRPr lang="es-NI" dirty="0"/>
          </a:p>
        </p:txBody>
      </p:sp>
      <p:sp>
        <p:nvSpPr>
          <p:cNvPr id="4" name="3 Rectángulo"/>
          <p:cNvSpPr/>
          <p:nvPr/>
        </p:nvSpPr>
        <p:spPr>
          <a:xfrm>
            <a:off x="0" y="3068960"/>
            <a:ext cx="4572000" cy="923330"/>
          </a:xfrm>
          <a:prstGeom prst="rect">
            <a:avLst/>
          </a:prstGeom>
        </p:spPr>
        <p:txBody>
          <a:bodyPr>
            <a:spAutoFit/>
          </a:bodyPr>
          <a:lstStyle/>
          <a:p>
            <a:r>
              <a:rPr lang="es-NI" b="1" dirty="0" smtClean="0"/>
              <a:t>hablando entre vosotros con salmos, himnos y cantos espirituales, cantando y alabando con vuestro corazón al Señor; </a:t>
            </a:r>
            <a:endParaRPr lang="es-NI" b="1" dirty="0"/>
          </a:p>
        </p:txBody>
      </p:sp>
      <p:sp>
        <p:nvSpPr>
          <p:cNvPr id="5" name="4 Rectángulo"/>
          <p:cNvSpPr/>
          <p:nvPr/>
        </p:nvSpPr>
        <p:spPr>
          <a:xfrm>
            <a:off x="0" y="4941168"/>
            <a:ext cx="4572000" cy="1200329"/>
          </a:xfrm>
          <a:prstGeom prst="rect">
            <a:avLst/>
          </a:prstGeom>
        </p:spPr>
        <p:txBody>
          <a:bodyPr>
            <a:spAutoFit/>
          </a:bodyPr>
          <a:lstStyle/>
          <a:p>
            <a:r>
              <a:rPr lang="es-NI" b="1" dirty="0" smtClean="0"/>
              <a:t>Por tanto, ofrezcamos continuamente mediante El, sacrificio de alabanza a Dios, es decir, el fruto de labios que confiesan su nombre.</a:t>
            </a:r>
            <a:endParaRPr lang="es-NI" b="1" dirty="0"/>
          </a:p>
        </p:txBody>
      </p:sp>
      <p:pic>
        <p:nvPicPr>
          <p:cNvPr id="11266" name="Picture 2" descr="C:\Users\MARIO MORENO\Desktop\Pueblo Duro\slide_1.jpg4.jpg"/>
          <p:cNvPicPr>
            <a:picLocks noChangeAspect="1" noChangeArrowheads="1"/>
          </p:cNvPicPr>
          <p:nvPr/>
        </p:nvPicPr>
        <p:blipFill>
          <a:blip r:embed="rId2" cstate="print"/>
          <a:srcRect/>
          <a:stretch>
            <a:fillRect/>
          </a:stretch>
        </p:blipFill>
        <p:spPr bwMode="auto">
          <a:xfrm>
            <a:off x="4572000" y="1844824"/>
            <a:ext cx="4572000" cy="5013176"/>
          </a:xfrm>
          <a:prstGeom prst="rect">
            <a:avLst/>
          </a:prstGeom>
          <a:noFill/>
        </p:spPr>
      </p:pic>
      <p:pic>
        <p:nvPicPr>
          <p:cNvPr id="11267" name="Picture 3" descr="C:\Users\MARIO MORENO\Desktop\Pueblo Duro\untitled.png3.png"/>
          <p:cNvPicPr>
            <a:picLocks noChangeAspect="1" noChangeArrowheads="1"/>
          </p:cNvPicPr>
          <p:nvPr/>
        </p:nvPicPr>
        <p:blipFill>
          <a:blip r:embed="rId3" cstate="print"/>
          <a:srcRect/>
          <a:stretch>
            <a:fillRect/>
          </a:stretch>
        </p:blipFill>
        <p:spPr bwMode="auto">
          <a:xfrm>
            <a:off x="4572000" y="2060848"/>
            <a:ext cx="4572000" cy="4797152"/>
          </a:xfrm>
          <a:prstGeom prst="rect">
            <a:avLst/>
          </a:prstGeom>
          <a:noFill/>
        </p:spPr>
      </p:pic>
      <p:pic>
        <p:nvPicPr>
          <p:cNvPr id="11268" name="Picture 4" descr="C:\Users\MARIO MORENO\Desktop\Pueblo Duro\slide_10.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blinds(horizontal)">
                                      <p:cBhvr>
                                        <p:cTn id="22" dur="500"/>
                                        <p:tgtEl>
                                          <p:spTgt spid="1126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amond(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1267"/>
                                        </p:tgtEl>
                                        <p:attrNameLst>
                                          <p:attrName>style.visibility</p:attrName>
                                        </p:attrNameLst>
                                      </p:cBhvr>
                                      <p:to>
                                        <p:strVal val="visible"/>
                                      </p:to>
                                    </p:set>
                                    <p:animEffect transition="in" filter="box(in)">
                                      <p:cBhvr>
                                        <p:cTn id="32" dur="500"/>
                                        <p:tgtEl>
                                          <p:spTgt spid="1126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268"/>
                                        </p:tgtEl>
                                        <p:attrNameLst>
                                          <p:attrName>style.visibility</p:attrName>
                                        </p:attrNameLst>
                                      </p:cBhvr>
                                      <p:to>
                                        <p:strVal val="visible"/>
                                      </p:to>
                                    </p:set>
                                    <p:animEffect transition="in" filter="checkerboard(across)">
                                      <p:cBhvr>
                                        <p:cTn id="3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908720"/>
          </a:xfrm>
        </p:spPr>
        <p:txBody>
          <a:bodyPr>
            <a:normAutofit fontScale="90000"/>
          </a:bodyPr>
          <a:lstStyle/>
          <a:p>
            <a:pPr lvl="0"/>
            <a:r>
              <a:rPr lang="es-NI" b="1" u="sng" dirty="0" smtClean="0"/>
              <a:t/>
            </a:r>
            <a:br>
              <a:rPr lang="es-NI" b="1" u="sng" dirty="0" smtClean="0"/>
            </a:br>
            <a:r>
              <a:rPr lang="es-NI" sz="4000" b="1" u="sng" dirty="0" smtClean="0"/>
              <a:t>RECHAZARON LA DISCIPLINA. AMOS.4:6-11.</a:t>
            </a:r>
            <a:r>
              <a:rPr lang="es-NI" sz="4000" dirty="0" smtClean="0"/>
              <a:t/>
            </a:r>
            <a:br>
              <a:rPr lang="es-NI" sz="4000" dirty="0" smtClean="0"/>
            </a:br>
            <a:endParaRPr lang="es-NI" sz="4000" dirty="0"/>
          </a:p>
        </p:txBody>
      </p:sp>
      <p:sp>
        <p:nvSpPr>
          <p:cNvPr id="6" name="5 Marcador de contenido"/>
          <p:cNvSpPr>
            <a:spLocks noGrp="1"/>
          </p:cNvSpPr>
          <p:nvPr>
            <p:ph idx="1"/>
          </p:nvPr>
        </p:nvSpPr>
        <p:spPr>
          <a:xfrm>
            <a:off x="0" y="908720"/>
            <a:ext cx="5652120" cy="5949280"/>
          </a:xfrm>
        </p:spPr>
        <p:txBody>
          <a:bodyPr>
            <a:normAutofit fontScale="92500" lnSpcReduction="10000"/>
          </a:bodyPr>
          <a:lstStyle/>
          <a:p>
            <a:r>
              <a:rPr lang="es-NI" b="1" dirty="0" smtClean="0"/>
              <a:t>Este pueblo rechazo la disciplina que El Señor les había enviado para que se arrepintieran de su mal camino pero la rechazaron.</a:t>
            </a:r>
            <a:endParaRPr lang="es-NI" b="1" u="sng" dirty="0" smtClean="0"/>
          </a:p>
          <a:p>
            <a:pPr lvl="0"/>
            <a:r>
              <a:rPr lang="es-NI" b="1" u="sng" dirty="0" smtClean="0"/>
              <a:t>Dios les hizo pasar hambre. V.6.</a:t>
            </a:r>
            <a:r>
              <a:rPr lang="es-NI" dirty="0" smtClean="0"/>
              <a:t> </a:t>
            </a:r>
            <a:r>
              <a:rPr lang="es-NI" b="1" dirty="0" smtClean="0"/>
              <a:t>Pero aun así no se volvieron a Dios.</a:t>
            </a:r>
          </a:p>
          <a:p>
            <a:pPr lvl="0"/>
            <a:r>
              <a:rPr lang="es-NI" b="1" u="sng" dirty="0" smtClean="0"/>
              <a:t>Dios les detuvo el agua. V.7-8.</a:t>
            </a:r>
            <a:r>
              <a:rPr lang="es-NI" dirty="0" smtClean="0"/>
              <a:t> </a:t>
            </a:r>
            <a:r>
              <a:rPr lang="es-NI" b="1" dirty="0" smtClean="0"/>
              <a:t>Pero tampoco así se volvieron a Dios.</a:t>
            </a:r>
          </a:p>
          <a:p>
            <a:pPr lvl="0"/>
            <a:r>
              <a:rPr lang="es-NI" b="1" u="sng" dirty="0" smtClean="0"/>
              <a:t>Dios les hirió con viento y oruga sus cosechas. V.9.</a:t>
            </a:r>
            <a:r>
              <a:rPr lang="es-NI" dirty="0" smtClean="0"/>
              <a:t> </a:t>
            </a:r>
            <a:r>
              <a:rPr lang="es-NI" b="1" dirty="0" smtClean="0"/>
              <a:t>Pero no se volvieron a Dios.</a:t>
            </a:r>
          </a:p>
          <a:p>
            <a:endParaRPr lang="es-NI" dirty="0"/>
          </a:p>
        </p:txBody>
      </p:sp>
      <p:pic>
        <p:nvPicPr>
          <p:cNvPr id="12292" name="Picture 4" descr="C:\Users\MARIO MORENO\Desktop\Pueblo Duro\sonrisa-perfecta2.jpg"/>
          <p:cNvPicPr>
            <a:picLocks noChangeAspect="1" noChangeArrowheads="1"/>
          </p:cNvPicPr>
          <p:nvPr/>
        </p:nvPicPr>
        <p:blipFill>
          <a:blip r:embed="rId2" cstate="print"/>
          <a:srcRect/>
          <a:stretch>
            <a:fillRect/>
          </a:stretch>
        </p:blipFill>
        <p:spPr bwMode="auto">
          <a:xfrm>
            <a:off x="5724128" y="764704"/>
            <a:ext cx="3419872" cy="6093296"/>
          </a:xfrm>
          <a:prstGeom prst="rect">
            <a:avLst/>
          </a:prstGeom>
          <a:noFill/>
        </p:spPr>
      </p:pic>
      <p:pic>
        <p:nvPicPr>
          <p:cNvPr id="12293" name="Picture 5" descr="C:\Users\MARIO MORENO\Desktop\Pueblo Duro\pasar-hambre-dieta.jpg"/>
          <p:cNvPicPr>
            <a:picLocks noChangeAspect="1" noChangeArrowheads="1"/>
          </p:cNvPicPr>
          <p:nvPr/>
        </p:nvPicPr>
        <p:blipFill>
          <a:blip r:embed="rId3" cstate="print"/>
          <a:srcRect/>
          <a:stretch>
            <a:fillRect/>
          </a:stretch>
        </p:blipFill>
        <p:spPr bwMode="auto">
          <a:xfrm>
            <a:off x="5724128" y="764704"/>
            <a:ext cx="3419872" cy="6093296"/>
          </a:xfrm>
          <a:prstGeom prst="rect">
            <a:avLst/>
          </a:prstGeom>
          <a:noFill/>
        </p:spPr>
      </p:pic>
      <p:pic>
        <p:nvPicPr>
          <p:cNvPr id="12294" name="Picture 6" descr="C:\Users\MARIO MORENO\Desktop\Pueblo Duro\atacama1.jpg"/>
          <p:cNvPicPr>
            <a:picLocks noChangeAspect="1" noChangeArrowheads="1"/>
          </p:cNvPicPr>
          <p:nvPr/>
        </p:nvPicPr>
        <p:blipFill>
          <a:blip r:embed="rId4" cstate="print"/>
          <a:srcRect/>
          <a:stretch>
            <a:fillRect/>
          </a:stretch>
        </p:blipFill>
        <p:spPr bwMode="auto">
          <a:xfrm>
            <a:off x="5796136" y="764704"/>
            <a:ext cx="3347864" cy="6093296"/>
          </a:xfrm>
          <a:prstGeom prst="rect">
            <a:avLst/>
          </a:prstGeom>
          <a:noFill/>
        </p:spPr>
      </p:pic>
      <p:pic>
        <p:nvPicPr>
          <p:cNvPr id="12295" name="Picture 7" descr="C:\Users\MARIO MORENO\Desktop\Pueblo Duro\oruga.jpg"/>
          <p:cNvPicPr>
            <a:picLocks noChangeAspect="1" noChangeArrowheads="1"/>
          </p:cNvPicPr>
          <p:nvPr/>
        </p:nvPicPr>
        <p:blipFill>
          <a:blip r:embed="rId5" cstate="print"/>
          <a:srcRect/>
          <a:stretch>
            <a:fillRect/>
          </a:stretch>
        </p:blipFill>
        <p:spPr bwMode="auto">
          <a:xfrm>
            <a:off x="5724128" y="836712"/>
            <a:ext cx="3419872" cy="6021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diamond(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diamond(in)">
                                      <p:cBhvr>
                                        <p:cTn id="18" dur="2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292"/>
                                        </p:tgtEl>
                                        <p:attrNameLst>
                                          <p:attrName>style.visibility</p:attrName>
                                        </p:attrNameLst>
                                      </p:cBhvr>
                                      <p:to>
                                        <p:strVal val="visible"/>
                                      </p:to>
                                    </p:set>
                                    <p:animEffect transition="in" filter="blinds(horizontal)">
                                      <p:cBhvr>
                                        <p:cTn id="23" dur="500"/>
                                        <p:tgtEl>
                                          <p:spTgt spid="1229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293"/>
                                        </p:tgtEl>
                                        <p:attrNameLst>
                                          <p:attrName>style.visibility</p:attrName>
                                        </p:attrNameLst>
                                      </p:cBhvr>
                                      <p:to>
                                        <p:strVal val="visible"/>
                                      </p:to>
                                    </p:set>
                                    <p:animEffect transition="in" filter="box(in)">
                                      <p:cBhvr>
                                        <p:cTn id="28" dur="500"/>
                                        <p:tgtEl>
                                          <p:spTgt spid="12293"/>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diamond(in)">
                                      <p:cBhvr>
                                        <p:cTn id="33" dur="2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2294"/>
                                        </p:tgtEl>
                                        <p:attrNameLst>
                                          <p:attrName>style.visibility</p:attrName>
                                        </p:attrNameLst>
                                      </p:cBhvr>
                                      <p:to>
                                        <p:strVal val="visible"/>
                                      </p:to>
                                    </p:set>
                                    <p:animEffect transition="in" filter="checkerboard(across)">
                                      <p:cBhvr>
                                        <p:cTn id="38" dur="500"/>
                                        <p:tgtEl>
                                          <p:spTgt spid="1229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diamond(in)">
                                      <p:cBhvr>
                                        <p:cTn id="43" dur="20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295"/>
                                        </p:tgtEl>
                                        <p:attrNameLst>
                                          <p:attrName>style.visibility</p:attrName>
                                        </p:attrNameLst>
                                      </p:cBhvr>
                                      <p:to>
                                        <p:strVal val="visible"/>
                                      </p:to>
                                    </p:set>
                                    <p:anim calcmode="lin" valueType="num">
                                      <p:cBhvr additive="base">
                                        <p:cTn id="48" dur="500" fill="hold"/>
                                        <p:tgtEl>
                                          <p:spTgt spid="12295"/>
                                        </p:tgtEl>
                                        <p:attrNameLst>
                                          <p:attrName>ppt_x</p:attrName>
                                        </p:attrNameLst>
                                      </p:cBhvr>
                                      <p:tavLst>
                                        <p:tav tm="0">
                                          <p:val>
                                            <p:strVal val="#ppt_x"/>
                                          </p:val>
                                        </p:tav>
                                        <p:tav tm="100000">
                                          <p:val>
                                            <p:strVal val="#ppt_x"/>
                                          </p:val>
                                        </p:tav>
                                      </p:tavLst>
                                    </p:anim>
                                    <p:anim calcmode="lin" valueType="num">
                                      <p:cBhvr additive="base">
                                        <p:cTn id="49"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4716016" cy="6858000"/>
          </a:xfrm>
        </p:spPr>
        <p:txBody>
          <a:bodyPr/>
          <a:lstStyle/>
          <a:p>
            <a:pPr lvl="0"/>
            <a:r>
              <a:rPr lang="es-NI" b="1" u="sng" dirty="0" smtClean="0"/>
              <a:t>Dios les envió mortandad. V.10.</a:t>
            </a:r>
            <a:r>
              <a:rPr lang="es-NI" dirty="0" smtClean="0"/>
              <a:t> </a:t>
            </a:r>
            <a:r>
              <a:rPr lang="es-NI" b="1" dirty="0" smtClean="0"/>
              <a:t>Pero ni aun así se volvieron a Dios.</a:t>
            </a:r>
          </a:p>
          <a:p>
            <a:pPr lvl="0"/>
            <a:r>
              <a:rPr lang="es-NI" b="1" u="sng" dirty="0" smtClean="0"/>
              <a:t>Los trastorno como Sodoma Y Gomorra. V.11.</a:t>
            </a:r>
            <a:r>
              <a:rPr lang="es-NI" dirty="0" smtClean="0"/>
              <a:t> </a:t>
            </a:r>
            <a:r>
              <a:rPr lang="es-NI" b="1" dirty="0" smtClean="0"/>
              <a:t>Y no se volvieron a Dios.</a:t>
            </a:r>
          </a:p>
          <a:p>
            <a:pPr lvl="0"/>
            <a:r>
              <a:rPr lang="es-NI" b="1" dirty="0" smtClean="0"/>
              <a:t>Dios los disciplino de muchas maneras, pero ellos no hicieron caso a la disciplina del Señor.</a:t>
            </a:r>
          </a:p>
          <a:p>
            <a:endParaRPr lang="es-NI" dirty="0"/>
          </a:p>
        </p:txBody>
      </p:sp>
      <p:pic>
        <p:nvPicPr>
          <p:cNvPr id="13314" name="Picture 2" descr="C:\Users\MARIO MORENO\Desktop\Pueblo Duro\SOAR-C~1.JPG"/>
          <p:cNvPicPr>
            <a:picLocks noChangeAspect="1" noChangeArrowheads="1"/>
          </p:cNvPicPr>
          <p:nvPr/>
        </p:nvPicPr>
        <p:blipFill>
          <a:blip r:embed="rId2" cstate="print"/>
          <a:srcRect/>
          <a:stretch>
            <a:fillRect/>
          </a:stretch>
        </p:blipFill>
        <p:spPr bwMode="auto">
          <a:xfrm>
            <a:off x="4860032" y="0"/>
            <a:ext cx="4283968" cy="6858000"/>
          </a:xfrm>
          <a:prstGeom prst="rect">
            <a:avLst/>
          </a:prstGeom>
          <a:noFill/>
        </p:spPr>
      </p:pic>
      <p:pic>
        <p:nvPicPr>
          <p:cNvPr id="13315" name="Picture 3" descr="C:\Users\MARIO MORENO\Desktop\Pueblo Duro\1200-123.jpg"/>
          <p:cNvPicPr>
            <a:picLocks noChangeAspect="1" noChangeArrowheads="1"/>
          </p:cNvPicPr>
          <p:nvPr/>
        </p:nvPicPr>
        <p:blipFill>
          <a:blip r:embed="rId3" cstate="print"/>
          <a:srcRect/>
          <a:stretch>
            <a:fillRect/>
          </a:stretch>
        </p:blipFill>
        <p:spPr bwMode="auto">
          <a:xfrm>
            <a:off x="4860032" y="0"/>
            <a:ext cx="428396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linds(horizontal)">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315"/>
                                        </p:tgtEl>
                                        <p:attrNameLst>
                                          <p:attrName>style.visibility</p:attrName>
                                        </p:attrNameLst>
                                      </p:cBhvr>
                                      <p:to>
                                        <p:strVal val="visible"/>
                                      </p:to>
                                    </p:set>
                                    <p:animEffect transition="in" filter="box(in)">
                                      <p:cBhvr>
                                        <p:cTn id="22" dur="500"/>
                                        <p:tgtEl>
                                          <p:spTgt spid="1331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332856"/>
          </a:xfrm>
        </p:spPr>
        <p:txBody>
          <a:bodyPr/>
          <a:lstStyle/>
          <a:p>
            <a:pPr lvl="0"/>
            <a:r>
              <a:rPr lang="es-NI" b="1" u="sng" dirty="0" smtClean="0"/>
              <a:t>Dios al que ama disciplina.</a:t>
            </a:r>
            <a:r>
              <a:rPr lang="es-NI" dirty="0" smtClean="0"/>
              <a:t> </a:t>
            </a:r>
            <a:r>
              <a:rPr lang="es-NI" b="1" dirty="0" smtClean="0"/>
              <a:t>Proverbios.3:12; Hebreos.12:5-11. </a:t>
            </a:r>
          </a:p>
          <a:p>
            <a:pPr lvl="0"/>
            <a:r>
              <a:rPr lang="es-NI" b="1" dirty="0" smtClean="0"/>
              <a:t>Dios ama a su pueblo por eso lo disciplino, pero el pueblo no se volvió a Él.</a:t>
            </a:r>
          </a:p>
          <a:p>
            <a:endParaRPr lang="es-NI" dirty="0"/>
          </a:p>
        </p:txBody>
      </p:sp>
      <p:sp>
        <p:nvSpPr>
          <p:cNvPr id="4" name="3 Rectángulo"/>
          <p:cNvSpPr/>
          <p:nvPr/>
        </p:nvSpPr>
        <p:spPr>
          <a:xfrm>
            <a:off x="0" y="2420888"/>
            <a:ext cx="4572000" cy="646331"/>
          </a:xfrm>
          <a:prstGeom prst="rect">
            <a:avLst/>
          </a:prstGeom>
        </p:spPr>
        <p:txBody>
          <a:bodyPr>
            <a:spAutoFit/>
          </a:bodyPr>
          <a:lstStyle/>
          <a:p>
            <a:r>
              <a:rPr lang="es-NI" b="1" dirty="0" smtClean="0"/>
              <a:t>porque el SEÑOR a quien ama reprende, como un padre al hijo en quien se deleita. </a:t>
            </a:r>
            <a:endParaRPr lang="es-NI" b="1" dirty="0"/>
          </a:p>
        </p:txBody>
      </p:sp>
      <p:sp>
        <p:nvSpPr>
          <p:cNvPr id="5" name="4 Rectángulo"/>
          <p:cNvSpPr/>
          <p:nvPr/>
        </p:nvSpPr>
        <p:spPr>
          <a:xfrm>
            <a:off x="0" y="3284984"/>
            <a:ext cx="4572000" cy="1477328"/>
          </a:xfrm>
          <a:prstGeom prst="rect">
            <a:avLst/>
          </a:prstGeom>
        </p:spPr>
        <p:txBody>
          <a:bodyPr>
            <a:spAutoFit/>
          </a:bodyPr>
          <a:lstStyle/>
          <a:p>
            <a:r>
              <a:rPr lang="es-NI" dirty="0" smtClean="0"/>
              <a:t> </a:t>
            </a:r>
            <a:r>
              <a:rPr lang="es-NI" b="1" dirty="0" smtClean="0"/>
              <a:t>además, habéis olvidado la exhortación que como a hijos se os dirige: HIJO MIO, NO TENGAS EN POCO LA DISCIPLINA DEL SEÑOR, NI TE DESANIMES AL SER REPRENDIDO POR EL; </a:t>
            </a:r>
            <a:endParaRPr lang="es-NI" b="1" dirty="0"/>
          </a:p>
        </p:txBody>
      </p:sp>
      <p:sp>
        <p:nvSpPr>
          <p:cNvPr id="6" name="5 Rectángulo"/>
          <p:cNvSpPr/>
          <p:nvPr/>
        </p:nvSpPr>
        <p:spPr>
          <a:xfrm>
            <a:off x="0" y="4725144"/>
            <a:ext cx="4572000" cy="646331"/>
          </a:xfrm>
          <a:prstGeom prst="rect">
            <a:avLst/>
          </a:prstGeom>
        </p:spPr>
        <p:txBody>
          <a:bodyPr>
            <a:spAutoFit/>
          </a:bodyPr>
          <a:lstStyle/>
          <a:p>
            <a:r>
              <a:rPr lang="es-NI" b="1" dirty="0" smtClean="0"/>
              <a:t>PORQUE EL SEÑOR AL QUE AMA, DISCIPLINA, Y AZOTA A TODO EL QUE RECIBE POR HIJO. </a:t>
            </a:r>
            <a:endParaRPr lang="es-NI" b="1" dirty="0"/>
          </a:p>
        </p:txBody>
      </p:sp>
      <p:sp>
        <p:nvSpPr>
          <p:cNvPr id="7" name="6 Rectángulo"/>
          <p:cNvSpPr/>
          <p:nvPr/>
        </p:nvSpPr>
        <p:spPr>
          <a:xfrm>
            <a:off x="0" y="5661248"/>
            <a:ext cx="4572000" cy="923330"/>
          </a:xfrm>
          <a:prstGeom prst="rect">
            <a:avLst/>
          </a:prstGeom>
        </p:spPr>
        <p:txBody>
          <a:bodyPr>
            <a:spAutoFit/>
          </a:bodyPr>
          <a:lstStyle/>
          <a:p>
            <a:r>
              <a:rPr lang="es-NI" b="1" dirty="0" smtClean="0"/>
              <a:t>Es para </a:t>
            </a:r>
            <a:r>
              <a:rPr lang="es-NI" b="1" i="1" dirty="0" smtClean="0"/>
              <a:t>vuestra corrección que sufrís; Dios os trata como a hijos; porque ¿qué hijo hay a quien su padre no discipline? </a:t>
            </a:r>
            <a:endParaRPr lang="es-NI" b="1" dirty="0"/>
          </a:p>
        </p:txBody>
      </p:sp>
      <p:sp>
        <p:nvSpPr>
          <p:cNvPr id="8" name="7 Rectángulo"/>
          <p:cNvSpPr/>
          <p:nvPr/>
        </p:nvSpPr>
        <p:spPr>
          <a:xfrm>
            <a:off x="4572000" y="2132856"/>
            <a:ext cx="4572000" cy="923330"/>
          </a:xfrm>
          <a:prstGeom prst="rect">
            <a:avLst/>
          </a:prstGeom>
        </p:spPr>
        <p:txBody>
          <a:bodyPr>
            <a:spAutoFit/>
          </a:bodyPr>
          <a:lstStyle/>
          <a:p>
            <a:r>
              <a:rPr lang="es-NI" b="1" dirty="0" smtClean="0"/>
              <a:t>Pero si estáis sin disciplina, de la cual todos han sido hechos participantes, entonces sois hijos ilegítimos y no hijos </a:t>
            </a:r>
            <a:r>
              <a:rPr lang="es-NI" b="1" i="1" dirty="0" smtClean="0"/>
              <a:t>verdaderos . </a:t>
            </a:r>
            <a:endParaRPr lang="es-NI" b="1" dirty="0"/>
          </a:p>
        </p:txBody>
      </p:sp>
      <p:sp>
        <p:nvSpPr>
          <p:cNvPr id="9" name="8 Rectángulo"/>
          <p:cNvSpPr/>
          <p:nvPr/>
        </p:nvSpPr>
        <p:spPr>
          <a:xfrm>
            <a:off x="4572000" y="3140968"/>
            <a:ext cx="4572000" cy="1200329"/>
          </a:xfrm>
          <a:prstGeom prst="rect">
            <a:avLst/>
          </a:prstGeom>
        </p:spPr>
        <p:txBody>
          <a:bodyPr>
            <a:spAutoFit/>
          </a:bodyPr>
          <a:lstStyle/>
          <a:p>
            <a:r>
              <a:rPr lang="es-NI" b="1" dirty="0" smtClean="0"/>
              <a:t>Además, tuvimos padres terrenales para disciplinar</a:t>
            </a:r>
            <a:r>
              <a:rPr lang="es-NI" b="1" i="1" dirty="0" smtClean="0"/>
              <a:t>nos, y los respetábamos, ¿con cuánta más razón no estaremos sujetos al Padre de nuestros espíritus, y viviremos? </a:t>
            </a:r>
            <a:endParaRPr lang="es-NI" b="1" dirty="0"/>
          </a:p>
        </p:txBody>
      </p:sp>
      <p:sp>
        <p:nvSpPr>
          <p:cNvPr id="10" name="9 Rectángulo"/>
          <p:cNvSpPr/>
          <p:nvPr/>
        </p:nvSpPr>
        <p:spPr>
          <a:xfrm>
            <a:off x="4572000" y="4437112"/>
            <a:ext cx="4572000" cy="1200329"/>
          </a:xfrm>
          <a:prstGeom prst="rect">
            <a:avLst/>
          </a:prstGeom>
        </p:spPr>
        <p:txBody>
          <a:bodyPr>
            <a:spAutoFit/>
          </a:bodyPr>
          <a:lstStyle/>
          <a:p>
            <a:r>
              <a:rPr lang="es-NI" b="1" dirty="0" smtClean="0"/>
              <a:t>Porque ellos nos disciplinaban por pocos días como les parecía, pero El </a:t>
            </a:r>
            <a:r>
              <a:rPr lang="es-NI" b="1" i="1" dirty="0" smtClean="0"/>
              <a:t>nos disciplina para nuestro bien, para que participemos de su santidad. </a:t>
            </a:r>
            <a:endParaRPr lang="es-NI" b="1" dirty="0"/>
          </a:p>
        </p:txBody>
      </p:sp>
      <p:sp>
        <p:nvSpPr>
          <p:cNvPr id="11" name="10 Rectángulo"/>
          <p:cNvSpPr/>
          <p:nvPr/>
        </p:nvSpPr>
        <p:spPr>
          <a:xfrm>
            <a:off x="4572000" y="5657671"/>
            <a:ext cx="4572000" cy="1200329"/>
          </a:xfrm>
          <a:prstGeom prst="rect">
            <a:avLst/>
          </a:prstGeom>
        </p:spPr>
        <p:txBody>
          <a:bodyPr>
            <a:spAutoFit/>
          </a:bodyPr>
          <a:lstStyle/>
          <a:p>
            <a:r>
              <a:rPr lang="es-NI" b="1" dirty="0" smtClean="0"/>
              <a:t>Al presente ninguna disciplina parece ser causa de gozo, sino de tristeza; sin embargo, a los que han sido ejercitados por medio de ella, les da después fruto apacible de justicia. </a:t>
            </a:r>
            <a:endParaRPr lang="es-NI" b="1" dirty="0"/>
          </a:p>
        </p:txBody>
      </p:sp>
      <p:pic>
        <p:nvPicPr>
          <p:cNvPr id="14338" name="Picture 2" descr="C:\Users\MARIO MORENO\Desktop\Pueblo Duro\hebreos1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amond(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diamond(in)">
                                      <p:cBhvr>
                                        <p:cTn id="52" dur="2000"/>
                                        <p:tgtEl>
                                          <p:spTgt spid="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338"/>
                                        </p:tgtEl>
                                        <p:attrNameLst>
                                          <p:attrName>style.visibility</p:attrName>
                                        </p:attrNameLst>
                                      </p:cBhvr>
                                      <p:to>
                                        <p:strVal val="visible"/>
                                      </p:to>
                                    </p:set>
                                    <p:anim calcmode="lin" valueType="num">
                                      <p:cBhvr additive="base">
                                        <p:cTn id="57" dur="500" fill="hold"/>
                                        <p:tgtEl>
                                          <p:spTgt spid="14338"/>
                                        </p:tgtEl>
                                        <p:attrNameLst>
                                          <p:attrName>ppt_x</p:attrName>
                                        </p:attrNameLst>
                                      </p:cBhvr>
                                      <p:tavLst>
                                        <p:tav tm="0">
                                          <p:val>
                                            <p:strVal val="#ppt_x"/>
                                          </p:val>
                                        </p:tav>
                                        <p:tav tm="100000">
                                          <p:val>
                                            <p:strVal val="#ppt_x"/>
                                          </p:val>
                                        </p:tav>
                                      </p:tavLst>
                                    </p:anim>
                                    <p:anim calcmode="lin" valueType="num">
                                      <p:cBhvr additive="base">
                                        <p:cTn id="5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356992"/>
          </a:xfrm>
        </p:spPr>
        <p:txBody>
          <a:bodyPr/>
          <a:lstStyle/>
          <a:p>
            <a:pPr lvl="0"/>
            <a:r>
              <a:rPr lang="es-NI" b="1" u="sng" dirty="0" smtClean="0"/>
              <a:t>La disciplina severa es para el que abandona el camino.</a:t>
            </a:r>
            <a:r>
              <a:rPr lang="es-NI" dirty="0" smtClean="0"/>
              <a:t> </a:t>
            </a:r>
            <a:r>
              <a:rPr lang="es-NI" b="1" dirty="0" smtClean="0"/>
              <a:t>Proverbios.15:10. Para que pueda volver a Dios. </a:t>
            </a:r>
          </a:p>
          <a:p>
            <a:pPr lvl="0"/>
            <a:r>
              <a:rPr lang="es-NI" b="1" u="sng" dirty="0" smtClean="0"/>
              <a:t>El que odia la disciplina es torpe.</a:t>
            </a:r>
            <a:r>
              <a:rPr lang="es-NI" dirty="0" smtClean="0"/>
              <a:t> </a:t>
            </a:r>
            <a:r>
              <a:rPr lang="es-NI" b="1" dirty="0" smtClean="0"/>
              <a:t>Proverbios.12:1.</a:t>
            </a:r>
          </a:p>
          <a:p>
            <a:pPr lvl="0"/>
            <a:r>
              <a:rPr lang="es-NI" b="1" u="sng" dirty="0" smtClean="0"/>
              <a:t>El que tiene en poco la disciplina se desprecia a sí mismo.</a:t>
            </a:r>
            <a:r>
              <a:rPr lang="es-NI" dirty="0" smtClean="0"/>
              <a:t> </a:t>
            </a:r>
            <a:r>
              <a:rPr lang="es-NI" b="1" dirty="0" smtClean="0"/>
              <a:t>Proverbios.15:32.</a:t>
            </a:r>
          </a:p>
          <a:p>
            <a:endParaRPr lang="es-NI" dirty="0"/>
          </a:p>
        </p:txBody>
      </p:sp>
      <p:sp>
        <p:nvSpPr>
          <p:cNvPr id="4" name="3 Rectángulo"/>
          <p:cNvSpPr/>
          <p:nvPr/>
        </p:nvSpPr>
        <p:spPr>
          <a:xfrm>
            <a:off x="0" y="3645024"/>
            <a:ext cx="4572000" cy="923330"/>
          </a:xfrm>
          <a:prstGeom prst="rect">
            <a:avLst/>
          </a:prstGeom>
        </p:spPr>
        <p:txBody>
          <a:bodyPr>
            <a:spAutoFit/>
          </a:bodyPr>
          <a:lstStyle/>
          <a:p>
            <a:r>
              <a:rPr lang="es-NI" b="1" dirty="0" smtClean="0"/>
              <a:t>La disciplina severa es para el que abandona el camino; el que aborrece la reprensión morirá. </a:t>
            </a:r>
            <a:endParaRPr lang="es-NI" b="1" dirty="0"/>
          </a:p>
        </p:txBody>
      </p:sp>
      <p:sp>
        <p:nvSpPr>
          <p:cNvPr id="5" name="4 Rectángulo"/>
          <p:cNvSpPr/>
          <p:nvPr/>
        </p:nvSpPr>
        <p:spPr>
          <a:xfrm>
            <a:off x="0" y="5934670"/>
            <a:ext cx="4572000" cy="923330"/>
          </a:xfrm>
          <a:prstGeom prst="rect">
            <a:avLst/>
          </a:prstGeom>
        </p:spPr>
        <p:txBody>
          <a:bodyPr>
            <a:spAutoFit/>
          </a:bodyPr>
          <a:lstStyle/>
          <a:p>
            <a:r>
              <a:rPr lang="es-NI" b="1" dirty="0" smtClean="0"/>
              <a:t>El que tiene en poco la disciplina se desprecia a sí mismo, mas el que escucha las reprensiones adquiere entendimiento. </a:t>
            </a:r>
            <a:endParaRPr lang="es-NI" b="1" dirty="0"/>
          </a:p>
        </p:txBody>
      </p:sp>
      <p:sp>
        <p:nvSpPr>
          <p:cNvPr id="6" name="5 Rectángulo"/>
          <p:cNvSpPr/>
          <p:nvPr/>
        </p:nvSpPr>
        <p:spPr>
          <a:xfrm>
            <a:off x="0" y="4653136"/>
            <a:ext cx="4572000" cy="923330"/>
          </a:xfrm>
          <a:prstGeom prst="rect">
            <a:avLst/>
          </a:prstGeom>
        </p:spPr>
        <p:txBody>
          <a:bodyPr>
            <a:spAutoFit/>
          </a:bodyPr>
          <a:lstStyle/>
          <a:p>
            <a:r>
              <a:rPr lang="es-NI" dirty="0" smtClean="0"/>
              <a:t> </a:t>
            </a:r>
            <a:r>
              <a:rPr lang="es-NI" b="1" dirty="0" smtClean="0"/>
              <a:t>El que ama la instrucción ama el conocimiento, pero el que odia la reprensión es torpe. </a:t>
            </a:r>
            <a:endParaRPr lang="es-NI" b="1" dirty="0"/>
          </a:p>
        </p:txBody>
      </p:sp>
      <p:pic>
        <p:nvPicPr>
          <p:cNvPr id="1026" name="Picture 2" descr="C:\Users\MARIO MORENO\Desktop\Pueblo Duro\hqdefault.jpg"/>
          <p:cNvPicPr>
            <a:picLocks noChangeAspect="1" noChangeArrowheads="1"/>
          </p:cNvPicPr>
          <p:nvPr/>
        </p:nvPicPr>
        <p:blipFill>
          <a:blip r:embed="rId2" cstate="print"/>
          <a:srcRect/>
          <a:stretch>
            <a:fillRect/>
          </a:stretch>
        </p:blipFill>
        <p:spPr bwMode="auto">
          <a:xfrm>
            <a:off x="4572000" y="3212976"/>
            <a:ext cx="4572000" cy="3645024"/>
          </a:xfrm>
          <a:prstGeom prst="rect">
            <a:avLst/>
          </a:prstGeom>
          <a:noFill/>
        </p:spPr>
      </p:pic>
      <p:pic>
        <p:nvPicPr>
          <p:cNvPr id="1027" name="Picture 3" descr="C:\Users\MARIO MORENO\Desktop\Pueblo Duro\543ea7d82f52c51d0f544dd98cca811b.jpg"/>
          <p:cNvPicPr>
            <a:picLocks noChangeAspect="1" noChangeArrowheads="1"/>
          </p:cNvPicPr>
          <p:nvPr/>
        </p:nvPicPr>
        <p:blipFill>
          <a:blip r:embed="rId3" cstate="print"/>
          <a:srcRect/>
          <a:stretch>
            <a:fillRect/>
          </a:stretch>
        </p:blipFill>
        <p:spPr bwMode="auto">
          <a:xfrm>
            <a:off x="4572000" y="3212976"/>
            <a:ext cx="4572000" cy="36450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linds(horizontal)">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 calcmode="lin" valueType="num">
                                      <p:cBhvr additive="base">
                                        <p:cTn id="42" dur="500" fill="hold"/>
                                        <p:tgtEl>
                                          <p:spTgt spid="1027"/>
                                        </p:tgtEl>
                                        <p:attrNameLst>
                                          <p:attrName>ppt_x</p:attrName>
                                        </p:attrNameLst>
                                      </p:cBhvr>
                                      <p:tavLst>
                                        <p:tav tm="0">
                                          <p:val>
                                            <p:strVal val="#ppt_x"/>
                                          </p:val>
                                        </p:tav>
                                        <p:tav tm="100000">
                                          <p:val>
                                            <p:strVal val="#ppt_x"/>
                                          </p:val>
                                        </p:tav>
                                      </p:tavLst>
                                    </p:anim>
                                    <p:anim calcmode="lin" valueType="num">
                                      <p:cBhvr additive="base">
                                        <p:cTn id="4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r>
              <a:rPr lang="es-NI" b="1" dirty="0"/>
              <a:t>H3895</a:t>
            </a:r>
          </a:p>
          <a:p>
            <a:r>
              <a:rPr lang="he-IL" dirty="0"/>
              <a:t>לְחִי</a:t>
            </a:r>
            <a:endParaRPr lang="en-US" dirty="0"/>
          </a:p>
          <a:p>
            <a:r>
              <a:rPr lang="en-US" b="1" dirty="0" err="1"/>
              <a:t>lekjí</a:t>
            </a:r>
            <a:endParaRPr lang="en-US" b="1" dirty="0"/>
          </a:p>
          <a:p>
            <a:r>
              <a:rPr lang="es-NI" dirty="0"/>
              <a:t>de una raíz que no se usa significa  </a:t>
            </a:r>
            <a:r>
              <a:rPr lang="es-NI" i="1" dirty="0"/>
              <a:t>ser suave; mejilla (por su carnosidad); de aquí, quijada:- cerviz, mejilla, quijada</a:t>
            </a:r>
            <a:r>
              <a:rPr lang="es-NI" i="1" dirty="0" smtClean="0"/>
              <a:t>.</a:t>
            </a:r>
          </a:p>
          <a:p>
            <a:r>
              <a:rPr lang="es-NI" b="1" dirty="0"/>
              <a:t>CERVIZ</a:t>
            </a:r>
          </a:p>
          <a:p>
            <a:r>
              <a:rPr lang="es-NI" b="1" dirty="0"/>
              <a:t>1. </a:t>
            </a:r>
            <a:r>
              <a:rPr lang="es-NI" b="1" i="1" dirty="0" err="1"/>
              <a:t>traquelos</a:t>
            </a:r>
            <a:r>
              <a:rPr lang="es-NI" b="1" i="1" dirty="0"/>
              <a:t> (</a:t>
            </a:r>
            <a:r>
              <a:rPr lang="es-NI" b="1" i="1" dirty="0" err="1"/>
              <a:t>τράχηλος</a:t>
            </a:r>
            <a:r>
              <a:rPr lang="es-NI" b="1" i="1" dirty="0"/>
              <a:t>, </a:t>
            </a:r>
            <a:r>
              <a:rPr lang="es-NI" b="1" i="1" u="sng" dirty="0"/>
              <a:t>G5137), cuello. Se traduce «cerviz» en Hch_15:10 : «sobre la cerviz de los discípulos»; metafóricamente, de poner encima de ellos un yugo insoportable. Véase CUELLO.</a:t>
            </a:r>
            <a:endParaRPr lang="es-N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501008"/>
          </a:xfrm>
        </p:spPr>
        <p:txBody>
          <a:bodyPr>
            <a:normAutofit fontScale="92500"/>
          </a:bodyPr>
          <a:lstStyle/>
          <a:p>
            <a:pPr lvl="0"/>
            <a:r>
              <a:rPr lang="es-NI" b="1" dirty="0" smtClean="0"/>
              <a:t>La disciplina no es mala, ella nos hace que nos corrijamos para no perdernos, pero el pueblo no volvió a Dios se endureció, y ese es el peligro, </a:t>
            </a:r>
            <a:r>
              <a:rPr lang="es-NI" b="1" u="sng" dirty="0" smtClean="0"/>
              <a:t>ya que el pecado engaña y endurece.</a:t>
            </a:r>
            <a:r>
              <a:rPr lang="es-NI" b="1" dirty="0" smtClean="0"/>
              <a:t> Hebreos.3:12-13. </a:t>
            </a:r>
            <a:endParaRPr lang="es-NI" b="1" dirty="0" smtClean="0"/>
          </a:p>
          <a:p>
            <a:pPr lvl="0"/>
            <a:r>
              <a:rPr lang="es-NI" b="1" dirty="0" smtClean="0"/>
              <a:t>El </a:t>
            </a:r>
            <a:r>
              <a:rPr lang="es-NI" b="1" dirty="0" smtClean="0"/>
              <a:t>pecado nos engaña. Efesios.4:22. Pero también nos endurece cada día más, sino nos corregimos a tiempo. </a:t>
            </a:r>
            <a:endParaRPr lang="es-NI" b="1" dirty="0" smtClean="0"/>
          </a:p>
          <a:p>
            <a:endParaRPr lang="es-NI" dirty="0"/>
          </a:p>
        </p:txBody>
      </p:sp>
      <p:sp>
        <p:nvSpPr>
          <p:cNvPr id="4" name="3 Rectángulo"/>
          <p:cNvSpPr/>
          <p:nvPr/>
        </p:nvSpPr>
        <p:spPr>
          <a:xfrm>
            <a:off x="0" y="3284984"/>
            <a:ext cx="4572000" cy="923330"/>
          </a:xfrm>
          <a:prstGeom prst="rect">
            <a:avLst/>
          </a:prstGeom>
        </p:spPr>
        <p:txBody>
          <a:bodyPr>
            <a:spAutoFit/>
          </a:bodyPr>
          <a:lstStyle/>
          <a:p>
            <a:r>
              <a:rPr lang="es-NI" b="1" dirty="0" smtClean="0"/>
              <a:t>Tened cuidado, hermanos, no sea que en alguno de vosotros haya un corazón malo de incredulidad, para apartarse del Dios vivo. </a:t>
            </a:r>
            <a:endParaRPr lang="es-NI" b="1" dirty="0"/>
          </a:p>
        </p:txBody>
      </p:sp>
      <p:sp>
        <p:nvSpPr>
          <p:cNvPr id="5" name="4 Rectángulo"/>
          <p:cNvSpPr/>
          <p:nvPr/>
        </p:nvSpPr>
        <p:spPr>
          <a:xfrm>
            <a:off x="0" y="4365104"/>
            <a:ext cx="4572000" cy="1200329"/>
          </a:xfrm>
          <a:prstGeom prst="rect">
            <a:avLst/>
          </a:prstGeom>
        </p:spPr>
        <p:txBody>
          <a:bodyPr>
            <a:spAutoFit/>
          </a:bodyPr>
          <a:lstStyle/>
          <a:p>
            <a:r>
              <a:rPr lang="es-NI" dirty="0" smtClean="0"/>
              <a:t> </a:t>
            </a:r>
            <a:r>
              <a:rPr lang="es-NI" b="1" dirty="0" smtClean="0"/>
              <a:t>Antes exhortaos los unos a los otros cada día, mientras </a:t>
            </a:r>
            <a:r>
              <a:rPr lang="es-NI" b="1" i="1" dirty="0" smtClean="0"/>
              <a:t>todavía se dice: Hoy; no sea que alguno de vosotros sea endurecido por el engaño del pecado. </a:t>
            </a:r>
            <a:endParaRPr lang="es-NI" b="1" dirty="0"/>
          </a:p>
        </p:txBody>
      </p:sp>
      <p:sp>
        <p:nvSpPr>
          <p:cNvPr id="6" name="5 Rectángulo"/>
          <p:cNvSpPr/>
          <p:nvPr/>
        </p:nvSpPr>
        <p:spPr>
          <a:xfrm>
            <a:off x="0" y="5934670"/>
            <a:ext cx="4572000" cy="923330"/>
          </a:xfrm>
          <a:prstGeom prst="rect">
            <a:avLst/>
          </a:prstGeom>
        </p:spPr>
        <p:txBody>
          <a:bodyPr>
            <a:spAutoFit/>
          </a:bodyPr>
          <a:lstStyle/>
          <a:p>
            <a:r>
              <a:rPr lang="es-NI" b="1" dirty="0" smtClean="0"/>
              <a:t>que en cuanto a vuestra anterior manera de vivir, os despojéis del viejo hombre, que se corrompe según los deseos engañosos, </a:t>
            </a:r>
            <a:endParaRPr lang="es-NI" b="1" dirty="0"/>
          </a:p>
        </p:txBody>
      </p:sp>
      <p:pic>
        <p:nvPicPr>
          <p:cNvPr id="2050" name="Picture 2" descr="C:\Users\MARIO MORENO\Desktop\Pueblo Duro\hqdefault.jpg6.jpg"/>
          <p:cNvPicPr>
            <a:picLocks noChangeAspect="1" noChangeArrowheads="1"/>
          </p:cNvPicPr>
          <p:nvPr/>
        </p:nvPicPr>
        <p:blipFill>
          <a:blip r:embed="rId2" cstate="print"/>
          <a:srcRect/>
          <a:stretch>
            <a:fillRect/>
          </a:stretch>
        </p:blipFill>
        <p:spPr bwMode="auto">
          <a:xfrm>
            <a:off x="4572000" y="3068960"/>
            <a:ext cx="4572000" cy="3789040"/>
          </a:xfrm>
          <a:prstGeom prst="rect">
            <a:avLst/>
          </a:prstGeom>
          <a:noFill/>
        </p:spPr>
      </p:pic>
      <p:pic>
        <p:nvPicPr>
          <p:cNvPr id="2051" name="Picture 3" descr="C:\Users\MARIO MORENO\Desktop\Pueblo Duro\Muerte%20Espiritual%20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linds(horizontal)">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amond(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5445224"/>
          </a:xfrm>
        </p:spPr>
        <p:txBody>
          <a:bodyPr>
            <a:normAutofit fontScale="92500" lnSpcReduction="10000"/>
          </a:bodyPr>
          <a:lstStyle/>
          <a:p>
            <a:r>
              <a:rPr lang="es-NI" b="1" u="sng" dirty="0" smtClean="0"/>
              <a:t>Por eso debemos de tener cuidado de no endurecer nuestro corazón.</a:t>
            </a:r>
            <a:r>
              <a:rPr lang="es-NI" b="1" dirty="0" smtClean="0"/>
              <a:t> Hebreos.3:8; 4:7. </a:t>
            </a:r>
            <a:endParaRPr lang="es-NI" b="1" dirty="0" smtClean="0"/>
          </a:p>
          <a:p>
            <a:r>
              <a:rPr lang="es-NI" b="1" dirty="0" smtClean="0"/>
              <a:t>Hay </a:t>
            </a:r>
            <a:r>
              <a:rPr lang="es-NI" b="1" dirty="0" smtClean="0"/>
              <a:t>un gran peligro que endurezcamos nuestros corazones por el </a:t>
            </a:r>
            <a:r>
              <a:rPr lang="es-NI" b="1" dirty="0" smtClean="0"/>
              <a:t>pecado.</a:t>
            </a:r>
          </a:p>
          <a:p>
            <a:r>
              <a:rPr lang="es-NI" b="1" dirty="0" smtClean="0"/>
              <a:t>Muchos </a:t>
            </a:r>
            <a:r>
              <a:rPr lang="es-NI" b="1" dirty="0" smtClean="0"/>
              <a:t>hermanos empiezan bien yendo a todos los servicios de la iglesia, pero después, solo van los domingos, y después tal vez un domingo al mes, pesando que así están bien, que no ofenden a Dios, ¿Por qué? Porque no se están dando cuenta que el pecado los está endureciendo cada día. </a:t>
            </a:r>
            <a:endParaRPr lang="es-NI" b="1" dirty="0" smtClean="0"/>
          </a:p>
          <a:p>
            <a:r>
              <a:rPr lang="es-NI" b="1" dirty="0" smtClean="0"/>
              <a:t>Tengamos </a:t>
            </a:r>
            <a:r>
              <a:rPr lang="es-NI" b="1" dirty="0" smtClean="0"/>
              <a:t>cuidado hermano, el pecado engaña y endurece.</a:t>
            </a:r>
          </a:p>
          <a:p>
            <a:endParaRPr lang="es-NI" dirty="0"/>
          </a:p>
        </p:txBody>
      </p:sp>
      <p:sp>
        <p:nvSpPr>
          <p:cNvPr id="4" name="3 Rectángulo"/>
          <p:cNvSpPr/>
          <p:nvPr/>
        </p:nvSpPr>
        <p:spPr>
          <a:xfrm>
            <a:off x="0" y="5517232"/>
            <a:ext cx="4572000" cy="923330"/>
          </a:xfrm>
          <a:prstGeom prst="rect">
            <a:avLst/>
          </a:prstGeom>
        </p:spPr>
        <p:txBody>
          <a:bodyPr>
            <a:spAutoFit/>
          </a:bodyPr>
          <a:lstStyle/>
          <a:p>
            <a:r>
              <a:rPr lang="es-NI" b="1" dirty="0" smtClean="0"/>
              <a:t>NO ENDUREZCAIS VUESTROS CORAZONES, COMO EN LA PROVOCACION, COMO EN EL DIA DE LA PRUEBA EN EL DESIERTO, </a:t>
            </a:r>
            <a:endParaRPr lang="es-NI" b="1" dirty="0"/>
          </a:p>
        </p:txBody>
      </p:sp>
      <p:sp>
        <p:nvSpPr>
          <p:cNvPr id="5" name="4 Rectángulo"/>
          <p:cNvSpPr/>
          <p:nvPr/>
        </p:nvSpPr>
        <p:spPr>
          <a:xfrm>
            <a:off x="4572000" y="5157192"/>
            <a:ext cx="4572000" cy="1200329"/>
          </a:xfrm>
          <a:prstGeom prst="rect">
            <a:avLst/>
          </a:prstGeom>
        </p:spPr>
        <p:txBody>
          <a:bodyPr>
            <a:spAutoFit/>
          </a:bodyPr>
          <a:lstStyle/>
          <a:p>
            <a:r>
              <a:rPr lang="es-NI" b="1" dirty="0" smtClean="0"/>
              <a:t>Dios otra vez fija un día: Hoy. Diciendo por medio de David después de mucho tiempo, como se ha dicho antes: SI OIS HOY SU VOZ, NO ENDUREZCAIS VUESTROS CORAZONES.</a:t>
            </a:r>
            <a:endParaRPr lang="es-NI" b="1" dirty="0"/>
          </a:p>
        </p:txBody>
      </p:sp>
      <p:pic>
        <p:nvPicPr>
          <p:cNvPr id="8194" name="Picture 2" descr="C:\Users\MARIO MORENO\Desktop\qu-es-el-pecado-19-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4"/>
                                        </p:tgtEl>
                                        <p:attrNameLst>
                                          <p:attrName>style.visibility</p:attrName>
                                        </p:attrNameLst>
                                      </p:cBhvr>
                                      <p:to>
                                        <p:strVal val="visible"/>
                                      </p:to>
                                    </p:set>
                                    <p:anim calcmode="lin" valueType="num">
                                      <p:cBhvr additive="base">
                                        <p:cTn id="37" dur="500" fill="hold"/>
                                        <p:tgtEl>
                                          <p:spTgt spid="8194"/>
                                        </p:tgtEl>
                                        <p:attrNameLst>
                                          <p:attrName>ppt_x</p:attrName>
                                        </p:attrNameLst>
                                      </p:cBhvr>
                                      <p:tavLst>
                                        <p:tav tm="0">
                                          <p:val>
                                            <p:strVal val="#ppt_x"/>
                                          </p:val>
                                        </p:tav>
                                        <p:tav tm="100000">
                                          <p:val>
                                            <p:strVal val="#ppt_x"/>
                                          </p:val>
                                        </p:tav>
                                      </p:tavLst>
                                    </p:anim>
                                    <p:anim calcmode="lin" valueType="num">
                                      <p:cBhvr additive="base">
                                        <p:cTn id="3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ELLOS IBAN A ESTAR DELANTE DE DIOS. AMOS.4:12.</a:t>
            </a:r>
            <a:r>
              <a:rPr lang="es-NI" dirty="0" smtClean="0"/>
              <a:t/>
            </a:r>
            <a:br>
              <a:rPr lang="es-NI" dirty="0" smtClean="0"/>
            </a:br>
            <a:endParaRPr lang="es-NI" dirty="0"/>
          </a:p>
        </p:txBody>
      </p:sp>
      <p:sp>
        <p:nvSpPr>
          <p:cNvPr id="3" name="2 Marcador de contenido"/>
          <p:cNvSpPr>
            <a:spLocks noGrp="1"/>
          </p:cNvSpPr>
          <p:nvPr>
            <p:ph idx="1"/>
          </p:nvPr>
        </p:nvSpPr>
        <p:spPr>
          <a:xfrm>
            <a:off x="0" y="1484785"/>
            <a:ext cx="9144000" cy="3528391"/>
          </a:xfrm>
        </p:spPr>
        <p:txBody>
          <a:bodyPr>
            <a:normAutofit lnSpcReduction="10000"/>
          </a:bodyPr>
          <a:lstStyle/>
          <a:p>
            <a:pPr lvl="0"/>
            <a:r>
              <a:rPr lang="es-NI" b="1" dirty="0" smtClean="0"/>
              <a:t>Dios les había corregido, disciplinado, pero ellos no quisieron volver a Dios, ahora ellos iban a estar delante de Dios en un juicio final que sucedió con la destrucción y el cautiverio por medio de los Sirios.</a:t>
            </a:r>
          </a:p>
          <a:p>
            <a:pPr lvl="0"/>
            <a:r>
              <a:rPr lang="es-NI" b="1" dirty="0" smtClean="0"/>
              <a:t>Nosotros estaremos delante de Dios en el juicio final si no nos corregimos a tiempo.</a:t>
            </a:r>
          </a:p>
          <a:p>
            <a:endParaRPr lang="es-NI" dirty="0"/>
          </a:p>
        </p:txBody>
      </p:sp>
      <p:sp>
        <p:nvSpPr>
          <p:cNvPr id="4" name="3 Rectángulo"/>
          <p:cNvSpPr/>
          <p:nvPr/>
        </p:nvSpPr>
        <p:spPr>
          <a:xfrm>
            <a:off x="0" y="5085184"/>
            <a:ext cx="4572000" cy="923330"/>
          </a:xfrm>
          <a:prstGeom prst="rect">
            <a:avLst/>
          </a:prstGeom>
        </p:spPr>
        <p:txBody>
          <a:bodyPr>
            <a:spAutoFit/>
          </a:bodyPr>
          <a:lstStyle/>
          <a:p>
            <a:r>
              <a:rPr lang="es-NI" b="1" dirty="0" smtClean="0"/>
              <a:t>Por tanto, así haré contigo, Israel; </a:t>
            </a:r>
            <a:r>
              <a:rPr lang="es-NI" b="1" i="1" dirty="0" smtClean="0"/>
              <a:t>y porque te he de hacer esto, prepárate para encontrarte con tu Dios, oh Israel. </a:t>
            </a:r>
            <a:endParaRPr lang="es-NI" b="1" dirty="0"/>
          </a:p>
        </p:txBody>
      </p:sp>
      <p:pic>
        <p:nvPicPr>
          <p:cNvPr id="3074" name="Picture 2" descr="C:\Users\MARIO MORENO\Desktop\Pueblo Duro\juicioeterno.jpg"/>
          <p:cNvPicPr>
            <a:picLocks noChangeAspect="1" noChangeArrowheads="1"/>
          </p:cNvPicPr>
          <p:nvPr/>
        </p:nvPicPr>
        <p:blipFill>
          <a:blip r:embed="rId2" cstate="print"/>
          <a:srcRect/>
          <a:stretch>
            <a:fillRect/>
          </a:stretch>
        </p:blipFill>
        <p:spPr bwMode="auto">
          <a:xfrm>
            <a:off x="4499992" y="4581129"/>
            <a:ext cx="4644008" cy="2276872"/>
          </a:xfrm>
          <a:prstGeom prst="rect">
            <a:avLst/>
          </a:prstGeom>
          <a:noFill/>
        </p:spPr>
      </p:pic>
      <p:pic>
        <p:nvPicPr>
          <p:cNvPr id="3075" name="Picture 3" descr="C:\Users\MARIO MORENO\Desktop\Pueblo Duro\untitled.png9.png"/>
          <p:cNvPicPr>
            <a:picLocks noChangeAspect="1" noChangeArrowheads="1"/>
          </p:cNvPicPr>
          <p:nvPr/>
        </p:nvPicPr>
        <p:blipFill>
          <a:blip r:embed="rId3" cstate="print"/>
          <a:srcRect/>
          <a:stretch>
            <a:fillRect/>
          </a:stretch>
        </p:blipFill>
        <p:spPr bwMode="auto">
          <a:xfrm>
            <a:off x="-252536" y="0"/>
            <a:ext cx="9396536"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blinds(horizontal)">
                                      <p:cBhvr>
                                        <p:cTn id="28" dur="5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 calcmode="lin" valueType="num">
                                      <p:cBhvr additive="base">
                                        <p:cTn id="33" dur="500" fill="hold"/>
                                        <p:tgtEl>
                                          <p:spTgt spid="3075"/>
                                        </p:tgtEl>
                                        <p:attrNameLst>
                                          <p:attrName>ppt_x</p:attrName>
                                        </p:attrNameLst>
                                      </p:cBhvr>
                                      <p:tavLst>
                                        <p:tav tm="0">
                                          <p:val>
                                            <p:strVal val="#ppt_x"/>
                                          </p:val>
                                        </p:tav>
                                        <p:tav tm="100000">
                                          <p:val>
                                            <p:strVal val="#ppt_x"/>
                                          </p:val>
                                        </p:tav>
                                      </p:tavLst>
                                    </p:anim>
                                    <p:anim calcmode="lin" valueType="num">
                                      <p:cBhvr additive="base">
                                        <p:cTn id="3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204864"/>
          </a:xfrm>
        </p:spPr>
        <p:txBody>
          <a:bodyPr/>
          <a:lstStyle/>
          <a:p>
            <a:pPr lvl="0"/>
            <a:r>
              <a:rPr lang="es-NI" b="1" u="sng" dirty="0" smtClean="0"/>
              <a:t>Ya que después de la muerte el juicio.</a:t>
            </a:r>
            <a:r>
              <a:rPr lang="es-NI" b="1" dirty="0" smtClean="0"/>
              <a:t> Hebreos.9:27. </a:t>
            </a:r>
          </a:p>
          <a:p>
            <a:pPr lvl="0"/>
            <a:r>
              <a:rPr lang="es-NI" b="1" u="sng" dirty="0" smtClean="0"/>
              <a:t>Daremos cuenta a Dios por nuestros hechos.</a:t>
            </a:r>
            <a:r>
              <a:rPr lang="es-NI" b="1" dirty="0" smtClean="0"/>
              <a:t> II Corintios.5:10. </a:t>
            </a:r>
          </a:p>
          <a:p>
            <a:endParaRPr lang="es-NI" dirty="0"/>
          </a:p>
        </p:txBody>
      </p:sp>
      <p:sp>
        <p:nvSpPr>
          <p:cNvPr id="4" name="3 Rectángulo"/>
          <p:cNvSpPr/>
          <p:nvPr/>
        </p:nvSpPr>
        <p:spPr>
          <a:xfrm>
            <a:off x="0" y="2564904"/>
            <a:ext cx="4572000" cy="923330"/>
          </a:xfrm>
          <a:prstGeom prst="rect">
            <a:avLst/>
          </a:prstGeom>
        </p:spPr>
        <p:txBody>
          <a:bodyPr>
            <a:spAutoFit/>
          </a:bodyPr>
          <a:lstStyle/>
          <a:p>
            <a:r>
              <a:rPr lang="es-NI" b="1" dirty="0" smtClean="0"/>
              <a:t>Y así como está decretado que los hombres mueran una </a:t>
            </a:r>
            <a:r>
              <a:rPr lang="es-NI" b="1" i="1" dirty="0" smtClean="0"/>
              <a:t>sola vez, y después de esto, el juicio, </a:t>
            </a:r>
            <a:endParaRPr lang="es-NI" b="1" dirty="0"/>
          </a:p>
        </p:txBody>
      </p:sp>
      <p:sp>
        <p:nvSpPr>
          <p:cNvPr id="5" name="4 Rectángulo"/>
          <p:cNvSpPr/>
          <p:nvPr/>
        </p:nvSpPr>
        <p:spPr>
          <a:xfrm>
            <a:off x="0" y="4077072"/>
            <a:ext cx="4572000" cy="1477328"/>
          </a:xfrm>
          <a:prstGeom prst="rect">
            <a:avLst/>
          </a:prstGeom>
        </p:spPr>
        <p:txBody>
          <a:bodyPr>
            <a:spAutoFit/>
          </a:bodyPr>
          <a:lstStyle/>
          <a:p>
            <a:r>
              <a:rPr lang="es-NI" b="1" dirty="0" smtClean="0"/>
              <a:t>Porque todos nosotros debemos comparecer ante el tribunal de Cristo, para que cada uno sea recompensado por sus hechos estando en el cuerpo, de acuerdo con lo que hizo, sea bueno o sea malo. </a:t>
            </a:r>
            <a:endParaRPr lang="es-NI" b="1" dirty="0"/>
          </a:p>
        </p:txBody>
      </p:sp>
      <p:pic>
        <p:nvPicPr>
          <p:cNvPr id="4098" name="Picture 2" descr="C:\Users\MARIO MORENO\Desktop\Pueblo Duro\despues-de-la-muerte-enfrentaras-con-Dios-300x112.jpg"/>
          <p:cNvPicPr>
            <a:picLocks noChangeAspect="1" noChangeArrowheads="1"/>
          </p:cNvPicPr>
          <p:nvPr/>
        </p:nvPicPr>
        <p:blipFill>
          <a:blip r:embed="rId2" cstate="print"/>
          <a:srcRect/>
          <a:stretch>
            <a:fillRect/>
          </a:stretch>
        </p:blipFill>
        <p:spPr bwMode="auto">
          <a:xfrm>
            <a:off x="4788024" y="1772816"/>
            <a:ext cx="4355976" cy="5085184"/>
          </a:xfrm>
          <a:prstGeom prst="rect">
            <a:avLst/>
          </a:prstGeom>
          <a:noFill/>
        </p:spPr>
      </p:pic>
      <p:pic>
        <p:nvPicPr>
          <p:cNvPr id="4099" name="Picture 3" descr="C:\Users\MARIO MORENO\Desktop\Pueblo Duro\slide_2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100" name="Picture 4" descr="C:\Users\MARIO MORENO\Desktop\Pueblo Duro\tumblr_n6p7v6Ljy21sgzybuo1_400.jpg"/>
          <p:cNvPicPr>
            <a:picLocks noChangeAspect="1" noChangeArrowheads="1"/>
          </p:cNvPicPr>
          <p:nvPr/>
        </p:nvPicPr>
        <p:blipFill>
          <a:blip r:embed="rId4"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blinds(horizontal)">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animEffect transition="in" filter="box(in)">
                                      <p:cBhvr>
                                        <p:cTn id="32" dur="500"/>
                                        <p:tgtEl>
                                          <p:spTgt spid="409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anim calcmode="lin" valueType="num">
                                      <p:cBhvr additive="base">
                                        <p:cTn id="37" dur="500" fill="hold"/>
                                        <p:tgtEl>
                                          <p:spTgt spid="4100"/>
                                        </p:tgtEl>
                                        <p:attrNameLst>
                                          <p:attrName>ppt_x</p:attrName>
                                        </p:attrNameLst>
                                      </p:cBhvr>
                                      <p:tavLst>
                                        <p:tav tm="0">
                                          <p:val>
                                            <p:strVal val="#ppt_x"/>
                                          </p:val>
                                        </p:tav>
                                        <p:tav tm="100000">
                                          <p:val>
                                            <p:strVal val="#ppt_x"/>
                                          </p:val>
                                        </p:tav>
                                      </p:tavLst>
                                    </p:anim>
                                    <p:anim calcmode="lin" valueType="num">
                                      <p:cBhvr additive="base">
                                        <p:cTn id="3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2924944"/>
          </a:xfrm>
        </p:spPr>
        <p:txBody>
          <a:bodyPr/>
          <a:lstStyle/>
          <a:p>
            <a:pPr lvl="0"/>
            <a:r>
              <a:rPr lang="es-NI" b="1" u="sng" dirty="0" smtClean="0"/>
              <a:t>Todo lo oculto saldrá a luz en ese día final.</a:t>
            </a:r>
            <a:r>
              <a:rPr lang="es-NI" b="1" dirty="0" smtClean="0"/>
              <a:t> Eclesiastes.12:14; Romanos.2:16; I Corintios.4:5.</a:t>
            </a:r>
          </a:p>
          <a:p>
            <a:pPr lvl="0"/>
            <a:r>
              <a:rPr lang="es-NI" b="1" u="sng" dirty="0" smtClean="0"/>
              <a:t>Temamos a Dios y lleguemos como obreros que no tenemos de que avergonzarnos.</a:t>
            </a:r>
            <a:r>
              <a:rPr lang="es-NI" b="1" dirty="0" smtClean="0"/>
              <a:t> II Timoteo.2:15. Para salir limpio y victorioso de ese juicio.</a:t>
            </a:r>
          </a:p>
          <a:p>
            <a:endParaRPr lang="es-NI" dirty="0"/>
          </a:p>
        </p:txBody>
      </p:sp>
      <p:sp>
        <p:nvSpPr>
          <p:cNvPr id="4" name="3 Rectángulo"/>
          <p:cNvSpPr/>
          <p:nvPr/>
        </p:nvSpPr>
        <p:spPr>
          <a:xfrm>
            <a:off x="0" y="2996952"/>
            <a:ext cx="4572000" cy="646331"/>
          </a:xfrm>
          <a:prstGeom prst="rect">
            <a:avLst/>
          </a:prstGeom>
        </p:spPr>
        <p:txBody>
          <a:bodyPr>
            <a:spAutoFit/>
          </a:bodyPr>
          <a:lstStyle/>
          <a:p>
            <a:r>
              <a:rPr lang="es-NI" b="1" dirty="0" smtClean="0"/>
              <a:t>Porque Dios traerá toda obra a juicio, junto con todo lo oculto, sea bueno o sea malo. </a:t>
            </a:r>
            <a:endParaRPr lang="es-NI" b="1" dirty="0"/>
          </a:p>
        </p:txBody>
      </p:sp>
      <p:sp>
        <p:nvSpPr>
          <p:cNvPr id="5" name="4 Rectángulo"/>
          <p:cNvSpPr/>
          <p:nvPr/>
        </p:nvSpPr>
        <p:spPr>
          <a:xfrm>
            <a:off x="0" y="3861048"/>
            <a:ext cx="4572000" cy="923330"/>
          </a:xfrm>
          <a:prstGeom prst="rect">
            <a:avLst/>
          </a:prstGeom>
        </p:spPr>
        <p:txBody>
          <a:bodyPr>
            <a:spAutoFit/>
          </a:bodyPr>
          <a:lstStyle/>
          <a:p>
            <a:r>
              <a:rPr lang="es-NI" b="1" dirty="0" smtClean="0"/>
              <a:t> en el día en que, según mi evangelio, Dios juzgará los secretos de los hombres mediante Cristo Jesús. </a:t>
            </a:r>
            <a:endParaRPr lang="es-NI" b="1" dirty="0"/>
          </a:p>
        </p:txBody>
      </p:sp>
      <p:sp>
        <p:nvSpPr>
          <p:cNvPr id="6" name="5 Rectángulo"/>
          <p:cNvSpPr/>
          <p:nvPr/>
        </p:nvSpPr>
        <p:spPr>
          <a:xfrm>
            <a:off x="0" y="5103674"/>
            <a:ext cx="4572000" cy="1754326"/>
          </a:xfrm>
          <a:prstGeom prst="rect">
            <a:avLst/>
          </a:prstGeom>
        </p:spPr>
        <p:txBody>
          <a:bodyPr>
            <a:spAutoFit/>
          </a:bodyPr>
          <a:lstStyle/>
          <a:p>
            <a:r>
              <a:rPr lang="es-NI" b="1" dirty="0" smtClean="0"/>
              <a:t>Por tanto, no juzguéis antes de tiempo, </a:t>
            </a:r>
            <a:r>
              <a:rPr lang="es-NI" b="1" i="1" dirty="0" smtClean="0"/>
              <a:t>sino esperad hasta que el Señor venga, el cual sacará a la luz las cosas ocultas en las tinieblas y también pondrá de manifiesto los designios de los corazones; y entonces cada uno recibirá su alabanza de parte de Dios. </a:t>
            </a:r>
            <a:endParaRPr lang="es-NI" b="1" dirty="0"/>
          </a:p>
        </p:txBody>
      </p:sp>
      <p:sp>
        <p:nvSpPr>
          <p:cNvPr id="7" name="6 Rectángulo"/>
          <p:cNvSpPr/>
          <p:nvPr/>
        </p:nvSpPr>
        <p:spPr>
          <a:xfrm>
            <a:off x="4572000" y="2924944"/>
            <a:ext cx="4572000" cy="1200329"/>
          </a:xfrm>
          <a:prstGeom prst="rect">
            <a:avLst/>
          </a:prstGeom>
        </p:spPr>
        <p:txBody>
          <a:bodyPr>
            <a:spAutoFit/>
          </a:bodyPr>
          <a:lstStyle/>
          <a:p>
            <a:r>
              <a:rPr lang="es-NI" b="1" dirty="0" smtClean="0"/>
              <a:t>Procura con diligencia presentarte a Dios aprobado, </a:t>
            </a:r>
            <a:r>
              <a:rPr lang="es-NI" b="1" i="1" dirty="0" smtClean="0"/>
              <a:t>como obrero que no tiene de qué avergonzarse, que maneja con precisión la palabra de verdad. </a:t>
            </a:r>
            <a:endParaRPr lang="es-NI" b="1" dirty="0"/>
          </a:p>
        </p:txBody>
      </p:sp>
      <p:pic>
        <p:nvPicPr>
          <p:cNvPr id="5123" name="Picture 3" descr="C:\Users\MARIO MORENO\Desktop\Pueblo Duro\slide_29.jpg"/>
          <p:cNvPicPr>
            <a:picLocks noChangeAspect="1" noChangeArrowheads="1"/>
          </p:cNvPicPr>
          <p:nvPr/>
        </p:nvPicPr>
        <p:blipFill>
          <a:blip r:embed="rId2" cstate="print"/>
          <a:srcRect/>
          <a:stretch>
            <a:fillRect/>
          </a:stretch>
        </p:blipFill>
        <p:spPr bwMode="auto">
          <a:xfrm>
            <a:off x="4572000" y="4149080"/>
            <a:ext cx="4572000" cy="2708920"/>
          </a:xfrm>
          <a:prstGeom prst="rect">
            <a:avLst/>
          </a:prstGeom>
          <a:noFill/>
        </p:spPr>
      </p:pic>
      <p:pic>
        <p:nvPicPr>
          <p:cNvPr id="10" name="Picture 2" descr="C:\Users\MARIO MORENO\Desktop\Pueblo Duro\slide_1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amond(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blinds(horizontal)">
                                      <p:cBhvr>
                                        <p:cTn id="37" dur="500"/>
                                        <p:tgtEl>
                                          <p:spTgt spid="512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52736"/>
          </a:xfrm>
        </p:spPr>
        <p:txBody>
          <a:bodyPr>
            <a:normAutofit fontScale="90000"/>
          </a:bodyPr>
          <a:lstStyle/>
          <a:p>
            <a:r>
              <a:rPr lang="es-NI" b="1" u="sng" dirty="0" smtClean="0"/>
              <a:t/>
            </a:r>
            <a:br>
              <a:rPr lang="es-NI" b="1" u="sng" dirty="0" smtClean="0"/>
            </a:br>
            <a:r>
              <a:rPr lang="es-NI" b="1" u="sng" dirty="0" smtClean="0"/>
              <a:t>CONCLUSION:</a:t>
            </a:r>
            <a:r>
              <a:rPr lang="es-NI" dirty="0" smtClean="0"/>
              <a:t/>
            </a:r>
            <a:br>
              <a:rPr lang="es-NI" dirty="0" smtClean="0"/>
            </a:br>
            <a:endParaRPr lang="es-NI" dirty="0"/>
          </a:p>
        </p:txBody>
      </p:sp>
      <p:sp>
        <p:nvSpPr>
          <p:cNvPr id="3" name="2 Marcador de contenido"/>
          <p:cNvSpPr>
            <a:spLocks noGrp="1"/>
          </p:cNvSpPr>
          <p:nvPr>
            <p:ph idx="1"/>
          </p:nvPr>
        </p:nvSpPr>
        <p:spPr>
          <a:xfrm>
            <a:off x="0" y="1124744"/>
            <a:ext cx="9144000" cy="5733256"/>
          </a:xfrm>
        </p:spPr>
        <p:txBody>
          <a:bodyPr>
            <a:normAutofit/>
          </a:bodyPr>
          <a:lstStyle/>
          <a:p>
            <a:pPr lvl="0"/>
            <a:r>
              <a:rPr lang="es-NI" b="1" dirty="0" smtClean="0"/>
              <a:t>Hermanos el pueblo de Dios fue un pueblo rebelde no seamos nosotros rebeldes sino obedientes a Dios.</a:t>
            </a:r>
          </a:p>
          <a:p>
            <a:pPr lvl="0"/>
            <a:r>
              <a:rPr lang="es-NI" b="1" dirty="0" smtClean="0"/>
              <a:t>No nos dejemos engañar por el pecado.</a:t>
            </a:r>
          </a:p>
          <a:p>
            <a:pPr lvl="0"/>
            <a:r>
              <a:rPr lang="es-NI" b="1" dirty="0" smtClean="0"/>
              <a:t>No nos dejemos endurecer por el pecado.</a:t>
            </a:r>
          </a:p>
          <a:p>
            <a:pPr lvl="0"/>
            <a:r>
              <a:rPr lang="es-NI" b="1" dirty="0" smtClean="0"/>
              <a:t>Porque daremos cuenta a Dios en el juicio final.</a:t>
            </a:r>
          </a:p>
          <a:p>
            <a:endParaRPr lang="es-N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amond(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013176"/>
            <a:ext cx="9144000" cy="1844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3600" b="1" dirty="0" smtClean="0"/>
              <a:t>DIOS NOS BENDIGA A TODOS MUCHAS GRACIAS</a:t>
            </a:r>
            <a:r>
              <a:rPr lang="es-NI" dirty="0" smtClean="0"/>
              <a:t>.</a:t>
            </a:r>
            <a:endParaRPr lang="es-NI" dirty="0"/>
          </a:p>
        </p:txBody>
      </p:sp>
      <p:pic>
        <p:nvPicPr>
          <p:cNvPr id="7170" name="Picture 2" descr="C:\Users\MARIO MORENO\Desktop\Gracias 1.jpg"/>
          <p:cNvPicPr>
            <a:picLocks noGrp="1" noChangeAspect="1" noChangeArrowheads="1"/>
          </p:cNvPicPr>
          <p:nvPr>
            <p:ph idx="1"/>
          </p:nvPr>
        </p:nvPicPr>
        <p:blipFill>
          <a:blip r:embed="rId2" cstate="print"/>
          <a:srcRect/>
          <a:stretch>
            <a:fillRect/>
          </a:stretch>
        </p:blipFill>
        <p:spPr bwMode="auto">
          <a:xfrm>
            <a:off x="0" y="0"/>
            <a:ext cx="9144000" cy="5013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17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4"/>
                                        </p:tgtEl>
                                        <p:attrNameLst>
                                          <p:attrName>style.visibility</p:attrName>
                                        </p:attrNameLst>
                                      </p:cBhvr>
                                      <p:to>
                                        <p:strVal val="visible"/>
                                      </p:to>
                                    </p:set>
                                    <p:set>
                                      <p:cBhvr>
                                        <p:cTn id="11" dur="455" fill="hold">
                                          <p:stCondLst>
                                            <p:cond delay="0"/>
                                          </p:stCondLst>
                                        </p:cTn>
                                        <p:tgtEl>
                                          <p:spTgt spid="4"/>
                                        </p:tgtEl>
                                        <p:attrNameLst>
                                          <p:attrName>style.rotation</p:attrName>
                                        </p:attrNameLst>
                                      </p:cBhvr>
                                      <p:to>
                                        <p:strVal val="-45.0"/>
                                      </p:to>
                                    </p:set>
                                    <p:anim calcmode="lin" valueType="num">
                                      <p:cBhvr>
                                        <p:cTn id="12"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204864"/>
          </a:xfrm>
        </p:spPr>
        <p:txBody>
          <a:bodyPr/>
          <a:lstStyle/>
          <a:p>
            <a:pPr lvl="0"/>
            <a:r>
              <a:rPr lang="es-NI" b="1" u="sng" dirty="0"/>
              <a:t>Dios siempre les bendijo pero ellos se apartaban de Dios.</a:t>
            </a:r>
            <a:r>
              <a:rPr lang="es-NI" dirty="0"/>
              <a:t> </a:t>
            </a:r>
            <a:r>
              <a:rPr lang="es-NI" b="1" dirty="0" smtClean="0"/>
              <a:t>Salmos.78:9-32. </a:t>
            </a:r>
          </a:p>
          <a:p>
            <a:pPr lvl="0"/>
            <a:r>
              <a:rPr lang="es-NI" b="1" dirty="0" smtClean="0"/>
              <a:t>Nos </a:t>
            </a:r>
            <a:r>
              <a:rPr lang="es-NI" b="1" dirty="0"/>
              <a:t>revela todo lo que Dios hizo por ellos, y ellos siempre fueron rebeldes.</a:t>
            </a:r>
          </a:p>
          <a:p>
            <a:endParaRPr lang="es-NI" dirty="0"/>
          </a:p>
        </p:txBody>
      </p:sp>
      <p:sp>
        <p:nvSpPr>
          <p:cNvPr id="4" name="3 Rectángulo"/>
          <p:cNvSpPr/>
          <p:nvPr/>
        </p:nvSpPr>
        <p:spPr>
          <a:xfrm>
            <a:off x="0" y="2276872"/>
            <a:ext cx="4572000" cy="923330"/>
          </a:xfrm>
          <a:prstGeom prst="rect">
            <a:avLst/>
          </a:prstGeom>
        </p:spPr>
        <p:txBody>
          <a:bodyPr>
            <a:spAutoFit/>
          </a:bodyPr>
          <a:lstStyle/>
          <a:p>
            <a:r>
              <a:rPr lang="es-NI" b="1" dirty="0" smtClean="0"/>
              <a:t>Los hijos de Efraín eran arqueros bien equipados, </a:t>
            </a:r>
            <a:r>
              <a:rPr lang="es-NI" b="1" i="1" dirty="0" smtClean="0"/>
              <a:t>pero volvieron las espaldas el día de la batalla. V.9</a:t>
            </a:r>
            <a:endParaRPr lang="es-NI" b="1" dirty="0"/>
          </a:p>
        </p:txBody>
      </p:sp>
      <p:sp>
        <p:nvSpPr>
          <p:cNvPr id="5" name="4 Rectángulo"/>
          <p:cNvSpPr/>
          <p:nvPr/>
        </p:nvSpPr>
        <p:spPr>
          <a:xfrm>
            <a:off x="0" y="3429000"/>
            <a:ext cx="4572000" cy="646331"/>
          </a:xfrm>
          <a:prstGeom prst="rect">
            <a:avLst/>
          </a:prstGeom>
        </p:spPr>
        <p:txBody>
          <a:bodyPr>
            <a:spAutoFit/>
          </a:bodyPr>
          <a:lstStyle/>
          <a:p>
            <a:r>
              <a:rPr lang="es-NI" b="1" dirty="0" smtClean="0"/>
              <a:t>No guardaron el pacto de Dios, y rehusaron andar en su ley; V.10</a:t>
            </a:r>
            <a:endParaRPr lang="es-NI" b="1" dirty="0"/>
          </a:p>
        </p:txBody>
      </p:sp>
      <p:sp>
        <p:nvSpPr>
          <p:cNvPr id="6" name="5 Rectángulo"/>
          <p:cNvSpPr/>
          <p:nvPr/>
        </p:nvSpPr>
        <p:spPr>
          <a:xfrm>
            <a:off x="0" y="4293096"/>
            <a:ext cx="4572000" cy="646331"/>
          </a:xfrm>
          <a:prstGeom prst="rect">
            <a:avLst/>
          </a:prstGeom>
        </p:spPr>
        <p:txBody>
          <a:bodyPr>
            <a:spAutoFit/>
          </a:bodyPr>
          <a:lstStyle/>
          <a:p>
            <a:r>
              <a:rPr lang="es-NI" b="1" dirty="0" smtClean="0"/>
              <a:t>olvidaron sus obras, y los milagros que les había mostrado. V.11</a:t>
            </a:r>
            <a:endParaRPr lang="es-NI" b="1" dirty="0"/>
          </a:p>
        </p:txBody>
      </p:sp>
      <p:sp>
        <p:nvSpPr>
          <p:cNvPr id="7" name="6 Rectángulo"/>
          <p:cNvSpPr/>
          <p:nvPr/>
        </p:nvSpPr>
        <p:spPr>
          <a:xfrm>
            <a:off x="0" y="5229200"/>
            <a:ext cx="4572000" cy="923330"/>
          </a:xfrm>
          <a:prstGeom prst="rect">
            <a:avLst/>
          </a:prstGeom>
        </p:spPr>
        <p:txBody>
          <a:bodyPr>
            <a:spAutoFit/>
          </a:bodyPr>
          <a:lstStyle/>
          <a:p>
            <a:r>
              <a:rPr lang="es-NI" b="1" dirty="0" smtClean="0"/>
              <a:t> El hizo maravillas en presencia de sus padres, en la tierra de Egipto, en el campo de </a:t>
            </a:r>
            <a:r>
              <a:rPr lang="es-NI" b="1" dirty="0" err="1" smtClean="0"/>
              <a:t>Zoán</a:t>
            </a:r>
            <a:r>
              <a:rPr lang="es-NI" b="1" dirty="0" smtClean="0"/>
              <a:t>. V.12</a:t>
            </a:r>
            <a:endParaRPr lang="es-NI" b="1" dirty="0"/>
          </a:p>
        </p:txBody>
      </p:sp>
      <p:pic>
        <p:nvPicPr>
          <p:cNvPr id="1026" name="Picture 2" descr="C:\Users\MARIO MORENO\Desktop\Pueblo Duro\14b8f362c542f7fad19b4f0c3b7b2733.jpg"/>
          <p:cNvPicPr>
            <a:picLocks noChangeAspect="1" noChangeArrowheads="1"/>
          </p:cNvPicPr>
          <p:nvPr/>
        </p:nvPicPr>
        <p:blipFill>
          <a:blip r:embed="rId2" cstate="print"/>
          <a:srcRect/>
          <a:stretch>
            <a:fillRect/>
          </a:stretch>
        </p:blipFill>
        <p:spPr bwMode="auto">
          <a:xfrm>
            <a:off x="4499992" y="2060848"/>
            <a:ext cx="4644008" cy="4797152"/>
          </a:xfrm>
          <a:prstGeom prst="rect">
            <a:avLst/>
          </a:prstGeom>
          <a:noFill/>
        </p:spPr>
      </p:pic>
      <p:pic>
        <p:nvPicPr>
          <p:cNvPr id="1028" name="Picture 4" descr="C:\Users\MARIO MORENO\Desktop\Pueblo Duro\guerra%20espiritual.jpg"/>
          <p:cNvPicPr>
            <a:picLocks noChangeAspect="1" noChangeArrowheads="1"/>
          </p:cNvPicPr>
          <p:nvPr/>
        </p:nvPicPr>
        <p:blipFill>
          <a:blip r:embed="rId3" cstate="print"/>
          <a:srcRect/>
          <a:stretch>
            <a:fillRect/>
          </a:stretch>
        </p:blipFill>
        <p:spPr bwMode="auto">
          <a:xfrm>
            <a:off x="4427984" y="1988840"/>
            <a:ext cx="4716016" cy="4869160"/>
          </a:xfrm>
          <a:prstGeom prst="rect">
            <a:avLst/>
          </a:prstGeom>
          <a:noFill/>
        </p:spPr>
      </p:pic>
      <p:pic>
        <p:nvPicPr>
          <p:cNvPr id="1029" name="Picture 5" descr="C:\Users\MARIO MORENO\Desktop\Pueblo Duro\CHIKI447.png"/>
          <p:cNvPicPr>
            <a:picLocks noChangeAspect="1" noChangeArrowheads="1"/>
          </p:cNvPicPr>
          <p:nvPr/>
        </p:nvPicPr>
        <p:blipFill>
          <a:blip r:embed="rId4" cstate="print"/>
          <a:srcRect/>
          <a:stretch>
            <a:fillRect/>
          </a:stretch>
        </p:blipFill>
        <p:spPr bwMode="auto">
          <a:xfrm>
            <a:off x="4427985" y="1988840"/>
            <a:ext cx="4716016" cy="48691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linds(horizontal)">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amond(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Effect transition="in" filter="blinds(horizontal)">
                                      <p:cBhvr>
                                        <p:cTn id="4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4572000" cy="646331"/>
          </a:xfrm>
          <a:prstGeom prst="rect">
            <a:avLst/>
          </a:prstGeom>
        </p:spPr>
        <p:txBody>
          <a:bodyPr>
            <a:spAutoFit/>
          </a:bodyPr>
          <a:lstStyle/>
          <a:p>
            <a:r>
              <a:rPr lang="es-NI" b="1" dirty="0" smtClean="0"/>
              <a:t>Dividió el mar y los hizo pasar, y contuvo las aguas como en un montón.  V.13</a:t>
            </a:r>
            <a:endParaRPr lang="es-NI" b="1" dirty="0"/>
          </a:p>
        </p:txBody>
      </p:sp>
      <p:sp>
        <p:nvSpPr>
          <p:cNvPr id="6" name="5 Rectángulo"/>
          <p:cNvSpPr/>
          <p:nvPr/>
        </p:nvSpPr>
        <p:spPr>
          <a:xfrm>
            <a:off x="0" y="1628800"/>
            <a:ext cx="4572000" cy="646331"/>
          </a:xfrm>
          <a:prstGeom prst="rect">
            <a:avLst/>
          </a:prstGeom>
        </p:spPr>
        <p:txBody>
          <a:bodyPr>
            <a:spAutoFit/>
          </a:bodyPr>
          <a:lstStyle/>
          <a:p>
            <a:r>
              <a:rPr lang="es-NI" b="1" dirty="0" smtClean="0"/>
              <a:t>Después los guió de día con la nube, y toda la noche con un resplandor de fuego. V.14</a:t>
            </a:r>
            <a:endParaRPr lang="es-NI" b="1" dirty="0"/>
          </a:p>
        </p:txBody>
      </p:sp>
      <p:sp>
        <p:nvSpPr>
          <p:cNvPr id="7" name="6 Rectángulo"/>
          <p:cNvSpPr/>
          <p:nvPr/>
        </p:nvSpPr>
        <p:spPr>
          <a:xfrm>
            <a:off x="0" y="2924944"/>
            <a:ext cx="4572000" cy="923330"/>
          </a:xfrm>
          <a:prstGeom prst="rect">
            <a:avLst/>
          </a:prstGeom>
        </p:spPr>
        <p:txBody>
          <a:bodyPr>
            <a:spAutoFit/>
          </a:bodyPr>
          <a:lstStyle/>
          <a:p>
            <a:r>
              <a:rPr lang="es-NI" b="1" dirty="0" smtClean="0"/>
              <a:t>Partió las rocas en el desierto, y </a:t>
            </a:r>
            <a:r>
              <a:rPr lang="es-NI" b="1" i="1" dirty="0" smtClean="0"/>
              <a:t>les dio agua tan abundante como las profundidades del océano;  V.15</a:t>
            </a:r>
            <a:endParaRPr lang="es-NI" b="1" dirty="0"/>
          </a:p>
        </p:txBody>
      </p:sp>
      <p:sp>
        <p:nvSpPr>
          <p:cNvPr id="8" name="7 Rectángulo"/>
          <p:cNvSpPr/>
          <p:nvPr/>
        </p:nvSpPr>
        <p:spPr>
          <a:xfrm>
            <a:off x="0" y="4293096"/>
            <a:ext cx="4572000" cy="646331"/>
          </a:xfrm>
          <a:prstGeom prst="rect">
            <a:avLst/>
          </a:prstGeom>
        </p:spPr>
        <p:txBody>
          <a:bodyPr>
            <a:spAutoFit/>
          </a:bodyPr>
          <a:lstStyle/>
          <a:p>
            <a:r>
              <a:rPr lang="es-NI" b="1" dirty="0" smtClean="0"/>
              <a:t>hizo salir corrientes de la peña, e hizo descender aguas como ríos. V.16</a:t>
            </a:r>
            <a:endParaRPr lang="es-NI" b="1" dirty="0"/>
          </a:p>
        </p:txBody>
      </p:sp>
      <p:sp>
        <p:nvSpPr>
          <p:cNvPr id="9" name="8 Rectángulo"/>
          <p:cNvSpPr/>
          <p:nvPr/>
        </p:nvSpPr>
        <p:spPr>
          <a:xfrm>
            <a:off x="0" y="5445224"/>
            <a:ext cx="4572000" cy="923330"/>
          </a:xfrm>
          <a:prstGeom prst="rect">
            <a:avLst/>
          </a:prstGeom>
        </p:spPr>
        <p:txBody>
          <a:bodyPr>
            <a:spAutoFit/>
          </a:bodyPr>
          <a:lstStyle/>
          <a:p>
            <a:r>
              <a:rPr lang="es-NI" b="1" dirty="0" smtClean="0"/>
              <a:t>Pero aún siguieron pecando contra El, rebelándose contra el Altísimo en el desierto. V.17 </a:t>
            </a:r>
            <a:endParaRPr lang="es-NI" b="1" dirty="0"/>
          </a:p>
        </p:txBody>
      </p:sp>
      <p:pic>
        <p:nvPicPr>
          <p:cNvPr id="2050" name="Picture 2" descr="C:\Users\MARIO MORENO\Desktop\Pueblo Duro\mar_rojo_moises.jpg"/>
          <p:cNvPicPr>
            <a:picLocks noChangeAspect="1" noChangeArrowheads="1"/>
          </p:cNvPicPr>
          <p:nvPr/>
        </p:nvPicPr>
        <p:blipFill>
          <a:blip r:embed="rId2" cstate="print"/>
          <a:srcRect/>
          <a:stretch>
            <a:fillRect/>
          </a:stretch>
        </p:blipFill>
        <p:spPr bwMode="auto">
          <a:xfrm>
            <a:off x="4427984" y="0"/>
            <a:ext cx="4716016" cy="6858000"/>
          </a:xfrm>
          <a:prstGeom prst="rect">
            <a:avLst/>
          </a:prstGeom>
          <a:noFill/>
        </p:spPr>
      </p:pic>
      <p:pic>
        <p:nvPicPr>
          <p:cNvPr id="2051" name="Picture 3" descr="C:\Users\MARIO MORENO\Desktop\Pueblo Duro\untitled.png"/>
          <p:cNvPicPr>
            <a:picLocks noChangeAspect="1" noChangeArrowheads="1"/>
          </p:cNvPicPr>
          <p:nvPr/>
        </p:nvPicPr>
        <p:blipFill>
          <a:blip r:embed="rId3" cstate="print"/>
          <a:srcRect/>
          <a:stretch>
            <a:fillRect/>
          </a:stretch>
        </p:blipFill>
        <p:spPr bwMode="auto">
          <a:xfrm>
            <a:off x="4427984" y="0"/>
            <a:ext cx="4716016" cy="6858000"/>
          </a:xfrm>
          <a:prstGeom prst="rect">
            <a:avLst/>
          </a:prstGeom>
          <a:noFill/>
        </p:spPr>
      </p:pic>
      <p:pic>
        <p:nvPicPr>
          <p:cNvPr id="2052" name="Picture 4" descr="C:\Users\MARIO MORENO\Desktop\Pueblo Duro\tabernaculo-columna-fuego-600.jpg"/>
          <p:cNvPicPr>
            <a:picLocks noChangeAspect="1" noChangeArrowheads="1"/>
          </p:cNvPicPr>
          <p:nvPr/>
        </p:nvPicPr>
        <p:blipFill>
          <a:blip r:embed="rId4" cstate="print"/>
          <a:srcRect/>
          <a:stretch>
            <a:fillRect/>
          </a:stretch>
        </p:blipFill>
        <p:spPr bwMode="auto">
          <a:xfrm>
            <a:off x="4427984" y="0"/>
            <a:ext cx="4716016" cy="6858000"/>
          </a:xfrm>
          <a:prstGeom prst="rect">
            <a:avLst/>
          </a:prstGeom>
          <a:noFill/>
        </p:spPr>
      </p:pic>
      <p:pic>
        <p:nvPicPr>
          <p:cNvPr id="2053" name="Picture 5" descr="C:\Users\MARIO MORENO\Desktop\Pueblo Duro\68da4d07f2d4bf6a0f5c0d6f1e9c47be.jpg"/>
          <p:cNvPicPr>
            <a:picLocks noChangeAspect="1" noChangeArrowheads="1"/>
          </p:cNvPicPr>
          <p:nvPr/>
        </p:nvPicPr>
        <p:blipFill>
          <a:blip r:embed="rId5" cstate="print"/>
          <a:srcRect/>
          <a:stretch>
            <a:fillRect/>
          </a:stretch>
        </p:blipFill>
        <p:spPr bwMode="auto">
          <a:xfrm>
            <a:off x="4427984" y="0"/>
            <a:ext cx="4716016"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additive="base">
                                        <p:cTn id="22" dur="500" fill="hold"/>
                                        <p:tgtEl>
                                          <p:spTgt spid="2051"/>
                                        </p:tgtEl>
                                        <p:attrNameLst>
                                          <p:attrName>ppt_x</p:attrName>
                                        </p:attrNameLst>
                                      </p:cBhvr>
                                      <p:tavLst>
                                        <p:tav tm="0">
                                          <p:val>
                                            <p:strVal val="#ppt_x"/>
                                          </p:val>
                                        </p:tav>
                                        <p:tav tm="100000">
                                          <p:val>
                                            <p:strVal val="#ppt_x"/>
                                          </p:val>
                                        </p:tav>
                                      </p:tavLst>
                                    </p:anim>
                                    <p:anim calcmode="lin" valueType="num">
                                      <p:cBhvr additive="base">
                                        <p:cTn id="2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wipe(down)">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amond(in)">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2053"/>
                                        </p:tgtEl>
                                        <p:attrNameLst>
                                          <p:attrName>style.visibility</p:attrName>
                                        </p:attrNameLst>
                                      </p:cBhvr>
                                      <p:to>
                                        <p:strVal val="visible"/>
                                      </p:to>
                                    </p:set>
                                    <p:animEffect transition="in" filter="checkerboard(across)">
                                      <p:cBhvr>
                                        <p:cTn id="43" dur="500"/>
                                        <p:tgtEl>
                                          <p:spTgt spid="2053"/>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4572000" cy="646331"/>
          </a:xfrm>
          <a:prstGeom prst="rect">
            <a:avLst/>
          </a:prstGeom>
        </p:spPr>
        <p:txBody>
          <a:bodyPr>
            <a:spAutoFit/>
          </a:bodyPr>
          <a:lstStyle/>
          <a:p>
            <a:r>
              <a:rPr lang="es-NI" dirty="0" smtClean="0"/>
              <a:t> </a:t>
            </a:r>
            <a:r>
              <a:rPr lang="es-NI" b="1" dirty="0" smtClean="0"/>
              <a:t>Y en sus corazones tentaron a Dios, pidiendo comida a su gusto. V.18</a:t>
            </a:r>
            <a:endParaRPr lang="es-NI" b="1" dirty="0"/>
          </a:p>
        </p:txBody>
      </p:sp>
      <p:sp>
        <p:nvSpPr>
          <p:cNvPr id="5" name="4 Rectángulo"/>
          <p:cNvSpPr/>
          <p:nvPr/>
        </p:nvSpPr>
        <p:spPr>
          <a:xfrm>
            <a:off x="0" y="1196752"/>
            <a:ext cx="4572000" cy="646331"/>
          </a:xfrm>
          <a:prstGeom prst="rect">
            <a:avLst/>
          </a:prstGeom>
        </p:spPr>
        <p:txBody>
          <a:bodyPr>
            <a:spAutoFit/>
          </a:bodyPr>
          <a:lstStyle/>
          <a:p>
            <a:r>
              <a:rPr lang="es-NI" b="1" dirty="0" smtClean="0"/>
              <a:t>Hablaron contra Dios, </a:t>
            </a:r>
            <a:r>
              <a:rPr lang="es-NI" b="1" i="1" dirty="0" smtClean="0"/>
              <a:t>y dijeron: ¿Podrá Dios preparar mesa en el desierto? V.19</a:t>
            </a:r>
            <a:endParaRPr lang="es-NI" b="1" dirty="0"/>
          </a:p>
        </p:txBody>
      </p:sp>
      <p:sp>
        <p:nvSpPr>
          <p:cNvPr id="6" name="5 Rectángulo"/>
          <p:cNvSpPr/>
          <p:nvPr/>
        </p:nvSpPr>
        <p:spPr>
          <a:xfrm>
            <a:off x="0" y="2348880"/>
            <a:ext cx="4572000" cy="923330"/>
          </a:xfrm>
          <a:prstGeom prst="rect">
            <a:avLst/>
          </a:prstGeom>
        </p:spPr>
        <p:txBody>
          <a:bodyPr>
            <a:spAutoFit/>
          </a:bodyPr>
          <a:lstStyle/>
          <a:p>
            <a:r>
              <a:rPr lang="es-NI" b="1" dirty="0" smtClean="0"/>
              <a:t>He aquí, hirió la roca y brotaron aguas, y torrentes se desbordaron; ¿podrá también dar pan?, ¿proveerá carne para su pueblo? V.20</a:t>
            </a:r>
            <a:endParaRPr lang="es-NI" b="1" dirty="0"/>
          </a:p>
        </p:txBody>
      </p:sp>
      <p:sp>
        <p:nvSpPr>
          <p:cNvPr id="7" name="6 Rectángulo"/>
          <p:cNvSpPr/>
          <p:nvPr/>
        </p:nvSpPr>
        <p:spPr>
          <a:xfrm>
            <a:off x="0" y="3645024"/>
            <a:ext cx="4572000" cy="923330"/>
          </a:xfrm>
          <a:prstGeom prst="rect">
            <a:avLst/>
          </a:prstGeom>
        </p:spPr>
        <p:txBody>
          <a:bodyPr>
            <a:spAutoFit/>
          </a:bodyPr>
          <a:lstStyle/>
          <a:p>
            <a:r>
              <a:rPr lang="es-NI" b="1" dirty="0" smtClean="0"/>
              <a:t>Por tanto, al oírlo, el SEÑOR se indignó; un fuego se encendió contra Jacob, y aumentó también la ira contra Israel, V.21</a:t>
            </a:r>
            <a:endParaRPr lang="es-NI" b="1" dirty="0"/>
          </a:p>
        </p:txBody>
      </p:sp>
      <p:sp>
        <p:nvSpPr>
          <p:cNvPr id="8" name="7 Rectángulo"/>
          <p:cNvSpPr/>
          <p:nvPr/>
        </p:nvSpPr>
        <p:spPr>
          <a:xfrm>
            <a:off x="0" y="4797152"/>
            <a:ext cx="4572000" cy="646331"/>
          </a:xfrm>
          <a:prstGeom prst="rect">
            <a:avLst/>
          </a:prstGeom>
        </p:spPr>
        <p:txBody>
          <a:bodyPr>
            <a:spAutoFit/>
          </a:bodyPr>
          <a:lstStyle/>
          <a:p>
            <a:r>
              <a:rPr lang="es-NI" b="1" dirty="0" smtClean="0"/>
              <a:t>porque no creyeron en Dios, ni confiaron en su salvación. V.22</a:t>
            </a:r>
            <a:endParaRPr lang="es-NI" b="1" dirty="0"/>
          </a:p>
        </p:txBody>
      </p:sp>
      <p:sp>
        <p:nvSpPr>
          <p:cNvPr id="9" name="8 Rectángulo"/>
          <p:cNvSpPr/>
          <p:nvPr/>
        </p:nvSpPr>
        <p:spPr>
          <a:xfrm>
            <a:off x="0" y="5805264"/>
            <a:ext cx="4572000" cy="646331"/>
          </a:xfrm>
          <a:prstGeom prst="rect">
            <a:avLst/>
          </a:prstGeom>
        </p:spPr>
        <p:txBody>
          <a:bodyPr>
            <a:spAutoFit/>
          </a:bodyPr>
          <a:lstStyle/>
          <a:p>
            <a:r>
              <a:rPr lang="es-NI" b="1" dirty="0" smtClean="0"/>
              <a:t>Sin embargo, dio órdenes a las nubes arriba, y abrió las puertas de los cielos; V.23</a:t>
            </a:r>
            <a:endParaRPr lang="es-NI" b="1" dirty="0"/>
          </a:p>
        </p:txBody>
      </p:sp>
      <p:pic>
        <p:nvPicPr>
          <p:cNvPr id="3074" name="Picture 2" descr="C:\Users\MARIO MORENO\Desktop\Pueblo Duro\37296792-mesa-y-asiento-en-el-desierto-del-Sahara-frica-Marruecos-arena-amarilla-Foto-de-archivo.jpg"/>
          <p:cNvPicPr>
            <a:picLocks noChangeAspect="1" noChangeArrowheads="1"/>
          </p:cNvPicPr>
          <p:nvPr/>
        </p:nvPicPr>
        <p:blipFill>
          <a:blip r:embed="rId2" cstate="print"/>
          <a:srcRect/>
          <a:stretch>
            <a:fillRect/>
          </a:stretch>
        </p:blipFill>
        <p:spPr bwMode="auto">
          <a:xfrm>
            <a:off x="4788024" y="0"/>
            <a:ext cx="4355976" cy="6858000"/>
          </a:xfrm>
          <a:prstGeom prst="rect">
            <a:avLst/>
          </a:prstGeom>
          <a:noFill/>
        </p:spPr>
      </p:pic>
      <p:pic>
        <p:nvPicPr>
          <p:cNvPr id="3075" name="Picture 3" descr="C:\Users\MARIO MORENO\Desktop\Pueblo Duro\68da4d07f2d4bf6a0f5c0d6f1e9c47be.jpg"/>
          <p:cNvPicPr>
            <a:picLocks noChangeAspect="1" noChangeArrowheads="1"/>
          </p:cNvPicPr>
          <p:nvPr/>
        </p:nvPicPr>
        <p:blipFill>
          <a:blip r:embed="rId3" cstate="print"/>
          <a:srcRect/>
          <a:stretch>
            <a:fillRect/>
          </a:stretch>
        </p:blipFill>
        <p:spPr bwMode="auto">
          <a:xfrm>
            <a:off x="4788024" y="0"/>
            <a:ext cx="4355976" cy="6858000"/>
          </a:xfrm>
          <a:prstGeom prst="rect">
            <a:avLst/>
          </a:prstGeom>
          <a:noFill/>
        </p:spPr>
      </p:pic>
      <p:pic>
        <p:nvPicPr>
          <p:cNvPr id="3076" name="Picture 4" descr="C:\Users\MARIO MORENO\Desktop\Pueblo Duro\Wallpapers_de_cielo (2).jpg"/>
          <p:cNvPicPr>
            <a:picLocks noChangeAspect="1" noChangeArrowheads="1"/>
          </p:cNvPicPr>
          <p:nvPr/>
        </p:nvPicPr>
        <p:blipFill>
          <a:blip r:embed="rId4" cstate="print"/>
          <a:srcRect/>
          <a:stretch>
            <a:fillRect/>
          </a:stretch>
        </p:blipFill>
        <p:spPr bwMode="auto">
          <a:xfrm>
            <a:off x="4716016" y="0"/>
            <a:ext cx="4427984"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checkerboard(across)">
                                      <p:cBhvr>
                                        <p:cTn id="27" dur="5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76"/>
                                        </p:tgtEl>
                                        <p:attrNameLst>
                                          <p:attrName>style.visibility</p:attrName>
                                        </p:attrNameLst>
                                      </p:cBhvr>
                                      <p:to>
                                        <p:strVal val="visible"/>
                                      </p:to>
                                    </p:set>
                                    <p:animEffect transition="in" filter="wipe(down)">
                                      <p:cBhvr>
                                        <p:cTn id="4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4572000" cy="646331"/>
          </a:xfrm>
          <a:prstGeom prst="rect">
            <a:avLst/>
          </a:prstGeom>
        </p:spPr>
        <p:txBody>
          <a:bodyPr>
            <a:spAutoFit/>
          </a:bodyPr>
          <a:lstStyle/>
          <a:p>
            <a:r>
              <a:rPr lang="es-NI" dirty="0" smtClean="0"/>
              <a:t> </a:t>
            </a:r>
            <a:r>
              <a:rPr lang="es-NI" b="1" dirty="0" smtClean="0"/>
              <a:t>hizo llover sobre ellos maná para comer, y les dio comida del cielo. V.24</a:t>
            </a:r>
            <a:endParaRPr lang="es-NI" b="1" dirty="0"/>
          </a:p>
        </p:txBody>
      </p:sp>
      <p:sp>
        <p:nvSpPr>
          <p:cNvPr id="5" name="4 Rectángulo"/>
          <p:cNvSpPr/>
          <p:nvPr/>
        </p:nvSpPr>
        <p:spPr>
          <a:xfrm>
            <a:off x="0" y="1052736"/>
            <a:ext cx="4572000" cy="646331"/>
          </a:xfrm>
          <a:prstGeom prst="rect">
            <a:avLst/>
          </a:prstGeom>
        </p:spPr>
        <p:txBody>
          <a:bodyPr>
            <a:spAutoFit/>
          </a:bodyPr>
          <a:lstStyle/>
          <a:p>
            <a:r>
              <a:rPr lang="es-NI" b="1" dirty="0" smtClean="0"/>
              <a:t>Pan de ángeles comió el hombre; </a:t>
            </a:r>
            <a:r>
              <a:rPr lang="es-NI" b="1" i="1" dirty="0" smtClean="0"/>
              <a:t>Dios les mandó comida hasta saciarlos. V.25</a:t>
            </a:r>
            <a:endParaRPr lang="es-NI" b="1" dirty="0"/>
          </a:p>
        </p:txBody>
      </p:sp>
      <p:sp>
        <p:nvSpPr>
          <p:cNvPr id="6" name="5 Rectángulo"/>
          <p:cNvSpPr/>
          <p:nvPr/>
        </p:nvSpPr>
        <p:spPr>
          <a:xfrm>
            <a:off x="0" y="1988840"/>
            <a:ext cx="4572000" cy="646331"/>
          </a:xfrm>
          <a:prstGeom prst="rect">
            <a:avLst/>
          </a:prstGeom>
        </p:spPr>
        <p:txBody>
          <a:bodyPr>
            <a:spAutoFit/>
          </a:bodyPr>
          <a:lstStyle/>
          <a:p>
            <a:r>
              <a:rPr lang="es-NI" b="1" dirty="0" smtClean="0"/>
              <a:t>Hizo soplar en el cielo el viento solano, y con su poder dirigió el viento del sur, V.26</a:t>
            </a:r>
            <a:endParaRPr lang="es-NI" b="1" dirty="0"/>
          </a:p>
        </p:txBody>
      </p:sp>
      <p:sp>
        <p:nvSpPr>
          <p:cNvPr id="7" name="6 Rectángulo"/>
          <p:cNvSpPr/>
          <p:nvPr/>
        </p:nvSpPr>
        <p:spPr>
          <a:xfrm>
            <a:off x="0" y="2852936"/>
            <a:ext cx="4572000" cy="646331"/>
          </a:xfrm>
          <a:prstGeom prst="rect">
            <a:avLst/>
          </a:prstGeom>
        </p:spPr>
        <p:txBody>
          <a:bodyPr>
            <a:spAutoFit/>
          </a:bodyPr>
          <a:lstStyle/>
          <a:p>
            <a:r>
              <a:rPr lang="es-NI" b="1" dirty="0" smtClean="0"/>
              <a:t>El hizo llover sobre ellos carne como polvo, aladas aves como la arena de los mares, V.27</a:t>
            </a:r>
            <a:endParaRPr lang="es-NI" b="1" dirty="0"/>
          </a:p>
        </p:txBody>
      </p:sp>
      <p:sp>
        <p:nvSpPr>
          <p:cNvPr id="8" name="7 Rectángulo"/>
          <p:cNvSpPr/>
          <p:nvPr/>
        </p:nvSpPr>
        <p:spPr>
          <a:xfrm>
            <a:off x="0" y="3933056"/>
            <a:ext cx="4572000" cy="646331"/>
          </a:xfrm>
          <a:prstGeom prst="rect">
            <a:avLst/>
          </a:prstGeom>
        </p:spPr>
        <p:txBody>
          <a:bodyPr>
            <a:spAutoFit/>
          </a:bodyPr>
          <a:lstStyle/>
          <a:p>
            <a:r>
              <a:rPr lang="es-NI" b="1" dirty="0" smtClean="0"/>
              <a:t>y </a:t>
            </a:r>
            <a:r>
              <a:rPr lang="es-NI" b="1" i="1" dirty="0" smtClean="0"/>
              <a:t>las hizo caer en medio del campamento, alrededor de sus viviendas. V.28</a:t>
            </a:r>
            <a:endParaRPr lang="es-NI" b="1" dirty="0"/>
          </a:p>
        </p:txBody>
      </p:sp>
      <p:sp>
        <p:nvSpPr>
          <p:cNvPr id="9" name="8 Rectángulo"/>
          <p:cNvSpPr/>
          <p:nvPr/>
        </p:nvSpPr>
        <p:spPr>
          <a:xfrm>
            <a:off x="0" y="4869160"/>
            <a:ext cx="4572000" cy="646331"/>
          </a:xfrm>
          <a:prstGeom prst="rect">
            <a:avLst/>
          </a:prstGeom>
        </p:spPr>
        <p:txBody>
          <a:bodyPr>
            <a:spAutoFit/>
          </a:bodyPr>
          <a:lstStyle/>
          <a:p>
            <a:r>
              <a:rPr lang="es-NI" b="1" dirty="0" smtClean="0"/>
              <a:t>Comieron y quedaron bien saciados, y les concedió su deseo. V.29</a:t>
            </a:r>
            <a:endParaRPr lang="es-NI" b="1" dirty="0"/>
          </a:p>
        </p:txBody>
      </p:sp>
      <p:sp>
        <p:nvSpPr>
          <p:cNvPr id="10" name="9 Rectángulo"/>
          <p:cNvSpPr/>
          <p:nvPr/>
        </p:nvSpPr>
        <p:spPr>
          <a:xfrm>
            <a:off x="0" y="5733256"/>
            <a:ext cx="4572000" cy="923330"/>
          </a:xfrm>
          <a:prstGeom prst="rect">
            <a:avLst/>
          </a:prstGeom>
        </p:spPr>
        <p:txBody>
          <a:bodyPr>
            <a:spAutoFit/>
          </a:bodyPr>
          <a:lstStyle/>
          <a:p>
            <a:r>
              <a:rPr lang="es-NI" b="1" dirty="0" smtClean="0"/>
              <a:t>Antes de que hubieran satisfecho su deseo, mientras la comida aún estaba en su boca, V.30</a:t>
            </a:r>
            <a:endParaRPr lang="es-NI" b="1" dirty="0"/>
          </a:p>
        </p:txBody>
      </p:sp>
      <p:pic>
        <p:nvPicPr>
          <p:cNvPr id="4098" name="Picture 2" descr="C:\Users\MARIO MORENO\Desktop\Pueblo Duro\untitled.png2.png"/>
          <p:cNvPicPr>
            <a:picLocks noChangeAspect="1" noChangeArrowheads="1"/>
          </p:cNvPicPr>
          <p:nvPr/>
        </p:nvPicPr>
        <p:blipFill>
          <a:blip r:embed="rId2" cstate="print"/>
          <a:srcRect/>
          <a:stretch>
            <a:fillRect/>
          </a:stretch>
        </p:blipFill>
        <p:spPr bwMode="auto">
          <a:xfrm>
            <a:off x="4499992" y="0"/>
            <a:ext cx="4644008" cy="6858000"/>
          </a:xfrm>
          <a:prstGeom prst="rect">
            <a:avLst/>
          </a:prstGeom>
          <a:noFill/>
        </p:spPr>
      </p:pic>
      <p:pic>
        <p:nvPicPr>
          <p:cNvPr id="4099" name="Picture 3" descr="C:\Users\MARIO MORENO\Desktop\Pueblo Duro\Dios-alimenta.jpg"/>
          <p:cNvPicPr>
            <a:picLocks noChangeAspect="1" noChangeArrowheads="1"/>
          </p:cNvPicPr>
          <p:nvPr/>
        </p:nvPicPr>
        <p:blipFill>
          <a:blip r:embed="rId3" cstate="print"/>
          <a:srcRect/>
          <a:stretch>
            <a:fillRect/>
          </a:stretch>
        </p:blipFill>
        <p:spPr bwMode="auto">
          <a:xfrm>
            <a:off x="4499992" y="0"/>
            <a:ext cx="464400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blinds(horizontal)">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checkerboard(across)">
                                      <p:cBhvr>
                                        <p:cTn id="37" dur="500"/>
                                        <p:tgtEl>
                                          <p:spTgt spid="409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amond(in)">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4572000" cy="923330"/>
          </a:xfrm>
          <a:prstGeom prst="rect">
            <a:avLst/>
          </a:prstGeom>
        </p:spPr>
        <p:txBody>
          <a:bodyPr>
            <a:spAutoFit/>
          </a:bodyPr>
          <a:lstStyle/>
          <a:p>
            <a:r>
              <a:rPr lang="es-NI" dirty="0" smtClean="0"/>
              <a:t>l</a:t>
            </a:r>
            <a:r>
              <a:rPr lang="es-NI" b="1" dirty="0" smtClean="0"/>
              <a:t>a ira de Dios se alzó contra ellos y mató a algunos de los más robustos, y subyugó a los escogidos de Israel. V.31</a:t>
            </a:r>
            <a:endParaRPr lang="es-NI" b="1" dirty="0"/>
          </a:p>
        </p:txBody>
      </p:sp>
      <p:sp>
        <p:nvSpPr>
          <p:cNvPr id="5" name="4 Rectángulo"/>
          <p:cNvSpPr/>
          <p:nvPr/>
        </p:nvSpPr>
        <p:spPr>
          <a:xfrm>
            <a:off x="0" y="1268760"/>
            <a:ext cx="4572000" cy="646331"/>
          </a:xfrm>
          <a:prstGeom prst="rect">
            <a:avLst/>
          </a:prstGeom>
        </p:spPr>
        <p:txBody>
          <a:bodyPr>
            <a:spAutoFit/>
          </a:bodyPr>
          <a:lstStyle/>
          <a:p>
            <a:r>
              <a:rPr lang="es-NI" b="1" dirty="0" smtClean="0"/>
              <a:t>A pesar de todo esto, todavía pecaron y no creyeron en sus maravillas. V.32</a:t>
            </a:r>
            <a:endParaRPr lang="es-NI" b="1" dirty="0"/>
          </a:p>
        </p:txBody>
      </p:sp>
      <p:pic>
        <p:nvPicPr>
          <p:cNvPr id="5122" name="Picture 2" descr="C:\Users\MARIO MORENO\Desktop\Pueblo Duro\ira de Dios ateismo religion jesus biblia testamento odio furor colera rabia evangelios castigos.jpg"/>
          <p:cNvPicPr>
            <a:picLocks noChangeAspect="1" noChangeArrowheads="1"/>
          </p:cNvPicPr>
          <p:nvPr/>
        </p:nvPicPr>
        <p:blipFill>
          <a:blip r:embed="rId2" cstate="print"/>
          <a:srcRect/>
          <a:stretch>
            <a:fillRect/>
          </a:stretch>
        </p:blipFill>
        <p:spPr bwMode="auto">
          <a:xfrm>
            <a:off x="4499992" y="0"/>
            <a:ext cx="4644008" cy="6858000"/>
          </a:xfrm>
          <a:prstGeom prst="rect">
            <a:avLst/>
          </a:prstGeom>
          <a:noFill/>
        </p:spPr>
      </p:pic>
      <p:pic>
        <p:nvPicPr>
          <p:cNvPr id="5123" name="Picture 3" descr="C:\Users\MARIO MORENO\Desktop\Pueblo Duro\10.jpg"/>
          <p:cNvPicPr>
            <a:picLocks noChangeAspect="1" noChangeArrowheads="1"/>
          </p:cNvPicPr>
          <p:nvPr/>
        </p:nvPicPr>
        <p:blipFill>
          <a:blip r:embed="rId3" cstate="print"/>
          <a:srcRect/>
          <a:stretch>
            <a:fillRect/>
          </a:stretch>
        </p:blipFill>
        <p:spPr bwMode="auto">
          <a:xfrm>
            <a:off x="0" y="1916832"/>
            <a:ext cx="4572000" cy="49411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box(in)">
                                      <p:cBhvr>
                                        <p:cTn id="2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lvl="0"/>
            <a:r>
              <a:rPr lang="es-NI" b="1" dirty="0" smtClean="0"/>
              <a:t>Lamentablemente muchos cristianos son así, duros y rebeldes aunque Dios les bendice ellos se alejan de Dios y buscan todo tipo de pretexto para no servir a Dios y seguirle.</a:t>
            </a:r>
          </a:p>
          <a:p>
            <a:pPr lvl="0"/>
            <a:r>
              <a:rPr lang="es-NI" b="1" dirty="0" smtClean="0"/>
              <a:t>Hermano no seamos rebeldes ni pequemos contra Dios, porque el pecado endurece más y mas.</a:t>
            </a:r>
          </a:p>
          <a:p>
            <a:endParaRPr lang="es-NI" dirty="0"/>
          </a:p>
        </p:txBody>
      </p:sp>
      <p:pic>
        <p:nvPicPr>
          <p:cNvPr id="6146" name="Picture 2" descr="C:\Users\MARIO MORENO\Desktop\Pueblo Duro\12_sin-breaks-fellowship.jpg"/>
          <p:cNvPicPr>
            <a:picLocks noChangeAspect="1" noChangeArrowheads="1"/>
          </p:cNvPicPr>
          <p:nvPr/>
        </p:nvPicPr>
        <p:blipFill>
          <a:blip r:embed="rId2" cstate="print"/>
          <a:srcRect/>
          <a:stretch>
            <a:fillRect/>
          </a:stretch>
        </p:blipFill>
        <p:spPr bwMode="auto">
          <a:xfrm>
            <a:off x="0" y="3501008"/>
            <a:ext cx="9144000" cy="3356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heckerboard(across)">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52736"/>
          </a:xfrm>
        </p:spPr>
        <p:txBody>
          <a:bodyPr>
            <a:normAutofit fontScale="90000"/>
          </a:bodyPr>
          <a:lstStyle/>
          <a:p>
            <a:pPr lvl="0"/>
            <a:r>
              <a:rPr lang="es-NI" b="1" u="sng" dirty="0" smtClean="0"/>
              <a:t/>
            </a:r>
            <a:br>
              <a:rPr lang="es-NI" b="1" u="sng" dirty="0" smtClean="0"/>
            </a:br>
            <a:r>
              <a:rPr lang="es-NI" b="1" u="sng" dirty="0" smtClean="0"/>
              <a:t>OPRIMIAN A LOS POBRES. AMOS.4:1-3.</a:t>
            </a:r>
            <a:r>
              <a:rPr lang="es-NI" dirty="0" smtClean="0"/>
              <a:t/>
            </a:r>
            <a:br>
              <a:rPr lang="es-NI" dirty="0" smtClean="0"/>
            </a:br>
            <a:endParaRPr lang="es-NI" dirty="0"/>
          </a:p>
        </p:txBody>
      </p:sp>
      <p:sp>
        <p:nvSpPr>
          <p:cNvPr id="3" name="2 Marcador de contenido"/>
          <p:cNvSpPr>
            <a:spLocks noGrp="1"/>
          </p:cNvSpPr>
          <p:nvPr>
            <p:ph idx="1"/>
          </p:nvPr>
        </p:nvSpPr>
        <p:spPr>
          <a:xfrm>
            <a:off x="0" y="1196753"/>
            <a:ext cx="9144000" cy="2880319"/>
          </a:xfrm>
        </p:spPr>
        <p:txBody>
          <a:bodyPr/>
          <a:lstStyle/>
          <a:p>
            <a:r>
              <a:rPr lang="es-NI" b="1" dirty="0" smtClean="0"/>
              <a:t>Uno de los pecados que ellos cometieron era que oprimían al pobre, en vez de ayudarlo, ellos más bien le quitaban lo último que ellos tenía. </a:t>
            </a:r>
          </a:p>
          <a:p>
            <a:r>
              <a:rPr lang="es-NI" b="1" u="sng" dirty="0" smtClean="0"/>
              <a:t>La ley demandaba de ellos que no oprimieran al pobre.</a:t>
            </a:r>
            <a:r>
              <a:rPr lang="es-NI" dirty="0" smtClean="0"/>
              <a:t> </a:t>
            </a:r>
            <a:r>
              <a:rPr lang="es-NI" b="1" dirty="0" smtClean="0"/>
              <a:t>Levitico.19:13; Deuteronomio.24:14. </a:t>
            </a:r>
            <a:endParaRPr lang="es-NI" b="1" dirty="0"/>
          </a:p>
        </p:txBody>
      </p:sp>
      <p:sp>
        <p:nvSpPr>
          <p:cNvPr id="4" name="3 Rectángulo"/>
          <p:cNvSpPr/>
          <p:nvPr/>
        </p:nvSpPr>
        <p:spPr>
          <a:xfrm>
            <a:off x="0" y="4005064"/>
            <a:ext cx="4572000" cy="1477328"/>
          </a:xfrm>
          <a:prstGeom prst="rect">
            <a:avLst/>
          </a:prstGeom>
        </p:spPr>
        <p:txBody>
          <a:bodyPr>
            <a:spAutoFit/>
          </a:bodyPr>
          <a:lstStyle/>
          <a:p>
            <a:r>
              <a:rPr lang="es-NI" b="1" dirty="0" smtClean="0"/>
              <a:t>Oíd esta palabra, vacas de Basán, que estáis en el monte de Samaria, las que oprimís a los pobres, quebrantáis a los menesterosos, y decís a vuestros maridos: Traed ahora, para que bebamos. V.1</a:t>
            </a:r>
            <a:endParaRPr lang="es-NI" b="1" dirty="0"/>
          </a:p>
        </p:txBody>
      </p:sp>
      <p:sp>
        <p:nvSpPr>
          <p:cNvPr id="5" name="4 Rectángulo"/>
          <p:cNvSpPr/>
          <p:nvPr/>
        </p:nvSpPr>
        <p:spPr>
          <a:xfrm>
            <a:off x="0" y="5657671"/>
            <a:ext cx="4572000" cy="1200329"/>
          </a:xfrm>
          <a:prstGeom prst="rect">
            <a:avLst/>
          </a:prstGeom>
        </p:spPr>
        <p:txBody>
          <a:bodyPr>
            <a:spAutoFit/>
          </a:bodyPr>
          <a:lstStyle/>
          <a:p>
            <a:r>
              <a:rPr lang="es-NI" b="1" dirty="0" smtClean="0"/>
              <a:t>El Señor DIOS ha jurado por su santidad: He aquí, vienen sobre vosotras días en que os llevarán con garfios, y a vuestro remanente con anzuelos. V.2</a:t>
            </a:r>
            <a:endParaRPr lang="es-NI" b="1" dirty="0"/>
          </a:p>
        </p:txBody>
      </p:sp>
      <p:sp>
        <p:nvSpPr>
          <p:cNvPr id="6" name="5 Rectángulo"/>
          <p:cNvSpPr/>
          <p:nvPr/>
        </p:nvSpPr>
        <p:spPr>
          <a:xfrm>
            <a:off x="4572000" y="3789040"/>
            <a:ext cx="4572000" cy="923330"/>
          </a:xfrm>
          <a:prstGeom prst="rect">
            <a:avLst/>
          </a:prstGeom>
        </p:spPr>
        <p:txBody>
          <a:bodyPr>
            <a:spAutoFit/>
          </a:bodyPr>
          <a:lstStyle/>
          <a:p>
            <a:r>
              <a:rPr lang="es-NI" b="1" dirty="0" smtClean="0"/>
              <a:t>Saldréis </a:t>
            </a:r>
            <a:r>
              <a:rPr lang="es-NI" b="1" i="1" dirty="0" smtClean="0"/>
              <a:t>por las brechas, una tras otra, y seréis expulsadas al </a:t>
            </a:r>
            <a:r>
              <a:rPr lang="es-NI" b="1" i="1" dirty="0" err="1" smtClean="0"/>
              <a:t>Harmón</a:t>
            </a:r>
            <a:r>
              <a:rPr lang="es-NI" b="1" i="1" dirty="0" smtClean="0"/>
              <a:t>--declara el SEÑOR. V.3</a:t>
            </a:r>
            <a:endParaRPr lang="es-NI" b="1" dirty="0"/>
          </a:p>
        </p:txBody>
      </p:sp>
      <p:sp>
        <p:nvSpPr>
          <p:cNvPr id="7" name="6 Rectángulo"/>
          <p:cNvSpPr/>
          <p:nvPr/>
        </p:nvSpPr>
        <p:spPr>
          <a:xfrm>
            <a:off x="4572000" y="4725144"/>
            <a:ext cx="4572000" cy="923330"/>
          </a:xfrm>
          <a:prstGeom prst="rect">
            <a:avLst/>
          </a:prstGeom>
        </p:spPr>
        <p:txBody>
          <a:bodyPr>
            <a:spAutoFit/>
          </a:bodyPr>
          <a:lstStyle/>
          <a:p>
            <a:r>
              <a:rPr lang="es-NI" b="1" dirty="0" smtClean="0"/>
              <a:t>"No oprimirás a tu prójimo, ni </a:t>
            </a:r>
            <a:r>
              <a:rPr lang="es-NI" b="1" i="1" dirty="0" smtClean="0"/>
              <a:t>le robarás. El salario de un jornalero no ha de quedar contigo toda la noche hasta la mañana. V.13</a:t>
            </a:r>
            <a:endParaRPr lang="es-NI" b="1" dirty="0"/>
          </a:p>
        </p:txBody>
      </p:sp>
      <p:sp>
        <p:nvSpPr>
          <p:cNvPr id="8" name="7 Rectángulo"/>
          <p:cNvSpPr/>
          <p:nvPr/>
        </p:nvSpPr>
        <p:spPr>
          <a:xfrm>
            <a:off x="4572000" y="5657671"/>
            <a:ext cx="4572000" cy="1200329"/>
          </a:xfrm>
          <a:prstGeom prst="rect">
            <a:avLst/>
          </a:prstGeom>
        </p:spPr>
        <p:txBody>
          <a:bodyPr>
            <a:spAutoFit/>
          </a:bodyPr>
          <a:lstStyle/>
          <a:p>
            <a:r>
              <a:rPr lang="es-NI" b="1" dirty="0" smtClean="0"/>
              <a:t>No oprimirás al jornalero pobre y necesitado, ya sea uno de tus conciudadanos o uno de los extranjeros que habita en tu tierra y en tus ciudades. V.14</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diamond(in)">
                                      <p:cBhvr>
                                        <p:cTn id="28" dur="2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diamond(in)">
                                      <p:cBhvr>
                                        <p:cTn id="33" dur="20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amond(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amond(in)">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2933</Words>
  <Application>Microsoft Office PowerPoint</Application>
  <PresentationFormat>Presentación en pantalla (4:3)</PresentationFormat>
  <Paragraphs>138</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  UN PUEBLO DURO Y REBELDE. TEXTO. AMOS.4:1-12. </vt:lpstr>
      <vt:lpstr>Diapositiva 2</vt:lpstr>
      <vt:lpstr>Diapositiva 3</vt:lpstr>
      <vt:lpstr>Diapositiva 4</vt:lpstr>
      <vt:lpstr>Diapositiva 5</vt:lpstr>
      <vt:lpstr>Diapositiva 6</vt:lpstr>
      <vt:lpstr>Diapositiva 7</vt:lpstr>
      <vt:lpstr>Diapositiva 8</vt:lpstr>
      <vt:lpstr> OPRIMIAN A LOS POBRES. AMOS.4:1-3. </vt:lpstr>
      <vt:lpstr>Diapositiva 10</vt:lpstr>
      <vt:lpstr>Diapositiva 11</vt:lpstr>
      <vt:lpstr> HACIAN LO QUE A ELLOS LES GUSTABA. AMOS.4:4-5. </vt:lpstr>
      <vt:lpstr>Diapositiva 13</vt:lpstr>
      <vt:lpstr>Diapositiva 14</vt:lpstr>
      <vt:lpstr>Diapositiva 15</vt:lpstr>
      <vt:lpstr> RECHAZARON LA DISCIPLINA. AMOS.4:6-11. </vt:lpstr>
      <vt:lpstr>Diapositiva 17</vt:lpstr>
      <vt:lpstr>Diapositiva 18</vt:lpstr>
      <vt:lpstr>Diapositiva 19</vt:lpstr>
      <vt:lpstr>Diapositiva 20</vt:lpstr>
      <vt:lpstr>Diapositiva 21</vt:lpstr>
      <vt:lpstr> ELLOS IBAN A ESTAR DELANTE DE DIOS. AMOS.4:12. </vt:lpstr>
      <vt:lpstr>Diapositiva 23</vt:lpstr>
      <vt:lpstr>Diapositiva 24</vt:lpstr>
      <vt:lpstr> CONCLUSION: </vt:lpstr>
      <vt:lpstr>Diapositiva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PUEBLO DURO Y REBELDE. TEXTO. AMOS.4:1-12.</dc:title>
  <dc:creator>MARIO MORENO</dc:creator>
  <cp:lastModifiedBy>MARIO MORENO</cp:lastModifiedBy>
  <cp:revision>24</cp:revision>
  <dcterms:created xsi:type="dcterms:W3CDTF">2016-09-13T18:32:27Z</dcterms:created>
  <dcterms:modified xsi:type="dcterms:W3CDTF">2016-12-28T16:37:48Z</dcterms:modified>
</cp:coreProperties>
</file>