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57" r:id="rId5"/>
    <p:sldId id="258" r:id="rId6"/>
    <p:sldId id="259" r:id="rId7"/>
    <p:sldId id="263" r:id="rId8"/>
    <p:sldId id="260" r:id="rId9"/>
    <p:sldId id="261" r:id="rId10"/>
    <p:sldId id="264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01A5-1DAE-40FD-99C9-EE1C56E29F6F}" type="datetimeFigureOut">
              <a:rPr lang="es-MX" smtClean="0"/>
              <a:pPr/>
              <a:t>16/10/2014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A7CF-2037-4A7E-B4CF-3C37F9E7674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frm=1&amp;source=images&amp;cd=&amp;cad=rja&amp;docid=IN0iT4UeBqyAIM&amp;tbnid=L2sDROXmXVeVnM:&amp;ved=0CAUQjRw&amp;url=http://voces.huffingtonpost.com/elio-leturia/saludar-signo-educacion_b_1730654.html&amp;ei=STBYUomiBo-G9QSVsYGIAg&amp;bvm=bv.53899372,d.aWc&amp;psig=AFQjCNEU_qTKg8ml09Zxr-4qJb37dw_BGg&amp;ust=1381597601531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i.huffpost.com/gen/715182/thumbs/s-EDUCACION-SALUDO-large300.jpg?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5714"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548681"/>
            <a:ext cx="8229600" cy="252028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384048" marR="0" lvl="0" indent="-27432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 2" pitchFamily="18" charset="2"/>
              <a:buNone/>
              <a:tabLst/>
              <a:defRPr/>
            </a:pPr>
            <a:r>
              <a:rPr kumimoji="0" lang="en-US" sz="440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 Narrow" pitchFamily="34" charset="0"/>
              </a:rPr>
              <a:t>Bienvenidos</a:t>
            </a:r>
            <a:r>
              <a:rPr kumimoji="0" lang="en-US" sz="440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 Narrow" pitchFamily="34" charset="0"/>
              </a:rPr>
              <a:t> a…</a:t>
            </a:r>
          </a:p>
          <a:p>
            <a:pPr marL="384048" marR="0" lvl="0" indent="-27432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5000"/>
              <a:buFont typeface="Wingdings 2" pitchFamily="18" charset="2"/>
              <a:buNone/>
              <a:tabLst/>
              <a:defRPr/>
            </a:pPr>
            <a:r>
              <a:rPr lang="en-US" sz="6600" b="1" kern="0" dirty="0" smtClean="0">
                <a:solidFill>
                  <a:schemeClr val="tx1">
                    <a:lumMod val="95000"/>
                  </a:schemeClr>
                </a:solidFill>
                <a:effectLst>
                  <a:glow rad="63500">
                    <a:schemeClr val="accent4">
                      <a:lumMod val="20000"/>
                      <a:lumOff val="80000"/>
                      <a:alpha val="40000"/>
                    </a:schemeClr>
                  </a:glow>
                </a:effectLst>
                <a:latin typeface="Script MT Bold" pitchFamily="66" charset="0"/>
              </a:rPr>
              <a:t>La </a:t>
            </a:r>
            <a:r>
              <a:rPr lang="en-US" sz="6600" b="1" kern="0" dirty="0" err="1" smtClean="0">
                <a:solidFill>
                  <a:schemeClr val="tx1">
                    <a:lumMod val="95000"/>
                  </a:schemeClr>
                </a:solidFill>
                <a:effectLst>
                  <a:glow rad="63500">
                    <a:schemeClr val="accent4">
                      <a:lumMod val="20000"/>
                      <a:lumOff val="80000"/>
                      <a:alpha val="40000"/>
                    </a:schemeClr>
                  </a:glow>
                </a:effectLst>
                <a:latin typeface="Script MT Bold" pitchFamily="66" charset="0"/>
              </a:rPr>
              <a:t>iglesia</a:t>
            </a:r>
            <a:r>
              <a:rPr lang="en-US" sz="6600" b="1" kern="0" dirty="0" smtClean="0">
                <a:solidFill>
                  <a:schemeClr val="tx1">
                    <a:lumMod val="95000"/>
                  </a:schemeClr>
                </a:solidFill>
                <a:effectLst>
                  <a:glow rad="63500">
                    <a:schemeClr val="accent4">
                      <a:lumMod val="20000"/>
                      <a:lumOff val="80000"/>
                      <a:alpha val="40000"/>
                    </a:schemeClr>
                  </a:glow>
                </a:effectLst>
                <a:latin typeface="Script MT Bold" pitchFamily="66" charset="0"/>
              </a:rPr>
              <a:t> de Cristo</a:t>
            </a:r>
            <a:endParaRPr kumimoji="0" lang="en-US" sz="66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glow rad="63500">
                  <a:schemeClr val="accent4">
                    <a:lumMod val="20000"/>
                    <a:lumOff val="80000"/>
                    <a:alpha val="40000"/>
                  </a:schemeClr>
                </a:glow>
              </a:effectLst>
              <a:uLnTx/>
              <a:uFillTx/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5554960" cy="4525963"/>
          </a:xfrm>
        </p:spPr>
        <p:txBody>
          <a:bodyPr>
            <a:normAutofit lnSpcReduction="10000"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Cumplamos </a:t>
            </a:r>
            <a:r>
              <a:rPr lang="es-ES" dirty="0">
                <a:latin typeface="Arial" pitchFamily="34" charset="0"/>
                <a:cs typeface="Arial" pitchFamily="34" charset="0"/>
              </a:rPr>
              <a:t>con este deber que tenemos unos para con otros, sigamos el ejemplo de los apóstoles y hermanos del siglo primero, quienes aun nos siguen exhortando a vivir como es digno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Dios.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6512" y="274638"/>
            <a:ext cx="3960440" cy="11430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noProof="0" dirty="0" smtClean="0">
                <a:latin typeface="Arial" pitchFamily="34" charset="0"/>
                <a:ea typeface="+mj-ea"/>
                <a:cs typeface="Arial" pitchFamily="34" charset="0"/>
              </a:rPr>
              <a:t>CONCLUSION:</a:t>
            </a: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4 Imagen" descr="evangelism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0152" y="2780928"/>
            <a:ext cx="2925325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aloma blanc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657" y="116632"/>
            <a:ext cx="8900839" cy="655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611560" y="2924944"/>
            <a:ext cx="42302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“antes exhortaos los unos a los otros cada día, entre tanto que se dice: Hoy; para que ninguno de vosotros se endurezca por el engaño del pecado”.</a:t>
            </a:r>
          </a:p>
          <a:p>
            <a:pPr algn="ctr"/>
            <a:endParaRPr lang="es-MX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MX" sz="2800" b="1" dirty="0" smtClean="0">
                <a:latin typeface="Times New Roman" pitchFamily="18" charset="0"/>
                <a:cs typeface="Times New Roman" pitchFamily="18" charset="0"/>
              </a:rPr>
              <a:t>Hebreos 3:13.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Autofit/>
          </a:bodyPr>
          <a:lstStyle/>
          <a:p>
            <a:r>
              <a:rPr lang="es-MX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LA EXHORTACION </a:t>
            </a:r>
            <a:br>
              <a:rPr lang="es-MX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</a:br>
            <a:r>
              <a:rPr lang="es-MX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FRATERNAL</a:t>
            </a:r>
            <a:endParaRPr lang="es-MX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4751512" cy="1775048"/>
          </a:xfrm>
          <a:ln w="571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s-MX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necesidad de cumplir con este deber los unos a los otros</a:t>
            </a:r>
            <a:endParaRPr lang="es-MX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Señalando la Bibl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0488" y="3147020"/>
            <a:ext cx="4064000" cy="316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Conocer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por medio de las Sagradas Escrituras, la necesidad de cumplir con el deber de exhortarnos unos a otros. </a:t>
            </a:r>
          </a:p>
          <a:p>
            <a:pPr algn="just"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 smtClean="0">
                <a:latin typeface="Arial" pitchFamily="34" charset="0"/>
                <a:cs typeface="Arial" pitchFamily="34" charset="0"/>
              </a:rPr>
              <a:t>Saber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cual es la manera correcta de llevar 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cabo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este deber.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6512" y="274638"/>
            <a:ext cx="7128792" cy="114300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 smtClean="0">
                <a:latin typeface="Arial" pitchFamily="34" charset="0"/>
                <a:ea typeface="+mj-ea"/>
                <a:cs typeface="Arial" pitchFamily="34" charset="0"/>
              </a:rPr>
              <a:t>PROPOSITO DE LA LECCCION</a:t>
            </a: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08304" y="260648"/>
            <a:ext cx="1835696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6512" y="274638"/>
            <a:ext cx="3960440" cy="1143000"/>
          </a:xfr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s-MX" sz="3600" b="1" dirty="0" smtClean="0">
                <a:latin typeface="Arial" pitchFamily="34" charset="0"/>
                <a:cs typeface="Arial" pitchFamily="34" charset="0"/>
              </a:rPr>
              <a:t>INTRODUCCION: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ES" dirty="0">
                <a:latin typeface="Arial" pitchFamily="34" charset="0"/>
                <a:cs typeface="Arial" pitchFamily="34" charset="0"/>
              </a:rPr>
              <a:t>La palabra exhortación significa: Del Gr. </a:t>
            </a:r>
            <a:r>
              <a:rPr lang="es-ES" i="1" dirty="0" err="1">
                <a:latin typeface="Arial" pitchFamily="34" charset="0"/>
                <a:cs typeface="Arial" pitchFamily="34" charset="0"/>
              </a:rPr>
              <a:t>Parakaleo</a:t>
            </a:r>
            <a:r>
              <a:rPr lang="es-ES" dirty="0">
                <a:latin typeface="Arial" pitchFamily="34" charset="0"/>
                <a:cs typeface="Arial" pitchFamily="34" charset="0"/>
              </a:rPr>
              <a:t>, primariamente llamar a una persona. Denota: (a) llamar, rogar. (b) amonestar, exhortar, apremiar a una persona para que siga un curso de conducta; siempre en anticipación, mirando al futuro. (W. E. Vine).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dirty="0">
                <a:latin typeface="Arial" pitchFamily="34" charset="0"/>
                <a:cs typeface="Arial" pitchFamily="34" charset="0"/>
              </a:rPr>
              <a:t>En esta ocasión vamos a ser algunos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tres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aspectos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importantes </a:t>
            </a:r>
            <a:r>
              <a:rPr lang="es-ES" dirty="0">
                <a:latin typeface="Arial" pitchFamily="34" charset="0"/>
                <a:cs typeface="Arial" pitchFamily="34" charset="0"/>
              </a:rPr>
              <a:t>acerca de la exhortación fraternal, es decir entre hermanos. 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2168" y="332656"/>
            <a:ext cx="745232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 LA EXHORTACION ES UN DEBER </a:t>
            </a:r>
          </a:p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QUE TIENE CADA CRISTIANO</a:t>
            </a:r>
            <a:endParaRPr lang="es-MX" sz="32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17407"/>
            <a:ext cx="860444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Es un deber de los obispos.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(ancianos,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pastores). 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Tito 1:9.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Es un deber de los predicadores.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es-E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Tim.</a:t>
            </a:r>
            <a:r>
              <a:rPr lang="es-E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4:13. </a:t>
            </a:r>
            <a:r>
              <a:rPr kumimoji="0" lang="es-E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Tito 2:6-9.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C. Es un deber de todos los cristianos.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Hebreos </a:t>
            </a:r>
            <a:r>
              <a:rPr lang="es-E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10:25. 3:13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23528" y="332656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MX" sz="4800" dirty="0" smtClean="0">
                <a:solidFill>
                  <a:schemeClr val="tx1"/>
                </a:solidFill>
                <a:latin typeface="Berlin Sans FB Demi" pitchFamily="34" charset="0"/>
              </a:rPr>
              <a:t>1</a:t>
            </a:r>
            <a:endParaRPr lang="es-MX" sz="48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5" name="4 Imagen" descr="Predicador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2492896"/>
            <a:ext cx="1743075" cy="2619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2168" y="332656"/>
            <a:ext cx="745232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 ALGUNOS EJEMPLOS DE EXHORTACION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332656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MX" sz="4800" dirty="0">
                <a:solidFill>
                  <a:schemeClr val="tx1"/>
                </a:solidFill>
                <a:latin typeface="Berlin Sans FB Demi" pitchFamily="34" charset="0"/>
              </a:rPr>
              <a:t>2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2111365"/>
            <a:ext cx="871296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A. A permanecer fieles al Señor.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Hechos </a:t>
            </a:r>
            <a:r>
              <a:rPr kumimoji="0" lang="es-E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11:22, 23.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B. A permanecer en la fe.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Hechos 14:22.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C. A tener buen ánimo.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Hechos 27:22.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5 Imagen" descr="Biblia 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1772816"/>
            <a:ext cx="1869885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27373"/>
            <a:ext cx="8229600" cy="4525963"/>
          </a:xfrm>
        </p:spPr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A andar como es digno de Dios.               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Ts.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2:11, 12.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 A contender por la fe,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(evangelio). 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Judas 3.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512168" y="332656"/>
            <a:ext cx="745232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 ALGUNOS EJEMPLOS DE EXHORTACION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23528" y="332656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MX" sz="4800" dirty="0">
                <a:solidFill>
                  <a:schemeClr val="tx1"/>
                </a:solidFill>
                <a:latin typeface="Berlin Sans FB Demi" pitchFamily="34" charset="0"/>
              </a:rPr>
              <a:t>2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5652120" y="3002832"/>
            <a:ext cx="2808312" cy="2802432"/>
            <a:chOff x="5652120" y="2780928"/>
            <a:chExt cx="2808312" cy="2802432"/>
          </a:xfrm>
        </p:grpSpPr>
        <p:pic>
          <p:nvPicPr>
            <p:cNvPr id="6" name="5 Imagen" descr="El escudo de la fe.jpg"/>
            <p:cNvPicPr>
              <a:picLocks noChangeAspect="1"/>
            </p:cNvPicPr>
            <p:nvPr/>
          </p:nvPicPr>
          <p:blipFill>
            <a:blip r:embed="rId2" cstate="print"/>
            <a:srcRect b="9281"/>
            <a:stretch>
              <a:fillRect/>
            </a:stretch>
          </p:blipFill>
          <p:spPr>
            <a:xfrm>
              <a:off x="5652120" y="2780928"/>
              <a:ext cx="2808312" cy="2802432"/>
            </a:xfrm>
            <a:prstGeom prst="rect">
              <a:avLst/>
            </a:prstGeom>
          </p:spPr>
        </p:pic>
        <p:sp>
          <p:nvSpPr>
            <p:cNvPr id="7" name="6 Rectángulo"/>
            <p:cNvSpPr/>
            <p:nvPr/>
          </p:nvSpPr>
          <p:spPr>
            <a:xfrm rot="21228831">
              <a:off x="5949905" y="4437112"/>
              <a:ext cx="648072" cy="216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</a:rPr>
                <a:t>FE</a:t>
              </a:r>
              <a:endParaRPr lang="es-MX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dirty="0">
                <a:latin typeface="Arial" pitchFamily="34" charset="0"/>
                <a:cs typeface="Arial" pitchFamily="34" charset="0"/>
              </a:rPr>
              <a:t>. La Escritura no solo nos manda exhortarnos también nos dice como,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tanto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es-ES" dirty="0">
                <a:latin typeface="Arial" pitchFamily="34" charset="0"/>
                <a:cs typeface="Arial" pitchFamily="34" charset="0"/>
              </a:rPr>
              <a:t>ejemplo como por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precepto.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B</a:t>
            </a:r>
            <a:r>
              <a:rPr lang="es-ES" dirty="0">
                <a:latin typeface="Arial" pitchFamily="34" charset="0"/>
                <a:cs typeface="Arial" pitchFamily="34" charset="0"/>
              </a:rPr>
              <a:t>. Con abundancia de palabras como lo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hizo </a:t>
            </a:r>
            <a:r>
              <a:rPr lang="es-ES" dirty="0">
                <a:latin typeface="Arial" pitchFamily="34" charset="0"/>
                <a:cs typeface="Arial" pitchFamily="34" charset="0"/>
              </a:rPr>
              <a:t>Pablo a los Efesios.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Hechos 20:1,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2.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ES" dirty="0">
                <a:latin typeface="Arial" pitchFamily="34" charset="0"/>
                <a:cs typeface="Arial" pitchFamily="34" charset="0"/>
              </a:rPr>
              <a:t>. Con la palabra de Cristo morando en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nosotros</a:t>
            </a:r>
            <a:r>
              <a:rPr lang="es-ES" dirty="0">
                <a:latin typeface="Arial" pitchFamily="34" charset="0"/>
                <a:cs typeface="Arial" pitchFamily="34" charset="0"/>
              </a:rPr>
              <a:t>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Col. 3:16. 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   Romanos 15:14. 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331640" y="332656"/>
            <a:ext cx="763284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endParaRPr lang="es-ES" sz="3200" b="1" dirty="0" smtClean="0">
              <a:solidFill>
                <a:schemeClr val="tx1"/>
              </a:solidFill>
            </a:endParaRPr>
          </a:p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COMO </a:t>
            </a:r>
            <a:r>
              <a:rPr lang="es-ES" sz="3200" b="1" dirty="0">
                <a:solidFill>
                  <a:schemeClr val="tx1"/>
                </a:solidFill>
                <a:latin typeface="Berlin Sans FB Demi" pitchFamily="34" charset="0"/>
              </a:rPr>
              <a:t>DEBEMOS </a:t>
            </a:r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EXHORTARNOS   UNOS A OTROS</a:t>
            </a:r>
            <a:r>
              <a:rPr lang="es-ES" sz="3200" b="1" dirty="0" smtClean="0"/>
              <a:t>.</a:t>
            </a:r>
            <a:endParaRPr lang="es-MX" sz="3200" dirty="0"/>
          </a:p>
          <a:p>
            <a:pPr marL="457200" indent="-457200" algn="ctr"/>
            <a:endParaRPr lang="es-ES" sz="3200" b="1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9512" y="332656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MX" sz="4800" dirty="0" smtClean="0">
                <a:solidFill>
                  <a:schemeClr val="tx1"/>
                </a:solidFill>
                <a:latin typeface="Berlin Sans FB Demi" pitchFamily="34" charset="0"/>
              </a:rPr>
              <a:t>3</a:t>
            </a:r>
            <a:endParaRPr lang="es-MX" sz="48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5" name="4 Imagen" descr="Biblia 5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5301208"/>
            <a:ext cx="3635896" cy="12649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   D</a:t>
            </a:r>
            <a:r>
              <a:rPr lang="es-ES" dirty="0">
                <a:latin typeface="Arial" pitchFamily="34" charset="0"/>
                <a:cs typeface="Arial" pitchFamily="34" charset="0"/>
              </a:rPr>
              <a:t>. Con paciencia y doctrina.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2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Tim.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4:2. 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ES" dirty="0">
                <a:latin typeface="Arial" pitchFamily="34" charset="0"/>
                <a:cs typeface="Arial" pitchFamily="34" charset="0"/>
              </a:rPr>
              <a:t>. Pablo dice que los obispos deben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            “exhortar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con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sana </a:t>
            </a:r>
            <a:r>
              <a:rPr lang="es-ES" i="1" dirty="0">
                <a:latin typeface="Arial" pitchFamily="34" charset="0"/>
                <a:cs typeface="Arial" pitchFamily="34" charset="0"/>
              </a:rPr>
              <a:t>enseñanza”. </a:t>
            </a: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          Tito  1:9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ES" dirty="0">
                <a:latin typeface="Arial" pitchFamily="34" charset="0"/>
                <a:cs typeface="Arial" pitchFamily="34" charset="0"/>
              </a:rPr>
              <a:t>. Como a miembros de nuestra familia.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s-ES" b="1" smtClean="0">
                <a:latin typeface="Arial" pitchFamily="34" charset="0"/>
                <a:cs typeface="Arial" pitchFamily="34" charset="0"/>
              </a:rPr>
              <a:t>1 Timoteo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5:1.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ES" dirty="0">
                <a:latin typeface="Arial" pitchFamily="34" charset="0"/>
                <a:cs typeface="Arial" pitchFamily="34" charset="0"/>
              </a:rPr>
              <a:t>. Con autoridad.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Tito 2:15.</a:t>
            </a:r>
            <a:r>
              <a:rPr lang="es-ES" dirty="0">
                <a:latin typeface="Arial" pitchFamily="34" charset="0"/>
                <a:cs typeface="Arial" pitchFamily="34" charset="0"/>
              </a:rPr>
              <a:t>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331640" y="332656"/>
            <a:ext cx="763284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endParaRPr lang="es-ES" sz="3200" b="1" dirty="0" smtClean="0">
              <a:solidFill>
                <a:schemeClr val="tx1"/>
              </a:solidFill>
            </a:endParaRPr>
          </a:p>
          <a:p>
            <a:pPr marL="457200" indent="-457200" algn="ctr"/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COMO </a:t>
            </a:r>
            <a:r>
              <a:rPr lang="es-ES" sz="3200" b="1" dirty="0">
                <a:solidFill>
                  <a:schemeClr val="tx1"/>
                </a:solidFill>
                <a:latin typeface="Berlin Sans FB Demi" pitchFamily="34" charset="0"/>
              </a:rPr>
              <a:t>DEBEMOS </a:t>
            </a:r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EXHORTARNOS   </a:t>
            </a:r>
            <a:r>
              <a:rPr lang="es-ES" sz="3200" b="1" dirty="0">
                <a:solidFill>
                  <a:schemeClr val="tx1"/>
                </a:solidFill>
                <a:latin typeface="Berlin Sans FB Demi" pitchFamily="34" charset="0"/>
              </a:rPr>
              <a:t>UNOS </a:t>
            </a:r>
            <a:r>
              <a:rPr lang="es-ES" sz="3200" b="1" dirty="0" smtClean="0">
                <a:solidFill>
                  <a:schemeClr val="tx1"/>
                </a:solidFill>
                <a:latin typeface="Berlin Sans FB Demi" pitchFamily="34" charset="0"/>
              </a:rPr>
              <a:t>A OTROS</a:t>
            </a:r>
            <a:r>
              <a:rPr lang="es-ES" sz="3200" b="1" dirty="0" smtClean="0"/>
              <a:t>.</a:t>
            </a:r>
            <a:endParaRPr lang="es-MX" sz="3200" dirty="0"/>
          </a:p>
          <a:p>
            <a:pPr marL="457200" indent="-457200" algn="ctr"/>
            <a:endParaRPr lang="es-ES" sz="3200" b="1" dirty="0" smtClean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512" y="332656"/>
            <a:ext cx="1008112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s-MX" sz="4800" dirty="0" smtClean="0">
                <a:solidFill>
                  <a:schemeClr val="tx1"/>
                </a:solidFill>
                <a:latin typeface="Berlin Sans FB Demi" pitchFamily="34" charset="0"/>
              </a:rPr>
              <a:t>3</a:t>
            </a:r>
            <a:endParaRPr lang="es-MX" sz="4800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pic>
        <p:nvPicPr>
          <p:cNvPr id="6" name="5 Imagen" descr="Preacher 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88224" y="4581128"/>
            <a:ext cx="1430660" cy="1724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498</Words>
  <Application>Microsoft Office PowerPoint</Application>
  <PresentationFormat>Presentación en pantalla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LA EXHORTACION  FRATERNAL</vt:lpstr>
      <vt:lpstr>Diapositiva 3</vt:lpstr>
      <vt:lpstr>INTRODUCCION: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EXHORTACION FRATERNAL</dc:title>
  <dc:creator>samito80</dc:creator>
  <cp:lastModifiedBy>samito80</cp:lastModifiedBy>
  <cp:revision>23</cp:revision>
  <dcterms:created xsi:type="dcterms:W3CDTF">2014-09-04T15:59:56Z</dcterms:created>
  <dcterms:modified xsi:type="dcterms:W3CDTF">2014-10-17T02:48:25Z</dcterms:modified>
</cp:coreProperties>
</file>