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4"/>
  </p:notesMasterIdLst>
  <p:sldIdLst>
    <p:sldId id="296" r:id="rId4"/>
    <p:sldId id="257" r:id="rId5"/>
    <p:sldId id="258" r:id="rId6"/>
    <p:sldId id="273" r:id="rId7"/>
    <p:sldId id="264" r:id="rId8"/>
    <p:sldId id="267" r:id="rId9"/>
    <p:sldId id="268" r:id="rId10"/>
    <p:sldId id="298" r:id="rId11"/>
    <p:sldId id="295" r:id="rId12"/>
    <p:sldId id="299" r:id="rId13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54" autoAdjust="0"/>
  </p:normalViewPr>
  <p:slideViewPr>
    <p:cSldViewPr>
      <p:cViewPr varScale="1">
        <p:scale>
          <a:sx n="67" d="100"/>
          <a:sy n="67" d="100"/>
        </p:scale>
        <p:origin x="-1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24C62A-0B2B-486A-8A14-281DB50E107D}" type="datetimeFigureOut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20488F-7622-4FC6-A265-CD9D73C0A1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La violencia y el crimen están fuera de control; el sufrimiento de niños debido a sus padres ha aumentado; los hospitales están llenos de enfermos; etc.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El pueblo de Israel sufrió mucho pero también individuaos dedicados a Dios  como Noé, Moisés, </a:t>
            </a:r>
            <a:r>
              <a:rPr lang="es-MX" dirty="0" err="1" smtClean="0">
                <a:latin typeface="Arial" charset="0"/>
                <a:cs typeface="Arial" charset="0"/>
              </a:rPr>
              <a:t>Job.</a:t>
            </a:r>
            <a:r>
              <a:rPr lang="es-MX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485424-A728-4902-861E-D105D58846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E13B6-2DB2-40FE-879F-A2216497C5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EF275-F010-45AD-A1C7-02A39E2934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Gozo = placer; alegría</a:t>
            </a: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Gozar=tener gusto en algo; disfrutar (complacerse)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En la Parábola de Los Talentos El Señor nos dio una vislumbre de ese gozo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i="1" u="sng" dirty="0" smtClean="0">
                <a:latin typeface="Arial" charset="0"/>
                <a:cs typeface="Arial" charset="0"/>
              </a:rPr>
              <a:t>Es imposible comprender o imaginarnos el gozo que habrá en el Cielo</a:t>
            </a:r>
            <a:r>
              <a:rPr lang="es-MX" dirty="0" smtClean="0">
                <a:latin typeface="Arial" charset="0"/>
                <a:cs typeface="Arial" charset="0"/>
              </a:rPr>
              <a:t>!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79ED77-9A6E-4870-BB93-ED11B7945B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Hablando de gozo, ¿Qué gozo más grande podrá haber?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2 COR 5:8. El gran anhelo de Pablo era “</a:t>
            </a:r>
            <a:r>
              <a:rPr lang="es-MX" b="1" i="1" u="sng" dirty="0" smtClean="0">
                <a:latin typeface="Arial" charset="0"/>
                <a:cs typeface="Arial" charset="0"/>
              </a:rPr>
              <a:t>estar con Cristo</a:t>
            </a:r>
            <a:r>
              <a:rPr lang="es-MX" dirty="0" smtClean="0">
                <a:latin typeface="Arial" charset="0"/>
                <a:cs typeface="Arial" charset="0"/>
              </a:rPr>
              <a:t>”! Ese deseo era lo que lo motivaba!</a:t>
            </a:r>
          </a:p>
          <a:p>
            <a:pPr eaLnBrk="1" hangingPunct="1">
              <a:spcBef>
                <a:spcPct val="0"/>
              </a:spcBef>
            </a:pPr>
            <a:endParaRPr lang="es-MX" dirty="0" smtClean="0"/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Si no hubiera otra razón para decir, “El Cielo lo valdrá todo” esta seria suficiente!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6EA1C-18D3-4ACB-944C-855F63D569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Léase ECC 3:1-8. Nada es permanente; ni los gozos o placeres de esta vida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La palabra “eterna” = para siempre; nunca se acaba</a:t>
            </a:r>
          </a:p>
          <a:p>
            <a:pPr eaLnBrk="1" hangingPunct="1">
              <a:spcBef>
                <a:spcPct val="0"/>
              </a:spcBef>
            </a:pPr>
            <a:endParaRPr lang="es-MX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David sabia que el Cielo era su habitación eterna; Nosotros también lo sabemos  por eso el Cielo lo valdrá todo!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7A0C3C-4D24-471E-8C99-43F86A5683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dirty="0" smtClean="0">
                <a:latin typeface="Arial" charset="0"/>
                <a:cs typeface="Arial" charset="0"/>
              </a:rPr>
              <a:t>No importa que sea, enfermedades, (</a:t>
            </a:r>
            <a:r>
              <a:rPr lang="en-US" dirty="0" smtClean="0">
                <a:latin typeface="Arial" charset="0"/>
                <a:cs typeface="Arial" charset="0"/>
              </a:rPr>
              <a:t>sickness</a:t>
            </a:r>
            <a:r>
              <a:rPr lang="es-MX" dirty="0" smtClean="0">
                <a:latin typeface="Arial" charset="0"/>
                <a:cs typeface="Arial" charset="0"/>
              </a:rPr>
              <a:t>), problemas (</a:t>
            </a:r>
            <a:r>
              <a:rPr lang="en-US" dirty="0" smtClean="0">
                <a:latin typeface="Arial" charset="0"/>
                <a:cs typeface="Arial" charset="0"/>
              </a:rPr>
              <a:t>problems</a:t>
            </a:r>
            <a:r>
              <a:rPr lang="es-MX" dirty="0" smtClean="0">
                <a:latin typeface="Arial" charset="0"/>
                <a:cs typeface="Arial" charset="0"/>
              </a:rPr>
              <a:t>), afanes (</a:t>
            </a:r>
            <a:r>
              <a:rPr lang="en-US" dirty="0" smtClean="0">
                <a:latin typeface="Arial" charset="0"/>
                <a:cs typeface="Arial" charset="0"/>
              </a:rPr>
              <a:t>worries</a:t>
            </a:r>
            <a:r>
              <a:rPr lang="es-MX" dirty="0" smtClean="0">
                <a:latin typeface="Arial" charset="0"/>
                <a:cs typeface="Arial" charset="0"/>
              </a:rPr>
              <a:t>), cansancio (</a:t>
            </a:r>
            <a:r>
              <a:rPr lang="en-US" dirty="0" smtClean="0">
                <a:latin typeface="Arial" charset="0"/>
                <a:cs typeface="Arial" charset="0"/>
              </a:rPr>
              <a:t>tiredness</a:t>
            </a:r>
            <a:r>
              <a:rPr lang="es-MX" dirty="0" smtClean="0">
                <a:latin typeface="Arial" charset="0"/>
                <a:cs typeface="Arial" charset="0"/>
              </a:rPr>
              <a:t>), aflicciones (</a:t>
            </a:r>
            <a:r>
              <a:rPr lang="en-US" dirty="0" smtClean="0">
                <a:latin typeface="Arial" charset="0"/>
                <a:cs typeface="Arial" charset="0"/>
              </a:rPr>
              <a:t>afflictions</a:t>
            </a:r>
            <a:r>
              <a:rPr lang="es-MX" dirty="0" smtClean="0">
                <a:latin typeface="Arial" charset="0"/>
                <a:cs typeface="Arial" charset="0"/>
              </a:rPr>
              <a:t>) ---cualquier otra cosa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BAB8D-D045-4378-B995-BD0BD0F959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53C9-293E-4750-B88D-04E497052FE1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1BED-DB47-43B8-84FE-007326431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3C0A-6BFB-4AB9-A8E5-BD5ACDD89EEE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1FB0-57A7-45FB-9D13-4320706AD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B0E9-B4B0-4DBA-A4FC-C8E5F804E0E8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6E08-21D5-4504-B714-2B9CC58A9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ECAC-C85F-4B7F-BCBF-605CE2B58632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DC3F-0BC9-44EA-B2A4-627E08E94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152650" cy="6202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0555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F735-9294-4949-AFA2-1015EDFE2C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6742-F028-4DF2-A32F-3B89F873B0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1517-EAB7-44F7-B66F-AA444C437FB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4307-C281-45E1-A548-ED544639C3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F963-C95D-4C3C-949B-D08E031BA0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55C9-28DC-4E55-90BF-3F13D06AD0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6A93-8683-41E0-948E-39BB7FC10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DD37-55E8-45A3-8AC5-F483D1AB20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BEED-3C1E-4889-B488-ABD4F5D0CE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7635-CDB8-4DC1-8F8E-292D4A9B87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4A38-CD65-4F51-ADE7-7AED0EC5C7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7144-6290-4411-9BAC-449F80DF74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6121-B715-4521-91B1-C92CBF82A1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7C64-58CF-4026-9A59-7D0627357A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1816-31CC-4AE0-A8EF-266DE136F498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481D-90B1-419C-A58A-9B556FB82D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60D2-638E-4E66-8950-D10AFD711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63A6-1F5F-4D9C-AF09-ADCAC782D3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CD7-93AF-4BBA-934B-36A396F0B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A82E-5246-4E73-B2D0-3D496C9C86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241F-93B3-49C7-A343-04C4BAB6AF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12CE-E78B-4CE7-928F-7709F04108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2BFA-D55E-4977-B35F-32F401EAB8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6335-D56B-480B-BA5E-060B0A612A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157D-8A12-4FD3-B45D-003BE1CD0DBB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521D-FDCE-4651-A5FB-54C3F7498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17C3-C9E1-4E17-87B5-7366FCDAFFC0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6E81-0B4B-4C1D-86DB-651E7D7CA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B746D-FB21-40D7-B67E-EB0ADE8594D4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67F6-5D38-4340-A96F-3497B6D2E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4D26-5E5E-43EB-8EC1-CA98B39BB158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53D7-6FBC-41FF-8ED3-695B6F9F4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5141-7820-404E-A206-5E356EC2CEB6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0025-C84E-4FD2-A284-5622391F6E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64C6-E04E-48C0-A85D-CB7CB9314AB3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1140-0DB6-44F9-A66A-0863C13B5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2EDDCD-B5DE-4668-A57B-DCBB56347279}" type="datetime1">
              <a:rPr lang="en-US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D9CA4-3779-4BCD-A665-70AA0285B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125D1-2CF2-4C65-ACFC-E112960CF8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992DB-C1EE-4E45-B72D-73C9D98EDD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953D7-6FBC-41FF-8ED3-695B6F9F43C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2" descr="http://t3.gstatic.com/images?q=tbn:ANd9GcQTl0bBifr18DXyV-Rs-lnAWqp3m5mUMFnEMmRPXciHUGOJO4eA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7086600" cy="442646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533400"/>
            <a:ext cx="8223428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28575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“ </a:t>
            </a:r>
            <a:r>
              <a:rPr lang="es-MX" sz="4400" b="1" u="sng" cap="all" spc="0" dirty="0" smtClean="0">
                <a:ln w="381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el cielo lo</a:t>
            </a:r>
            <a:r>
              <a:rPr lang="es-MX" sz="4400" b="1" cap="all" spc="0" dirty="0" smtClean="0">
                <a:ln w="381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es-MX" sz="4400" b="1" u="sng" cap="all" dirty="0" smtClean="0">
                <a:ln w="381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Valdrá todo</a:t>
            </a:r>
            <a:r>
              <a:rPr lang="en-US" sz="4400" b="1" cap="all" dirty="0" smtClean="0">
                <a:ln w="381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”</a:t>
            </a:r>
            <a:endParaRPr lang="en-US" sz="4400" b="1" cap="all" spc="0" dirty="0">
              <a:ln w="38100" cmpd="sng">
                <a:noFill/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000" dirty="0" smtClean="0">
                <a:latin typeface="Arial Black" pitchFamily="34" charset="0"/>
              </a:rPr>
              <a:t>INTRODUCCIÓN</a:t>
            </a:r>
            <a:r>
              <a:rPr lang="en-US" sz="3000" dirty="0" smtClean="0">
                <a:latin typeface="Arial Black" pitchFamily="34" charset="0"/>
              </a:rPr>
              <a:t> 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8001000" cy="5181600"/>
          </a:xfrm>
        </p:spPr>
        <p:txBody>
          <a:bodyPr/>
          <a:lstStyle/>
          <a:p>
            <a:pPr eaLnBrk="1" hangingPunct="1">
              <a:buNone/>
            </a:pPr>
            <a:r>
              <a:rPr lang="es-MX" sz="2600" dirty="0" smtClean="0">
                <a:solidFill>
                  <a:srgbClr val="7030A0"/>
                </a:solidFill>
                <a:latin typeface="Arial Black" pitchFamily="34" charset="0"/>
                <a:cs typeface="Arial" charset="0"/>
                <a:sym typeface="Wingdings"/>
              </a:rPr>
              <a:t></a:t>
            </a:r>
            <a:r>
              <a:rPr lang="es-MX" sz="2600" dirty="0" smtClean="0">
                <a:latin typeface="Arial Black" pitchFamily="34" charset="0"/>
                <a:cs typeface="Arial" charset="0"/>
                <a:sym typeface="Wingdings"/>
              </a:rPr>
              <a:t>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Todos los días veo en las nuevas y leo en    el diario de </a:t>
            </a:r>
            <a:r>
              <a:rPr lang="es-MX" sz="2600" u="sng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gente sufriendo</a:t>
            </a:r>
            <a:r>
              <a:rPr lang="es-MX" sz="2600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en diversas maneras, incluyendo Cristianos.</a:t>
            </a:r>
          </a:p>
          <a:p>
            <a:pPr eaLnBrk="1" hangingPunct="1">
              <a:buNone/>
            </a:pPr>
            <a:r>
              <a:rPr lang="es-MX" sz="2600" dirty="0" smtClean="0">
                <a:solidFill>
                  <a:srgbClr val="7030A0"/>
                </a:solidFill>
                <a:latin typeface="Arial Black" pitchFamily="34" charset="0"/>
                <a:cs typeface="Arial" charset="0"/>
                <a:sym typeface="Wingdings"/>
              </a:rPr>
              <a:t></a:t>
            </a:r>
            <a:r>
              <a:rPr lang="es-MX" sz="2600" dirty="0" smtClean="0">
                <a:latin typeface="Arial Black" pitchFamily="34" charset="0"/>
                <a:cs typeface="Arial" charset="0"/>
                <a:sym typeface="Wingdings"/>
              </a:rPr>
              <a:t>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Con tanto sufrimiento, </a:t>
            </a:r>
            <a:r>
              <a:rPr lang="es-MX" sz="2600" b="1" dirty="0" smtClean="0">
                <a:latin typeface="Arial Black" pitchFamily="34" charset="0"/>
                <a:cs typeface="Arial" pitchFamily="34" charset="0"/>
              </a:rPr>
              <a:t>¿Cómo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 es posible ser fiel al Señor?</a:t>
            </a:r>
          </a:p>
          <a:p>
            <a:pPr eaLnBrk="1" hangingPunct="1">
              <a:buFont typeface="Arial" charset="0"/>
              <a:buNone/>
            </a:pPr>
            <a:r>
              <a:rPr lang="es-MX" sz="2600" dirty="0" smtClean="0">
                <a:solidFill>
                  <a:srgbClr val="7030A0"/>
                </a:solidFill>
                <a:latin typeface="Arial Black" pitchFamily="34" charset="0"/>
                <a:cs typeface="Arial" charset="0"/>
                <a:sym typeface="Wingdings" pitchFamily="2" charset="2"/>
              </a:rPr>
              <a:t></a:t>
            </a:r>
            <a:r>
              <a:rPr lang="es-MX" sz="2600" dirty="0" smtClean="0">
                <a:latin typeface="Arial Black" pitchFamily="34" charset="0"/>
                <a:cs typeface="Arial" charset="0"/>
                <a:sym typeface="Wingdings" pitchFamily="2" charset="2"/>
              </a:rPr>
              <a:t> Luego me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puse a pensar sobre nuestros hermanos del primer siglo y lo que sufrieron </a:t>
            </a:r>
            <a:r>
              <a:rPr lang="es-MX" sz="2600" dirty="0" err="1" smtClean="0">
                <a:latin typeface="Arial Black" pitchFamily="34" charset="0"/>
                <a:cs typeface="Arial" charset="0"/>
              </a:rPr>
              <a:t>atraves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de la historia.</a:t>
            </a:r>
          </a:p>
          <a:p>
            <a:pPr eaLnBrk="1" hangingPunct="1">
              <a:buFont typeface="Arial" charset="0"/>
              <a:buNone/>
            </a:pPr>
            <a:r>
              <a:rPr lang="es-MX" sz="2600" dirty="0" smtClean="0">
                <a:solidFill>
                  <a:srgbClr val="7030A0"/>
                </a:solidFill>
                <a:latin typeface="Arial Black" pitchFamily="34" charset="0"/>
                <a:cs typeface="Arial" charset="0"/>
                <a:sym typeface="Wingdings" pitchFamily="2" charset="2"/>
              </a:rPr>
              <a:t></a:t>
            </a:r>
            <a:r>
              <a:rPr lang="es-MX" sz="2600" dirty="0" smtClean="0">
                <a:latin typeface="Arial Black" pitchFamily="34" charset="0"/>
                <a:cs typeface="Arial" charset="0"/>
                <a:sym typeface="Wingdings" pitchFamily="2" charset="2"/>
              </a:rPr>
              <a:t>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En </a:t>
            </a:r>
            <a:r>
              <a:rPr lang="es-MX" sz="2600" dirty="0" smtClean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HEB 11 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tenemos una lista de </a:t>
            </a:r>
            <a:r>
              <a:rPr lang="es-MX" sz="2600" u="sng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personas que sufrieron dureza</a:t>
            </a:r>
            <a:r>
              <a:rPr lang="es-MX" sz="2600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MX" sz="2600" u="sng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y</a:t>
            </a:r>
            <a:r>
              <a:rPr lang="es-MX" sz="2600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s-MX" sz="2600" u="sng" dirty="0" smtClean="0">
                <a:solidFill>
                  <a:srgbClr val="0000FF"/>
                </a:solidFill>
                <a:latin typeface="Arial Black" pitchFamily="34" charset="0"/>
                <a:cs typeface="Arial" charset="0"/>
              </a:rPr>
              <a:t>aunque sufrieron fueron fiel hasta el fin</a:t>
            </a:r>
            <a:r>
              <a:rPr lang="es-MX" sz="2600" dirty="0" smtClean="0">
                <a:latin typeface="Arial Black" pitchFamily="34" charset="0"/>
                <a:cs typeface="Arial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s-MX" sz="24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s-MX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356350"/>
            <a:ext cx="3048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808A5A-1DB8-4578-A47E-21685B1031DA}" type="slidenum">
              <a:rPr lang="en-US" sz="1400" smtClean="0">
                <a:solidFill>
                  <a:schemeClr val="tx1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4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38200"/>
            <a:ext cx="73914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"/>
              </a:rPr>
              <a:t></a:t>
            </a:r>
            <a:r>
              <a:rPr lang="es-MX" b="1" dirty="0" smtClean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dirty="0" smtClean="0">
                <a:latin typeface="Arial Black" pitchFamily="34" charset="0"/>
                <a:cs typeface="Arial" pitchFamily="34" charset="0"/>
              </a:rPr>
              <a:t>¿Cómo aguantaron tal sufrimiento y todavía guardarse fiel a Dios?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"/>
              </a:rPr>
              <a:t> </a:t>
            </a:r>
            <a:r>
              <a:rPr lang="es-MX" b="1" dirty="0" smtClean="0">
                <a:latin typeface="Arial Black" pitchFamily="34" charset="0"/>
                <a:cs typeface="Arial" pitchFamily="34" charset="0"/>
              </a:rPr>
              <a:t>La respuesta esta en </a:t>
            </a:r>
            <a:r>
              <a:rPr lang="es-MX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HEB 11:13-16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"/>
              </a:rPr>
              <a:t></a:t>
            </a:r>
            <a:r>
              <a:rPr lang="es-MX" b="1" dirty="0" smtClean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dirty="0" smtClean="0">
                <a:latin typeface="Arial Black" pitchFamily="34" charset="0"/>
                <a:cs typeface="Arial" pitchFamily="34" charset="0"/>
              </a:rPr>
              <a:t>Ellos sabían que la promesa de ese galardón celestial </a:t>
            </a:r>
            <a:r>
              <a:rPr lang="es-MX" b="1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valía cualquier sufrimiento</a:t>
            </a:r>
            <a:r>
              <a:rPr lang="es-MX" b="1" dirty="0" smtClean="0">
                <a:latin typeface="Arial Black" pitchFamily="34" charset="0"/>
                <a:cs typeface="Arial" pitchFamily="34" charset="0"/>
              </a:rPr>
              <a:t>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latin typeface="Arial Black" pitchFamily="34" charset="0"/>
                <a:cs typeface="Arial" pitchFamily="34" charset="0"/>
              </a:rPr>
              <a:t>                   En otras palabras: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     </a:t>
            </a:r>
            <a:r>
              <a:rPr lang="es-MX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ELLOS </a:t>
            </a:r>
            <a:r>
              <a:rPr lang="en-US" b="1" dirty="0" smtClean="0">
                <a:solidFill>
                  <a:srgbClr val="0000FF"/>
                </a:solidFill>
                <a:latin typeface="Arial Black" pitchFamily="34" charset="0"/>
              </a:rPr>
              <a:t>SABÍAN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s-MX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QUE EL CIELO     	       LO VAL</a:t>
            </a:r>
            <a:r>
              <a:rPr lang="en-US" dirty="0" smtClean="0">
                <a:solidFill>
                  <a:srgbClr val="0000FF"/>
                </a:solidFill>
                <a:latin typeface="Arial Black" pitchFamily="34" charset="0"/>
              </a:rPr>
              <a:t>Í</a:t>
            </a:r>
            <a:r>
              <a:rPr lang="es-MX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A TODO!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latin typeface="Arial Black" pitchFamily="34" charset="0"/>
                <a:cs typeface="Arial" pitchFamily="34" charset="0"/>
              </a:rPr>
              <a:t>Con esto en mente vamos considerando la lección…..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356350"/>
            <a:ext cx="381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83C2D-1E41-47E6-91A4-F7C8A9EC4462}" type="slidenum">
              <a:rPr lang="en-US" sz="1400" smtClean="0">
                <a:solidFill>
                  <a:schemeClr val="tx1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4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810000"/>
            <a:ext cx="7162800" cy="21236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EL CIELO LO </a:t>
            </a:r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VALDRÁ</a:t>
            </a:r>
            <a:r>
              <a:rPr lang="en-US" sz="6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 TODO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229600" y="64770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1600200"/>
            <a:ext cx="4724400" cy="5137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4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2400" dirty="0" smtClean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Como </a:t>
            </a:r>
            <a:r>
              <a:rPr lang="es-MX" sz="2400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lugar de gozo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, el </a:t>
            </a:r>
            <a:r>
              <a:rPr lang="es-MX" sz="2400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cielo lo valdrá todo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para el Cristiano fiel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4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 3"/>
              </a:rPr>
              <a:t></a:t>
            </a:r>
            <a:r>
              <a:rPr lang="es-MX" sz="2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2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MT 25:14-30 (v.21,23)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4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=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el </a:t>
            </a:r>
            <a:r>
              <a:rPr lang="es-MX" sz="2400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galardón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del Cristiano fiel será “</a:t>
            </a:r>
            <a:r>
              <a:rPr lang="es-MX" sz="2400" i="1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gozo eterno con el Señor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”</a:t>
            </a:r>
            <a:endParaRPr lang="es-MX" sz="2400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REV 21:4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400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=</a:t>
            </a:r>
            <a:r>
              <a:rPr lang="es-MX" sz="2400" dirty="0" smtClean="0">
                <a:latin typeface="Arial Black" pitchFamily="34" charset="0"/>
                <a:cs typeface="Arial" pitchFamily="34" charset="0"/>
              </a:rPr>
              <a:t> no habrá mas lagrimas, dolor o muerte porque  </a:t>
            </a:r>
            <a:r>
              <a:rPr lang="es-MX" sz="2400" i="1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el Cielo es lugar de gozo!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000" b="1" dirty="0" smtClean="0">
                <a:latin typeface="Verdana" pitchFamily="34" charset="0"/>
                <a:cs typeface="Arial" pitchFamily="34" charset="0"/>
              </a:rPr>
              <a:t>  </a:t>
            </a:r>
            <a:endParaRPr lang="en-US" sz="2000" b="1" i="1" u="sng" dirty="0" smtClean="0">
              <a:solidFill>
                <a:srgbClr val="0000FF"/>
              </a:solidFill>
              <a:latin typeface="Verdana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ext Placeholder 4"/>
          <p:cNvSpPr>
            <a:spLocks noGrp="1"/>
          </p:cNvSpPr>
          <p:nvPr>
            <p:ph type="body" sz="half" idx="2"/>
          </p:nvPr>
        </p:nvSpPr>
        <p:spPr>
          <a:xfrm>
            <a:off x="914400" y="838200"/>
            <a:ext cx="7772400" cy="533399"/>
          </a:xfrm>
        </p:spPr>
        <p:txBody>
          <a:bodyPr/>
          <a:lstStyle/>
          <a:p>
            <a:pPr eaLnBrk="1" hangingPunct="1"/>
            <a:r>
              <a:rPr lang="es-MX" sz="3200" b="1" dirty="0" smtClean="0">
                <a:latin typeface="Arial Black" pitchFamily="34" charset="0"/>
              </a:rPr>
              <a:t>POR EL </a:t>
            </a:r>
            <a:r>
              <a:rPr lang="es-MX" sz="3200" b="1" dirty="0" smtClean="0">
                <a:solidFill>
                  <a:srgbClr val="0000FF"/>
                </a:solidFill>
                <a:latin typeface="Arial Black" pitchFamily="34" charset="0"/>
              </a:rPr>
              <a:t>GOZO</a:t>
            </a:r>
            <a:r>
              <a:rPr lang="es-MX" sz="3200" b="1" dirty="0" smtClean="0">
                <a:latin typeface="Arial Black" pitchFamily="34" charset="0"/>
              </a:rPr>
              <a:t> QUE HABR</a:t>
            </a:r>
            <a:r>
              <a:rPr lang="en-US" sz="3200" b="1" dirty="0" smtClean="0">
                <a:latin typeface="Arial Black" pitchFamily="34" charset="0"/>
              </a:rPr>
              <a:t>Á</a:t>
            </a:r>
            <a:r>
              <a:rPr lang="es-MX" sz="3200" b="1" dirty="0" smtClean="0">
                <a:latin typeface="Arial Black" pitchFamily="34" charset="0"/>
              </a:rPr>
              <a:t> ALL</a:t>
            </a:r>
            <a:r>
              <a:rPr lang="en-US" sz="3200" b="1" dirty="0" smtClean="0">
                <a:latin typeface="Arial Black" pitchFamily="34" charset="0"/>
              </a:rPr>
              <a:t>Í </a:t>
            </a:r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356350"/>
            <a:ext cx="381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5DC6B7-1E40-47E4-8C0D-3D5EC100517A}" type="slidenum">
              <a:rPr lang="en-US" sz="1400" smtClean="0">
                <a:solidFill>
                  <a:schemeClr val="tx1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4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1371600"/>
            <a:ext cx="1066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36576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" y="304800"/>
            <a:ext cx="6248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EL CIELO LO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VALDRÁ</a:t>
            </a: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2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TODO…</a:t>
            </a:r>
            <a:endParaRPr lang="en-US" sz="2400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371" y="1981200"/>
            <a:ext cx="310242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13"/>
          <p:cNvSpPr txBox="1">
            <a:spLocks noChangeArrowheads="1"/>
          </p:cNvSpPr>
          <p:nvPr/>
        </p:nvSpPr>
        <p:spPr bwMode="auto">
          <a:xfrm>
            <a:off x="838200" y="7620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latin typeface="Arial Black" pitchFamily="34" charset="0"/>
              </a:rPr>
              <a:t>PORQUE </a:t>
            </a:r>
            <a:r>
              <a:rPr lang="es-ES" sz="3200" b="1" dirty="0">
                <a:solidFill>
                  <a:srgbClr val="0000FF"/>
                </a:solidFill>
                <a:latin typeface="Arial Black" pitchFamily="34" charset="0"/>
              </a:rPr>
              <a:t>CRISTO ESTAR</a:t>
            </a:r>
            <a:r>
              <a:rPr lang="en-US" sz="3200" b="1" dirty="0">
                <a:solidFill>
                  <a:srgbClr val="0000FF"/>
                </a:solidFill>
                <a:latin typeface="Arial Black" pitchFamily="34" charset="0"/>
              </a:rPr>
              <a:t>Á</a:t>
            </a:r>
            <a:r>
              <a:rPr lang="es-ES" sz="3200" b="1" dirty="0">
                <a:solidFill>
                  <a:srgbClr val="0000FF"/>
                </a:solidFill>
                <a:latin typeface="Arial Black" pitchFamily="34" charset="0"/>
              </a:rPr>
              <a:t> ALL</a:t>
            </a:r>
            <a:r>
              <a:rPr lang="en-US" sz="3200" b="1" dirty="0">
                <a:solidFill>
                  <a:srgbClr val="0000FF"/>
                </a:solidFill>
                <a:latin typeface="Arial Black" pitchFamily="34" charset="0"/>
              </a:rPr>
              <a:t>Í</a:t>
            </a:r>
            <a:r>
              <a:rPr lang="es-ES" sz="3200" b="1" dirty="0">
                <a:latin typeface="Arial Black" pitchFamily="34" charset="0"/>
              </a:rPr>
              <a:t> </a:t>
            </a:r>
            <a:endParaRPr lang="es-ES" sz="2400" dirty="0">
              <a:latin typeface="Arial Black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1295400"/>
            <a:ext cx="4724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81400" y="1752600"/>
            <a:ext cx="5562600" cy="533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4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"/>
              </a:rPr>
              <a:t> </a:t>
            </a: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Muchos fieles estarán allí, Job, Daniel, Pablo  pero  sobre todo—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   </a:t>
            </a:r>
            <a:r>
              <a:rPr lang="es-MX" sz="2400" b="1" i="1" u="sng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EL </a:t>
            </a:r>
            <a:r>
              <a:rPr lang="es-ES" sz="2400" i="1" u="sng" dirty="0" smtClean="0">
                <a:solidFill>
                  <a:srgbClr val="C00000"/>
                </a:solidFill>
                <a:latin typeface="Arial Black" pitchFamily="34" charset="0"/>
              </a:rPr>
              <a:t>SEÑOR</a:t>
            </a:r>
            <a:r>
              <a:rPr lang="es-MX" sz="2400" b="1" i="1" u="sng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Estará Allí</a:t>
            </a:r>
            <a:r>
              <a:rPr lang="es-MX" sz="2400" b="1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!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8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"/>
              </a:rPr>
              <a:t></a:t>
            </a:r>
            <a:r>
              <a:rPr lang="es-MX" sz="2400" b="1" i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400" b="1" i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IMAGINENSE!</a:t>
            </a: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                           En el Cielo </a:t>
            </a:r>
            <a:r>
              <a:rPr lang="es-MX" sz="2400" b="1" u="sng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estaremos en la mera presencia de Cristo</a:t>
            </a:r>
            <a:r>
              <a:rPr lang="es-MX" sz="2400" b="1" dirty="0" smtClean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!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  <a:sym typeface="Wingdings"/>
              </a:rPr>
              <a:t>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2 COR 5:8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400" b="1" dirty="0" smtClean="0">
                <a:solidFill>
                  <a:srgbClr val="006600"/>
                </a:solidFill>
                <a:latin typeface="Arial Black" pitchFamily="34" charset="0"/>
                <a:cs typeface="Arial" pitchFamily="34" charset="0"/>
              </a:rPr>
              <a:t>=</a:t>
            </a: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 Pablo estaba contento en dejar este mundo y estar presente con Cristo                                     (</a:t>
            </a:r>
            <a:r>
              <a:rPr lang="es-MX" sz="2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FIL 1:21-23</a:t>
            </a:r>
            <a:r>
              <a:rPr lang="es-MX" sz="2400" b="1" dirty="0" smtClean="0">
                <a:latin typeface="Arial Black" pitchFamily="34" charset="0"/>
                <a:cs typeface="Arial" pitchFamily="34" charset="0"/>
              </a:rPr>
              <a:t>, era 	 	                  ganancia)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Verdana" pitchFamily="34" charset="0"/>
                <a:cs typeface="Arial" pitchFamily="34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04800"/>
            <a:ext cx="6248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EL CIELO LO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VALDRÁ</a:t>
            </a: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2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TODO…</a:t>
            </a:r>
            <a:endParaRPr lang="en-US" sz="2400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524000"/>
            <a:ext cx="50292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sz="2600" b="1" dirty="0" smtClean="0">
                <a:solidFill>
                  <a:srgbClr val="006600"/>
                </a:solidFill>
                <a:latin typeface="Arial Black" pitchFamily="34" charset="0"/>
                <a:sym typeface="Wingdings"/>
              </a:rPr>
              <a:t></a:t>
            </a:r>
            <a:r>
              <a:rPr lang="es-MX" sz="2600" b="1" dirty="0" smtClean="0">
                <a:latin typeface="Arial Black" pitchFamily="34" charset="0"/>
                <a:sym typeface="Wingdings"/>
              </a:rPr>
              <a:t> </a:t>
            </a:r>
            <a:r>
              <a:rPr lang="es-MX" sz="2600" b="1" dirty="0" smtClean="0">
                <a:latin typeface="Arial Black" pitchFamily="34" charset="0"/>
              </a:rPr>
              <a:t>En esta vida nada dura para siempre, </a:t>
            </a:r>
            <a:r>
              <a:rPr lang="es-MX" sz="2600" b="1" dirty="0" smtClean="0">
                <a:solidFill>
                  <a:srgbClr val="FF0000"/>
                </a:solidFill>
                <a:latin typeface="Arial Black" pitchFamily="34" charset="0"/>
              </a:rPr>
              <a:t>ECC 3:1-8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2600" b="1" dirty="0" smtClean="0">
                <a:solidFill>
                  <a:srgbClr val="006600"/>
                </a:solidFill>
                <a:latin typeface="Arial Black" pitchFamily="34" charset="0"/>
                <a:sym typeface="Wingdings"/>
              </a:rPr>
              <a:t></a:t>
            </a:r>
            <a:r>
              <a:rPr lang="en-US" sz="2600" b="1" dirty="0" smtClean="0">
                <a:solidFill>
                  <a:srgbClr val="FF0000"/>
                </a:solidFill>
                <a:latin typeface="Arial Black" pitchFamily="34" charset="0"/>
                <a:sym typeface="Wingdings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Arial Black" pitchFamily="34" charset="0"/>
              </a:rPr>
              <a:t>MT 6:19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atin typeface="Arial Black" pitchFamily="34" charset="0"/>
              </a:rPr>
              <a:t>  </a:t>
            </a:r>
            <a:r>
              <a:rPr lang="es-MX" sz="2600" b="1" dirty="0" smtClean="0">
                <a:solidFill>
                  <a:srgbClr val="006600"/>
                </a:solidFill>
                <a:latin typeface="Arial Black" pitchFamily="34" charset="0"/>
              </a:rPr>
              <a:t>=</a:t>
            </a:r>
            <a:r>
              <a:rPr lang="es-MX" sz="2600" b="1" dirty="0" smtClean="0">
                <a:latin typeface="Arial Black" pitchFamily="34" charset="0"/>
              </a:rPr>
              <a:t> aquí cosas se pueden destruir y perder, </a:t>
            </a:r>
            <a:r>
              <a:rPr lang="es-MX" sz="2600" b="1" i="1" dirty="0" smtClean="0">
                <a:latin typeface="Arial Black" pitchFamily="34" charset="0"/>
              </a:rPr>
              <a:t>no duran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atin typeface="Arial Black" pitchFamily="34" charset="0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latin typeface="Arial Black" pitchFamily="34" charset="0"/>
              </a:rPr>
              <a:t>MT 19:29</a:t>
            </a:r>
            <a:r>
              <a:rPr lang="en-US" sz="2600" b="1" dirty="0" smtClean="0">
                <a:latin typeface="Arial Black" pitchFamily="34" charset="0"/>
              </a:rPr>
              <a:t>; </a:t>
            </a:r>
            <a:r>
              <a:rPr lang="en-US" sz="2600" b="1" dirty="0" smtClean="0">
                <a:solidFill>
                  <a:srgbClr val="FF0000"/>
                </a:solidFill>
                <a:latin typeface="Arial Black" pitchFamily="34" charset="0"/>
              </a:rPr>
              <a:t>25:46</a:t>
            </a:r>
            <a:r>
              <a:rPr lang="en-US" sz="2600" b="1" dirty="0" smtClean="0">
                <a:latin typeface="Arial Black" pitchFamily="34" charset="0"/>
              </a:rPr>
              <a:t>; </a:t>
            </a:r>
            <a:r>
              <a:rPr lang="en-US" sz="2600" b="1" dirty="0" smtClean="0">
                <a:solidFill>
                  <a:srgbClr val="FF0000"/>
                </a:solidFill>
                <a:latin typeface="Arial Black" pitchFamily="34" charset="0"/>
              </a:rPr>
              <a:t>JN 3:16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atin typeface="Arial Black" pitchFamily="34" charset="0"/>
              </a:rPr>
              <a:t>  </a:t>
            </a:r>
            <a:r>
              <a:rPr lang="es-MX" sz="2600" b="1" dirty="0" smtClean="0">
                <a:solidFill>
                  <a:srgbClr val="006600"/>
                </a:solidFill>
                <a:latin typeface="Arial Black" pitchFamily="34" charset="0"/>
              </a:rPr>
              <a:t>=</a:t>
            </a:r>
            <a:r>
              <a:rPr lang="es-MX" sz="2600" b="1" dirty="0" smtClean="0">
                <a:latin typeface="Arial Black" pitchFamily="34" charset="0"/>
              </a:rPr>
              <a:t> Cristo habla de  “</a:t>
            </a:r>
            <a:r>
              <a:rPr lang="es-MX" sz="2600" b="1" u="sng" dirty="0" smtClean="0">
                <a:solidFill>
                  <a:srgbClr val="0000FF"/>
                </a:solidFill>
                <a:latin typeface="Arial Black" pitchFamily="34" charset="0"/>
              </a:rPr>
              <a:t>vida eterna</a:t>
            </a:r>
            <a:r>
              <a:rPr lang="es-MX" sz="2600" b="1" dirty="0" smtClean="0">
                <a:latin typeface="Arial Black" pitchFamily="34" charset="0"/>
              </a:rPr>
              <a:t>” (</a:t>
            </a:r>
            <a:r>
              <a:rPr lang="es-MX" sz="2600" b="1" i="1" dirty="0" smtClean="0">
                <a:latin typeface="Arial Black" pitchFamily="34" charset="0"/>
              </a:rPr>
              <a:t>nunca termina</a:t>
            </a:r>
            <a:r>
              <a:rPr lang="es-MX" sz="2600" b="1" dirty="0" smtClean="0">
                <a:latin typeface="Arial Black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600" b="1" dirty="0" smtClean="0">
                <a:solidFill>
                  <a:srgbClr val="006600"/>
                </a:solidFill>
                <a:latin typeface="Arial Black" pitchFamily="34" charset="0"/>
                <a:sym typeface="Wingdings"/>
              </a:rPr>
              <a:t></a:t>
            </a:r>
            <a:r>
              <a:rPr lang="es-MX" sz="2600" b="1" dirty="0" smtClean="0">
                <a:latin typeface="Arial Black" pitchFamily="34" charset="0"/>
                <a:sym typeface="Wingdings"/>
              </a:rPr>
              <a:t> </a:t>
            </a:r>
            <a:r>
              <a:rPr lang="es-MX" sz="2600" b="1" dirty="0" smtClean="0">
                <a:latin typeface="Arial Black" pitchFamily="34" charset="0"/>
              </a:rPr>
              <a:t>Era la </a:t>
            </a:r>
            <a:r>
              <a:rPr lang="es-MX" sz="2600" b="1" u="sng" dirty="0" smtClean="0">
                <a:solidFill>
                  <a:srgbClr val="0000FF"/>
                </a:solidFill>
                <a:latin typeface="Arial Black" pitchFamily="34" charset="0"/>
              </a:rPr>
              <a:t>seguridad</a:t>
            </a:r>
            <a:r>
              <a:rPr lang="es-MX" sz="2600" b="1" dirty="0" smtClean="0">
                <a:latin typeface="Arial Black" pitchFamily="34" charset="0"/>
              </a:rPr>
              <a:t> de David,  </a:t>
            </a:r>
            <a:r>
              <a:rPr lang="es-MX" sz="2600" b="1" dirty="0" smtClean="0">
                <a:solidFill>
                  <a:srgbClr val="FF0000"/>
                </a:solidFill>
                <a:latin typeface="Arial Black" pitchFamily="34" charset="0"/>
              </a:rPr>
              <a:t>SAL 23:6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>
              <a:latin typeface="Verdana" pitchFamily="34" charset="0"/>
            </a:endParaRP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304800" y="8382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 Black" pitchFamily="34" charset="0"/>
              </a:rPr>
              <a:t>PORQUE ESTAREMOS ALLÍ </a:t>
            </a:r>
            <a:r>
              <a:rPr lang="en-US" sz="2800" b="1" dirty="0">
                <a:solidFill>
                  <a:srgbClr val="0000FF"/>
                </a:solidFill>
                <a:latin typeface="Arial Black" pitchFamily="34" charset="0"/>
              </a:rPr>
              <a:t>PARA </a:t>
            </a:r>
            <a:r>
              <a:rPr lang="en-US" sz="2800" b="1" dirty="0" smtClean="0">
                <a:solidFill>
                  <a:srgbClr val="0000FF"/>
                </a:solidFill>
                <a:latin typeface="Arial Black" pitchFamily="34" charset="0"/>
              </a:rPr>
              <a:t>SIEMPRE</a:t>
            </a:r>
            <a:endParaRPr lang="en-US" sz="28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15000" y="1295400"/>
            <a:ext cx="2971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ttp://t3.gstatic.com/images?q=tbn:ANd9GcQTl0bBifr18DXyV-Rs-lnAWqp3m5mUMFnEMmRPXciHUGOJO4eA9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3505200" cy="4572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2400" y="304800"/>
            <a:ext cx="6248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EL CIELO LO 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VALDRÁ</a:t>
            </a:r>
            <a:r>
              <a:rPr lang="en-US" sz="2400" b="1" i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2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TODO…</a:t>
            </a:r>
            <a:endParaRPr lang="en-US" sz="2400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619CD-1FC1-47E5-83DA-795B17F5191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400800" cy="487362"/>
          </a:xfrm>
        </p:spPr>
        <p:txBody>
          <a:bodyPr/>
          <a:lstStyle/>
          <a:p>
            <a:pPr eaLnBrk="1" hangingPunct="1"/>
            <a:r>
              <a:rPr lang="es-ES" sz="3600" dirty="0" smtClean="0">
                <a:latin typeface="Arial Black" pitchFamily="34" charset="0"/>
              </a:rPr>
              <a:t>LECCIÓN</a:t>
            </a:r>
            <a:endParaRPr lang="en-US" sz="3600" dirty="0" smtClean="0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667000"/>
            <a:ext cx="800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 smtClean="0">
                <a:latin typeface="Arial Black" pitchFamily="34" charset="0"/>
              </a:rPr>
              <a:t>ROM 8:18</a:t>
            </a:r>
          </a:p>
          <a:p>
            <a:pPr>
              <a:defRPr/>
            </a:pPr>
            <a:r>
              <a:rPr lang="es-ES" sz="2400" b="1" i="1" dirty="0" smtClean="0">
                <a:solidFill>
                  <a:srgbClr val="0000FF"/>
                </a:solidFill>
                <a:latin typeface="Arial Black" pitchFamily="34" charset="0"/>
              </a:rPr>
              <a:t>“Estoy seguro de que los sufrimientos por los que ahora pasamos no son nada, si los comparamos con la gloriosa vida que Dios nos dará junto a él”.</a:t>
            </a:r>
          </a:p>
          <a:p>
            <a:pPr>
              <a:defRPr/>
            </a:pPr>
            <a:endParaRPr lang="es-ES" sz="2000" b="1" dirty="0">
              <a:latin typeface="Arial Black" pitchFamily="34" charset="0"/>
            </a:endParaRPr>
          </a:p>
          <a:p>
            <a:pPr>
              <a:defRPr/>
            </a:pPr>
            <a:endParaRPr lang="en-US" sz="2000" b="1" dirty="0">
              <a:latin typeface="Arial Black" pitchFamily="34" charset="0"/>
            </a:endParaRPr>
          </a:p>
          <a:p>
            <a:pPr>
              <a:defRPr/>
            </a:pPr>
            <a:r>
              <a:rPr lang="es-ES" sz="2400" dirty="0" smtClean="0">
                <a:latin typeface="Arial Black" pitchFamily="34" charset="0"/>
              </a:rPr>
              <a:t>  ¡</a:t>
            </a:r>
            <a:r>
              <a:rPr lang="es-MX" sz="2400" dirty="0">
                <a:latin typeface="Arial Black" pitchFamily="34" charset="0"/>
              </a:rPr>
              <a:t>NO IMPORTA QUE TENGAMOS QUE </a:t>
            </a:r>
            <a:r>
              <a:rPr lang="es-MX" sz="2400" dirty="0" smtClean="0">
                <a:latin typeface="Arial Black" pitchFamily="34" charset="0"/>
              </a:rPr>
              <a:t>SUFRIR</a:t>
            </a:r>
          </a:p>
          <a:p>
            <a:pPr>
              <a:defRPr/>
            </a:pPr>
            <a:r>
              <a:rPr lang="es-MX" sz="2400" dirty="0" smtClean="0">
                <a:latin typeface="Arial Black" pitchFamily="34" charset="0"/>
              </a:rPr>
              <a:t>       VAMOS SUFRIENDOLO </a:t>
            </a:r>
            <a:r>
              <a:rPr lang="es-MX" sz="2400" dirty="0" smtClean="0">
                <a:latin typeface="Arial Black" pitchFamily="34" charset="0"/>
              </a:rPr>
              <a:t>porque</a:t>
            </a:r>
            <a:r>
              <a:rPr lang="es-MX" sz="2400" dirty="0" smtClean="0">
                <a:latin typeface="Arial Black" pitchFamily="34" charset="0"/>
              </a:rPr>
              <a:t>… </a:t>
            </a:r>
            <a:endParaRPr lang="es-MX" sz="2400" dirty="0">
              <a:latin typeface="Arial Black" pitchFamily="34" charset="0"/>
            </a:endParaRPr>
          </a:p>
          <a:p>
            <a:pPr>
              <a:defRPr/>
            </a:pPr>
            <a:r>
              <a:rPr lang="es-MX" sz="2800" dirty="0">
                <a:latin typeface="Arial Black" pitchFamily="34" charset="0"/>
              </a:rPr>
              <a:t>	</a:t>
            </a:r>
            <a:r>
              <a:rPr lang="es-MX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CIELO LO VALDRÁ TODO</a:t>
            </a:r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en-US" sz="3200" b="1" dirty="0">
              <a:latin typeface="Arial Black" pitchFamily="34" charset="0"/>
            </a:endParaRPr>
          </a:p>
          <a:p>
            <a:pPr>
              <a:defRPr/>
            </a:pPr>
            <a:endParaRPr lang="en-US" sz="2000" b="1" dirty="0">
              <a:latin typeface="Verdana" pitchFamily="34" charset="0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8382000" y="64770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lack" pitchFamily="34" charset="0"/>
              </a:rPr>
              <a:t>10</a:t>
            </a:r>
          </a:p>
        </p:txBody>
      </p:sp>
      <p:pic>
        <p:nvPicPr>
          <p:cNvPr id="9" name="Picture 2" descr="http://t3.gstatic.com/images?q=tbn:ANd9GcQTl0bBifr18DXyV-Rs-lnAWqp3m5mUMFnEMmRPXciHUGOJO4eA9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838200"/>
            <a:ext cx="3048000" cy="1905000"/>
          </a:xfrm>
          <a:prstGeom prst="rect">
            <a:avLst/>
          </a:prstGeom>
          <a:noFill/>
        </p:spPr>
      </p:pic>
      <p:pic>
        <p:nvPicPr>
          <p:cNvPr id="11" name="Picture 9" descr="poster-jesus-14.jpg (14405 bytes)"/>
          <p:cNvPicPr>
            <a:picLocks noChangeAspect="1" noChangeArrowheads="1"/>
          </p:cNvPicPr>
          <p:nvPr/>
        </p:nvPicPr>
        <p:blipFill>
          <a:blip r:embed="rId4" cstate="print"/>
          <a:srcRect b="9888"/>
          <a:stretch>
            <a:fillRect/>
          </a:stretch>
        </p:blipFill>
        <p:spPr bwMode="auto">
          <a:xfrm>
            <a:off x="4572000" y="838200"/>
            <a:ext cx="2895600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6172200" y="3886200"/>
            <a:ext cx="838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4267200"/>
            <a:ext cx="762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" y="4648200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2" descr="http://www.our.homewithgod.com/biblepaths/pagepix/bible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429000" y="3352799"/>
            <a:ext cx="2667000" cy="202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evel 7"/>
          <p:cNvSpPr/>
          <p:nvPr/>
        </p:nvSpPr>
        <p:spPr>
          <a:xfrm>
            <a:off x="304800" y="1524000"/>
            <a:ext cx="2895600" cy="1143000"/>
          </a:xfrm>
          <a:prstGeom prst="beve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OYE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ROM 10:17</a:t>
            </a: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)</a:t>
            </a:r>
          </a:p>
        </p:txBody>
      </p:sp>
      <p:sp>
        <p:nvSpPr>
          <p:cNvPr id="9" name="Bevel 8"/>
          <p:cNvSpPr/>
          <p:nvPr/>
        </p:nvSpPr>
        <p:spPr>
          <a:xfrm>
            <a:off x="304800" y="2895600"/>
            <a:ext cx="2895600" cy="1219200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ARREPI</a:t>
            </a:r>
            <a:r>
              <a:rPr lang="en-US" sz="2000" b="1" dirty="0" smtClean="0">
                <a:solidFill>
                  <a:prstClr val="black"/>
                </a:solidFill>
                <a:latin typeface="Arial Black" pitchFamily="34" charset="0"/>
              </a:rPr>
              <a:t>É</a:t>
            </a:r>
            <a:r>
              <a:rPr lang="en-US" sz="2000" b="1" dirty="0" smtClean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NTETE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HCH </a:t>
            </a:r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>2:38</a:t>
            </a:r>
            <a:r>
              <a:rPr lang="en-US" sz="20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0" name="Bevel 9"/>
          <p:cNvSpPr/>
          <p:nvPr/>
        </p:nvSpPr>
        <p:spPr>
          <a:xfrm>
            <a:off x="6248400" y="1524000"/>
            <a:ext cx="2590800" cy="1219200"/>
          </a:xfrm>
          <a:prstGeom prst="beve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CREER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JN 3:16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Bevel 10"/>
          <p:cNvSpPr/>
          <p:nvPr/>
        </p:nvSpPr>
        <p:spPr>
          <a:xfrm>
            <a:off x="6248400" y="2971800"/>
            <a:ext cx="2590800" cy="1295400"/>
          </a:xfrm>
          <a:prstGeom prst="beve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solidFill>
                  <a:prstClr val="black"/>
                </a:solidFill>
                <a:latin typeface="Arial Black" pitchFamily="34" charset="0"/>
              </a:rPr>
              <a:t>CONFIESA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 smtClean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100" dirty="0">
                <a:solidFill>
                  <a:srgbClr val="C00000"/>
                </a:solidFill>
                <a:latin typeface="Arial Black" pitchFamily="34" charset="0"/>
              </a:rPr>
              <a:t>ROM 10:9-10</a:t>
            </a:r>
            <a:r>
              <a:rPr lang="en-US" sz="21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2" name="Bevel 11"/>
          <p:cNvSpPr/>
          <p:nvPr/>
        </p:nvSpPr>
        <p:spPr>
          <a:xfrm>
            <a:off x="304800" y="4343400"/>
            <a:ext cx="2895600" cy="12954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BAUT</a:t>
            </a:r>
            <a:r>
              <a:rPr lang="en-US" sz="2400" b="1" dirty="0" smtClean="0">
                <a:solidFill>
                  <a:prstClr val="black"/>
                </a:solidFill>
                <a:latin typeface="Arial Black" pitchFamily="34" charset="0"/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ZATE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MR 16:16</a:t>
            </a:r>
            <a:r>
              <a:rPr lang="en-US" sz="2400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3" name="Bevel 12"/>
          <p:cNvSpPr/>
          <p:nvPr/>
        </p:nvSpPr>
        <p:spPr>
          <a:xfrm>
            <a:off x="6248400" y="4419600"/>
            <a:ext cx="2590800" cy="1295400"/>
          </a:xfrm>
          <a:prstGeom prst="bevel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SE FIEL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Arial Black" pitchFamily="34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REV 2:10</a:t>
            </a:r>
            <a:r>
              <a:rPr lang="en-US" sz="2400" b="1" dirty="0">
                <a:solidFill>
                  <a:prstClr val="black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PLAN DE DIOS DE </a:t>
            </a:r>
            <a:r>
              <a:rPr lang="es-ES" sz="3200" dirty="0" smtClean="0">
                <a:latin typeface="Arial Black" pitchFamily="34" charset="0"/>
              </a:rPr>
              <a:t>SALVACIÓN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02326" y="1447800"/>
            <a:ext cx="26356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hangingPunct="0"/>
            <a:r>
              <a:rPr lang="es-MX" sz="4000" b="1" dirty="0" smtClean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Est</a:t>
            </a:r>
            <a:r>
              <a:rPr lang="es-MX" sz="4000" dirty="0" smtClean="0">
                <a:solidFill>
                  <a:srgbClr val="FFFF00"/>
                </a:solidFill>
                <a:latin typeface="Arial Black" pitchFamily="34" charset="0"/>
                <a:cs typeface="+mn-cs"/>
              </a:rPr>
              <a:t>á</a:t>
            </a:r>
            <a:r>
              <a:rPr lang="es-MX" sz="4000" b="1" dirty="0" smtClean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En</a:t>
            </a:r>
          </a:p>
          <a:p>
            <a:pPr algn="ctr" eaLnBrk="0" hangingPunct="0"/>
            <a:r>
              <a:rPr lang="es-MX" sz="4000" b="1" dirty="0" smtClean="0">
                <a:ln w="1905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La Biblia</a:t>
            </a:r>
            <a:endParaRPr lang="es-MX" sz="6000" b="1" dirty="0">
              <a:ln w="1905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CCFF"/>
      </a:hlink>
      <a:folHlink>
        <a:srgbClr val="3399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E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C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CCFF"/>
        </a:hlink>
        <a:folHlink>
          <a:srgbClr val="66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CCF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673</Words>
  <Application>Microsoft Office PowerPoint</Application>
  <PresentationFormat>On-screen Show (4:3)</PresentationFormat>
  <Paragraphs>95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1_Default Design</vt:lpstr>
      <vt:lpstr>1_Office Theme</vt:lpstr>
      <vt:lpstr>Slide 1</vt:lpstr>
      <vt:lpstr>INTRODUCCIÓN </vt:lpstr>
      <vt:lpstr>Slide 3</vt:lpstr>
      <vt:lpstr>Slide 4</vt:lpstr>
      <vt:lpstr>Slide 5</vt:lpstr>
      <vt:lpstr>Slide 6</vt:lpstr>
      <vt:lpstr>Slide 7</vt:lpstr>
      <vt:lpstr>LECCIÓN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Torres</dc:creator>
  <cp:lastModifiedBy>Luis</cp:lastModifiedBy>
  <cp:revision>86</cp:revision>
  <dcterms:created xsi:type="dcterms:W3CDTF">2009-07-12T04:07:39Z</dcterms:created>
  <dcterms:modified xsi:type="dcterms:W3CDTF">2016-01-15T02:47:56Z</dcterms:modified>
</cp:coreProperties>
</file>