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7" r:id="rId11"/>
    <p:sldId id="264" r:id="rId12"/>
    <p:sldId id="265" r:id="rId13"/>
    <p:sldId id="266" r:id="rId14"/>
    <p:sldId id="267" r:id="rId15"/>
    <p:sldId id="268" r:id="rId16"/>
    <p:sldId id="278" r:id="rId17"/>
    <p:sldId id="269" r:id="rId18"/>
    <p:sldId id="270" r:id="rId19"/>
    <p:sldId id="271" r:id="rId20"/>
    <p:sldId id="272" r:id="rId21"/>
    <p:sldId id="279" r:id="rId22"/>
    <p:sldId id="273" r:id="rId23"/>
    <p:sldId id="274" r:id="rId24"/>
    <p:sldId id="275" r:id="rId25"/>
    <p:sldId id="280" r:id="rId26"/>
    <p:sldId id="281" r:id="rId27"/>
    <p:sldId id="282" r:id="rId28"/>
    <p:sldId id="283" r:id="rId29"/>
    <p:sldId id="284" r:id="rId30"/>
    <p:sldId id="291" r:id="rId31"/>
    <p:sldId id="285" r:id="rId32"/>
    <p:sldId id="286" r:id="rId33"/>
    <p:sldId id="287" r:id="rId34"/>
    <p:sldId id="288" r:id="rId35"/>
    <p:sldId id="289" r:id="rId36"/>
    <p:sldId id="290" r:id="rId37"/>
    <p:sldId id="292" r:id="rId38"/>
    <p:sldId id="293" r:id="rId3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02/04/2019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997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02/04/2019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467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02/04/2019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632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02/04/2019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739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02/04/2019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1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02/04/2019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0928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02/04/2019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464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02/04/2019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445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02/04/2019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367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02/04/2019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7891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02/04/2019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7762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745FC-AD35-4931-9E64-D652D62FEB0B}" type="datetimeFigureOut">
              <a:rPr lang="es-ES" smtClean="0"/>
              <a:t>02/04/2019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05D69-26CB-46A9-AC07-45495BA747C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745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25619" y="0"/>
            <a:ext cx="7886700" cy="1325563"/>
          </a:xfrm>
        </p:spPr>
        <p:txBody>
          <a:bodyPr/>
          <a:lstStyle/>
          <a:p>
            <a:pPr algn="ctr"/>
            <a:r>
              <a:rPr lang="es-ES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</a:rPr>
              <a:t>EL RESPETO A LA </a:t>
            </a:r>
            <a:r>
              <a:rPr lang="es-E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</a:rPr>
              <a:t>AUTORIDAD.</a:t>
            </a:r>
            <a:endParaRPr lang="es-E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Algerian" panose="04020705040A02060702" pitchFamily="82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325564"/>
            <a:ext cx="9144000" cy="5532436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INTRODUCCIÓN: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Quiero </a:t>
            </a:r>
            <a:r>
              <a:rPr lang="es-ES" b="1" dirty="0">
                <a:solidFill>
                  <a:schemeClr val="bg1"/>
                </a:solidFill>
              </a:rPr>
              <a:t>referirme a uno de los  principios más fundamentales de cuantos existen. El respeto a la autoridad.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Mucho </a:t>
            </a:r>
            <a:r>
              <a:rPr lang="es-ES" b="1" dirty="0">
                <a:solidFill>
                  <a:schemeClr val="bg1"/>
                </a:solidFill>
              </a:rPr>
              <a:t>depende de este respeto, por cuanto la Autoridad es el mayor regulador de nuestras vidas.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Si </a:t>
            </a:r>
            <a:r>
              <a:rPr lang="es-ES" b="1" dirty="0">
                <a:solidFill>
                  <a:schemeClr val="bg1"/>
                </a:solidFill>
              </a:rPr>
              <a:t>no existieran normas ni reglamentos por los cuales guiar nuestras vidas, ni poderes constituidos, ni juicios, ni Autoridad alguna.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¿</a:t>
            </a:r>
            <a:r>
              <a:rPr lang="es-ES" b="1" dirty="0">
                <a:solidFill>
                  <a:schemeClr val="bg1"/>
                </a:solidFill>
              </a:rPr>
              <a:t>Cómo sería el mundo?.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Simplemente </a:t>
            </a:r>
            <a:r>
              <a:rPr lang="es-ES" b="1" dirty="0">
                <a:solidFill>
                  <a:schemeClr val="bg1"/>
                </a:solidFill>
              </a:rPr>
              <a:t>catastrófico.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Las </a:t>
            </a:r>
            <a:r>
              <a:rPr lang="es-ES" b="1" dirty="0">
                <a:solidFill>
                  <a:schemeClr val="bg1"/>
                </a:solidFill>
              </a:rPr>
              <a:t>personas no pueden vivir juntas ni coexistir sin unas ordenanzas y reglamentos que sirvan de guía.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¿</a:t>
            </a:r>
            <a:r>
              <a:rPr lang="es-ES" b="1" dirty="0">
                <a:solidFill>
                  <a:schemeClr val="bg1"/>
                </a:solidFill>
              </a:rPr>
              <a:t>Que ocurriría si cada cual tuviera la libertad de hacer lo que le viniera en gana sin el menor respeto hacia los demás?.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Dios </a:t>
            </a:r>
            <a:r>
              <a:rPr lang="es-ES" b="1" dirty="0">
                <a:solidFill>
                  <a:schemeClr val="bg1"/>
                </a:solidFill>
              </a:rPr>
              <a:t>nos ha dado una Autoridad para vivir en este mundo en la que podemos confiar y podemos vivir.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Sin </a:t>
            </a:r>
            <a:r>
              <a:rPr lang="es-ES" b="1" dirty="0">
                <a:solidFill>
                  <a:schemeClr val="bg1"/>
                </a:solidFill>
              </a:rPr>
              <a:t>ninguna Autoridad, ningún hogar, nación puede prosperar.</a:t>
            </a: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920155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s-ES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</a:rPr>
              <a:t>DEBE HABER RESPETO POR LA AUTORIDAD DE </a:t>
            </a:r>
            <a:r>
              <a:rPr lang="es-E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</a:rPr>
              <a:t>CRISTO.</a:t>
            </a:r>
            <a:endParaRPr lang="es-E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Algerian" panose="04020705040A020607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786988"/>
            <a:ext cx="5022761" cy="5071011"/>
          </a:xfrm>
        </p:spPr>
        <p:txBody>
          <a:bodyPr>
            <a:normAutofit lnSpcReduction="1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Cuando </a:t>
            </a:r>
            <a:r>
              <a:rPr lang="es-ES" b="1" dirty="0">
                <a:solidFill>
                  <a:schemeClr val="bg1"/>
                </a:solidFill>
              </a:rPr>
              <a:t>Jesús termino el sermón del monte, la gente se maravillo, por que les enseñaba con Autoridad.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Mateo.7:28-29.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Jesús terminó estas palabras, las multitudes se admiraban de su enseñanza;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V.29.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les enseñaba como uno que tiene autoridad, y no como sus escribas. 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56063"/>
            <a:ext cx="3962400" cy="530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97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Los Escribas presumían de tener tanta Autoridad como cualquier maestro, y tenían su apoyo en los privilegios y ventajas que tenían o disfrutaban, pero hablaban como meros </a:t>
            </a:r>
            <a:r>
              <a:rPr lang="es-ES" b="1" dirty="0" smtClean="0">
                <a:solidFill>
                  <a:schemeClr val="bg1"/>
                </a:solidFill>
              </a:rPr>
              <a:t>repetidores. </a:t>
            </a:r>
          </a:p>
          <a:p>
            <a:r>
              <a:rPr lang="es-ES" b="1" dirty="0">
                <a:solidFill>
                  <a:schemeClr val="bg1"/>
                </a:solidFill>
              </a:rPr>
              <a:t>C</a:t>
            </a:r>
            <a:r>
              <a:rPr lang="es-ES" b="1" dirty="0" smtClean="0">
                <a:solidFill>
                  <a:schemeClr val="bg1"/>
                </a:solidFill>
              </a:rPr>
              <a:t>omo </a:t>
            </a:r>
            <a:r>
              <a:rPr lang="es-ES" b="1" dirty="0">
                <a:solidFill>
                  <a:schemeClr val="bg1"/>
                </a:solidFill>
              </a:rPr>
              <a:t>niños de escuela que repiten su lección, no como maestros de lo que </a:t>
            </a:r>
            <a:r>
              <a:rPr lang="es-ES" b="1" dirty="0" smtClean="0">
                <a:solidFill>
                  <a:schemeClr val="bg1"/>
                </a:solidFill>
              </a:rPr>
              <a:t>enseñan.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Así </a:t>
            </a:r>
            <a:r>
              <a:rPr lang="es-ES" b="1" dirty="0">
                <a:solidFill>
                  <a:schemeClr val="bg1"/>
                </a:solidFill>
              </a:rPr>
              <a:t>que la palabra no salía con vida ni fuerza alguna. En cambio Cristo hablaba como un juez que da su sentencia, sus lecciones eran leyes, sus palabras mandatos.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Cristo </a:t>
            </a:r>
            <a:r>
              <a:rPr lang="es-ES" b="1" dirty="0">
                <a:solidFill>
                  <a:schemeClr val="bg1"/>
                </a:solidFill>
              </a:rPr>
              <a:t>mostró Autoridad mucha mayor y más genuina que los Escribas en la cátedra de Moisés.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28" y="9704"/>
            <a:ext cx="3732844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40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Hasta </a:t>
            </a:r>
            <a:r>
              <a:rPr lang="es-ES" b="1" dirty="0">
                <a:solidFill>
                  <a:schemeClr val="bg1"/>
                </a:solidFill>
              </a:rPr>
              <a:t>los Espíritus le obedecen.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Marcos.1:27.</a:t>
            </a:r>
          </a:p>
          <a:p>
            <a:r>
              <a:rPr lang="es-ES" b="1" dirty="0">
                <a:solidFill>
                  <a:schemeClr val="bg1"/>
                </a:solidFill>
              </a:rPr>
              <a:t>Y todos se asombraron de tal manera que discutían entre sí, diciendo: ¿Qué es esto? ¡Una enseñanza nueva con autoridad! El manda aun a los espíritus inmundos y le obedecen. </a:t>
            </a:r>
          </a:p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“AUTORIDAD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”-</a:t>
            </a:r>
            <a:r>
              <a:rPr lang="es-ES" b="1" dirty="0">
                <a:solidFill>
                  <a:schemeClr val="bg1"/>
                </a:solidFill>
              </a:rPr>
              <a:t> Es enseñar con el ejemplo y Jesús enseño con su vida lo que predicaba.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Cristo </a:t>
            </a:r>
            <a:r>
              <a:rPr lang="es-ES" b="1" dirty="0">
                <a:solidFill>
                  <a:schemeClr val="bg1"/>
                </a:solidFill>
              </a:rPr>
              <a:t>tiene toda Autoridad tanto en él: “CIELO COMO EN LA TIERRA”.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Mateo.28:18</a:t>
            </a:r>
            <a:r>
              <a:rPr lang="es-ES" b="1" dirty="0">
                <a:solidFill>
                  <a:schemeClr val="bg1"/>
                </a:solidFill>
              </a:rPr>
              <a:t>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7392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66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Y acercándose Jesús, les habló, diciendo: Toda autoridad me ha sido dada en el cielo y en la tierra.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1</a:t>
            </a:r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. ¿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De donde tiene esta Autoridad</a:t>
            </a:r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?.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Le </a:t>
            </a:r>
            <a:r>
              <a:rPr lang="es-ES" b="1" dirty="0">
                <a:solidFill>
                  <a:schemeClr val="bg1"/>
                </a:solidFill>
              </a:rPr>
              <a:t>ha sido dada por aquel que es la fuente de todo ser y por consiguiente de toda Autoridad, en cuanto a Dios, igual al Padre, toda Autoridad es original y esencialmente suya.</a:t>
            </a:r>
          </a:p>
          <a:p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2</a:t>
            </a:r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. ¿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Dónde tiene esta Autoridad?.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En </a:t>
            </a:r>
            <a:r>
              <a:rPr lang="es-ES" b="1" dirty="0">
                <a:solidFill>
                  <a:schemeClr val="bg1"/>
                </a:solidFill>
              </a:rPr>
              <a:t>el cielo y la tierra, en todo el universo.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42" y="9704"/>
            <a:ext cx="3721458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02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Dios </a:t>
            </a:r>
            <a:r>
              <a:rPr lang="es-ES" b="1" dirty="0">
                <a:solidFill>
                  <a:schemeClr val="bg1"/>
                </a:solidFill>
              </a:rPr>
              <a:t>concedía a su Hijo Autoridad no solamente para hablar y para obrar si no también para juzgar.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Juan.5:26-27.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así como el Padre tiene vida en sí mismo, así también le dio al Hijo el tener vida en sí mismo;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V.27.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y </a:t>
            </a:r>
            <a:r>
              <a:rPr lang="es-ES" b="1" dirty="0">
                <a:solidFill>
                  <a:schemeClr val="bg1"/>
                </a:solidFill>
              </a:rPr>
              <a:t>le dio autoridad para ejecutar juicio, porque es el Hijo del Hombre. 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Apocalipsis.12:10</a:t>
            </a:r>
            <a:r>
              <a:rPr lang="es-ES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0"/>
            <a:ext cx="3887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07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oí una gran voz en el cielo, que decía: Ahora ha venido la salvación, el poder y el reino de nuestro Dios y la autoridad de su Cristo, porque el acusador de nuestros hermanos, el que los acusa delante de nuestro Dios día y noche, ha sido arrojado.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A Cristo </a:t>
            </a:r>
            <a:r>
              <a:rPr lang="es-ES" b="1" dirty="0">
                <a:solidFill>
                  <a:schemeClr val="bg1"/>
                </a:solidFill>
              </a:rPr>
              <a:t>le ha sido dada Autoridad en el cielo y en la tierra para </a:t>
            </a:r>
            <a:r>
              <a:rPr lang="es-ES" b="1" dirty="0" smtClean="0">
                <a:solidFill>
                  <a:schemeClr val="bg1"/>
                </a:solidFill>
              </a:rPr>
              <a:t>juzgar. </a:t>
            </a:r>
          </a:p>
          <a:p>
            <a:r>
              <a:rPr lang="es-ES" b="1" dirty="0">
                <a:solidFill>
                  <a:schemeClr val="bg1"/>
                </a:solidFill>
              </a:rPr>
              <a:t>N</a:t>
            </a:r>
            <a:r>
              <a:rPr lang="es-ES" b="1" dirty="0" smtClean="0">
                <a:solidFill>
                  <a:schemeClr val="bg1"/>
                </a:solidFill>
              </a:rPr>
              <a:t>osotros </a:t>
            </a:r>
            <a:r>
              <a:rPr lang="es-ES" b="1" dirty="0">
                <a:solidFill>
                  <a:schemeClr val="bg1"/>
                </a:solidFill>
              </a:rPr>
              <a:t>debemos respetar esa Autoridad cuando fallamos en el respeto que debemos a la Autoridad de Cristo estamos fallando también en el respeto debido a la Autoridad de Dios (Padre, Hijo, Espíritu Santo).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968" y="9704"/>
            <a:ext cx="3726003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35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43154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</a:rPr>
              <a:t>DEBE HABER RESPETO POR LA AUTORIDAD DE LA </a:t>
            </a:r>
            <a:r>
              <a:rPr lang="es-E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</a:rPr>
              <a:t>BIBLIA.</a:t>
            </a:r>
            <a:endParaRPr lang="es-E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Algerian" panose="04020705040A020607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683958"/>
            <a:ext cx="5460642" cy="5174042"/>
          </a:xfrm>
        </p:spPr>
        <p:txBody>
          <a:bodyPr>
            <a:normAutofit lnSpcReduction="1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La </a:t>
            </a:r>
            <a:r>
              <a:rPr lang="es-ES" b="1" dirty="0">
                <a:solidFill>
                  <a:schemeClr val="bg1"/>
                </a:solidFill>
              </a:rPr>
              <a:t>palabra de Cristo nos ha de juzgar en el </a:t>
            </a:r>
            <a:r>
              <a:rPr lang="es-ES" b="1" dirty="0" smtClean="0">
                <a:solidFill>
                  <a:schemeClr val="bg1"/>
                </a:solidFill>
              </a:rPr>
              <a:t>día </a:t>
            </a:r>
            <a:r>
              <a:rPr lang="es-ES" b="1" dirty="0">
                <a:solidFill>
                  <a:schemeClr val="bg1"/>
                </a:solidFill>
              </a:rPr>
              <a:t>final.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Juan.12:48.</a:t>
            </a:r>
          </a:p>
          <a:p>
            <a:r>
              <a:rPr lang="es-ES" b="1" dirty="0">
                <a:solidFill>
                  <a:schemeClr val="bg1"/>
                </a:solidFill>
              </a:rPr>
              <a:t>El que me rechaza y no recibe mis palabras, tiene quien lo juzgue; la palabra que he hablado, ésa lo juzgará en el día final.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Como </a:t>
            </a:r>
            <a:r>
              <a:rPr lang="es-ES" b="1" dirty="0">
                <a:solidFill>
                  <a:schemeClr val="bg1"/>
                </a:solidFill>
              </a:rPr>
              <a:t>dice la Biblia, debemos atender con mayor diligencia (Prontamente, prisa) a las cosas que hemos oídos.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Hebreos.2:1-3</a:t>
            </a:r>
            <a:r>
              <a:rPr lang="es-ES" b="1" dirty="0">
                <a:solidFill>
                  <a:schemeClr val="bg1"/>
                </a:solidFill>
              </a:rPr>
              <a:t>.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42" y="1683958"/>
            <a:ext cx="3683358" cy="517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47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 tanto, debemos prestar mucha mayor atención a lo que hemos oído, no sea que nos desviemos.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V.2.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si la palabra hablada por medio de ángeles resultó ser inmutable, y toda transgresión y desobediencia recibió una justa retribución,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V.3.</a:t>
            </a:r>
          </a:p>
          <a:p>
            <a:r>
              <a:rPr lang="es-ES" b="1" dirty="0">
                <a:solidFill>
                  <a:schemeClr val="bg1"/>
                </a:solidFill>
              </a:rPr>
              <a:t>¿cómo escaparemos nosotros si descuidamos una salvación tan grande? La cual, después que fue anunciada primeramente por medio del Señor, nos fue confirmada por los que oyeron,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No </a:t>
            </a:r>
            <a:r>
              <a:rPr lang="es-ES" b="1" dirty="0">
                <a:solidFill>
                  <a:schemeClr val="bg1"/>
                </a:solidFill>
              </a:rPr>
              <a:t>hay escapatoria posible si rechazamos esta salvación.</a:t>
            </a:r>
          </a:p>
          <a:p>
            <a:r>
              <a:rPr lang="es-ES" b="1" dirty="0">
                <a:solidFill>
                  <a:schemeClr val="bg1"/>
                </a:solidFill>
              </a:rPr>
              <a:t>Nuestra única esperanza de salvación esta en la palabra que Dios nos ha dado </a:t>
            </a:r>
            <a:r>
              <a:rPr lang="es-ES" b="1" dirty="0" smtClean="0">
                <a:solidFill>
                  <a:schemeClr val="bg1"/>
                </a:solidFill>
              </a:rPr>
              <a:t>atraves </a:t>
            </a:r>
            <a:r>
              <a:rPr lang="es-ES" b="1" dirty="0">
                <a:solidFill>
                  <a:schemeClr val="bg1"/>
                </a:solidFill>
              </a:rPr>
              <a:t>de </a:t>
            </a:r>
            <a:r>
              <a:rPr lang="es-ES" b="1" dirty="0" smtClean="0">
                <a:solidFill>
                  <a:schemeClr val="bg1"/>
                </a:solidFill>
              </a:rPr>
              <a:t>Cristo.</a:t>
            </a:r>
            <a:endParaRPr lang="es-ES" b="1" dirty="0">
              <a:solidFill>
                <a:schemeClr val="bg1"/>
              </a:solidFill>
            </a:endParaRP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7392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63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lnSpcReduction="10000"/>
          </a:bodyPr>
          <a:lstStyle/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1. Ya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que es la única manera para crecer.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I Pedro.2:2.</a:t>
            </a:r>
          </a:p>
          <a:p>
            <a:r>
              <a:rPr lang="es-ES" b="1" dirty="0">
                <a:solidFill>
                  <a:schemeClr val="bg1"/>
                </a:solidFill>
              </a:rPr>
              <a:t>desead como niños recién nacidos, la leche pura de la palabra, para que por ella crezcáis para salvación, </a:t>
            </a:r>
          </a:p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2. Ya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que son las únicas que nos pueden hacer perfectos.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II Timoteo.3:16-17</a:t>
            </a:r>
            <a:r>
              <a:rPr lang="es-ES" b="1" dirty="0">
                <a:solidFill>
                  <a:schemeClr val="bg1"/>
                </a:solidFill>
              </a:rPr>
              <a:t>.</a:t>
            </a:r>
          </a:p>
          <a:p>
            <a:r>
              <a:rPr lang="es-ES" b="1" dirty="0">
                <a:solidFill>
                  <a:schemeClr val="bg1"/>
                </a:solidFill>
              </a:rPr>
              <a:t>Toda Escritura es inspirada por Dios y útil para enseñar, para reprender, para corregir, para instruir en justicia,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V.17.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7392" cy="32872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3657779"/>
            <a:ext cx="388942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44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850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 fin de que el hombre de Dios sea perfecto, equipado para toda buena obra. </a:t>
            </a:r>
          </a:p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3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. Ya que solo en ellas encontramos la vida eterna.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Juan.5:39.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Examináis </a:t>
            </a:r>
            <a:r>
              <a:rPr lang="es-ES" b="1" dirty="0">
                <a:solidFill>
                  <a:schemeClr val="bg1"/>
                </a:solidFill>
              </a:rPr>
              <a:t>las Escrituras porque vosotros pensáis que en ellas tenéis vida eterna; y ellas son las que dan testimonio de mí;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Debemos </a:t>
            </a:r>
            <a:r>
              <a:rPr lang="es-ES" b="1" dirty="0">
                <a:solidFill>
                  <a:schemeClr val="bg1"/>
                </a:solidFill>
              </a:rPr>
              <a:t>hablar donde ella habla y callar donde ella calla.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I Pedro.4:11.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El </a:t>
            </a:r>
            <a:r>
              <a:rPr lang="es-ES" b="1" dirty="0">
                <a:solidFill>
                  <a:schemeClr val="bg1"/>
                </a:solidFill>
              </a:rPr>
              <a:t>que habla, que hable conforme a las palabras de Dios; el que sirve, que lo haga por la fortaleza que Dios da, para que en todo Dios sea glorificado mediante Jesucristo, a quien pertenecen la gloria y el dominio por los siglos de los siglos. Amén.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48" y="9704"/>
            <a:ext cx="3747752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97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0275"/>
            <a:ext cx="7886700" cy="1325563"/>
          </a:xfrm>
        </p:spPr>
        <p:txBody>
          <a:bodyPr/>
          <a:lstStyle/>
          <a:p>
            <a:pPr algn="ctr"/>
            <a:r>
              <a:rPr lang="es-ES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</a:rPr>
              <a:t>DEBE HABER RESPETO POR LA AUTORIDAD DE </a:t>
            </a:r>
            <a:r>
              <a:rPr lang="es-E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</a:rPr>
              <a:t>DIOS.</a:t>
            </a:r>
            <a:endParaRPr lang="es-E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Algerian" panose="04020705040A020607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774110"/>
            <a:ext cx="5409127" cy="5083890"/>
          </a:xfrm>
        </p:spPr>
        <p:txBody>
          <a:bodyPr>
            <a:normAutofit lnSpcReduction="10000"/>
          </a:bodyPr>
          <a:lstStyle/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“AUTORIDAD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”</a:t>
            </a:r>
            <a:r>
              <a:rPr lang="es-ES" b="1" dirty="0">
                <a:solidFill>
                  <a:schemeClr val="bg1"/>
                </a:solidFill>
              </a:rPr>
              <a:t>- Es el poder de regir o gobernar, el poder de aquel cuya voluntad y mandatos deben ser obedecido por los demás.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Debemos </a:t>
            </a:r>
            <a:r>
              <a:rPr lang="es-ES" b="1" dirty="0">
                <a:solidFill>
                  <a:schemeClr val="bg1"/>
                </a:solidFill>
              </a:rPr>
              <a:t>tener respeto a la Autoridad de Dios:</a:t>
            </a:r>
          </a:p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1. Él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nos hizo.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Salmos.100:3.</a:t>
            </a:r>
          </a:p>
          <a:p>
            <a:r>
              <a:rPr lang="es-ES" b="1" dirty="0">
                <a:solidFill>
                  <a:schemeClr val="bg1"/>
                </a:solidFill>
              </a:rPr>
              <a:t>Sabed que El, el SEÑOR, es Dios; El nos hizo, y no nosotros a nosotros mismos;  pueblo suyo somos  y ovejas de su prado.  </a:t>
            </a:r>
            <a:endParaRPr lang="es-ES" b="1" dirty="0" smtClean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59" y="1774110"/>
            <a:ext cx="3874513" cy="508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41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lnSpcReduction="1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No </a:t>
            </a:r>
            <a:r>
              <a:rPr lang="es-ES" b="1" dirty="0">
                <a:solidFill>
                  <a:schemeClr val="bg1"/>
                </a:solidFill>
              </a:rPr>
              <a:t>debemos ni quitar y añadir.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Apocalipsis.22:18-19.</a:t>
            </a:r>
          </a:p>
          <a:p>
            <a:r>
              <a:rPr lang="es-ES" b="1" dirty="0">
                <a:solidFill>
                  <a:schemeClr val="bg1"/>
                </a:solidFill>
              </a:rPr>
              <a:t>Yo testifico a todos los que oyen las palabras de la profecía de este libro: Si alguno añade a ellas, Dios traerá sobre él las plagas que están escritas en este libro;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V.19.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y </a:t>
            </a:r>
            <a:r>
              <a:rPr lang="es-ES" b="1" dirty="0">
                <a:solidFill>
                  <a:schemeClr val="bg1"/>
                </a:solidFill>
              </a:rPr>
              <a:t>si alguno quita de las palabras del libro de esta profecía, Dios quitará su parte del árbol de la vida y de la ciudad santa descritos en este libro.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Debemos </a:t>
            </a:r>
            <a:r>
              <a:rPr lang="es-ES" b="1" dirty="0">
                <a:solidFill>
                  <a:schemeClr val="bg1"/>
                </a:solidFill>
              </a:rPr>
              <a:t>de respetar el silencio de las escrituras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Ni añadir ni quitar nada.</a:t>
            </a:r>
            <a:endParaRPr lang="es-ES" b="1" dirty="0">
              <a:solidFill>
                <a:schemeClr val="bg1"/>
              </a:solidFill>
            </a:endParaRP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4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s-ES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</a:rPr>
              <a:t>DEBE HABER RESPETO POR LA AUTORIDAD DEL </a:t>
            </a:r>
            <a:r>
              <a:rPr lang="es-E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</a:rPr>
              <a:t>HOGAR.</a:t>
            </a:r>
            <a:endParaRPr lang="es-E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Algerian" panose="04020705040A020607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735472"/>
            <a:ext cx="4945487" cy="512252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Es </a:t>
            </a:r>
            <a:r>
              <a:rPr lang="es-ES" b="1" dirty="0">
                <a:solidFill>
                  <a:schemeClr val="bg1"/>
                </a:solidFill>
              </a:rPr>
              <a:t>en el hogar donde  se echan los cimientos de la vida.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La </a:t>
            </a:r>
            <a:r>
              <a:rPr lang="es-ES" b="1" dirty="0">
                <a:solidFill>
                  <a:schemeClr val="bg1"/>
                </a:solidFill>
              </a:rPr>
              <a:t>esposa debe sujetarse al marido por que él es la cabeza del hogar.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Efesios.5:22-24. </a:t>
            </a:r>
          </a:p>
          <a:p>
            <a:r>
              <a:rPr lang="es-ES" b="1" dirty="0">
                <a:solidFill>
                  <a:schemeClr val="bg1"/>
                </a:solidFill>
              </a:rPr>
              <a:t>Las mujeres estén sometidas a sus propios maridos como al Señor.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V.23.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el marido es cabeza de la mujer, así como Cristo es cabeza de la iglesia, siendo El mismo el Salvador del cuerpo.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486" y="1608584"/>
            <a:ext cx="4196485" cy="524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V.24.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así como la iglesia está sujeta a Cristo, también las mujeres deben estarlo a sus maridos en todo.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Colosenses.3:18</a:t>
            </a:r>
            <a:r>
              <a:rPr lang="es-ES" b="1" dirty="0">
                <a:solidFill>
                  <a:schemeClr val="bg1"/>
                </a:solidFill>
              </a:rPr>
              <a:t>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Mujeres, estad sujetas a vuestros maridos, como conviene en el Señor. </a:t>
            </a:r>
          </a:p>
          <a:p>
            <a:r>
              <a:rPr lang="es-ES" b="1" dirty="0">
                <a:solidFill>
                  <a:schemeClr val="bg1"/>
                </a:solidFill>
              </a:rPr>
              <a:t>I Pedro.3:1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>
                <a:solidFill>
                  <a:schemeClr val="bg1"/>
                </a:solidFill>
              </a:rPr>
              <a:t>Asimismo vosotras, mujeres, estad sujetas a vuestros maridos, de modo que si algunos de ellos son desobedientes a la palabra, puedan ser ganados sin palabra alguna por la conducta de sus mujeres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7391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0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La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mujer debe respetar a su marido.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Efesios.5:33.</a:t>
            </a:r>
          </a:p>
          <a:p>
            <a:r>
              <a:rPr lang="es-ES" b="1" dirty="0">
                <a:solidFill>
                  <a:schemeClr val="bg1"/>
                </a:solidFill>
              </a:rPr>
              <a:t>En todo caso, cada uno de vosotros ame también a su mujer como a sí mismo, y que la mujer respete a su marido. </a:t>
            </a:r>
          </a:p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El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marido debe amar a su esposa.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Efesios.5:25,28. </a:t>
            </a:r>
          </a:p>
          <a:p>
            <a:r>
              <a:rPr lang="es-ES" b="1" dirty="0">
                <a:solidFill>
                  <a:schemeClr val="bg1"/>
                </a:solidFill>
              </a:rPr>
              <a:t>Maridos, amad a vuestras mujeres, así como Cristo amó a la iglesia y se dio a sí mismo por ella,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V.28.</a:t>
            </a:r>
          </a:p>
          <a:p>
            <a:endParaRPr lang="es-ES" b="1" dirty="0" smtClean="0"/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7392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69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Así también deben amar los maridos a sus mujeres, como a sus propios cuerpos. El que ama a su mujer, a sí mismo se ama.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Colosenses.3:19.</a:t>
            </a:r>
          </a:p>
          <a:p>
            <a:r>
              <a:rPr lang="es-ES" b="1" dirty="0">
                <a:solidFill>
                  <a:schemeClr val="bg1"/>
                </a:solidFill>
              </a:rPr>
              <a:t>Maridos, amad a vuestras mujeres y no seáis ásperos con ellas. </a:t>
            </a:r>
          </a:p>
          <a:p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Debe vivir sabiamente con ella.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I </a:t>
            </a:r>
            <a:r>
              <a:rPr lang="es-ES" b="1" dirty="0">
                <a:solidFill>
                  <a:schemeClr val="bg1"/>
                </a:solidFill>
              </a:rPr>
              <a:t>Pedro.3:7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>
                <a:solidFill>
                  <a:schemeClr val="bg1"/>
                </a:solidFill>
              </a:rPr>
              <a:t>Y vosotros, maridos, igualmente, convivid de manera comprensiva con vuestras mujeres, como con un vaso más frágil, puesto que es mujer, dándole honor como a coheredera de la gracia de la vida, para que vuestras oraciones no sean estorbadas.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00" y="9704"/>
            <a:ext cx="3803099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96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/>
          </a:bodyPr>
          <a:lstStyle/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Los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hijos deben obedecer a los padres.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Efesios.6:1-3.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Hijos</a:t>
            </a:r>
            <a:r>
              <a:rPr lang="es-ES" b="1" dirty="0">
                <a:solidFill>
                  <a:schemeClr val="bg1"/>
                </a:solidFill>
              </a:rPr>
              <a:t>, obedeced a vuestros padres en el Señor, porque esto es justo.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V.2.</a:t>
            </a:r>
          </a:p>
          <a:p>
            <a:r>
              <a:rPr lang="es-ES" b="1" dirty="0">
                <a:solidFill>
                  <a:schemeClr val="bg1"/>
                </a:solidFill>
              </a:rPr>
              <a:t>HONRA A TU PADRE Y A tu MADRE (que es el primer mandamiento con promesa),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V.3.</a:t>
            </a:r>
          </a:p>
          <a:p>
            <a:r>
              <a:rPr lang="es-ES" b="1" dirty="0">
                <a:solidFill>
                  <a:schemeClr val="bg1"/>
                </a:solidFill>
              </a:rPr>
              <a:t>PARA QUE TE VAYA BIEN, Y PARA QUE TENGAS LARGA VIDA SOBRE LA TIERRA.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Colosenses.3:20</a:t>
            </a:r>
            <a:r>
              <a:rPr lang="es-ES" b="1" dirty="0">
                <a:solidFill>
                  <a:schemeClr val="bg1"/>
                </a:solidFill>
              </a:rPr>
              <a:t>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9420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30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Hijos, sed obedientes a vuestros padres en todo, porque esto es agradable al Señor. </a:t>
            </a:r>
          </a:p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Los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padres no deben provocar </a:t>
            </a:r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a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ira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a</a:t>
            </a:r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sus hijos. </a:t>
            </a:r>
          </a:p>
          <a:p>
            <a:r>
              <a:rPr lang="es-ES" b="1" dirty="0">
                <a:solidFill>
                  <a:schemeClr val="bg1"/>
                </a:solidFill>
              </a:rPr>
              <a:t>Efesios.6:4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Y </a:t>
            </a:r>
            <a:r>
              <a:rPr lang="es-ES" b="1" dirty="0">
                <a:solidFill>
                  <a:schemeClr val="bg1"/>
                </a:solidFill>
              </a:rPr>
              <a:t>vosotros, padres, no provoquéis a ira a vuestros hijos, sino criadlos en la disciplina e instrucción del Señor. </a:t>
            </a:r>
          </a:p>
          <a:p>
            <a:r>
              <a:rPr lang="es-ES" b="1" dirty="0">
                <a:solidFill>
                  <a:schemeClr val="bg1"/>
                </a:solidFill>
              </a:rPr>
              <a:t>Colosenses.3:21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>
                <a:solidFill>
                  <a:schemeClr val="bg1"/>
                </a:solidFill>
              </a:rPr>
              <a:t>Padres, no exasperéis a vuestros hijos, para que no se desalienten. </a:t>
            </a:r>
          </a:p>
          <a:p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Los padres deben disciplinar a sus hijos</a:t>
            </a:r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:</a:t>
            </a:r>
            <a:endParaRPr lang="es-ES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7392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6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1. Castiga a su hijo.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Proverbios.19:18.</a:t>
            </a:r>
          </a:p>
          <a:p>
            <a:r>
              <a:rPr lang="es-ES" b="1" dirty="0">
                <a:solidFill>
                  <a:schemeClr val="bg1"/>
                </a:solidFill>
              </a:rPr>
              <a:t>Corrige a tu hijo mientras hay esperanza, pero no desee tu alma causarle la muerte.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2. La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vara de la disciplina lo alejara de él.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Proverbios.22:15.</a:t>
            </a:r>
          </a:p>
          <a:p>
            <a:r>
              <a:rPr lang="es-ES" b="1" dirty="0">
                <a:solidFill>
                  <a:schemeClr val="bg1"/>
                </a:solidFill>
              </a:rPr>
              <a:t>La necedad está ligada al corazón del niño; la vara de la disciplina la alejará de él. </a:t>
            </a:r>
          </a:p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3. No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escatimes (</a:t>
            </a:r>
            <a:r>
              <a:rPr lang="es-ES" b="1" u="sng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Rehuses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) la disciplina al niño.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>
                <a:solidFill>
                  <a:schemeClr val="bg1"/>
                </a:solidFill>
              </a:rPr>
              <a:t>Proverbios.23:13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366" y="-312268"/>
            <a:ext cx="4181579" cy="717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355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No escatimes la disciplina del niño; aunque lo castigues con vara, no morirá. </a:t>
            </a:r>
          </a:p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4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. El que detiene el castigo, a su hijo odia. </a:t>
            </a:r>
          </a:p>
          <a:p>
            <a:r>
              <a:rPr lang="es-ES" b="1" dirty="0">
                <a:solidFill>
                  <a:schemeClr val="bg1"/>
                </a:solidFill>
              </a:rPr>
              <a:t>Proverbios.13:24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El </a:t>
            </a:r>
            <a:r>
              <a:rPr lang="es-ES" b="1" dirty="0">
                <a:solidFill>
                  <a:schemeClr val="bg1"/>
                </a:solidFill>
              </a:rPr>
              <a:t>que escatima la vara odia a su hijo, mas el que lo ama lo disciplina con diligencia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>
                <a:solidFill>
                  <a:schemeClr val="bg1"/>
                </a:solidFill>
              </a:rPr>
              <a:t>La disciplina es la otra cara de la enseñanza. </a:t>
            </a:r>
          </a:p>
          <a:p>
            <a:r>
              <a:rPr lang="es-ES" b="1" dirty="0">
                <a:solidFill>
                  <a:schemeClr val="bg1"/>
                </a:solidFill>
              </a:rPr>
              <a:t>Aun los niños con un espíritu de aprendizaje necesitan explicaciones detalladas, mucha paciencia, oportunidades para entrenarse y experimentar, así como el derecho a aprender mediante sus errores. 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28" y="3949670"/>
            <a:ext cx="3979572" cy="2908330"/>
          </a:xfrm>
          <a:prstGeom prst="rect">
            <a:avLst/>
          </a:prstGeom>
        </p:spPr>
      </p:pic>
      <p:sp>
        <p:nvSpPr>
          <p:cNvPr id="7" name="Llamada con línea 1 6"/>
          <p:cNvSpPr/>
          <p:nvPr/>
        </p:nvSpPr>
        <p:spPr>
          <a:xfrm>
            <a:off x="5164429" y="9704"/>
            <a:ext cx="3979571" cy="3769761"/>
          </a:xfrm>
          <a:prstGeom prst="borderCallout1">
            <a:avLst>
              <a:gd name="adj1" fmla="val 20458"/>
              <a:gd name="adj2" fmla="val 728"/>
              <a:gd name="adj3" fmla="val 21092"/>
              <a:gd name="adj4" fmla="val -820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Alude a reprender al niño con la mano o un instrumento que no lo lastime. La Biblia enseña que la reprensión debe estar asociada a una actitud amorosa y paciente que los azotes son necesarios al administrar disciplina que los padres no se deben exceder al disciplinar a sus hijos y que hace falta para mantenerlos en el camino recto.</a:t>
            </a:r>
          </a:p>
        </p:txBody>
      </p:sp>
    </p:spTree>
    <p:extLst>
      <p:ext uri="{BB962C8B-B14F-4D97-AF65-F5344CB8AC3E}">
        <p14:creationId xmlns:p14="http://schemas.microsoft.com/office/powerpoint/2010/main" val="1484766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Pero </a:t>
            </a:r>
            <a:r>
              <a:rPr lang="es-ES" b="1" dirty="0">
                <a:solidFill>
                  <a:schemeClr val="bg1"/>
                </a:solidFill>
              </a:rPr>
              <a:t>un niño consentido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Rebelde.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I Samuel.15:23. </a:t>
            </a:r>
          </a:p>
          <a:p>
            <a:r>
              <a:rPr lang="es-ES" b="1" dirty="0">
                <a:solidFill>
                  <a:schemeClr val="bg1"/>
                </a:solidFill>
              </a:rPr>
              <a:t>O</a:t>
            </a:r>
            <a:r>
              <a:rPr lang="es-ES" b="1" dirty="0" smtClean="0">
                <a:solidFill>
                  <a:schemeClr val="bg1"/>
                </a:solidFill>
              </a:rPr>
              <a:t> terco </a:t>
            </a:r>
            <a:r>
              <a:rPr lang="es-ES" b="1" dirty="0">
                <a:solidFill>
                  <a:schemeClr val="bg1"/>
                </a:solidFill>
              </a:rPr>
              <a:t>se desentiende de lo que le han enseñado y rompe la armonía familiar.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La </a:t>
            </a:r>
            <a:r>
              <a:rPr lang="es-ES" b="1" dirty="0">
                <a:solidFill>
                  <a:schemeClr val="bg1"/>
                </a:solidFill>
              </a:rPr>
              <a:t>respuesta divina a ello es la disciplina firme y amorosa.</a:t>
            </a:r>
          </a:p>
          <a:p>
            <a:r>
              <a:rPr lang="es-ES" b="1" dirty="0">
                <a:solidFill>
                  <a:schemeClr val="bg1"/>
                </a:solidFill>
              </a:rPr>
              <a:t>La Biblia hace una clara distinción entre la disciplina y el abuso físico. La disciplina puede ser dolorosa, pero no perjudicial.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Nunca </a:t>
            </a:r>
            <a:r>
              <a:rPr lang="es-ES" b="1" dirty="0">
                <a:solidFill>
                  <a:schemeClr val="bg1"/>
                </a:solidFill>
              </a:rPr>
              <a:t>debemos hacer daño a un niño </a:t>
            </a:r>
            <a:r>
              <a:rPr lang="es-ES" b="1" dirty="0" smtClean="0">
                <a:solidFill>
                  <a:schemeClr val="bg1"/>
                </a:solidFill>
              </a:rPr>
              <a:t>aunque </a:t>
            </a:r>
            <a:r>
              <a:rPr lang="es-ES" b="1" dirty="0">
                <a:solidFill>
                  <a:schemeClr val="bg1"/>
                </a:solidFill>
              </a:rPr>
              <a:t>en ocasiones el dolor puede formar parte de una corrección efectiva.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Dios </a:t>
            </a:r>
            <a:r>
              <a:rPr lang="es-ES" b="1" dirty="0">
                <a:solidFill>
                  <a:schemeClr val="bg1"/>
                </a:solidFill>
              </a:rPr>
              <a:t>mismo se describe como un partidario estricto de la </a:t>
            </a:r>
            <a:r>
              <a:rPr lang="es-ES" b="1" dirty="0" smtClean="0">
                <a:solidFill>
                  <a:schemeClr val="bg1"/>
                </a:solidFill>
              </a:rPr>
              <a:t>disciplina.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En </a:t>
            </a:r>
            <a:r>
              <a:rPr lang="es-ES" b="1" dirty="0">
                <a:solidFill>
                  <a:schemeClr val="bg1"/>
                </a:solidFill>
              </a:rPr>
              <a:t>el hogar hay responsabilidad para todos padres- Madres- hijos, y todos deben respetar esta Autoridad dada por Dios.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0"/>
            <a:ext cx="3887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77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Él nos dio el ser, es </a:t>
            </a:r>
            <a:r>
              <a:rPr lang="es-ES" b="1" dirty="0" smtClean="0">
                <a:solidFill>
                  <a:schemeClr val="bg1"/>
                </a:solidFill>
              </a:rPr>
              <a:t>El </a:t>
            </a:r>
            <a:r>
              <a:rPr lang="es-ES" b="1" dirty="0">
                <a:solidFill>
                  <a:schemeClr val="bg1"/>
                </a:solidFill>
              </a:rPr>
              <a:t>autor de nuestro cuerpo y de nuestro Espíritu o alma.</a:t>
            </a:r>
          </a:p>
          <a:p>
            <a:r>
              <a:rPr lang="es-ES" b="1" dirty="0">
                <a:solidFill>
                  <a:schemeClr val="bg1"/>
                </a:solidFill>
              </a:rPr>
              <a:t>Nosotros no pudimos hacernos a nosotros mismos, por la sencilla razón de que para hacer algo, es preciso existir ya de ante manos y que por consiguiente somos propiedad suya.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Él </a:t>
            </a:r>
            <a:r>
              <a:rPr lang="es-ES" b="1" dirty="0">
                <a:solidFill>
                  <a:schemeClr val="bg1"/>
                </a:solidFill>
              </a:rPr>
              <a:t>es nuestro supremo soberano y gobernador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2. Él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nos da la vida, aliento y todas las cosas.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Hechos.17:25.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ni </a:t>
            </a:r>
            <a:r>
              <a:rPr lang="es-ES" b="1" dirty="0">
                <a:solidFill>
                  <a:schemeClr val="bg1"/>
                </a:solidFill>
              </a:rPr>
              <a:t>es servido por manos humanas, como si necesitara de algo, puesto que El da a todos vida y aliento y todas las cosas;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0"/>
            <a:ext cx="3887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85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2738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</a:rPr>
              <a:t>DEBE </a:t>
            </a:r>
            <a:r>
              <a:rPr lang="es-ES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</a:rPr>
              <a:t>HABER RESPETO POR LA AUTORIDAD DE  LOS PODERES </a:t>
            </a:r>
            <a:r>
              <a:rPr lang="es-ES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</a:rPr>
              <a:t>CONSTITUIDOS.</a:t>
            </a:r>
            <a:r>
              <a:rPr lang="es-ES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</a:rPr>
              <a:t/>
            </a:r>
            <a:br>
              <a:rPr lang="es-ES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</a:rPr>
            </a:br>
            <a:endParaRPr lang="es-ES" b="1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lgerian" panose="04020705040A020607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1864262"/>
            <a:ext cx="5331854" cy="4993738"/>
          </a:xfrm>
        </p:spPr>
        <p:txBody>
          <a:bodyPr>
            <a:normAutofit lnSpcReduction="1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He </a:t>
            </a:r>
            <a:r>
              <a:rPr lang="es-ES" b="1" dirty="0">
                <a:solidFill>
                  <a:schemeClr val="bg1"/>
                </a:solidFill>
              </a:rPr>
              <a:t>aquí lo que </a:t>
            </a:r>
            <a:r>
              <a:rPr lang="es-ES" b="1" dirty="0" smtClean="0">
                <a:solidFill>
                  <a:schemeClr val="bg1"/>
                </a:solidFill>
              </a:rPr>
              <a:t>El </a:t>
            </a:r>
            <a:r>
              <a:rPr lang="es-ES" b="1" dirty="0">
                <a:solidFill>
                  <a:schemeClr val="bg1"/>
                </a:solidFill>
              </a:rPr>
              <a:t>Espíritu Santo ha dicho o revelado sobre esta cuestión:</a:t>
            </a:r>
          </a:p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1. Debemos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obedecer a nuestros gobernantes y sujetarnos a ellos.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Romanos.13:1-2.</a:t>
            </a:r>
          </a:p>
          <a:p>
            <a:r>
              <a:rPr lang="es-ES" b="1" dirty="0">
                <a:solidFill>
                  <a:schemeClr val="bg1"/>
                </a:solidFill>
              </a:rPr>
              <a:t>Sométase toda persona a las autoridades que gobiernan; porque no hay autoridad sino de Dios, y las que existen, por Dios son constituidas.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912" y="1864262"/>
            <a:ext cx="3812087" cy="499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51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V.2.</a:t>
            </a:r>
          </a:p>
          <a:p>
            <a:r>
              <a:rPr lang="es-ES" b="1" dirty="0">
                <a:solidFill>
                  <a:schemeClr val="bg1"/>
                </a:solidFill>
              </a:rPr>
              <a:t>Por consiguiente, el que resiste a la autoridad, a lo ordenado por Dios se ha opuesto; y los que se han opuesto, sobre sí recibirán condenación.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Toda </a:t>
            </a:r>
            <a:r>
              <a:rPr lang="es-ES" b="1" dirty="0" smtClean="0">
                <a:solidFill>
                  <a:schemeClr val="bg1"/>
                </a:solidFill>
              </a:rPr>
              <a:t>persona.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Romanos.2:9.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Habrá </a:t>
            </a:r>
            <a:r>
              <a:rPr lang="es-ES" b="1" dirty="0">
                <a:solidFill>
                  <a:schemeClr val="bg1"/>
                </a:solidFill>
              </a:rPr>
              <a:t>tribulación y angustia para toda alma humana que hace lo malo, el judío primeramente y también el griego;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De </a:t>
            </a:r>
            <a:r>
              <a:rPr lang="es-ES" b="1" dirty="0">
                <a:solidFill>
                  <a:schemeClr val="bg1"/>
                </a:solidFill>
              </a:rPr>
              <a:t>parte de Dios- Dios es </a:t>
            </a:r>
            <a:r>
              <a:rPr lang="es-ES" b="1" dirty="0" smtClean="0">
                <a:solidFill>
                  <a:schemeClr val="bg1"/>
                </a:solidFill>
              </a:rPr>
              <a:t>El </a:t>
            </a:r>
            <a:r>
              <a:rPr lang="es-ES" b="1" dirty="0">
                <a:solidFill>
                  <a:schemeClr val="bg1"/>
                </a:solidFill>
              </a:rPr>
              <a:t>Autor de orden, no de anarquía.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Ha </a:t>
            </a:r>
            <a:r>
              <a:rPr lang="es-ES" b="1" dirty="0">
                <a:solidFill>
                  <a:schemeClr val="bg1"/>
                </a:solidFill>
              </a:rPr>
              <a:t>sido establecido- Se mantiene ordenadas por Dios.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Él </a:t>
            </a:r>
            <a:r>
              <a:rPr lang="es-ES" b="1" dirty="0">
                <a:solidFill>
                  <a:schemeClr val="bg1"/>
                </a:solidFill>
              </a:rPr>
              <a:t>que se opone o resiste a esto, a tomado su postura en contra a lo establecido a Dios.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0" y="9704"/>
            <a:ext cx="4005330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6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Debemos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estar sujetos.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Tito.3:1.</a:t>
            </a:r>
          </a:p>
          <a:p>
            <a:r>
              <a:rPr lang="es-ES" b="1" dirty="0">
                <a:solidFill>
                  <a:schemeClr val="bg1"/>
                </a:solidFill>
              </a:rPr>
              <a:t>Recuérdales que estén sujetos a los gobernantes, a las autoridades; que sean obedientes, que estén preparados para toda buena obra; </a:t>
            </a:r>
          </a:p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Debemos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someternos por causa del Señor a toda institución humana.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I Pedro.2:13-15.</a:t>
            </a:r>
          </a:p>
          <a:p>
            <a:r>
              <a:rPr lang="es-ES" b="1" dirty="0">
                <a:solidFill>
                  <a:schemeClr val="bg1"/>
                </a:solidFill>
              </a:rPr>
              <a:t>Someteos, por causa del Señor, a toda institución humana, ya sea al rey, como autoridad,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9420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28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V.14.</a:t>
            </a:r>
          </a:p>
          <a:p>
            <a:r>
              <a:rPr lang="es-ES" b="1" dirty="0">
                <a:solidFill>
                  <a:schemeClr val="bg1"/>
                </a:solidFill>
              </a:rPr>
              <a:t>o a los gobernadores, como enviados por él para castigo de los malhechores y alabanza de los que hacen el bien.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V.15.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esta es la voluntad de Dios: que haciendo bien, hagáis enmudecer la ignorancia de los hombres insensatos.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El propio contexto singulariza solo al rey, como Autoridad soberana en el plano terrenal humano, y a los “GOBERNATES”.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Delegados </a:t>
            </a:r>
            <a:r>
              <a:rPr lang="es-ES" b="1" dirty="0">
                <a:solidFill>
                  <a:schemeClr val="bg1"/>
                </a:solidFill>
              </a:rPr>
              <a:t>del rey en las diversas provincias del imperio en relación con la administración de la justicia y el mantenimiento del orden publico.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00" y="9704"/>
            <a:ext cx="3803100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58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lnSpcReduction="1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La </a:t>
            </a:r>
            <a:r>
              <a:rPr lang="es-ES" b="1" dirty="0">
                <a:solidFill>
                  <a:schemeClr val="bg1"/>
                </a:solidFill>
              </a:rPr>
              <a:t>mención de las funciones que ejercen el rey y los gobernantes del estado no significa que los cristianos hayan de someterse a las Autoridades únicamente cuando estas cumplan perfectamente con sus funciones </a:t>
            </a:r>
            <a:r>
              <a:rPr lang="es-ES" b="1" dirty="0" smtClean="0">
                <a:solidFill>
                  <a:schemeClr val="bg1"/>
                </a:solidFill>
              </a:rPr>
              <a:t>respectivas. </a:t>
            </a:r>
          </a:p>
          <a:p>
            <a:r>
              <a:rPr lang="es-ES" b="1" dirty="0">
                <a:solidFill>
                  <a:schemeClr val="bg1"/>
                </a:solidFill>
              </a:rPr>
              <a:t>P</a:t>
            </a:r>
            <a:r>
              <a:rPr lang="es-ES" b="1" dirty="0" smtClean="0">
                <a:solidFill>
                  <a:schemeClr val="bg1"/>
                </a:solidFill>
              </a:rPr>
              <a:t>ues </a:t>
            </a:r>
            <a:r>
              <a:rPr lang="es-ES" b="1" dirty="0">
                <a:solidFill>
                  <a:schemeClr val="bg1"/>
                </a:solidFill>
              </a:rPr>
              <a:t>entonces se abriría la puerta a toda interpretación subjetiva acerca del uso o abuso de la </a:t>
            </a:r>
            <a:r>
              <a:rPr lang="es-ES" b="1" dirty="0" smtClean="0">
                <a:solidFill>
                  <a:schemeClr val="bg1"/>
                </a:solidFill>
              </a:rPr>
              <a:t>Autoridad.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(</a:t>
            </a:r>
            <a:r>
              <a:rPr lang="es-ES" b="1" dirty="0">
                <a:solidFill>
                  <a:schemeClr val="bg1"/>
                </a:solidFill>
              </a:rPr>
              <a:t>La historia nos ofrece muchos y triste ejemplos de las consecuencias que acarrea tal mentalidad, Sublevaciones, guerras civiles, asesinatos de personas constituidas en Autoridad).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9420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45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Él cristiano esta obligado a someterse a las Autoridades y acatar el régimen constituido, mientras no se le quiera forzar a hacer algo que es claramente contrario a la voluntad de Dios.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Hechos.4:19-20. </a:t>
            </a:r>
          </a:p>
          <a:p>
            <a:r>
              <a:rPr lang="es-ES" b="1" dirty="0">
                <a:solidFill>
                  <a:schemeClr val="bg1"/>
                </a:solidFill>
              </a:rPr>
              <a:t>Mas respondiendo Pedro y Juan, les dijeron: Vosotros mismos juzgad si es justo delante de Dios obedecer a vosotros antes que a Dios;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V.20.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porque </a:t>
            </a:r>
            <a:r>
              <a:rPr lang="es-ES" b="1" dirty="0">
                <a:solidFill>
                  <a:schemeClr val="bg1"/>
                </a:solidFill>
              </a:rPr>
              <a:t>nosotros no podemos dejar de decir lo que hemos visto y oído.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Hechos.5:29</a:t>
            </a:r>
            <a:r>
              <a:rPr lang="es-ES" b="1" dirty="0">
                <a:solidFill>
                  <a:schemeClr val="bg1"/>
                </a:solidFill>
              </a:rPr>
              <a:t>. </a:t>
            </a:r>
            <a:endParaRPr lang="es-ES" b="1" dirty="0" smtClean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90" y="9704"/>
            <a:ext cx="3771481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79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Mas respondiendo Pedro y los apóstoles, dijeron: Debemos obedecer a Dios antes que a los hombres.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Siempre </a:t>
            </a:r>
            <a:r>
              <a:rPr lang="es-ES" b="1" dirty="0">
                <a:solidFill>
                  <a:schemeClr val="bg1"/>
                </a:solidFill>
              </a:rPr>
              <a:t>conviene recordar que el emperador Romano, cuando Pedro escribía esto era Nerón el perverso </a:t>
            </a:r>
            <a:r>
              <a:rPr lang="es-ES" b="1" dirty="0" smtClean="0">
                <a:solidFill>
                  <a:schemeClr val="bg1"/>
                </a:solidFill>
              </a:rPr>
              <a:t>tirano.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Tal </a:t>
            </a:r>
            <a:r>
              <a:rPr lang="es-ES" b="1" dirty="0">
                <a:solidFill>
                  <a:schemeClr val="bg1"/>
                </a:solidFill>
              </a:rPr>
              <a:t>es la voluntad de Dios, cuando dejamos de respetar la Autoridad de los poderes superiores estamos dejando de respetar la Autoridad de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13" y="9704"/>
            <a:ext cx="4029059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17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s-ES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</a:rPr>
              <a:t>CONCLUSIÓN: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210614"/>
            <a:ext cx="9144000" cy="5647386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¿Cuál </a:t>
            </a:r>
            <a:r>
              <a:rPr lang="es-ES" b="1" dirty="0">
                <a:solidFill>
                  <a:schemeClr val="bg1"/>
                </a:solidFill>
              </a:rPr>
              <a:t>es tu respeto a la Autoridad?.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¿Reconoces </a:t>
            </a:r>
            <a:r>
              <a:rPr lang="es-ES" b="1" dirty="0">
                <a:solidFill>
                  <a:schemeClr val="bg1"/>
                </a:solidFill>
              </a:rPr>
              <a:t>completamente y conservas el principio de Autoridad?.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Respetemos </a:t>
            </a:r>
            <a:r>
              <a:rPr lang="es-ES" b="1" dirty="0">
                <a:solidFill>
                  <a:schemeClr val="bg1"/>
                </a:solidFill>
              </a:rPr>
              <a:t>la Autoridad de: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1. Dios</a:t>
            </a:r>
            <a:r>
              <a:rPr lang="es-ES" b="1" dirty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2. Cristo</a:t>
            </a:r>
            <a:r>
              <a:rPr lang="es-ES" b="1" dirty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3. La </a:t>
            </a:r>
            <a:r>
              <a:rPr lang="es-ES" b="1" dirty="0">
                <a:solidFill>
                  <a:schemeClr val="bg1"/>
                </a:solidFill>
              </a:rPr>
              <a:t>Biblia.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4. El </a:t>
            </a:r>
            <a:r>
              <a:rPr lang="es-ES" b="1" dirty="0">
                <a:solidFill>
                  <a:schemeClr val="bg1"/>
                </a:solidFill>
              </a:rPr>
              <a:t>Hogar.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5. Los </a:t>
            </a:r>
            <a:r>
              <a:rPr lang="es-ES" b="1" dirty="0">
                <a:solidFill>
                  <a:schemeClr val="bg1"/>
                </a:solidFill>
              </a:rPr>
              <a:t>gobernantes.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¿Tienes </a:t>
            </a:r>
            <a:r>
              <a:rPr lang="es-ES" b="1" dirty="0">
                <a:solidFill>
                  <a:schemeClr val="bg1"/>
                </a:solidFill>
              </a:rPr>
              <a:t>el debido </a:t>
            </a:r>
            <a:r>
              <a:rPr lang="es-ES" b="1">
                <a:solidFill>
                  <a:schemeClr val="bg1"/>
                </a:solidFill>
              </a:rPr>
              <a:t>respeto </a:t>
            </a:r>
            <a:r>
              <a:rPr lang="es-ES" b="1" smtClean="0">
                <a:solidFill>
                  <a:schemeClr val="bg1"/>
                </a:solidFill>
              </a:rPr>
              <a:t>a </a:t>
            </a:r>
            <a:r>
              <a:rPr lang="es-ES" b="1" dirty="0">
                <a:solidFill>
                  <a:schemeClr val="bg1"/>
                </a:solidFill>
              </a:rPr>
              <a:t>la Autoridad de los poderes terrenales?.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¿Te </a:t>
            </a:r>
            <a:r>
              <a:rPr lang="es-ES" b="1" dirty="0">
                <a:solidFill>
                  <a:schemeClr val="bg1"/>
                </a:solidFill>
              </a:rPr>
              <a:t>conformas a las ordenanzas que estos poderes han establecido?.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¿Obedeces </a:t>
            </a:r>
            <a:r>
              <a:rPr lang="es-ES" b="1" dirty="0">
                <a:solidFill>
                  <a:schemeClr val="bg1"/>
                </a:solidFill>
              </a:rPr>
              <a:t>las leyes de la tierra?.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¿Estas </a:t>
            </a:r>
            <a:r>
              <a:rPr lang="es-ES" b="1" dirty="0">
                <a:solidFill>
                  <a:schemeClr val="bg1"/>
                </a:solidFill>
              </a:rPr>
              <a:t>enseñando a tus hijos el cumplimiento de todas estas ordenanzas?.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Seamos </a:t>
            </a:r>
            <a:r>
              <a:rPr lang="es-ES" b="1" dirty="0">
                <a:solidFill>
                  <a:schemeClr val="bg1"/>
                </a:solidFill>
              </a:rPr>
              <a:t>fieles a Dios cumpliendo con todo. No nos opongamos a Dios, oponiéndonos a las Autoridades de nuestro país.</a:t>
            </a: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499036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318975"/>
            <a:ext cx="9144000" cy="1539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DIOS NOS BENDIGA A TODOS</a:t>
            </a:r>
            <a:endParaRPr lang="es-E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31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8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3. En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él vivimos y nos movemos y existimos.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Hehcos.17:28.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en El vivimos, nos movemos y existimos, así como algunos de vuestros mismos poetas han dicho: "Porque también nosotros somos linaje suyo."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Dios </a:t>
            </a:r>
            <a:r>
              <a:rPr lang="es-ES" b="1" dirty="0">
                <a:solidFill>
                  <a:schemeClr val="bg1"/>
                </a:solidFill>
              </a:rPr>
              <a:t>hizo el mundo y todas las cosas que hay, en el existen es “CREADOR DEL CIELO Y DE LA TIERRA”.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Hechos.17:24.</a:t>
            </a:r>
          </a:p>
          <a:p>
            <a:r>
              <a:rPr lang="es-ES" b="1" dirty="0">
                <a:solidFill>
                  <a:schemeClr val="bg1"/>
                </a:solidFill>
              </a:rPr>
              <a:t>El Dios que hizo el mundo y todo lo que en él hay , puesto que es Señor del cielo y de la tierra, no mora en templos hechos por manos de </a:t>
            </a:r>
            <a:r>
              <a:rPr lang="es-ES" b="1" dirty="0" smtClean="0">
                <a:solidFill>
                  <a:schemeClr val="bg1"/>
                </a:solidFill>
              </a:rPr>
              <a:t>hombres, </a:t>
            </a:r>
            <a:endParaRPr lang="es-ES" b="1" dirty="0">
              <a:solidFill>
                <a:schemeClr val="bg1"/>
              </a:solidFill>
            </a:endParaRP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7391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99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Dios es </a:t>
            </a:r>
            <a:r>
              <a:rPr lang="es-ES" b="1" dirty="0" smtClean="0">
                <a:solidFill>
                  <a:schemeClr val="bg1"/>
                </a:solidFill>
              </a:rPr>
              <a:t>El </a:t>
            </a:r>
            <a:r>
              <a:rPr lang="es-ES" b="1" dirty="0">
                <a:solidFill>
                  <a:schemeClr val="bg1"/>
                </a:solidFill>
              </a:rPr>
              <a:t>gobernador del cielo y de la tierra, por lo tanto no deberíamos negar la Autoridad del Altísimo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Por </a:t>
            </a:r>
            <a:r>
              <a:rPr lang="es-ES" b="1" dirty="0">
                <a:solidFill>
                  <a:schemeClr val="bg1"/>
                </a:solidFill>
              </a:rPr>
              <a:t>el contrario dice la Biblia que debemos alabarle.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Salmos.148:1-3</a:t>
            </a:r>
            <a:r>
              <a:rPr lang="es-ES" b="1" dirty="0">
                <a:solidFill>
                  <a:schemeClr val="bg1"/>
                </a:solidFill>
              </a:rPr>
              <a:t>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¡Aleluya! Alabad al SEÑOR desde los cielos; alabadle en las alturas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V.2.</a:t>
            </a:r>
          </a:p>
          <a:p>
            <a:r>
              <a:rPr lang="es-ES" b="1" dirty="0">
                <a:solidFill>
                  <a:schemeClr val="bg1"/>
                </a:solidFill>
              </a:rPr>
              <a:t>Alabadle, todos sus ángeles; alabadle, todos sus ejércitos.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V.3.</a:t>
            </a:r>
          </a:p>
          <a:p>
            <a:r>
              <a:rPr lang="es-ES" b="1" dirty="0">
                <a:solidFill>
                  <a:schemeClr val="bg1"/>
                </a:solidFill>
              </a:rPr>
              <a:t>Alabadle, sol y luna; alabadle, todas las estrellas luminosas.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28" y="9704"/>
            <a:ext cx="3979572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79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El salmista convoca a las criaturas del mundo superior a cumplir con este deber.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Salmos.148:4-6</a:t>
            </a:r>
            <a:r>
              <a:rPr lang="es-ES" b="1" dirty="0">
                <a:solidFill>
                  <a:schemeClr val="bg1"/>
                </a:solidFill>
              </a:rPr>
              <a:t>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Alabadle, cielos de los cielos, y las aguas que están sobre los cielos.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V.5.</a:t>
            </a:r>
          </a:p>
          <a:p>
            <a:r>
              <a:rPr lang="es-ES" b="1" dirty="0">
                <a:solidFill>
                  <a:schemeClr val="bg1"/>
                </a:solidFill>
              </a:rPr>
              <a:t>Alaben ellos el nombre del SEÑOR, pues El ordenó y fueron creados;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V.6.</a:t>
            </a:r>
          </a:p>
          <a:p>
            <a:r>
              <a:rPr lang="es-ES" b="1" dirty="0">
                <a:solidFill>
                  <a:schemeClr val="bg1"/>
                </a:solidFill>
              </a:rPr>
              <a:t>los estableció eternamente y para siempre, les dio ley que no pasará. </a:t>
            </a:r>
            <a:endParaRPr lang="es-ES" b="1" dirty="0" smtClean="0">
              <a:solidFill>
                <a:schemeClr val="bg1"/>
              </a:solidFill>
            </a:endParaRP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28" y="9704"/>
            <a:ext cx="3977544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14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Convoca después a las criaturas del mundo inferior, para que  alaben también al creador.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Salmos.148:7-13.</a:t>
            </a:r>
          </a:p>
          <a:p>
            <a:r>
              <a:rPr lang="es-ES" b="1" dirty="0">
                <a:solidFill>
                  <a:schemeClr val="bg1"/>
                </a:solidFill>
              </a:rPr>
              <a:t>Alabad al SEÑOR desde la tierra, monstruos marinos y todos los abismos;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V.8.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Fuego </a:t>
            </a:r>
            <a:r>
              <a:rPr lang="es-ES" b="1" dirty="0">
                <a:solidFill>
                  <a:schemeClr val="bg1"/>
                </a:solidFill>
              </a:rPr>
              <a:t>y granizo, nieve y bruma; viento tempestuoso que cumple su palabra;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V.9.</a:t>
            </a:r>
          </a:p>
          <a:p>
            <a:r>
              <a:rPr lang="es-ES" b="1" dirty="0">
                <a:solidFill>
                  <a:schemeClr val="bg1"/>
                </a:solidFill>
              </a:rPr>
              <a:t>los montes y todas las colinas; árboles frutales y todos los cedros; </a:t>
            </a:r>
          </a:p>
          <a:p>
            <a:endParaRPr lang="es-ES" b="1" dirty="0" smtClean="0"/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0"/>
            <a:ext cx="3889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09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V.10.</a:t>
            </a:r>
          </a:p>
          <a:p>
            <a:r>
              <a:rPr lang="es-ES" b="1" dirty="0">
                <a:solidFill>
                  <a:schemeClr val="bg1"/>
                </a:solidFill>
              </a:rPr>
              <a:t>las fieras y todo el ganado; reptiles y aves que vuelan;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V.11.</a:t>
            </a:r>
          </a:p>
          <a:p>
            <a:r>
              <a:rPr lang="es-ES" b="1" dirty="0">
                <a:solidFill>
                  <a:schemeClr val="bg1"/>
                </a:solidFill>
              </a:rPr>
              <a:t>reyes de la tierra y todos los pueblos; príncipes y todos los jueces de la tierra;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V.12.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jóvenes </a:t>
            </a:r>
            <a:r>
              <a:rPr lang="es-ES" b="1" dirty="0">
                <a:solidFill>
                  <a:schemeClr val="bg1"/>
                </a:solidFill>
              </a:rPr>
              <a:t>y también doncellas; los ancianos junto con los niños.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V.13.</a:t>
            </a:r>
          </a:p>
          <a:p>
            <a:r>
              <a:rPr lang="es-ES" b="1" dirty="0">
                <a:solidFill>
                  <a:schemeClr val="bg1"/>
                </a:solidFill>
              </a:rPr>
              <a:t>Alaben ellos el nombre del SEÑOR, porque sólo su nombre es exaltado; su gloria es sobre tierra y cielos.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0"/>
            <a:ext cx="3889420" cy="23310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2340779"/>
            <a:ext cx="3887392" cy="23600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4710492"/>
            <a:ext cx="3887392" cy="21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197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Debemos </a:t>
            </a:r>
            <a:r>
              <a:rPr lang="es-ES" b="1" dirty="0">
                <a:solidFill>
                  <a:schemeClr val="bg1"/>
                </a:solidFill>
              </a:rPr>
              <a:t>confiar en </a:t>
            </a:r>
            <a:r>
              <a:rPr lang="es-ES" b="1" dirty="0" smtClean="0">
                <a:solidFill>
                  <a:schemeClr val="bg1"/>
                </a:solidFill>
              </a:rPr>
              <a:t>El</a:t>
            </a:r>
            <a:r>
              <a:rPr lang="es-ES" b="1" dirty="0">
                <a:solidFill>
                  <a:schemeClr val="bg1"/>
                </a:solidFill>
              </a:rPr>
              <a:t>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Proverbios.3:5-6.</a:t>
            </a:r>
          </a:p>
          <a:p>
            <a:r>
              <a:rPr lang="es-ES" b="1" dirty="0">
                <a:solidFill>
                  <a:schemeClr val="bg1"/>
                </a:solidFill>
              </a:rPr>
              <a:t>Confía en el SEÑOR con todo tu corazón, y no te apoyes en tu propio entendimiento.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V.6.</a:t>
            </a:r>
          </a:p>
          <a:p>
            <a:r>
              <a:rPr lang="es-ES" b="1" dirty="0">
                <a:solidFill>
                  <a:schemeClr val="bg1"/>
                </a:solidFill>
              </a:rPr>
              <a:t>Reconócele en todos tus caminos, y El enderezará tus sendas. 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Hemos </a:t>
            </a:r>
            <a:r>
              <a:rPr lang="es-ES" b="1" dirty="0">
                <a:solidFill>
                  <a:schemeClr val="bg1"/>
                </a:solidFill>
              </a:rPr>
              <a:t>de atender continuamente a la providencia de Dios a fin de depender de </a:t>
            </a:r>
            <a:r>
              <a:rPr lang="es-ES" b="1" dirty="0" smtClean="0">
                <a:solidFill>
                  <a:schemeClr val="bg1"/>
                </a:solidFill>
              </a:rPr>
              <a:t>El</a:t>
            </a:r>
            <a:r>
              <a:rPr lang="es-ES" b="1" dirty="0">
                <a:solidFill>
                  <a:schemeClr val="bg1"/>
                </a:solidFill>
              </a:rPr>
              <a:t>.</a:t>
            </a:r>
          </a:p>
          <a:p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A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E</a:t>
            </a:r>
            <a:r>
              <a:rPr lang="es-ES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l </a:t>
            </a: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sea la Gloria. Majestad- Dominio- Autoridad. </a:t>
            </a:r>
            <a:endParaRPr lang="es-ES" b="1" u="sng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Judas.25.</a:t>
            </a:r>
          </a:p>
          <a:p>
            <a:r>
              <a:rPr lang="es-ES" b="1" dirty="0">
                <a:solidFill>
                  <a:schemeClr val="bg1"/>
                </a:solidFill>
              </a:rPr>
              <a:t>al único Dios nuestro Salvador, por medio de Jesucristo nuestro Señor, sea gloria, majestad, dominio y autoridad, antes de todo tiempo, y ahora y por todos los siglos. Amén.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804" y="0"/>
            <a:ext cx="3709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88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</TotalTime>
  <Words>3279</Words>
  <Application>Microsoft Office PowerPoint</Application>
  <PresentationFormat>Presentación en pantalla (4:3)</PresentationFormat>
  <Paragraphs>250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Algerian</vt:lpstr>
      <vt:lpstr>Arial</vt:lpstr>
      <vt:lpstr>Calibri</vt:lpstr>
      <vt:lpstr>Calibri Light</vt:lpstr>
      <vt:lpstr>Tema de Office</vt:lpstr>
      <vt:lpstr>EL RESPETO A LA AUTORIDAD.</vt:lpstr>
      <vt:lpstr>DEBE HABER RESPETO POR LA AUTORIDAD DE DIOS.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DEBE HABER RESPETO POR LA AUTORIDAD DE CRISTO.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DEBE HABER RESPETO POR LA AUTORIDAD DE LA BIBLIA.</vt:lpstr>
      <vt:lpstr>Presentación de PowerPoint</vt:lpstr>
      <vt:lpstr>Presentación de PowerPoint</vt:lpstr>
      <vt:lpstr>Presentación de PowerPoint</vt:lpstr>
      <vt:lpstr>Presentación de PowerPoint</vt:lpstr>
      <vt:lpstr>DEBE HABER RESPETO POR LA AUTORIDAD DEL HOGAR.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DEBE HABER RESPETO POR LA AUTORIDAD DE  LOS PODERES CONSTITUIDOS.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</cp:lastModifiedBy>
  <cp:revision>22</cp:revision>
  <dcterms:created xsi:type="dcterms:W3CDTF">2019-03-25T15:51:34Z</dcterms:created>
  <dcterms:modified xsi:type="dcterms:W3CDTF">2019-04-02T19:50:16Z</dcterms:modified>
</cp:coreProperties>
</file>