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59" r:id="rId6"/>
    <p:sldId id="260" r:id="rId7"/>
    <p:sldId id="261" r:id="rId8"/>
    <p:sldId id="277" r:id="rId9"/>
    <p:sldId id="262" r:id="rId10"/>
    <p:sldId id="263" r:id="rId11"/>
    <p:sldId id="264" r:id="rId12"/>
    <p:sldId id="265" r:id="rId13"/>
    <p:sldId id="278" r:id="rId14"/>
    <p:sldId id="266" r:id="rId15"/>
    <p:sldId id="267" r:id="rId16"/>
    <p:sldId id="268" r:id="rId17"/>
    <p:sldId id="269" r:id="rId18"/>
    <p:sldId id="270" r:id="rId19"/>
    <p:sldId id="271" r:id="rId20"/>
    <p:sldId id="281" r:id="rId21"/>
    <p:sldId id="279" r:id="rId22"/>
    <p:sldId id="272" r:id="rId23"/>
    <p:sldId id="273" r:id="rId24"/>
    <p:sldId id="274" r:id="rId25"/>
    <p:sldId id="280" r:id="rId26"/>
    <p:sldId id="27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06/04/2019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29997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06/04/2019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2746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06/04/2019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9263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06/04/2019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4473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745FC-AD35-4931-9E64-D652D62FEB0B}" type="datetimeFigureOut">
              <a:rPr lang="es-ES" smtClean="0"/>
              <a:t>06/04/2019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901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745FC-AD35-4931-9E64-D652D62FEB0B}" type="datetimeFigureOut">
              <a:rPr lang="es-ES" smtClean="0"/>
              <a:t>06/04/2019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72092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745FC-AD35-4931-9E64-D652D62FEB0B}" type="datetimeFigureOut">
              <a:rPr lang="es-ES" smtClean="0"/>
              <a:t>06/04/2019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646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8745FC-AD35-4931-9E64-D652D62FEB0B}" type="datetimeFigureOut">
              <a:rPr lang="es-ES" smtClean="0"/>
              <a:t>06/04/2019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4144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745FC-AD35-4931-9E64-D652D62FEB0B}" type="datetimeFigureOut">
              <a:rPr lang="es-ES" smtClean="0"/>
              <a:t>06/04/2019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9367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06/04/2019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1278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06/04/2019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27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45FC-AD35-4931-9E64-D652D62FEB0B}" type="datetimeFigureOut">
              <a:rPr lang="es-ES" smtClean="0"/>
              <a:t>06/04/2019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05D69-26CB-46A9-AC07-45495BA747CB}" type="slidenum">
              <a:rPr lang="es-ES" smtClean="0"/>
              <a:t>‹Nº›</a:t>
            </a:fld>
            <a:endParaRPr lang="es-ES"/>
          </a:p>
        </p:txBody>
      </p:sp>
    </p:spTree>
    <p:extLst>
      <p:ext uri="{BB962C8B-B14F-4D97-AF65-F5344CB8AC3E}">
        <p14:creationId xmlns:p14="http://schemas.microsoft.com/office/powerpoint/2010/main" val="195745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0"/>
            <a:ext cx="9143999"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p:cNvSpPr>
            <a:spLocks noGrp="1"/>
          </p:cNvSpPr>
          <p:nvPr>
            <p:ph idx="1"/>
          </p:nvPr>
        </p:nvSpPr>
        <p:spPr>
          <a:xfrm>
            <a:off x="0" y="1325564"/>
            <a:ext cx="9144000" cy="5532436"/>
          </a:xfrm>
        </p:spPr>
        <p:txBody>
          <a:bodyPr>
            <a:normAutofit fontScale="85000" lnSpcReduction="20000"/>
          </a:bodyPr>
          <a:lstStyle/>
          <a:p>
            <a:r>
              <a:rPr lang="es-ES" b="1" dirty="0">
                <a:solidFill>
                  <a:schemeClr val="bg1"/>
                </a:solidFill>
              </a:rPr>
              <a:t>INTRODUCCION:</a:t>
            </a:r>
          </a:p>
          <a:p>
            <a:r>
              <a:rPr lang="es-ES" b="1" dirty="0" smtClean="0">
                <a:solidFill>
                  <a:schemeClr val="bg1"/>
                </a:solidFill>
              </a:rPr>
              <a:t>Mucha </a:t>
            </a:r>
            <a:r>
              <a:rPr lang="es-ES" b="1" dirty="0">
                <a:solidFill>
                  <a:schemeClr val="bg1"/>
                </a:solidFill>
              </a:rPr>
              <a:t>gente no se está preparando para la eternidad, mucha gente ni piensa en la eternidad creen que van a vivir mucho tiempo años aquí en la tierra.</a:t>
            </a:r>
          </a:p>
          <a:p>
            <a:r>
              <a:rPr lang="es-ES" b="1" dirty="0" smtClean="0">
                <a:solidFill>
                  <a:schemeClr val="bg1"/>
                </a:solidFill>
              </a:rPr>
              <a:t>La </a:t>
            </a:r>
            <a:r>
              <a:rPr lang="es-ES" b="1" dirty="0">
                <a:solidFill>
                  <a:schemeClr val="bg1"/>
                </a:solidFill>
              </a:rPr>
              <a:t>gente se prepara en muchas cosas, prepara una buena casa, una buena educación, una buena carrera, pero si le preguntamos si está preparado para la eternidad no va saber que responder.</a:t>
            </a:r>
          </a:p>
          <a:p>
            <a:r>
              <a:rPr lang="es-ES" b="1" dirty="0" smtClean="0">
                <a:solidFill>
                  <a:schemeClr val="bg1"/>
                </a:solidFill>
              </a:rPr>
              <a:t>Hermanos </a:t>
            </a:r>
            <a:r>
              <a:rPr lang="es-ES" b="1" dirty="0">
                <a:solidFill>
                  <a:schemeClr val="bg1"/>
                </a:solidFill>
              </a:rPr>
              <a:t>tenemos que prepararnos para el encuentro con nuestro Dios. </a:t>
            </a:r>
            <a:endParaRPr lang="es-ES" b="1" dirty="0" smtClean="0">
              <a:solidFill>
                <a:schemeClr val="bg1"/>
              </a:solidFill>
            </a:endParaRPr>
          </a:p>
          <a:p>
            <a:r>
              <a:rPr lang="es-ES" b="1" dirty="0" smtClean="0">
                <a:solidFill>
                  <a:schemeClr val="bg1"/>
                </a:solidFill>
              </a:rPr>
              <a:t>No </a:t>
            </a:r>
            <a:r>
              <a:rPr lang="es-ES" b="1" dirty="0">
                <a:solidFill>
                  <a:schemeClr val="bg1"/>
                </a:solidFill>
              </a:rPr>
              <a:t>podemos pasar por alto esto, porque tarde o temprano vamos a dar cuenta a Él, vamos a estar frente de </a:t>
            </a:r>
            <a:r>
              <a:rPr lang="es-ES" b="1" dirty="0" smtClean="0">
                <a:solidFill>
                  <a:schemeClr val="bg1"/>
                </a:solidFill>
              </a:rPr>
              <a:t>Él.</a:t>
            </a:r>
          </a:p>
          <a:p>
            <a:r>
              <a:rPr lang="es-ES" b="1" dirty="0">
                <a:solidFill>
                  <a:schemeClr val="bg1"/>
                </a:solidFill>
              </a:rPr>
              <a:t>Y</a:t>
            </a:r>
            <a:r>
              <a:rPr lang="es-ES" b="1" dirty="0" smtClean="0">
                <a:solidFill>
                  <a:schemeClr val="bg1"/>
                </a:solidFill>
              </a:rPr>
              <a:t> </a:t>
            </a:r>
          </a:p>
          <a:p>
            <a:r>
              <a:rPr lang="es-ES" b="1" dirty="0" smtClean="0">
                <a:solidFill>
                  <a:schemeClr val="bg1"/>
                </a:solidFill>
              </a:rPr>
              <a:t>¿</a:t>
            </a:r>
            <a:r>
              <a:rPr lang="es-ES" b="1" dirty="0">
                <a:solidFill>
                  <a:schemeClr val="bg1"/>
                </a:solidFill>
              </a:rPr>
              <a:t>Cómo vamos a llegar ante El? </a:t>
            </a:r>
            <a:endParaRPr lang="es-ES" b="1" dirty="0" smtClean="0">
              <a:solidFill>
                <a:schemeClr val="bg1"/>
              </a:solidFill>
            </a:endParaRPr>
          </a:p>
          <a:p>
            <a:r>
              <a:rPr lang="es-ES" b="1" dirty="0" smtClean="0">
                <a:solidFill>
                  <a:schemeClr val="bg1"/>
                </a:solidFill>
              </a:rPr>
              <a:t>Si </a:t>
            </a:r>
            <a:r>
              <a:rPr lang="es-ES" b="1" dirty="0">
                <a:solidFill>
                  <a:schemeClr val="bg1"/>
                </a:solidFill>
              </a:rPr>
              <a:t>no nos preparamos aquí en la tierra no podremos llegar bien ante Dios.</a:t>
            </a:r>
          </a:p>
          <a:p>
            <a:r>
              <a:rPr lang="es-ES" b="1" dirty="0" smtClean="0">
                <a:solidFill>
                  <a:schemeClr val="bg1"/>
                </a:solidFill>
              </a:rPr>
              <a:t>De </a:t>
            </a:r>
            <a:r>
              <a:rPr lang="es-ES" b="1" dirty="0">
                <a:solidFill>
                  <a:schemeClr val="bg1"/>
                </a:solidFill>
              </a:rPr>
              <a:t>nosotros depende como queremos llegar al encuentro con nuestro Dios.</a:t>
            </a:r>
          </a:p>
          <a:p>
            <a:endParaRPr lang="es-ES" b="1" dirty="0"/>
          </a:p>
        </p:txBody>
      </p:sp>
      <p:sp>
        <p:nvSpPr>
          <p:cNvPr id="6" name="Cinta hacia abajo 5"/>
          <p:cNvSpPr/>
          <p:nvPr/>
        </p:nvSpPr>
        <p:spPr>
          <a:xfrm>
            <a:off x="0" y="50133"/>
            <a:ext cx="9144000" cy="1147601"/>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n w="22225">
                  <a:solidFill>
                    <a:schemeClr val="accent2"/>
                  </a:solidFill>
                  <a:prstDash val="solid"/>
                </a:ln>
                <a:solidFill>
                  <a:schemeClr val="accent2">
                    <a:lumMod val="40000"/>
                    <a:lumOff val="60000"/>
                  </a:schemeClr>
                </a:solidFill>
                <a:latin typeface="Algerian" panose="04020705040A02060702" pitchFamily="82" charset="0"/>
              </a:rPr>
              <a:t>PREPARARTE PARA EL ENCUENTRO CON DIOS. AMOS.4:12.</a:t>
            </a:r>
          </a:p>
        </p:txBody>
      </p:sp>
    </p:spTree>
    <p:extLst>
      <p:ext uri="{BB962C8B-B14F-4D97-AF65-F5344CB8AC3E}">
        <p14:creationId xmlns:p14="http://schemas.microsoft.com/office/powerpoint/2010/main" val="392015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additive="base">
                                        <p:cTn id="5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 calcmode="lin" valueType="num">
                                      <p:cBhvr additive="base">
                                        <p:cTn id="6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V.24.</a:t>
            </a:r>
          </a:p>
          <a:p>
            <a:r>
              <a:rPr lang="es-ES" b="1" dirty="0">
                <a:solidFill>
                  <a:schemeClr val="bg1"/>
                </a:solidFill>
              </a:rPr>
              <a:t>pues después de mirarse a sí mismo e irse, inmediatamente se olvida de qué clase de persona es. </a:t>
            </a:r>
            <a:endParaRPr lang="es-ES" b="1" dirty="0" smtClean="0">
              <a:solidFill>
                <a:schemeClr val="bg1"/>
              </a:solidFill>
            </a:endParaRPr>
          </a:p>
          <a:p>
            <a:r>
              <a:rPr lang="es-ES" b="1" dirty="0" smtClean="0">
                <a:solidFill>
                  <a:schemeClr val="bg1"/>
                </a:solidFill>
              </a:rPr>
              <a:t>Solo </a:t>
            </a:r>
            <a:r>
              <a:rPr lang="es-ES" b="1" dirty="0">
                <a:solidFill>
                  <a:schemeClr val="bg1"/>
                </a:solidFill>
              </a:rPr>
              <a:t>a través de la palabra de Dios, el hombre es preparado equipado para toda buena obra. </a:t>
            </a:r>
            <a:endParaRPr lang="es-ES" b="1" dirty="0" smtClean="0">
              <a:solidFill>
                <a:schemeClr val="bg1"/>
              </a:solidFill>
            </a:endParaRPr>
          </a:p>
          <a:p>
            <a:r>
              <a:rPr lang="es-ES" b="1" dirty="0" smtClean="0">
                <a:solidFill>
                  <a:schemeClr val="bg1"/>
                </a:solidFill>
              </a:rPr>
              <a:t>II Timoteno.3:16-17</a:t>
            </a:r>
            <a:r>
              <a:rPr lang="es-ES" b="1" dirty="0">
                <a:solidFill>
                  <a:schemeClr val="bg1"/>
                </a:solidFill>
              </a:rPr>
              <a:t>. </a:t>
            </a:r>
            <a:endParaRPr lang="es-ES" b="1" dirty="0" smtClean="0">
              <a:solidFill>
                <a:schemeClr val="bg1"/>
              </a:solidFill>
            </a:endParaRPr>
          </a:p>
          <a:p>
            <a:r>
              <a:rPr lang="es-ES" b="1" dirty="0">
                <a:solidFill>
                  <a:schemeClr val="bg1"/>
                </a:solidFill>
              </a:rPr>
              <a:t>Toda Escritura es inspirada por Dios y útil para enseñar, para reprender, para corregir, para instruir en justicia, </a:t>
            </a:r>
            <a:endParaRPr lang="es-ES" b="1" dirty="0" smtClean="0">
              <a:solidFill>
                <a:schemeClr val="bg1"/>
              </a:solidFill>
            </a:endParaRPr>
          </a:p>
          <a:p>
            <a:r>
              <a:rPr lang="es-ES" b="1" dirty="0" smtClean="0">
                <a:solidFill>
                  <a:schemeClr val="bg1"/>
                </a:solidFill>
              </a:rPr>
              <a:t>V.17.</a:t>
            </a:r>
          </a:p>
          <a:p>
            <a:r>
              <a:rPr lang="es-ES" b="1" dirty="0">
                <a:solidFill>
                  <a:schemeClr val="bg1"/>
                </a:solidFill>
              </a:rPr>
              <a:t>a fin de que el hombre de Dios sea perfecto, equipado para toda buena obra.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670" y="9704"/>
            <a:ext cx="4003302" cy="6848296"/>
          </a:xfrm>
          <a:prstGeom prst="rect">
            <a:avLst/>
          </a:prstGeom>
        </p:spPr>
      </p:pic>
    </p:spTree>
    <p:extLst>
      <p:ext uri="{BB962C8B-B14F-4D97-AF65-F5344CB8AC3E}">
        <p14:creationId xmlns:p14="http://schemas.microsoft.com/office/powerpoint/2010/main" val="1285788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a:bodyPr>
          <a:lstStyle/>
          <a:p>
            <a:r>
              <a:rPr lang="es-ES" b="1" dirty="0">
                <a:solidFill>
                  <a:schemeClr val="bg1"/>
                </a:solidFill>
              </a:rPr>
              <a:t>La palabra nos alinea para ir corrigiendo nuestros errores y así estar preparado para el encuentro con Dios</a:t>
            </a:r>
            <a:r>
              <a:rPr lang="es-ES" b="1" dirty="0" smtClean="0">
                <a:solidFill>
                  <a:schemeClr val="bg1"/>
                </a:solidFill>
              </a:rPr>
              <a:t>.</a:t>
            </a:r>
          </a:p>
          <a:p>
            <a:r>
              <a:rPr lang="es-ES" b="1" dirty="0" smtClean="0">
                <a:solidFill>
                  <a:schemeClr val="bg1"/>
                </a:solidFill>
              </a:rPr>
              <a:t>El </a:t>
            </a:r>
            <a:r>
              <a:rPr lang="es-ES" b="1" dirty="0">
                <a:solidFill>
                  <a:schemeClr val="bg1"/>
                </a:solidFill>
              </a:rPr>
              <a:t>ignorar la palabra de Dios no nos va a ayudar para prepararnos al encuentro con </a:t>
            </a:r>
            <a:r>
              <a:rPr lang="es-ES" b="1" dirty="0" smtClean="0">
                <a:solidFill>
                  <a:schemeClr val="bg1"/>
                </a:solidFill>
              </a:rPr>
              <a:t>Dios. </a:t>
            </a:r>
          </a:p>
          <a:p>
            <a:r>
              <a:rPr lang="es-ES" b="1" dirty="0">
                <a:solidFill>
                  <a:schemeClr val="bg1"/>
                </a:solidFill>
              </a:rPr>
              <a:t>P</a:t>
            </a:r>
            <a:r>
              <a:rPr lang="es-ES" b="1" dirty="0" smtClean="0">
                <a:solidFill>
                  <a:schemeClr val="bg1"/>
                </a:solidFill>
              </a:rPr>
              <a:t>ero </a:t>
            </a:r>
            <a:r>
              <a:rPr lang="es-ES" b="1" dirty="0">
                <a:solidFill>
                  <a:schemeClr val="bg1"/>
                </a:solidFill>
              </a:rPr>
              <a:t>si somos sabios en ella, si vamos a estar preparados para ese día glorioso que vamos a dar cuenta a Dios. </a:t>
            </a:r>
            <a:endParaRPr lang="es-ES" b="1" dirty="0" smtClean="0">
              <a:solidFill>
                <a:schemeClr val="bg1"/>
              </a:solidFill>
            </a:endParaRPr>
          </a:p>
          <a:p>
            <a:r>
              <a:rPr lang="es-ES" b="1" dirty="0" smtClean="0">
                <a:solidFill>
                  <a:schemeClr val="bg1"/>
                </a:solidFill>
              </a:rPr>
              <a:t>Y no vamos a </a:t>
            </a:r>
            <a:r>
              <a:rPr lang="es-ES" b="1" dirty="0">
                <a:solidFill>
                  <a:schemeClr val="bg1"/>
                </a:solidFill>
              </a:rPr>
              <a:t>salir avergonzado delante de Él</a:t>
            </a:r>
            <a:r>
              <a:rPr lang="es-ES" b="1" dirty="0" smtClean="0">
                <a:solidFill>
                  <a:schemeClr val="bg1"/>
                </a:solidFill>
              </a:rPr>
              <a:t>.</a:t>
            </a:r>
          </a:p>
          <a:p>
            <a:r>
              <a:rPr lang="es-ES" b="1" dirty="0" smtClean="0">
                <a:solidFill>
                  <a:schemeClr val="bg1"/>
                </a:solidFill>
              </a:rPr>
              <a:t>Sino Exaltado delante de El.</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356240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¿Cómo se está preparando Usted para el encuentro con Dios? </a:t>
            </a:r>
            <a:endParaRPr lang="es-ES" b="1" dirty="0" smtClean="0">
              <a:solidFill>
                <a:schemeClr val="bg1"/>
              </a:solidFill>
            </a:endParaRPr>
          </a:p>
          <a:p>
            <a:r>
              <a:rPr lang="es-ES" b="1" dirty="0" smtClean="0">
                <a:solidFill>
                  <a:schemeClr val="bg1"/>
                </a:solidFill>
              </a:rPr>
              <a:t>Si </a:t>
            </a:r>
            <a:r>
              <a:rPr lang="es-ES" b="1" dirty="0">
                <a:solidFill>
                  <a:schemeClr val="bg1"/>
                </a:solidFill>
              </a:rPr>
              <a:t>es según las costumbres de los hombres Usted va salir </a:t>
            </a:r>
            <a:r>
              <a:rPr lang="es-ES" b="1" dirty="0" smtClean="0">
                <a:solidFill>
                  <a:schemeClr val="bg1"/>
                </a:solidFill>
              </a:rPr>
              <a:t>avergonzado. </a:t>
            </a:r>
          </a:p>
          <a:p>
            <a:r>
              <a:rPr lang="es-ES" b="1" dirty="0">
                <a:solidFill>
                  <a:schemeClr val="bg1"/>
                </a:solidFill>
              </a:rPr>
              <a:t>S</a:t>
            </a:r>
            <a:r>
              <a:rPr lang="es-ES" b="1" dirty="0" smtClean="0">
                <a:solidFill>
                  <a:schemeClr val="bg1"/>
                </a:solidFill>
              </a:rPr>
              <a:t>i </a:t>
            </a:r>
            <a:r>
              <a:rPr lang="es-ES" b="1" dirty="0">
                <a:solidFill>
                  <a:schemeClr val="bg1"/>
                </a:solidFill>
              </a:rPr>
              <a:t>es según su opinión también saldrá avergonzado delante de </a:t>
            </a:r>
            <a:r>
              <a:rPr lang="es-ES" b="1" dirty="0" smtClean="0">
                <a:solidFill>
                  <a:schemeClr val="bg1"/>
                </a:solidFill>
              </a:rPr>
              <a:t>Él. </a:t>
            </a:r>
          </a:p>
          <a:p>
            <a:r>
              <a:rPr lang="es-ES" b="1" dirty="0">
                <a:solidFill>
                  <a:schemeClr val="bg1"/>
                </a:solidFill>
              </a:rPr>
              <a:t>S</a:t>
            </a:r>
            <a:r>
              <a:rPr lang="es-ES" b="1" dirty="0" smtClean="0">
                <a:solidFill>
                  <a:schemeClr val="bg1"/>
                </a:solidFill>
              </a:rPr>
              <a:t>i </a:t>
            </a:r>
            <a:r>
              <a:rPr lang="es-ES" b="1" dirty="0">
                <a:solidFill>
                  <a:schemeClr val="bg1"/>
                </a:solidFill>
              </a:rPr>
              <a:t>es a través de su palabra entonces Usted si va muy bien preparado para este encuentro con Dios</a:t>
            </a:r>
            <a:r>
              <a:rPr lang="es-ES" b="1" dirty="0" smtClean="0">
                <a:solidFill>
                  <a:schemeClr val="bg1"/>
                </a:solidFill>
              </a:rPr>
              <a:t>.</a:t>
            </a:r>
          </a:p>
          <a:p>
            <a:r>
              <a:rPr lang="es-ES" b="1" dirty="0" smtClean="0">
                <a:solidFill>
                  <a:schemeClr val="bg1"/>
                </a:solidFill>
              </a:rPr>
              <a:t>Y no tendrá de que avergonzarse delante de El.</a:t>
            </a:r>
            <a:endParaRPr lang="es-ES" b="1" dirty="0">
              <a:solidFill>
                <a:schemeClr val="bg1"/>
              </a:solidFill>
            </a:endParaRPr>
          </a:p>
          <a:p>
            <a:endParaRPr lang="es-ES"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852" y="9704"/>
            <a:ext cx="3810119" cy="6848296"/>
          </a:xfrm>
          <a:prstGeom prst="rect">
            <a:avLst/>
          </a:prstGeom>
        </p:spPr>
      </p:pic>
    </p:spTree>
    <p:extLst>
      <p:ext uri="{BB962C8B-B14F-4D97-AF65-F5344CB8AC3E}">
        <p14:creationId xmlns:p14="http://schemas.microsoft.com/office/powerpoint/2010/main" val="3590266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455313"/>
            <a:ext cx="5241701" cy="5402687"/>
          </a:xfrm>
        </p:spPr>
        <p:txBody>
          <a:bodyPr>
            <a:normAutofit fontScale="92500" lnSpcReduction="10000"/>
          </a:bodyPr>
          <a:lstStyle/>
          <a:p>
            <a:r>
              <a:rPr lang="es-ES" b="1" dirty="0" smtClean="0">
                <a:solidFill>
                  <a:schemeClr val="bg1"/>
                </a:solidFill>
              </a:rPr>
              <a:t>Esta </a:t>
            </a:r>
            <a:r>
              <a:rPr lang="es-ES" b="1" dirty="0">
                <a:solidFill>
                  <a:schemeClr val="bg1"/>
                </a:solidFill>
              </a:rPr>
              <a:t>es otra pregunta importante. </a:t>
            </a:r>
            <a:endParaRPr lang="es-ES" b="1" dirty="0" smtClean="0">
              <a:solidFill>
                <a:schemeClr val="bg1"/>
              </a:solidFill>
            </a:endParaRPr>
          </a:p>
          <a:p>
            <a:r>
              <a:rPr lang="es-ES" b="1" dirty="0" smtClean="0">
                <a:solidFill>
                  <a:schemeClr val="bg1"/>
                </a:solidFill>
              </a:rPr>
              <a:t>¿</a:t>
            </a:r>
            <a:r>
              <a:rPr lang="es-ES" b="1" dirty="0">
                <a:solidFill>
                  <a:schemeClr val="bg1"/>
                </a:solidFill>
              </a:rPr>
              <a:t>Cuándo debemos prepararnos? </a:t>
            </a:r>
            <a:endParaRPr lang="es-ES" b="1" dirty="0" smtClean="0">
              <a:solidFill>
                <a:schemeClr val="bg1"/>
              </a:solidFill>
            </a:endParaRPr>
          </a:p>
          <a:p>
            <a:r>
              <a:rPr lang="es-ES" b="1" dirty="0" smtClean="0">
                <a:solidFill>
                  <a:schemeClr val="bg1"/>
                </a:solidFill>
              </a:rPr>
              <a:t>La </a:t>
            </a:r>
            <a:r>
              <a:rPr lang="es-ES" b="1" dirty="0">
                <a:solidFill>
                  <a:schemeClr val="bg1"/>
                </a:solidFill>
              </a:rPr>
              <a:t>gente cree que tiene mucho tiempo por vivir y por eso dejan por último el prepararse pero Dios dice hoy. </a:t>
            </a:r>
            <a:endParaRPr lang="es-ES" b="1" dirty="0" smtClean="0">
              <a:solidFill>
                <a:schemeClr val="bg1"/>
              </a:solidFill>
            </a:endParaRPr>
          </a:p>
          <a:p>
            <a:r>
              <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Hoy </a:t>
            </a:r>
            <a:r>
              <a:rPr lang="es-ES" b="1" u="sng"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Es El Día De Salvación. </a:t>
            </a:r>
            <a:endPar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a:p>
            <a:r>
              <a:rPr lang="es-ES" b="1" dirty="0" smtClean="0">
                <a:solidFill>
                  <a:schemeClr val="bg1"/>
                </a:solidFill>
              </a:rPr>
              <a:t>II </a:t>
            </a:r>
            <a:r>
              <a:rPr lang="es-ES" b="1" dirty="0">
                <a:solidFill>
                  <a:schemeClr val="bg1"/>
                </a:solidFill>
              </a:rPr>
              <a:t>Corintios.6:2. </a:t>
            </a:r>
            <a:endParaRPr lang="es-ES" b="1" dirty="0" smtClean="0">
              <a:solidFill>
                <a:schemeClr val="bg1"/>
              </a:solidFill>
            </a:endParaRPr>
          </a:p>
          <a:p>
            <a:r>
              <a:rPr lang="es-ES" b="1" dirty="0" smtClean="0">
                <a:solidFill>
                  <a:schemeClr val="bg1"/>
                </a:solidFill>
              </a:rPr>
              <a:t>pues </a:t>
            </a:r>
            <a:r>
              <a:rPr lang="es-ES" b="1" dirty="0">
                <a:solidFill>
                  <a:schemeClr val="bg1"/>
                </a:solidFill>
              </a:rPr>
              <a:t>El dice: EN EL TIEMPO PROPICIO TE ESCUCHE, Y EN EL DIA DE SALVACION TE SOCORRI. He aquí, ahora es EL TIEMPO PROPICIO; he aquí, ahora es EL DIA DE SALVACION. </a:t>
            </a:r>
          </a:p>
        </p:txBody>
      </p:sp>
      <p:sp>
        <p:nvSpPr>
          <p:cNvPr id="5" name="Cinta hacia abajo 4"/>
          <p:cNvSpPr/>
          <p:nvPr/>
        </p:nvSpPr>
        <p:spPr>
          <a:xfrm>
            <a:off x="0" y="-1"/>
            <a:ext cx="9143999" cy="1287887"/>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22225">
                  <a:solidFill>
                    <a:schemeClr val="accent2"/>
                  </a:solidFill>
                  <a:prstDash val="solid"/>
                </a:ln>
                <a:solidFill>
                  <a:schemeClr val="accent2">
                    <a:lumMod val="40000"/>
                    <a:lumOff val="60000"/>
                  </a:schemeClr>
                </a:solidFill>
                <a:latin typeface="Algerian" panose="04020705040A02060702" pitchFamily="82" charset="0"/>
              </a:rPr>
              <a:t>¿CUANDO PREPARNOS?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700" y="1287886"/>
            <a:ext cx="3900271" cy="5570114"/>
          </a:xfrm>
          <a:prstGeom prst="rect">
            <a:avLst/>
          </a:prstGeom>
        </p:spPr>
      </p:pic>
    </p:spTree>
    <p:extLst>
      <p:ext uri="{BB962C8B-B14F-4D97-AF65-F5344CB8AC3E}">
        <p14:creationId xmlns:p14="http://schemas.microsoft.com/office/powerpoint/2010/main" val="2251557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barn(inVertical)">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a:bodyPr>
          <a:lstStyle/>
          <a:p>
            <a:r>
              <a:rPr lang="es-ES" b="1" dirty="0">
                <a:solidFill>
                  <a:schemeClr val="bg1"/>
                </a:solidFill>
              </a:rPr>
              <a:t>El prepararnos es hoy no mañana, el mañana puede ser falta para nuestra vida </a:t>
            </a:r>
            <a:r>
              <a:rPr lang="es-ES" b="1" dirty="0" smtClean="0">
                <a:solidFill>
                  <a:schemeClr val="bg1"/>
                </a:solidFill>
              </a:rPr>
              <a:t>espiritual.</a:t>
            </a:r>
          </a:p>
          <a:p>
            <a:r>
              <a:rPr lang="es-ES" b="1" dirty="0" smtClean="0">
                <a:solidFill>
                  <a:schemeClr val="bg1"/>
                </a:solidFill>
              </a:rPr>
              <a:t>El </a:t>
            </a:r>
            <a:r>
              <a:rPr lang="es-ES" b="1" dirty="0">
                <a:solidFill>
                  <a:schemeClr val="bg1"/>
                </a:solidFill>
              </a:rPr>
              <a:t>prepararnos para este encuentro es hoy, la gente piensa y cree que vivirá mucho tiempo, pero lamentablemente la vida es </a:t>
            </a:r>
            <a:r>
              <a:rPr lang="es-ES" b="1" dirty="0" smtClean="0">
                <a:solidFill>
                  <a:schemeClr val="bg1"/>
                </a:solidFill>
              </a:rPr>
              <a:t>corta. </a:t>
            </a:r>
          </a:p>
          <a:p>
            <a:r>
              <a:rPr lang="es-ES" b="1" dirty="0">
                <a:solidFill>
                  <a:schemeClr val="bg1"/>
                </a:solidFill>
              </a:rPr>
              <a:t>E</a:t>
            </a:r>
            <a:r>
              <a:rPr lang="es-ES" b="1" dirty="0" smtClean="0">
                <a:solidFill>
                  <a:schemeClr val="bg1"/>
                </a:solidFill>
              </a:rPr>
              <a:t>l </a:t>
            </a:r>
            <a:r>
              <a:rPr lang="es-ES" b="1" dirty="0">
                <a:solidFill>
                  <a:schemeClr val="bg1"/>
                </a:solidFill>
              </a:rPr>
              <a:t>rico </a:t>
            </a:r>
            <a:r>
              <a:rPr lang="es-ES" b="1" dirty="0" smtClean="0">
                <a:solidFill>
                  <a:schemeClr val="bg1"/>
                </a:solidFill>
              </a:rPr>
              <a:t>de: </a:t>
            </a:r>
          </a:p>
          <a:p>
            <a:r>
              <a:rPr lang="es-ES" b="1" dirty="0" smtClean="0">
                <a:solidFill>
                  <a:schemeClr val="bg1"/>
                </a:solidFill>
              </a:rPr>
              <a:t>Lucas.12:19-20. </a:t>
            </a:r>
            <a:endParaRPr lang="es-ES" b="1" dirty="0">
              <a:solidFill>
                <a:schemeClr val="bg1"/>
              </a:solidFill>
            </a:endParaRPr>
          </a:p>
          <a:p>
            <a:r>
              <a:rPr lang="es-ES" b="1" dirty="0">
                <a:solidFill>
                  <a:schemeClr val="bg1"/>
                </a:solidFill>
              </a:rPr>
              <a:t>"Y diré a mi alma: Alma, tienes muchos bienes depositados para muchos años; descansa, come, bebe, diviértete."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1" cy="6848296"/>
          </a:xfrm>
          <a:prstGeom prst="rect">
            <a:avLst/>
          </a:prstGeom>
        </p:spPr>
      </p:pic>
    </p:spTree>
    <p:extLst>
      <p:ext uri="{BB962C8B-B14F-4D97-AF65-F5344CB8AC3E}">
        <p14:creationId xmlns:p14="http://schemas.microsoft.com/office/powerpoint/2010/main" val="1792202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Vertical)">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El pensó que tenía mucho tiempo años por vivir, Pero lamentablemente llegaron a pedir su alma esa misma </a:t>
            </a:r>
            <a:r>
              <a:rPr lang="es-ES" b="1" dirty="0" smtClean="0">
                <a:solidFill>
                  <a:schemeClr val="bg1"/>
                </a:solidFill>
              </a:rPr>
              <a:t>noche.</a:t>
            </a:r>
          </a:p>
          <a:p>
            <a:r>
              <a:rPr lang="es-ES" b="1" dirty="0" smtClean="0">
                <a:solidFill>
                  <a:schemeClr val="bg1"/>
                </a:solidFill>
              </a:rPr>
              <a:t>V.20.</a:t>
            </a:r>
          </a:p>
          <a:p>
            <a:r>
              <a:rPr lang="es-ES" b="1" dirty="0">
                <a:solidFill>
                  <a:schemeClr val="bg1"/>
                </a:solidFill>
              </a:rPr>
              <a:t>Pero Dios le dijo: "¡Necio! Esta misma noche te reclaman el alma; y ahora, ¿para quién será lo que has provisto?" </a:t>
            </a:r>
            <a:endParaRPr lang="es-ES" b="1" dirty="0" smtClean="0">
              <a:solidFill>
                <a:schemeClr val="bg1"/>
              </a:solidFill>
            </a:endParaRPr>
          </a:p>
          <a:p>
            <a:r>
              <a:rPr lang="es-ES" b="1" dirty="0">
                <a:solidFill>
                  <a:schemeClr val="bg1"/>
                </a:solidFill>
              </a:rPr>
              <a:t>El no se preparo para el encuentro con Dios, porque pensó que tenía muchos años por </a:t>
            </a:r>
            <a:r>
              <a:rPr lang="es-ES" b="1" dirty="0" smtClean="0">
                <a:solidFill>
                  <a:schemeClr val="bg1"/>
                </a:solidFill>
              </a:rPr>
              <a:t>delante. </a:t>
            </a:r>
          </a:p>
          <a:p>
            <a:r>
              <a:rPr lang="es-ES" b="1" dirty="0">
                <a:solidFill>
                  <a:schemeClr val="bg1"/>
                </a:solidFill>
              </a:rPr>
              <a:t>A</a:t>
            </a:r>
            <a:r>
              <a:rPr lang="es-ES" b="1" dirty="0" smtClean="0">
                <a:solidFill>
                  <a:schemeClr val="bg1"/>
                </a:solidFill>
              </a:rPr>
              <a:t>sí </a:t>
            </a:r>
            <a:r>
              <a:rPr lang="es-ES" b="1" dirty="0">
                <a:solidFill>
                  <a:schemeClr val="bg1"/>
                </a:solidFill>
              </a:rPr>
              <a:t>muchas veces la gente piensa que tiene muchos años por </a:t>
            </a:r>
            <a:r>
              <a:rPr lang="es-ES" b="1" dirty="0" smtClean="0">
                <a:solidFill>
                  <a:schemeClr val="bg1"/>
                </a:solidFill>
              </a:rPr>
              <a:t>vivir.</a:t>
            </a:r>
          </a:p>
          <a:p>
            <a:r>
              <a:rPr lang="es-ES" b="1" dirty="0">
                <a:solidFill>
                  <a:schemeClr val="bg1"/>
                </a:solidFill>
              </a:rPr>
              <a:t>L</a:t>
            </a:r>
            <a:r>
              <a:rPr lang="es-ES" b="1" dirty="0" smtClean="0">
                <a:solidFill>
                  <a:schemeClr val="bg1"/>
                </a:solidFill>
              </a:rPr>
              <a:t>os </a:t>
            </a:r>
            <a:r>
              <a:rPr lang="es-ES" b="1" dirty="0">
                <a:solidFill>
                  <a:schemeClr val="bg1"/>
                </a:solidFill>
              </a:rPr>
              <a:t>jóvenes creen que tendrán muchos años para disfrutar y no se preparan para el encuentro con Dios.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928" y="9704"/>
            <a:ext cx="3776043" cy="6848296"/>
          </a:xfrm>
          <a:prstGeom prst="rect">
            <a:avLst/>
          </a:prstGeom>
        </p:spPr>
      </p:pic>
    </p:spTree>
    <p:extLst>
      <p:ext uri="{BB962C8B-B14F-4D97-AF65-F5344CB8AC3E}">
        <p14:creationId xmlns:p14="http://schemas.microsoft.com/office/powerpoint/2010/main" val="1796207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smtClean="0">
                <a:solidFill>
                  <a:schemeClr val="bg1"/>
                </a:solidFill>
              </a:rPr>
              <a:t>La </a:t>
            </a:r>
            <a:r>
              <a:rPr lang="es-ES" b="1" dirty="0">
                <a:solidFill>
                  <a:schemeClr val="bg1"/>
                </a:solidFill>
              </a:rPr>
              <a:t>vida es muy pero muy corta, es pasajera, como neblina. </a:t>
            </a:r>
            <a:endParaRPr lang="es-ES" b="1" dirty="0" smtClean="0">
              <a:solidFill>
                <a:schemeClr val="bg1"/>
              </a:solidFill>
            </a:endParaRPr>
          </a:p>
          <a:p>
            <a:r>
              <a:rPr lang="es-ES" b="1" dirty="0" smtClean="0">
                <a:solidFill>
                  <a:schemeClr val="bg1"/>
                </a:solidFill>
              </a:rPr>
              <a:t>Santiago.4:14</a:t>
            </a:r>
            <a:r>
              <a:rPr lang="es-ES" b="1" dirty="0">
                <a:solidFill>
                  <a:schemeClr val="bg1"/>
                </a:solidFill>
              </a:rPr>
              <a:t>. </a:t>
            </a:r>
            <a:endParaRPr lang="es-ES" b="1" dirty="0" smtClean="0">
              <a:solidFill>
                <a:schemeClr val="bg1"/>
              </a:solidFill>
            </a:endParaRPr>
          </a:p>
          <a:p>
            <a:r>
              <a:rPr lang="es-ES" b="1" dirty="0">
                <a:solidFill>
                  <a:schemeClr val="bg1"/>
                </a:solidFill>
              </a:rPr>
              <a:t>Sin embargo, no sabéis cómo será vuestra vida mañana. Sólo sois un vapor que aparece por un poco de tiempo y luego se desvanece. </a:t>
            </a:r>
            <a:endParaRPr lang="es-ES" b="1" dirty="0" smtClean="0">
              <a:solidFill>
                <a:schemeClr val="bg1"/>
              </a:solidFill>
            </a:endParaRPr>
          </a:p>
          <a:p>
            <a:r>
              <a:rPr lang="es-ES" b="1" dirty="0" smtClean="0">
                <a:solidFill>
                  <a:schemeClr val="bg1"/>
                </a:solidFill>
              </a:rPr>
              <a:t>Por </a:t>
            </a:r>
            <a:r>
              <a:rPr lang="es-ES" b="1" dirty="0">
                <a:solidFill>
                  <a:schemeClr val="bg1"/>
                </a:solidFill>
              </a:rPr>
              <a:t>eso el prepararnos deber ser hoy. </a:t>
            </a:r>
            <a:endParaRPr lang="es-ES" b="1" dirty="0" smtClean="0">
              <a:solidFill>
                <a:schemeClr val="bg1"/>
              </a:solidFill>
            </a:endParaRPr>
          </a:p>
          <a:p>
            <a:r>
              <a:rPr lang="es-ES" b="1" dirty="0" smtClean="0">
                <a:solidFill>
                  <a:schemeClr val="bg1"/>
                </a:solidFill>
              </a:rPr>
              <a:t>No </a:t>
            </a:r>
            <a:r>
              <a:rPr lang="es-ES" b="1" dirty="0">
                <a:solidFill>
                  <a:schemeClr val="bg1"/>
                </a:solidFill>
              </a:rPr>
              <a:t>mañana, hoy tenemos que estar preparados para ese encuentro</a:t>
            </a:r>
            <a:r>
              <a:rPr lang="es-ES" b="1" dirty="0" smtClean="0">
                <a:solidFill>
                  <a:schemeClr val="bg1"/>
                </a:solidFill>
              </a:rPr>
              <a:t>.</a:t>
            </a:r>
          </a:p>
          <a:p>
            <a:r>
              <a:rPr lang="es-ES" b="1" dirty="0" smtClean="0">
                <a:solidFill>
                  <a:schemeClr val="bg1"/>
                </a:solidFill>
              </a:rPr>
              <a:t>Por </a:t>
            </a:r>
            <a:r>
              <a:rPr lang="es-ES" b="1" dirty="0">
                <a:solidFill>
                  <a:schemeClr val="bg1"/>
                </a:solidFill>
              </a:rPr>
              <a:t>eso hoy debemos de arreglar todas nuestras dificultades, nuestros problemas para estar listos para ese encuentro, que no nos agarre dormido, sino preparados.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428" y="9704"/>
            <a:ext cx="3977544" cy="6848296"/>
          </a:xfrm>
          <a:prstGeom prst="rect">
            <a:avLst/>
          </a:prstGeom>
        </p:spPr>
      </p:pic>
    </p:spTree>
    <p:extLst>
      <p:ext uri="{BB962C8B-B14F-4D97-AF65-F5344CB8AC3E}">
        <p14:creationId xmlns:p14="http://schemas.microsoft.com/office/powerpoint/2010/main" val="892835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20000"/>
          </a:bodyPr>
          <a:lstStyle/>
          <a:p>
            <a:r>
              <a:rPr lang="es-ES" b="1" dirty="0" smtClean="0">
                <a:solidFill>
                  <a:schemeClr val="bg1"/>
                </a:solidFill>
              </a:rPr>
              <a:t>¿Hermanos </a:t>
            </a:r>
            <a:r>
              <a:rPr lang="es-ES" b="1" dirty="0">
                <a:solidFill>
                  <a:schemeClr val="bg1"/>
                </a:solidFill>
              </a:rPr>
              <a:t>estamos preparados hoy para el encuentro con Dios? </a:t>
            </a:r>
            <a:endParaRPr lang="es-ES" b="1" dirty="0" smtClean="0">
              <a:solidFill>
                <a:schemeClr val="bg1"/>
              </a:solidFill>
            </a:endParaRPr>
          </a:p>
          <a:p>
            <a:r>
              <a:rPr lang="es-ES" b="1" dirty="0" smtClean="0">
                <a:solidFill>
                  <a:schemeClr val="bg1"/>
                </a:solidFill>
              </a:rPr>
              <a:t>¿</a:t>
            </a:r>
            <a:r>
              <a:rPr lang="es-ES" b="1" dirty="0">
                <a:solidFill>
                  <a:schemeClr val="bg1"/>
                </a:solidFill>
              </a:rPr>
              <a:t>Esta Usted preparado hoy para ese encuentro? </a:t>
            </a:r>
            <a:endParaRPr lang="es-ES" b="1" dirty="0" smtClean="0">
              <a:solidFill>
                <a:schemeClr val="bg1"/>
              </a:solidFill>
            </a:endParaRPr>
          </a:p>
          <a:p>
            <a:r>
              <a:rPr lang="es-ES" b="1" dirty="0" smtClean="0">
                <a:solidFill>
                  <a:schemeClr val="bg1"/>
                </a:solidFill>
              </a:rPr>
              <a:t>Dios </a:t>
            </a:r>
            <a:r>
              <a:rPr lang="es-ES" b="1" dirty="0">
                <a:solidFill>
                  <a:schemeClr val="bg1"/>
                </a:solidFill>
              </a:rPr>
              <a:t>a través del profeta Isaías, le dijo a Ezequías. </a:t>
            </a:r>
            <a:endParaRPr lang="es-ES" b="1" dirty="0" smtClean="0">
              <a:solidFill>
                <a:schemeClr val="bg1"/>
              </a:solidFill>
            </a:endParaRPr>
          </a:p>
          <a:p>
            <a:r>
              <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a:t>
            </a:r>
            <a:r>
              <a:rPr lang="es-ES" b="1" u="sng"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Pon  En Orden Tu Casa. </a:t>
            </a:r>
            <a:endPar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a:p>
            <a:r>
              <a:rPr lang="es-ES" b="1" dirty="0" smtClean="0">
                <a:solidFill>
                  <a:schemeClr val="bg1"/>
                </a:solidFill>
              </a:rPr>
              <a:t>II </a:t>
            </a:r>
            <a:r>
              <a:rPr lang="es-ES" b="1" dirty="0">
                <a:solidFill>
                  <a:schemeClr val="bg1"/>
                </a:solidFill>
              </a:rPr>
              <a:t>Reyes.20:1. </a:t>
            </a:r>
            <a:endParaRPr lang="es-ES" b="1" dirty="0" smtClean="0">
              <a:solidFill>
                <a:schemeClr val="bg1"/>
              </a:solidFill>
            </a:endParaRPr>
          </a:p>
          <a:p>
            <a:r>
              <a:rPr lang="es-ES" b="1" dirty="0">
                <a:solidFill>
                  <a:schemeClr val="bg1"/>
                </a:solidFill>
              </a:rPr>
              <a:t>En aquellos días Ezequías cayó enfermo de muerte. Y vino a él el profeta Isaías, hijo de </a:t>
            </a:r>
            <a:r>
              <a:rPr lang="es-ES" b="1" dirty="0" err="1">
                <a:solidFill>
                  <a:schemeClr val="bg1"/>
                </a:solidFill>
              </a:rPr>
              <a:t>Amoz</a:t>
            </a:r>
            <a:r>
              <a:rPr lang="es-ES" b="1" dirty="0">
                <a:solidFill>
                  <a:schemeClr val="bg1"/>
                </a:solidFill>
              </a:rPr>
              <a:t>, y le dijo: Así dice el SEÑOR: "Pon tu casa en orden, porque morirás y no vivirás." </a:t>
            </a:r>
            <a:endParaRPr lang="es-ES" b="1" dirty="0" smtClean="0">
              <a:solidFill>
                <a:schemeClr val="bg1"/>
              </a:solidFill>
            </a:endParaRPr>
          </a:p>
          <a:p>
            <a:r>
              <a:rPr lang="es-ES" b="1" dirty="0" smtClean="0">
                <a:solidFill>
                  <a:schemeClr val="bg1"/>
                </a:solidFill>
              </a:rPr>
              <a:t>En </a:t>
            </a:r>
            <a:r>
              <a:rPr lang="es-ES" b="1" dirty="0">
                <a:solidFill>
                  <a:schemeClr val="bg1"/>
                </a:solidFill>
              </a:rPr>
              <a:t>otras palabras tenía que preparar su casa porque iba a morir. </a:t>
            </a:r>
            <a:endParaRPr lang="es-ES" b="1" dirty="0" smtClean="0">
              <a:solidFill>
                <a:schemeClr val="bg1"/>
              </a:solidFill>
            </a:endParaRPr>
          </a:p>
          <a:p>
            <a:r>
              <a:rPr lang="es-ES" b="1" dirty="0" smtClean="0">
                <a:solidFill>
                  <a:schemeClr val="bg1"/>
                </a:solidFill>
              </a:rPr>
              <a:t>¿</a:t>
            </a:r>
            <a:r>
              <a:rPr lang="es-ES" b="1" dirty="0">
                <a:solidFill>
                  <a:schemeClr val="bg1"/>
                </a:solidFill>
              </a:rPr>
              <a:t>Cuántos estamos preparados hoy </a:t>
            </a:r>
            <a:r>
              <a:rPr lang="es-ES" b="1" dirty="0" smtClean="0">
                <a:solidFill>
                  <a:schemeClr val="bg1"/>
                </a:solidFill>
              </a:rPr>
              <a:t>mismo, </a:t>
            </a:r>
            <a:r>
              <a:rPr lang="es-ES" b="1" dirty="0">
                <a:solidFill>
                  <a:schemeClr val="bg1"/>
                </a:solidFill>
              </a:rPr>
              <a:t>si morimos hoy?</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9420" cy="6858000"/>
          </a:xfrm>
          <a:prstGeom prst="rect">
            <a:avLst/>
          </a:prstGeom>
        </p:spPr>
      </p:pic>
    </p:spTree>
    <p:extLst>
      <p:ext uri="{BB962C8B-B14F-4D97-AF65-F5344CB8AC3E}">
        <p14:creationId xmlns:p14="http://schemas.microsoft.com/office/powerpoint/2010/main" val="1215963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Hermanos y amigos </a:t>
            </a:r>
            <a:r>
              <a:rPr lang="es-ES" b="1" dirty="0">
                <a:solidFill>
                  <a:schemeClr val="bg1"/>
                </a:solidFill>
              </a:rPr>
              <a:t>hoy es el día que tenemos que estar preparados para ese encuentro, si fallamos en esto lo perderemos todo. </a:t>
            </a:r>
            <a:endParaRPr lang="es-ES" b="1" dirty="0" smtClean="0">
              <a:solidFill>
                <a:schemeClr val="bg1"/>
              </a:solidFill>
            </a:endParaRPr>
          </a:p>
          <a:p>
            <a:r>
              <a:rPr lang="es-ES" b="1" dirty="0" smtClean="0">
                <a:solidFill>
                  <a:schemeClr val="bg1"/>
                </a:solidFill>
              </a:rPr>
              <a:t>¿</a:t>
            </a:r>
            <a:r>
              <a:rPr lang="es-ES" b="1" dirty="0">
                <a:solidFill>
                  <a:schemeClr val="bg1"/>
                </a:solidFill>
              </a:rPr>
              <a:t>Por qué que recompensa dará el hombre por su alma? </a:t>
            </a:r>
            <a:endParaRPr lang="es-ES" b="1" dirty="0" smtClean="0">
              <a:solidFill>
                <a:schemeClr val="bg1"/>
              </a:solidFill>
            </a:endParaRPr>
          </a:p>
          <a:p>
            <a:r>
              <a:rPr lang="es-ES" b="1" dirty="0" smtClean="0">
                <a:solidFill>
                  <a:schemeClr val="bg1"/>
                </a:solidFill>
              </a:rPr>
              <a:t>Mateo.16:26.</a:t>
            </a:r>
          </a:p>
          <a:p>
            <a:r>
              <a:rPr lang="es-ES" b="1" dirty="0">
                <a:solidFill>
                  <a:schemeClr val="bg1"/>
                </a:solidFill>
              </a:rPr>
              <a:t>Pues ¿qué provecho obtendrá un hombre si gana el mundo entero, pero pierde su alma? O ¿qué dará un hombre a cambio de su alma? </a:t>
            </a:r>
            <a:endParaRPr lang="es-ES" b="1" dirty="0" smtClean="0">
              <a:solidFill>
                <a:schemeClr val="bg1"/>
              </a:solidFill>
            </a:endParaRPr>
          </a:p>
          <a:p>
            <a:r>
              <a:rPr lang="es-ES" b="1" dirty="0">
                <a:solidFill>
                  <a:schemeClr val="bg1"/>
                </a:solidFill>
              </a:rPr>
              <a:t>Si no estamos preparados hoy para ese encuentro de nada nos va a servir las riquezas o que ganemos todo el </a:t>
            </a:r>
            <a:r>
              <a:rPr lang="es-ES" b="1" dirty="0" smtClean="0">
                <a:solidFill>
                  <a:schemeClr val="bg1"/>
                </a:solidFill>
              </a:rPr>
              <a:t>mundo.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276" y="9704"/>
            <a:ext cx="4067695" cy="6848296"/>
          </a:xfrm>
          <a:prstGeom prst="rect">
            <a:avLst/>
          </a:prstGeom>
        </p:spPr>
      </p:pic>
    </p:spTree>
    <p:extLst>
      <p:ext uri="{BB962C8B-B14F-4D97-AF65-F5344CB8AC3E}">
        <p14:creationId xmlns:p14="http://schemas.microsoft.com/office/powerpoint/2010/main" val="1337544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Por qué no podremos comprar nuestra alma con </a:t>
            </a:r>
            <a:r>
              <a:rPr lang="es-ES" b="1" dirty="0" smtClean="0">
                <a:solidFill>
                  <a:schemeClr val="bg1"/>
                </a:solidFill>
              </a:rPr>
              <a:t>dinero. </a:t>
            </a:r>
          </a:p>
          <a:p>
            <a:r>
              <a:rPr lang="es-ES" b="1" dirty="0">
                <a:solidFill>
                  <a:schemeClr val="bg1"/>
                </a:solidFill>
              </a:rPr>
              <a:t>E</a:t>
            </a:r>
            <a:r>
              <a:rPr lang="es-ES" b="1" dirty="0" smtClean="0">
                <a:solidFill>
                  <a:schemeClr val="bg1"/>
                </a:solidFill>
              </a:rPr>
              <a:t>l </a:t>
            </a:r>
            <a:r>
              <a:rPr lang="es-ES" b="1" dirty="0">
                <a:solidFill>
                  <a:schemeClr val="bg1"/>
                </a:solidFill>
              </a:rPr>
              <a:t>rico no pudo aun con todo su dinero</a:t>
            </a:r>
            <a:r>
              <a:rPr lang="es-ES" b="1" dirty="0" smtClean="0">
                <a:solidFill>
                  <a:schemeClr val="bg1"/>
                </a:solidFill>
              </a:rPr>
              <a:t>, comprar un día mas de vida. </a:t>
            </a:r>
          </a:p>
          <a:p>
            <a:r>
              <a:rPr lang="es-ES" b="1" dirty="0">
                <a:solidFill>
                  <a:schemeClr val="bg1"/>
                </a:solidFill>
              </a:rPr>
              <a:t>N</a:t>
            </a:r>
            <a:r>
              <a:rPr lang="es-ES" b="1" dirty="0" smtClean="0">
                <a:solidFill>
                  <a:schemeClr val="bg1"/>
                </a:solidFill>
              </a:rPr>
              <a:t>osotros </a:t>
            </a:r>
            <a:r>
              <a:rPr lang="es-ES" b="1" dirty="0">
                <a:solidFill>
                  <a:schemeClr val="bg1"/>
                </a:solidFill>
              </a:rPr>
              <a:t>tampoco podremos</a:t>
            </a:r>
          </a:p>
          <a:p>
            <a:r>
              <a:rPr lang="es-ES" b="1" dirty="0" smtClean="0">
                <a:solidFill>
                  <a:schemeClr val="bg1"/>
                </a:solidFill>
              </a:rPr>
              <a:t>¿Esta </a:t>
            </a:r>
            <a:r>
              <a:rPr lang="es-ES" b="1" dirty="0">
                <a:solidFill>
                  <a:schemeClr val="bg1"/>
                </a:solidFill>
              </a:rPr>
              <a:t>Usted preparado hoy? </a:t>
            </a:r>
            <a:endParaRPr lang="es-ES" b="1" dirty="0" smtClean="0">
              <a:solidFill>
                <a:schemeClr val="bg1"/>
              </a:solidFill>
            </a:endParaRPr>
          </a:p>
          <a:p>
            <a:r>
              <a:rPr lang="es-ES" b="1" dirty="0" smtClean="0">
                <a:solidFill>
                  <a:schemeClr val="bg1"/>
                </a:solidFill>
              </a:rPr>
              <a:t>Si </a:t>
            </a:r>
            <a:r>
              <a:rPr lang="es-ES" b="1" dirty="0">
                <a:solidFill>
                  <a:schemeClr val="bg1"/>
                </a:solidFill>
              </a:rPr>
              <a:t>no lo esta, Usted tiene que </a:t>
            </a:r>
            <a:r>
              <a:rPr lang="es-ES" b="1" dirty="0" smtClean="0">
                <a:solidFill>
                  <a:schemeClr val="bg1"/>
                </a:solidFill>
              </a:rPr>
              <a:t>estarlo. </a:t>
            </a:r>
          </a:p>
          <a:p>
            <a:r>
              <a:rPr lang="es-ES" b="1" dirty="0">
                <a:solidFill>
                  <a:schemeClr val="bg1"/>
                </a:solidFill>
              </a:rPr>
              <a:t>S</a:t>
            </a:r>
            <a:r>
              <a:rPr lang="es-ES" b="1" dirty="0" smtClean="0">
                <a:solidFill>
                  <a:schemeClr val="bg1"/>
                </a:solidFill>
              </a:rPr>
              <a:t>ino </a:t>
            </a:r>
            <a:r>
              <a:rPr lang="es-ES" b="1" dirty="0">
                <a:solidFill>
                  <a:schemeClr val="bg1"/>
                </a:solidFill>
              </a:rPr>
              <a:t>va salir mal ante este encuentro con Dios. </a:t>
            </a:r>
            <a:endParaRPr lang="es-ES" b="1" dirty="0" smtClean="0">
              <a:solidFill>
                <a:schemeClr val="bg1"/>
              </a:solidFill>
            </a:endParaRPr>
          </a:p>
          <a:p>
            <a:r>
              <a:rPr lang="es-ES" b="1" dirty="0" smtClean="0">
                <a:solidFill>
                  <a:schemeClr val="bg1"/>
                </a:solidFill>
              </a:rPr>
              <a:t>Prepárese </a:t>
            </a:r>
            <a:r>
              <a:rPr lang="es-ES" b="1" dirty="0">
                <a:solidFill>
                  <a:schemeClr val="bg1"/>
                </a:solidFill>
              </a:rPr>
              <a:t>hoy mismo para este encuentro con Dios</a:t>
            </a:r>
            <a:r>
              <a:rPr lang="es-ES" b="1" dirty="0" smtClean="0">
                <a:solidFill>
                  <a:schemeClr val="bg1"/>
                </a:solidFill>
              </a:rPr>
              <a:t>.</a:t>
            </a:r>
          </a:p>
          <a:p>
            <a:r>
              <a:rPr lang="es-ES" b="1" dirty="0" smtClean="0">
                <a:solidFill>
                  <a:schemeClr val="bg1"/>
                </a:solidFill>
              </a:rPr>
              <a:t>De lo contrario Usted ira muy mal para este encuentro.</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152" y="9704"/>
            <a:ext cx="4086820" cy="6848296"/>
          </a:xfrm>
          <a:prstGeom prst="rect">
            <a:avLst/>
          </a:prstGeom>
        </p:spPr>
      </p:pic>
    </p:spTree>
    <p:extLst>
      <p:ext uri="{BB962C8B-B14F-4D97-AF65-F5344CB8AC3E}">
        <p14:creationId xmlns:p14="http://schemas.microsoft.com/office/powerpoint/2010/main" val="4095597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825624"/>
            <a:ext cx="4958366" cy="5032375"/>
          </a:xfrm>
        </p:spPr>
        <p:txBody>
          <a:bodyPr>
            <a:normAutofit fontScale="92500" lnSpcReduction="20000"/>
          </a:bodyPr>
          <a:lstStyle/>
          <a:p>
            <a:r>
              <a:rPr lang="es-ES" b="1" dirty="0" smtClean="0">
                <a:solidFill>
                  <a:schemeClr val="bg1"/>
                </a:solidFill>
              </a:rPr>
              <a:t>Esta </a:t>
            </a:r>
            <a:r>
              <a:rPr lang="es-ES" b="1" dirty="0">
                <a:solidFill>
                  <a:schemeClr val="bg1"/>
                </a:solidFill>
              </a:rPr>
              <a:t>es una pregunta muy importante que todos debemos de meditar en ella, y contestarla muy sinceramente. </a:t>
            </a:r>
            <a:endParaRPr lang="es-ES" b="1" dirty="0" smtClean="0">
              <a:solidFill>
                <a:schemeClr val="bg1"/>
              </a:solidFill>
            </a:endParaRPr>
          </a:p>
          <a:p>
            <a:r>
              <a:rPr lang="es-ES" b="1" dirty="0" smtClean="0">
                <a:solidFill>
                  <a:schemeClr val="bg1"/>
                </a:solidFill>
              </a:rPr>
              <a:t>¿</a:t>
            </a:r>
            <a:r>
              <a:rPr lang="es-ES" b="1" dirty="0">
                <a:solidFill>
                  <a:schemeClr val="bg1"/>
                </a:solidFill>
              </a:rPr>
              <a:t>Por qué me debo preparar yo? </a:t>
            </a:r>
            <a:endParaRPr lang="es-ES" b="1" dirty="0" smtClean="0">
              <a:solidFill>
                <a:schemeClr val="bg1"/>
              </a:solidFill>
            </a:endParaRPr>
          </a:p>
          <a:p>
            <a:r>
              <a:rPr lang="es-ES" b="1" dirty="0" smtClean="0">
                <a:solidFill>
                  <a:schemeClr val="bg1"/>
                </a:solidFill>
              </a:rPr>
              <a:t>La </a:t>
            </a:r>
            <a:r>
              <a:rPr lang="es-ES" b="1" dirty="0">
                <a:solidFill>
                  <a:schemeClr val="bg1"/>
                </a:solidFill>
              </a:rPr>
              <a:t>razón, la respuesta es que habrá un encuentro con nuestro Dios.</a:t>
            </a:r>
          </a:p>
          <a:p>
            <a:r>
              <a:rPr lang="es-ES" b="1" dirty="0" smtClean="0">
                <a:solidFill>
                  <a:schemeClr val="bg1"/>
                </a:solidFill>
              </a:rPr>
              <a:t>Vamos </a:t>
            </a:r>
            <a:r>
              <a:rPr lang="es-ES" b="1" dirty="0">
                <a:solidFill>
                  <a:schemeClr val="bg1"/>
                </a:solidFill>
              </a:rPr>
              <a:t>a encontrarnos con Dios, por eso debemos de estar preparados para este encuentro con nuestro hacedor a quien vamos a dar cuenta. </a:t>
            </a:r>
            <a:endParaRPr lang="es-ES" b="1" dirty="0" smtClean="0">
              <a:solidFill>
                <a:schemeClr val="bg1"/>
              </a:solidFill>
            </a:endParaRPr>
          </a:p>
          <a:p>
            <a:r>
              <a:rPr lang="es-ES" b="1" dirty="0" smtClean="0">
                <a:solidFill>
                  <a:schemeClr val="bg1"/>
                </a:solidFill>
              </a:rPr>
              <a:t>Habrá </a:t>
            </a:r>
            <a:r>
              <a:rPr lang="es-ES" b="1" dirty="0">
                <a:solidFill>
                  <a:schemeClr val="bg1"/>
                </a:solidFill>
              </a:rPr>
              <a:t>un día en el cual Dios juzgara al mundo con justicia. </a:t>
            </a:r>
          </a:p>
        </p:txBody>
      </p:sp>
      <p:sp>
        <p:nvSpPr>
          <p:cNvPr id="5" name="Cinta hacia abajo 4"/>
          <p:cNvSpPr/>
          <p:nvPr/>
        </p:nvSpPr>
        <p:spPr>
          <a:xfrm>
            <a:off x="0" y="0"/>
            <a:ext cx="9141971" cy="1365161"/>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22225">
                  <a:solidFill>
                    <a:schemeClr val="accent2"/>
                  </a:solidFill>
                  <a:prstDash val="solid"/>
                </a:ln>
                <a:solidFill>
                  <a:schemeClr val="accent2">
                    <a:lumMod val="40000"/>
                    <a:lumOff val="60000"/>
                  </a:schemeClr>
                </a:solidFill>
                <a:latin typeface="Algerian" panose="04020705040A02060702" pitchFamily="82" charset="0"/>
              </a:rPr>
              <a:t>¿PORQUE DEBEMOS PREPARARNOS?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365" y="1365162"/>
            <a:ext cx="4183605" cy="5492838"/>
          </a:xfrm>
          <a:prstGeom prst="rect">
            <a:avLst/>
          </a:prstGeom>
        </p:spPr>
      </p:pic>
    </p:spTree>
    <p:extLst>
      <p:ext uri="{BB962C8B-B14F-4D97-AF65-F5344CB8AC3E}">
        <p14:creationId xmlns:p14="http://schemas.microsoft.com/office/powerpoint/2010/main" val="3240041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7999"/>
          </a:xfrm>
          <a:prstGeom prst="rect">
            <a:avLst/>
          </a:prstGeom>
        </p:spPr>
      </p:pic>
      <p:sp>
        <p:nvSpPr>
          <p:cNvPr id="4" name="Cinta hacia abajo 3"/>
          <p:cNvSpPr/>
          <p:nvPr/>
        </p:nvSpPr>
        <p:spPr>
          <a:xfrm>
            <a:off x="0" y="-1"/>
            <a:ext cx="9144000" cy="1403797"/>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ln w="22225">
                  <a:solidFill>
                    <a:schemeClr val="accent2"/>
                  </a:solidFill>
                  <a:prstDash val="solid"/>
                </a:ln>
                <a:solidFill>
                  <a:schemeClr val="accent2">
                    <a:lumMod val="40000"/>
                    <a:lumOff val="60000"/>
                  </a:schemeClr>
                </a:solidFill>
                <a:latin typeface="Algerian" panose="04020705040A02060702" pitchFamily="82" charset="0"/>
              </a:rPr>
              <a:t>HOY DIOS LE MANDA A USTED:</a:t>
            </a:r>
            <a:endParaRPr lang="es-ES" sz="3200" b="1" dirty="0">
              <a:latin typeface="Algerian" panose="04020705040A02060702" pitchFamily="82"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03797"/>
            <a:ext cx="2438400" cy="3825026"/>
          </a:xfrm>
          <a:prstGeom prst="rect">
            <a:avLst/>
          </a:prstGeom>
        </p:spPr>
      </p:pic>
      <p:sp>
        <p:nvSpPr>
          <p:cNvPr id="6" name="Llamada de nube 5"/>
          <p:cNvSpPr/>
          <p:nvPr/>
        </p:nvSpPr>
        <p:spPr>
          <a:xfrm>
            <a:off x="5791200" y="1609859"/>
            <a:ext cx="3352800" cy="1089167"/>
          </a:xfrm>
          <a:prstGeom prst="cloudCallout">
            <a:avLst>
              <a:gd name="adj1" fmla="val -45033"/>
              <a:gd name="adj2" fmla="val 121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OIR.</a:t>
            </a:r>
          </a:p>
          <a:p>
            <a:pPr algn="ctr"/>
            <a:r>
              <a:rPr lang="es-ES" sz="2000" b="1" dirty="0" smtClean="0"/>
              <a:t>ROMANOS.10:17.</a:t>
            </a:r>
            <a:endParaRPr lang="es-ES" sz="2000" b="1" dirty="0"/>
          </a:p>
        </p:txBody>
      </p:sp>
      <p:sp>
        <p:nvSpPr>
          <p:cNvPr id="7" name="Llamada ovalada 6"/>
          <p:cNvSpPr/>
          <p:nvPr/>
        </p:nvSpPr>
        <p:spPr>
          <a:xfrm>
            <a:off x="0" y="1403796"/>
            <a:ext cx="2730321" cy="1107584"/>
          </a:xfrm>
          <a:prstGeom prst="wedgeEllipseCallout">
            <a:avLst>
              <a:gd name="adj1" fmla="val 95676"/>
              <a:gd name="adj2" fmla="val 69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CREER.</a:t>
            </a:r>
          </a:p>
          <a:p>
            <a:pPr algn="ctr"/>
            <a:r>
              <a:rPr lang="es-ES" sz="2000" b="1" dirty="0" smtClean="0"/>
              <a:t>MARCOS.16:16.</a:t>
            </a:r>
            <a:endParaRPr lang="es-ES" sz="2000" b="1" dirty="0"/>
          </a:p>
        </p:txBody>
      </p:sp>
      <p:sp>
        <p:nvSpPr>
          <p:cNvPr id="8" name="Llamada rectangular 7"/>
          <p:cNvSpPr/>
          <p:nvPr/>
        </p:nvSpPr>
        <p:spPr>
          <a:xfrm>
            <a:off x="-1" y="3155324"/>
            <a:ext cx="2730321" cy="1217955"/>
          </a:xfrm>
          <a:prstGeom prst="wedgeRectCallout">
            <a:avLst>
              <a:gd name="adj1" fmla="val 82941"/>
              <a:gd name="adj2" fmla="val 54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CONFESAR.</a:t>
            </a:r>
          </a:p>
          <a:p>
            <a:pPr algn="ctr"/>
            <a:r>
              <a:rPr lang="es-ES" sz="2000" b="1" dirty="0" smtClean="0"/>
              <a:t>ROMANOS.10:9.</a:t>
            </a:r>
            <a:endParaRPr lang="es-ES" sz="2000" b="1" dirty="0"/>
          </a:p>
        </p:txBody>
      </p:sp>
      <p:sp>
        <p:nvSpPr>
          <p:cNvPr id="9" name="Llamada con línea 1 8"/>
          <p:cNvSpPr/>
          <p:nvPr/>
        </p:nvSpPr>
        <p:spPr>
          <a:xfrm>
            <a:off x="6207617" y="3764300"/>
            <a:ext cx="2936383" cy="1168307"/>
          </a:xfrm>
          <a:prstGeom prst="borderCallout1">
            <a:avLst>
              <a:gd name="adj1" fmla="val 54025"/>
              <a:gd name="adj2" fmla="val -1754"/>
              <a:gd name="adj3" fmla="val 5572"/>
              <a:gd name="adj4" fmla="val -41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ARREPENTIRNOS.</a:t>
            </a:r>
          </a:p>
          <a:p>
            <a:pPr algn="ctr"/>
            <a:r>
              <a:rPr lang="es-ES" sz="2000" b="1" dirty="0" smtClean="0"/>
              <a:t>HECHOS.17:30.</a:t>
            </a:r>
            <a:endParaRPr lang="es-ES" sz="2000" b="1" dirty="0"/>
          </a:p>
        </p:txBody>
      </p:sp>
      <p:sp>
        <p:nvSpPr>
          <p:cNvPr id="13" name="Llamada rectangular redondeada 12"/>
          <p:cNvSpPr/>
          <p:nvPr/>
        </p:nvSpPr>
        <p:spPr>
          <a:xfrm>
            <a:off x="0" y="5592958"/>
            <a:ext cx="3721993" cy="1265042"/>
          </a:xfrm>
          <a:prstGeom prst="wedgeRoundRectCallout">
            <a:avLst>
              <a:gd name="adj1" fmla="val 51486"/>
              <a:gd name="adj2" fmla="val -944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SER FIELES HASTA LA MUERTE.</a:t>
            </a:r>
          </a:p>
          <a:p>
            <a:pPr algn="ctr"/>
            <a:r>
              <a:rPr lang="es-ES" sz="2000" b="1" dirty="0" smtClean="0"/>
              <a:t>APOCALIPSIS.2:10.</a:t>
            </a:r>
            <a:endParaRPr lang="es-ES" sz="2000" b="1" dirty="0"/>
          </a:p>
        </p:txBody>
      </p:sp>
      <p:sp>
        <p:nvSpPr>
          <p:cNvPr id="14" name="Llamada con línea 3 (sin borde) 13"/>
          <p:cNvSpPr/>
          <p:nvPr/>
        </p:nvSpPr>
        <p:spPr>
          <a:xfrm>
            <a:off x="6207617" y="5425534"/>
            <a:ext cx="2936383" cy="1432466"/>
          </a:xfrm>
          <a:prstGeom prst="callout3">
            <a:avLst>
              <a:gd name="adj1" fmla="val 18750"/>
              <a:gd name="adj2" fmla="val -8333"/>
              <a:gd name="adj3" fmla="val 18750"/>
              <a:gd name="adj4" fmla="val -16667"/>
              <a:gd name="adj5" fmla="val 47282"/>
              <a:gd name="adj6" fmla="val -19299"/>
              <a:gd name="adj7" fmla="val -3480"/>
              <a:gd name="adj8" fmla="val -40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BAUTIZARNOS.</a:t>
            </a:r>
          </a:p>
          <a:p>
            <a:pPr algn="ctr"/>
            <a:r>
              <a:rPr lang="es-ES" sz="2000" b="1" dirty="0"/>
              <a:t>HECHOS.2:38.</a:t>
            </a:r>
          </a:p>
        </p:txBody>
      </p:sp>
      <p:sp>
        <p:nvSpPr>
          <p:cNvPr id="3" name="Explosión 1 2"/>
          <p:cNvSpPr/>
          <p:nvPr/>
        </p:nvSpPr>
        <p:spPr>
          <a:xfrm>
            <a:off x="2086378" y="1896723"/>
            <a:ext cx="4726546" cy="36962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SI USTED NO HA ECHO ESTO, USTED NO ESTA PREPRADO PARA ESTE ENCUENTRO CON DIOS.</a:t>
            </a:r>
            <a:endParaRPr lang="es-ES" sz="2000" b="1" dirty="0"/>
          </a:p>
        </p:txBody>
      </p:sp>
    </p:spTree>
    <p:extLst>
      <p:ext uri="{BB962C8B-B14F-4D97-AF65-F5344CB8AC3E}">
        <p14:creationId xmlns:p14="http://schemas.microsoft.com/office/powerpoint/2010/main" val="591353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000"/>
                                        <p:tgtEl>
                                          <p:spTgt spid="3"/>
                                        </p:tgtEl>
                                      </p:cBhvr>
                                    </p:animEffect>
                                    <p:anim calcmode="lin" valueType="num">
                                      <p:cBhvr>
                                        <p:cTn id="64" dur="2000" fill="hold"/>
                                        <p:tgtEl>
                                          <p:spTgt spid="3"/>
                                        </p:tgtEl>
                                        <p:attrNameLst>
                                          <p:attrName>ppt_w</p:attrName>
                                        </p:attrNameLst>
                                      </p:cBhvr>
                                      <p:tavLst>
                                        <p:tav tm="0" fmla="#ppt_w*sin(2.5*pi*$)">
                                          <p:val>
                                            <p:fltVal val="0"/>
                                          </p:val>
                                        </p:tav>
                                        <p:tav tm="100000">
                                          <p:val>
                                            <p:fltVal val="1"/>
                                          </p:val>
                                        </p:tav>
                                      </p:tavLst>
                                    </p:anim>
                                    <p:anim calcmode="lin" valueType="num">
                                      <p:cBhvr>
                                        <p:cTn id="6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animBg="1"/>
      <p:bldP spid="1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210614"/>
            <a:ext cx="5254580" cy="5647385"/>
          </a:xfrm>
        </p:spPr>
        <p:txBody>
          <a:bodyPr>
            <a:normAutofit fontScale="92500" lnSpcReduction="10000"/>
          </a:bodyPr>
          <a:lstStyle/>
          <a:p>
            <a:r>
              <a:rPr lang="es-ES" b="1" dirty="0" smtClean="0">
                <a:solidFill>
                  <a:schemeClr val="bg1"/>
                </a:solidFill>
              </a:rPr>
              <a:t>Otras </a:t>
            </a:r>
            <a:r>
              <a:rPr lang="es-ES" b="1" dirty="0">
                <a:solidFill>
                  <a:schemeClr val="bg1"/>
                </a:solidFill>
              </a:rPr>
              <a:t>de las preguntas que debemos de hacernos </a:t>
            </a:r>
            <a:r>
              <a:rPr lang="es-ES" b="1" dirty="0" smtClean="0">
                <a:solidFill>
                  <a:schemeClr val="bg1"/>
                </a:solidFill>
              </a:rPr>
              <a:t>es:</a:t>
            </a:r>
          </a:p>
          <a:p>
            <a:r>
              <a:rPr lang="es-ES" b="1" dirty="0" smtClean="0">
                <a:solidFill>
                  <a:schemeClr val="bg1"/>
                </a:solidFill>
              </a:rPr>
              <a:t>¿</a:t>
            </a:r>
            <a:r>
              <a:rPr lang="es-ES" b="1" dirty="0">
                <a:solidFill>
                  <a:schemeClr val="bg1"/>
                </a:solidFill>
              </a:rPr>
              <a:t>Quiénes deben prepararse para este encuentro? </a:t>
            </a:r>
            <a:endParaRPr lang="es-ES" b="1" dirty="0" smtClean="0">
              <a:solidFill>
                <a:schemeClr val="bg1"/>
              </a:solidFill>
            </a:endParaRPr>
          </a:p>
          <a:p>
            <a:r>
              <a:rPr lang="es-ES" b="1" dirty="0" smtClean="0">
                <a:solidFill>
                  <a:schemeClr val="bg1"/>
                </a:solidFill>
              </a:rPr>
              <a:t>Por </a:t>
            </a:r>
            <a:r>
              <a:rPr lang="es-ES" b="1" dirty="0">
                <a:solidFill>
                  <a:schemeClr val="bg1"/>
                </a:solidFill>
              </a:rPr>
              <a:t>que los jóvenes dicen no eso es para </a:t>
            </a:r>
            <a:r>
              <a:rPr lang="es-ES" b="1" dirty="0" smtClean="0">
                <a:solidFill>
                  <a:schemeClr val="bg1"/>
                </a:solidFill>
              </a:rPr>
              <a:t>viejos. </a:t>
            </a:r>
          </a:p>
          <a:p>
            <a:r>
              <a:rPr lang="es-ES" b="1" dirty="0">
                <a:solidFill>
                  <a:schemeClr val="bg1"/>
                </a:solidFill>
              </a:rPr>
              <a:t>P</a:t>
            </a:r>
            <a:r>
              <a:rPr lang="es-ES" b="1" dirty="0" smtClean="0">
                <a:solidFill>
                  <a:schemeClr val="bg1"/>
                </a:solidFill>
              </a:rPr>
              <a:t>ero </a:t>
            </a:r>
            <a:r>
              <a:rPr lang="es-ES" b="1" dirty="0">
                <a:solidFill>
                  <a:schemeClr val="bg1"/>
                </a:solidFill>
              </a:rPr>
              <a:t>no es así todos tenemos que prepararnos </a:t>
            </a:r>
            <a:r>
              <a:rPr lang="es-ES" b="1" dirty="0" smtClean="0">
                <a:solidFill>
                  <a:schemeClr val="bg1"/>
                </a:solidFill>
              </a:rPr>
              <a:t>tanto: </a:t>
            </a:r>
          </a:p>
          <a:p>
            <a:r>
              <a:rPr lang="es-ES" b="1" dirty="0" smtClean="0">
                <a:solidFill>
                  <a:schemeClr val="bg1"/>
                </a:solidFill>
              </a:rPr>
              <a:t>Jóvenes. </a:t>
            </a:r>
          </a:p>
          <a:p>
            <a:r>
              <a:rPr lang="es-ES" b="1" dirty="0">
                <a:solidFill>
                  <a:schemeClr val="bg1"/>
                </a:solidFill>
              </a:rPr>
              <a:t>C</a:t>
            </a:r>
            <a:r>
              <a:rPr lang="es-ES" b="1" dirty="0" smtClean="0">
                <a:solidFill>
                  <a:schemeClr val="bg1"/>
                </a:solidFill>
              </a:rPr>
              <a:t>omo adultos. </a:t>
            </a:r>
          </a:p>
          <a:p>
            <a:r>
              <a:rPr lang="es-ES" b="1" dirty="0" smtClean="0">
                <a:solidFill>
                  <a:schemeClr val="bg1"/>
                </a:solidFill>
              </a:rPr>
              <a:t>Varones. </a:t>
            </a:r>
          </a:p>
          <a:p>
            <a:r>
              <a:rPr lang="es-ES" b="1" dirty="0" smtClean="0">
                <a:solidFill>
                  <a:schemeClr val="bg1"/>
                </a:solidFill>
              </a:rPr>
              <a:t>Mujeres. </a:t>
            </a:r>
          </a:p>
          <a:p>
            <a:r>
              <a:rPr lang="es-ES" b="1" dirty="0" smtClean="0">
                <a:solidFill>
                  <a:schemeClr val="bg1"/>
                </a:solidFill>
              </a:rPr>
              <a:t>Todos </a:t>
            </a:r>
            <a:r>
              <a:rPr lang="es-ES" b="1" dirty="0">
                <a:solidFill>
                  <a:schemeClr val="bg1"/>
                </a:solidFill>
              </a:rPr>
              <a:t>tenemos que estar preparados para este encuentro.</a:t>
            </a:r>
          </a:p>
        </p:txBody>
      </p:sp>
      <p:sp>
        <p:nvSpPr>
          <p:cNvPr id="5" name="Cinta hacia abajo 4"/>
          <p:cNvSpPr/>
          <p:nvPr/>
        </p:nvSpPr>
        <p:spPr>
          <a:xfrm>
            <a:off x="0" y="0"/>
            <a:ext cx="9141972" cy="109470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22225">
                  <a:solidFill>
                    <a:schemeClr val="accent2"/>
                  </a:solidFill>
                  <a:prstDash val="solid"/>
                </a:ln>
                <a:solidFill>
                  <a:schemeClr val="accent2">
                    <a:lumMod val="40000"/>
                    <a:lumOff val="60000"/>
                  </a:schemeClr>
                </a:solidFill>
                <a:latin typeface="Algerian" panose="04020705040A02060702" pitchFamily="82" charset="0"/>
              </a:rPr>
              <a:t>¿QUIENES DEBEN PREPARASE?</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1094704"/>
            <a:ext cx="3887392" cy="5763294"/>
          </a:xfrm>
          <a:prstGeom prst="rect">
            <a:avLst/>
          </a:prstGeom>
        </p:spPr>
      </p:pic>
    </p:spTree>
    <p:extLst>
      <p:ext uri="{BB962C8B-B14F-4D97-AF65-F5344CB8AC3E}">
        <p14:creationId xmlns:p14="http://schemas.microsoft.com/office/powerpoint/2010/main" val="3073185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additive="base">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additive="base">
                                        <p:cTn id="6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20000"/>
          </a:bodyPr>
          <a:lstStyle/>
          <a:p>
            <a:r>
              <a:rPr lang="es-ES" b="1" dirty="0" smtClean="0">
                <a:solidFill>
                  <a:schemeClr val="bg1"/>
                </a:solidFill>
              </a:rPr>
              <a:t>Porque </a:t>
            </a:r>
            <a:r>
              <a:rPr lang="es-ES" b="1" dirty="0">
                <a:solidFill>
                  <a:schemeClr val="bg1"/>
                </a:solidFill>
              </a:rPr>
              <a:t>todos vamos a compadecer ante este tribunal. </a:t>
            </a:r>
            <a:endParaRPr lang="es-ES" b="1" dirty="0" smtClean="0">
              <a:solidFill>
                <a:schemeClr val="bg1"/>
              </a:solidFill>
            </a:endParaRPr>
          </a:p>
          <a:p>
            <a:r>
              <a:rPr lang="es-ES" b="1" dirty="0" smtClean="0">
                <a:solidFill>
                  <a:schemeClr val="bg1"/>
                </a:solidFill>
              </a:rPr>
              <a:t>II </a:t>
            </a:r>
            <a:r>
              <a:rPr lang="es-ES" b="1" dirty="0">
                <a:solidFill>
                  <a:schemeClr val="bg1"/>
                </a:solidFill>
              </a:rPr>
              <a:t>Corintios.5:10</a:t>
            </a:r>
            <a:r>
              <a:rPr lang="es-ES" b="1" dirty="0" smtClean="0">
                <a:solidFill>
                  <a:schemeClr val="bg1"/>
                </a:solidFill>
              </a:rPr>
              <a:t>.</a:t>
            </a:r>
          </a:p>
          <a:p>
            <a:r>
              <a:rPr lang="es-ES" b="1" dirty="0">
                <a:solidFill>
                  <a:schemeClr val="bg1"/>
                </a:solidFill>
              </a:rPr>
              <a:t>Porque todos nosotros debemos comparecer ante el tribunal de Cristo, para que cada uno sea recompensado por sus hechos estando en el cuerpo, de acuerdo con lo que hizo, sea bueno o sea malo.  </a:t>
            </a:r>
          </a:p>
          <a:p>
            <a:r>
              <a:rPr lang="es-ES" b="1" dirty="0" smtClean="0">
                <a:solidFill>
                  <a:schemeClr val="bg1"/>
                </a:solidFill>
              </a:rPr>
              <a:t>Todos </a:t>
            </a:r>
            <a:r>
              <a:rPr lang="es-ES" b="1" dirty="0">
                <a:solidFill>
                  <a:schemeClr val="bg1"/>
                </a:solidFill>
              </a:rPr>
              <a:t>nadie se va a escapar de este juicio</a:t>
            </a:r>
            <a:r>
              <a:rPr lang="es-ES" b="1" dirty="0" smtClean="0">
                <a:solidFill>
                  <a:schemeClr val="bg1"/>
                </a:solidFill>
              </a:rPr>
              <a:t>.</a:t>
            </a:r>
          </a:p>
          <a:p>
            <a:r>
              <a:rPr lang="es-ES" b="1" dirty="0" smtClean="0">
                <a:solidFill>
                  <a:schemeClr val="bg1"/>
                </a:solidFill>
              </a:rPr>
              <a:t>Dios </a:t>
            </a:r>
            <a:r>
              <a:rPr lang="es-ES" b="1" dirty="0">
                <a:solidFill>
                  <a:schemeClr val="bg1"/>
                </a:solidFill>
              </a:rPr>
              <a:t>manda a todos los hombres en todo lugar que se arrepientan. </a:t>
            </a:r>
            <a:endParaRPr lang="es-ES" b="1" dirty="0" smtClean="0">
              <a:solidFill>
                <a:schemeClr val="bg1"/>
              </a:solidFill>
            </a:endParaRPr>
          </a:p>
          <a:p>
            <a:r>
              <a:rPr lang="es-ES" b="1" dirty="0" smtClean="0">
                <a:solidFill>
                  <a:schemeClr val="bg1"/>
                </a:solidFill>
              </a:rPr>
              <a:t>Hechos.17:30-31</a:t>
            </a:r>
            <a:r>
              <a:rPr lang="es-ES" b="1" dirty="0">
                <a:solidFill>
                  <a:schemeClr val="bg1"/>
                </a:solidFill>
              </a:rPr>
              <a:t>. </a:t>
            </a:r>
            <a:endParaRPr lang="es-ES" b="1" dirty="0" smtClean="0">
              <a:solidFill>
                <a:schemeClr val="bg1"/>
              </a:solidFill>
            </a:endParaRPr>
          </a:p>
          <a:p>
            <a:r>
              <a:rPr lang="es-ES" b="1" dirty="0">
                <a:solidFill>
                  <a:schemeClr val="bg1"/>
                </a:solidFill>
              </a:rPr>
              <a:t>Por tanto, habiendo pasado por alto los tiempos de ignorancia, Dios declara ahora a todos los hombres, en todas partes, que se arrepientan,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900" y="9704"/>
            <a:ext cx="3801072" cy="6848296"/>
          </a:xfrm>
          <a:prstGeom prst="rect">
            <a:avLst/>
          </a:prstGeom>
        </p:spPr>
      </p:pic>
    </p:spTree>
    <p:extLst>
      <p:ext uri="{BB962C8B-B14F-4D97-AF65-F5344CB8AC3E}">
        <p14:creationId xmlns:p14="http://schemas.microsoft.com/office/powerpoint/2010/main" val="340164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arn(inVertic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a:bodyPr>
          <a:lstStyle/>
          <a:p>
            <a:r>
              <a:rPr lang="es-ES" b="1" dirty="0" smtClean="0">
                <a:solidFill>
                  <a:schemeClr val="bg1"/>
                </a:solidFill>
              </a:rPr>
              <a:t>V.31.</a:t>
            </a:r>
          </a:p>
          <a:p>
            <a:r>
              <a:rPr lang="es-ES" b="1" dirty="0">
                <a:solidFill>
                  <a:schemeClr val="bg1"/>
                </a:solidFill>
              </a:rPr>
              <a:t>porque El ha establecido un día en el cual juzgará al mundo en justicia, por medio de un Hombre a quien ha designado, habiendo presentado pruebas a todos los hombres al resucitarle de entre los muertos. </a:t>
            </a:r>
          </a:p>
          <a:p>
            <a:r>
              <a:rPr lang="es-ES" b="1" dirty="0" smtClean="0">
                <a:solidFill>
                  <a:schemeClr val="bg1"/>
                </a:solidFill>
              </a:rPr>
              <a:t>Todos </a:t>
            </a:r>
            <a:r>
              <a:rPr lang="es-ES" b="1" dirty="0">
                <a:solidFill>
                  <a:schemeClr val="bg1"/>
                </a:solidFill>
              </a:rPr>
              <a:t>los hombres de todas las naciones deben </a:t>
            </a:r>
            <a:r>
              <a:rPr lang="es-ES" b="1" dirty="0" smtClean="0">
                <a:solidFill>
                  <a:schemeClr val="bg1"/>
                </a:solidFill>
              </a:rPr>
              <a:t>prepararse. </a:t>
            </a:r>
          </a:p>
          <a:p>
            <a:r>
              <a:rPr lang="es-ES" b="1" dirty="0">
                <a:solidFill>
                  <a:schemeClr val="bg1"/>
                </a:solidFill>
              </a:rPr>
              <a:t>E</a:t>
            </a:r>
            <a:r>
              <a:rPr lang="es-ES" b="1" dirty="0" smtClean="0">
                <a:solidFill>
                  <a:schemeClr val="bg1"/>
                </a:solidFill>
              </a:rPr>
              <a:t>l </a:t>
            </a:r>
            <a:r>
              <a:rPr lang="es-ES" b="1" dirty="0">
                <a:solidFill>
                  <a:schemeClr val="bg1"/>
                </a:solidFill>
              </a:rPr>
              <a:t>juicio o este encuentro no solo va ser para un país o </a:t>
            </a:r>
            <a:r>
              <a:rPr lang="es-ES" b="1" dirty="0" smtClean="0">
                <a:solidFill>
                  <a:schemeClr val="bg1"/>
                </a:solidFill>
              </a:rPr>
              <a:t>nación. </a:t>
            </a:r>
          </a:p>
          <a:p>
            <a:r>
              <a:rPr lang="es-ES" b="1" dirty="0">
                <a:solidFill>
                  <a:schemeClr val="bg1"/>
                </a:solidFill>
              </a:rPr>
              <a:t>S</a:t>
            </a:r>
            <a:r>
              <a:rPr lang="es-ES" b="1" dirty="0" smtClean="0">
                <a:solidFill>
                  <a:schemeClr val="bg1"/>
                </a:solidFill>
              </a:rPr>
              <a:t>ino </a:t>
            </a:r>
            <a:r>
              <a:rPr lang="es-ES" b="1" dirty="0">
                <a:solidFill>
                  <a:schemeClr val="bg1"/>
                </a:solidFill>
              </a:rPr>
              <a:t>para todo el mundo</a:t>
            </a:r>
            <a:r>
              <a:rPr lang="es-ES" b="1" dirty="0" smtClean="0">
                <a:solidFill>
                  <a:schemeClr val="bg1"/>
                </a:solidFill>
              </a:rPr>
              <a:t>.</a:t>
            </a:r>
          </a:p>
          <a:p>
            <a:r>
              <a:rPr lang="es-ES" b="1" dirty="0" smtClean="0">
                <a:solidFill>
                  <a:schemeClr val="bg1"/>
                </a:solidFill>
              </a:rPr>
              <a:t>Los </a:t>
            </a:r>
            <a:r>
              <a:rPr lang="es-ES" b="1" dirty="0">
                <a:solidFill>
                  <a:schemeClr val="bg1"/>
                </a:solidFill>
              </a:rPr>
              <a:t>ricos, los grandes los pequeños, los fuertes los libres, todos tenemos que estar preparados.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655" y="9704"/>
            <a:ext cx="3768345" cy="6848296"/>
          </a:xfrm>
          <a:prstGeom prst="rect">
            <a:avLst/>
          </a:prstGeom>
        </p:spPr>
      </p:pic>
    </p:spTree>
    <p:extLst>
      <p:ext uri="{BB962C8B-B14F-4D97-AF65-F5344CB8AC3E}">
        <p14:creationId xmlns:p14="http://schemas.microsoft.com/office/powerpoint/2010/main" val="220200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Apoclipsis.6:15.</a:t>
            </a:r>
          </a:p>
          <a:p>
            <a:r>
              <a:rPr lang="es-ES" b="1" dirty="0">
                <a:solidFill>
                  <a:schemeClr val="bg1"/>
                </a:solidFill>
              </a:rPr>
              <a:t>Y los reyes de la tierra, y los grandes, los comandantes, los ricos, los poderosos, y todo siervo y todo libre, se escondieron en las cuevas y entre las peñas de los montes; </a:t>
            </a:r>
            <a:endParaRPr lang="es-ES" b="1" dirty="0" smtClean="0">
              <a:solidFill>
                <a:schemeClr val="bg1"/>
              </a:solidFill>
            </a:endParaRPr>
          </a:p>
          <a:p>
            <a:r>
              <a:rPr lang="es-ES" b="1" dirty="0">
                <a:solidFill>
                  <a:schemeClr val="bg1"/>
                </a:solidFill>
              </a:rPr>
              <a:t>Todos vamos a estar ante Dios. </a:t>
            </a:r>
            <a:endParaRPr lang="es-ES" b="1" dirty="0" smtClean="0">
              <a:solidFill>
                <a:schemeClr val="bg1"/>
              </a:solidFill>
            </a:endParaRPr>
          </a:p>
          <a:p>
            <a:r>
              <a:rPr lang="es-ES" b="1" dirty="0" smtClean="0">
                <a:solidFill>
                  <a:schemeClr val="bg1"/>
                </a:solidFill>
              </a:rPr>
              <a:t>Romanos.14:10</a:t>
            </a:r>
            <a:r>
              <a:rPr lang="es-ES" b="1" dirty="0">
                <a:solidFill>
                  <a:schemeClr val="bg1"/>
                </a:solidFill>
              </a:rPr>
              <a:t>. </a:t>
            </a:r>
            <a:endParaRPr lang="es-ES" b="1" dirty="0" smtClean="0">
              <a:solidFill>
                <a:schemeClr val="bg1"/>
              </a:solidFill>
            </a:endParaRPr>
          </a:p>
          <a:p>
            <a:r>
              <a:rPr lang="es-ES" b="1" dirty="0" smtClean="0">
                <a:solidFill>
                  <a:schemeClr val="bg1"/>
                </a:solidFill>
              </a:rPr>
              <a:t>Pero </a:t>
            </a:r>
            <a:r>
              <a:rPr lang="es-ES" b="1" dirty="0">
                <a:solidFill>
                  <a:schemeClr val="bg1"/>
                </a:solidFill>
              </a:rPr>
              <a:t>tú, ¿por qué juzgas a tu hermano? O también, tú, ¿por qué menosprecias a tu hermano? Porque todos compareceremos ante el tribunal de Dios. </a:t>
            </a:r>
          </a:p>
          <a:p>
            <a:r>
              <a:rPr lang="es-ES" b="1" dirty="0" smtClean="0">
                <a:solidFill>
                  <a:schemeClr val="bg1"/>
                </a:solidFill>
              </a:rPr>
              <a:t>Nadie </a:t>
            </a:r>
            <a:r>
              <a:rPr lang="es-ES" b="1" dirty="0">
                <a:solidFill>
                  <a:schemeClr val="bg1"/>
                </a:solidFill>
              </a:rPr>
              <a:t>se va a escapar de este encuentro con Dios, por eso todos debemos prepararnos para ese encuentro.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225697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580" y="4559120"/>
            <a:ext cx="3887392" cy="229887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4580" y="2276385"/>
            <a:ext cx="3887392" cy="2282733"/>
          </a:xfrm>
          <a:prstGeom prst="rect">
            <a:avLst/>
          </a:prstGeom>
        </p:spPr>
      </p:pic>
    </p:spTree>
    <p:extLst>
      <p:ext uri="{BB962C8B-B14F-4D97-AF65-F5344CB8AC3E}">
        <p14:creationId xmlns:p14="http://schemas.microsoft.com/office/powerpoint/2010/main" val="2274569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arn(inVertical)">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39944" cy="6858000"/>
          </a:xfrm>
          <a:prstGeom prst="rect">
            <a:avLst/>
          </a:prstGeom>
        </p:spPr>
      </p:pic>
      <p:sp>
        <p:nvSpPr>
          <p:cNvPr id="3" name="Marcador de contenido 2"/>
          <p:cNvSpPr>
            <a:spLocks noGrp="1"/>
          </p:cNvSpPr>
          <p:nvPr>
            <p:ph idx="1"/>
          </p:nvPr>
        </p:nvSpPr>
        <p:spPr>
          <a:xfrm>
            <a:off x="0" y="1325564"/>
            <a:ext cx="9139944" cy="5532436"/>
          </a:xfrm>
        </p:spPr>
        <p:txBody>
          <a:bodyPr>
            <a:normAutofit fontScale="92500" lnSpcReduction="10000"/>
          </a:bodyPr>
          <a:lstStyle/>
          <a:p>
            <a:r>
              <a:rPr lang="es-ES" b="1" dirty="0" smtClean="0">
                <a:solidFill>
                  <a:schemeClr val="bg1"/>
                </a:solidFill>
              </a:rPr>
              <a:t>Hermanos </a:t>
            </a:r>
            <a:r>
              <a:rPr lang="es-ES" b="1" dirty="0">
                <a:solidFill>
                  <a:schemeClr val="bg1"/>
                </a:solidFill>
              </a:rPr>
              <a:t>y amigos habrá un encuentro con Dios cara a cara con </a:t>
            </a:r>
            <a:r>
              <a:rPr lang="es-ES" b="1" dirty="0" smtClean="0">
                <a:solidFill>
                  <a:schemeClr val="bg1"/>
                </a:solidFill>
              </a:rPr>
              <a:t>El. </a:t>
            </a:r>
          </a:p>
          <a:p>
            <a:r>
              <a:rPr lang="es-ES" b="1" dirty="0" smtClean="0">
                <a:solidFill>
                  <a:schemeClr val="bg1"/>
                </a:solidFill>
              </a:rPr>
              <a:t>¿</a:t>
            </a:r>
            <a:r>
              <a:rPr lang="es-ES" b="1" dirty="0">
                <a:solidFill>
                  <a:schemeClr val="bg1"/>
                </a:solidFill>
              </a:rPr>
              <a:t>De nosotros depende como queremos salir en ese encuentro avergonzados o felices?</a:t>
            </a:r>
          </a:p>
          <a:p>
            <a:r>
              <a:rPr lang="es-ES" b="1" dirty="0" smtClean="0">
                <a:solidFill>
                  <a:schemeClr val="bg1"/>
                </a:solidFill>
              </a:rPr>
              <a:t>Tenemos </a:t>
            </a:r>
            <a:r>
              <a:rPr lang="es-ES" b="1" dirty="0">
                <a:solidFill>
                  <a:schemeClr val="bg1"/>
                </a:solidFill>
              </a:rPr>
              <a:t>que estar preparados para este encuentro por qué daremos cuenta a Dios de nuestros hechos, cada uno va a estar ante este tribunal. </a:t>
            </a:r>
            <a:endParaRPr lang="es-ES" b="1" dirty="0" smtClean="0">
              <a:solidFill>
                <a:schemeClr val="bg1"/>
              </a:solidFill>
            </a:endParaRPr>
          </a:p>
          <a:p>
            <a:r>
              <a:rPr lang="es-ES" b="1" dirty="0" smtClean="0">
                <a:solidFill>
                  <a:schemeClr val="bg1"/>
                </a:solidFill>
              </a:rPr>
              <a:t>Dios </a:t>
            </a:r>
            <a:r>
              <a:rPr lang="es-ES" b="1" dirty="0">
                <a:solidFill>
                  <a:schemeClr val="bg1"/>
                </a:solidFill>
              </a:rPr>
              <a:t>pagara justamente.</a:t>
            </a:r>
          </a:p>
          <a:p>
            <a:r>
              <a:rPr lang="es-ES" b="1" dirty="0" smtClean="0">
                <a:solidFill>
                  <a:schemeClr val="bg1"/>
                </a:solidFill>
              </a:rPr>
              <a:t>Debemos </a:t>
            </a:r>
            <a:r>
              <a:rPr lang="es-ES" b="1" dirty="0">
                <a:solidFill>
                  <a:schemeClr val="bg1"/>
                </a:solidFill>
              </a:rPr>
              <a:t>de prepararnos a través de la palabra de Dios, de lo contrario no vamos a estar preparados para este encuentro.</a:t>
            </a:r>
          </a:p>
          <a:p>
            <a:r>
              <a:rPr lang="es-ES" b="1" dirty="0" smtClean="0">
                <a:solidFill>
                  <a:schemeClr val="bg1"/>
                </a:solidFill>
              </a:rPr>
              <a:t>Hoy </a:t>
            </a:r>
            <a:r>
              <a:rPr lang="es-ES" b="1" dirty="0">
                <a:solidFill>
                  <a:schemeClr val="bg1"/>
                </a:solidFill>
              </a:rPr>
              <a:t>debemos de estar preparados para este </a:t>
            </a:r>
            <a:r>
              <a:rPr lang="es-ES" b="1" dirty="0" smtClean="0">
                <a:solidFill>
                  <a:schemeClr val="bg1"/>
                </a:solidFill>
              </a:rPr>
              <a:t>encuentro. </a:t>
            </a:r>
          </a:p>
          <a:p>
            <a:r>
              <a:rPr lang="es-ES" b="1" dirty="0" smtClean="0">
                <a:solidFill>
                  <a:schemeClr val="bg1"/>
                </a:solidFill>
              </a:rPr>
              <a:t>¿Estamos </a:t>
            </a:r>
            <a:r>
              <a:rPr lang="es-ES" b="1" dirty="0">
                <a:solidFill>
                  <a:schemeClr val="bg1"/>
                </a:solidFill>
              </a:rPr>
              <a:t>listos, preparados para este </a:t>
            </a:r>
            <a:r>
              <a:rPr lang="es-ES" b="1" dirty="0" smtClean="0">
                <a:solidFill>
                  <a:schemeClr val="bg1"/>
                </a:solidFill>
              </a:rPr>
              <a:t>encuentro? </a:t>
            </a:r>
          </a:p>
          <a:p>
            <a:r>
              <a:rPr lang="es-ES" b="1" dirty="0" smtClean="0">
                <a:solidFill>
                  <a:schemeClr val="bg1"/>
                </a:solidFill>
              </a:rPr>
              <a:t>Si </a:t>
            </a:r>
            <a:r>
              <a:rPr lang="es-ES" b="1" dirty="0">
                <a:solidFill>
                  <a:schemeClr val="bg1"/>
                </a:solidFill>
              </a:rPr>
              <a:t>hoy vienen a pedir nuestra alma estemos preparados para </a:t>
            </a:r>
            <a:r>
              <a:rPr lang="es-ES" b="1" dirty="0" smtClean="0">
                <a:solidFill>
                  <a:schemeClr val="bg1"/>
                </a:solidFill>
              </a:rPr>
              <a:t>ello.</a:t>
            </a:r>
            <a:endParaRPr lang="es-ES" b="1" dirty="0">
              <a:solidFill>
                <a:schemeClr val="bg1"/>
              </a:solidFill>
            </a:endParaRPr>
          </a:p>
          <a:p>
            <a:endParaRPr lang="es-ES" b="1" dirty="0"/>
          </a:p>
        </p:txBody>
      </p:sp>
      <p:sp>
        <p:nvSpPr>
          <p:cNvPr id="5" name="Cinta hacia abajo 4"/>
          <p:cNvSpPr/>
          <p:nvPr/>
        </p:nvSpPr>
        <p:spPr>
          <a:xfrm>
            <a:off x="0" y="0"/>
            <a:ext cx="9139944" cy="132556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ln w="22225">
                  <a:solidFill>
                    <a:schemeClr val="accent2"/>
                  </a:solidFill>
                  <a:prstDash val="solid"/>
                </a:ln>
                <a:solidFill>
                  <a:schemeClr val="accent2">
                    <a:lumMod val="40000"/>
                    <a:lumOff val="60000"/>
                  </a:schemeClr>
                </a:solidFill>
                <a:latin typeface="Algerian" panose="04020705040A02060702" pitchFamily="82" charset="0"/>
              </a:rPr>
              <a:t>CONCLUSION:</a:t>
            </a:r>
          </a:p>
        </p:txBody>
      </p:sp>
    </p:spTree>
    <p:extLst>
      <p:ext uri="{BB962C8B-B14F-4D97-AF65-F5344CB8AC3E}">
        <p14:creationId xmlns:p14="http://schemas.microsoft.com/office/powerpoint/2010/main" val="4144890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525037"/>
            <a:ext cx="9144000" cy="1332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ln w="22225">
                  <a:solidFill>
                    <a:schemeClr val="accent2"/>
                  </a:solidFill>
                  <a:prstDash val="solid"/>
                </a:ln>
                <a:solidFill>
                  <a:schemeClr val="accent2">
                    <a:lumMod val="40000"/>
                    <a:lumOff val="60000"/>
                  </a:schemeClr>
                </a:solidFill>
                <a:latin typeface="Algerian" panose="04020705040A02060702" pitchFamily="82" charset="0"/>
              </a:rPr>
              <a:t>DIOS NOS BENDIGA A TODOS.</a:t>
            </a:r>
            <a:endParaRPr lang="es-ES" sz="48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525037"/>
          </a:xfrm>
          <a:prstGeom prst="rect">
            <a:avLst/>
          </a:prstGeom>
        </p:spPr>
      </p:pic>
    </p:spTree>
    <p:extLst>
      <p:ext uri="{BB962C8B-B14F-4D97-AF65-F5344CB8AC3E}">
        <p14:creationId xmlns:p14="http://schemas.microsoft.com/office/powerpoint/2010/main" val="22542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20000"/>
          </a:bodyPr>
          <a:lstStyle/>
          <a:p>
            <a:r>
              <a:rPr lang="es-ES" b="1" dirty="0">
                <a:solidFill>
                  <a:schemeClr val="bg1"/>
                </a:solidFill>
              </a:rPr>
              <a:t>Hechos.17:31. </a:t>
            </a:r>
          </a:p>
          <a:p>
            <a:r>
              <a:rPr lang="es-ES" b="1" dirty="0">
                <a:solidFill>
                  <a:schemeClr val="bg1"/>
                </a:solidFill>
              </a:rPr>
              <a:t>porque El ha establecido un día en el cual juzgará al mundo en justicia, por medio de un Hombre a quien ha designado, habiendo presentado pruebas a todos los hombres al resucitarle de entre los muertos. </a:t>
            </a:r>
            <a:endParaRPr lang="es-ES" b="1" dirty="0" smtClean="0">
              <a:solidFill>
                <a:schemeClr val="bg1"/>
              </a:solidFill>
            </a:endParaRPr>
          </a:p>
          <a:p>
            <a:r>
              <a:rPr lang="es-ES" b="1" dirty="0">
                <a:solidFill>
                  <a:schemeClr val="bg1"/>
                </a:solidFill>
              </a:rPr>
              <a:t>Dios un día nos va juzgar con rectitud con justicia. </a:t>
            </a:r>
            <a:endParaRPr lang="es-ES" b="1" dirty="0" smtClean="0">
              <a:solidFill>
                <a:schemeClr val="bg1"/>
              </a:solidFill>
            </a:endParaRPr>
          </a:p>
          <a:p>
            <a:r>
              <a:rPr lang="es-ES" b="1" dirty="0" smtClean="0">
                <a:solidFill>
                  <a:schemeClr val="bg1"/>
                </a:solidFill>
              </a:rPr>
              <a:t>Según </a:t>
            </a:r>
            <a:r>
              <a:rPr lang="es-ES" b="1" dirty="0">
                <a:solidFill>
                  <a:schemeClr val="bg1"/>
                </a:solidFill>
              </a:rPr>
              <a:t>lo que hayamos hecho en el cuerpo sea malo o bueno. </a:t>
            </a:r>
            <a:endParaRPr lang="es-ES" b="1" dirty="0" smtClean="0">
              <a:solidFill>
                <a:schemeClr val="bg1"/>
              </a:solidFill>
            </a:endParaRPr>
          </a:p>
          <a:p>
            <a:r>
              <a:rPr lang="es-ES" b="1" dirty="0" smtClean="0">
                <a:solidFill>
                  <a:schemeClr val="bg1"/>
                </a:solidFill>
              </a:rPr>
              <a:t>II Corintios.5:10. </a:t>
            </a:r>
          </a:p>
          <a:p>
            <a:r>
              <a:rPr lang="es-ES" b="1" dirty="0" smtClean="0">
                <a:solidFill>
                  <a:schemeClr val="bg1"/>
                </a:solidFill>
              </a:rPr>
              <a:t>Porque </a:t>
            </a:r>
            <a:r>
              <a:rPr lang="es-ES" b="1" dirty="0">
                <a:solidFill>
                  <a:schemeClr val="bg1"/>
                </a:solidFill>
              </a:rPr>
              <a:t>todos nosotros debemos comparecer ante el tribunal de Cristo, para que cada uno sea recompensado por sus hechos estando en el cuerpo, de acuerdo con lo que hizo, sea bueno o sea malo.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090" y="9703"/>
            <a:ext cx="3738882" cy="3519107"/>
          </a:xfrm>
          <a:prstGeom prst="rect">
            <a:avLst/>
          </a:prstGeom>
        </p:spPr>
      </p:pic>
      <p:sp>
        <p:nvSpPr>
          <p:cNvPr id="5" name="Llamada de nube 4"/>
          <p:cNvSpPr/>
          <p:nvPr/>
        </p:nvSpPr>
        <p:spPr>
          <a:xfrm>
            <a:off x="5254580" y="3850782"/>
            <a:ext cx="3887392" cy="3016921"/>
          </a:xfrm>
          <a:prstGeom prst="cloudCallout">
            <a:avLst>
              <a:gd name="adj1" fmla="val -67877"/>
              <a:gd name="adj2" fmla="val -6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SEREMOS JUZGADO POR NUESTROS HECHOS IMPARCIALMENTE. </a:t>
            </a:r>
            <a:endParaRPr lang="es-ES" sz="2400" b="1" dirty="0"/>
          </a:p>
        </p:txBody>
      </p:sp>
    </p:spTree>
    <p:extLst>
      <p:ext uri="{BB962C8B-B14F-4D97-AF65-F5344CB8AC3E}">
        <p14:creationId xmlns:p14="http://schemas.microsoft.com/office/powerpoint/2010/main" val="1895785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Eclesiastes.12:14</a:t>
            </a:r>
            <a:r>
              <a:rPr lang="es-ES" b="1" dirty="0" smtClean="0">
                <a:solidFill>
                  <a:schemeClr val="bg1"/>
                </a:solidFill>
              </a:rPr>
              <a:t>.</a:t>
            </a:r>
          </a:p>
          <a:p>
            <a:r>
              <a:rPr lang="es-ES" b="1" dirty="0">
                <a:solidFill>
                  <a:schemeClr val="bg1"/>
                </a:solidFill>
              </a:rPr>
              <a:t>Porque Dios traerá toda obra a juicio, junto con todo lo oculto, sea bueno o sea malo. </a:t>
            </a:r>
            <a:endParaRPr lang="es-ES" b="1" dirty="0" smtClean="0">
              <a:solidFill>
                <a:schemeClr val="bg1"/>
              </a:solidFill>
            </a:endParaRPr>
          </a:p>
          <a:p>
            <a:r>
              <a:rPr lang="es-ES" b="1" dirty="0" smtClean="0">
                <a:solidFill>
                  <a:schemeClr val="bg1"/>
                </a:solidFill>
              </a:rPr>
              <a:t>Dios </a:t>
            </a:r>
            <a:r>
              <a:rPr lang="es-ES" b="1" dirty="0">
                <a:solidFill>
                  <a:schemeClr val="bg1"/>
                </a:solidFill>
              </a:rPr>
              <a:t>ha establecido que los hombres mueran una sola vez y después el juicio. </a:t>
            </a:r>
            <a:endParaRPr lang="es-ES" b="1" dirty="0" smtClean="0">
              <a:solidFill>
                <a:schemeClr val="bg1"/>
              </a:solidFill>
            </a:endParaRPr>
          </a:p>
          <a:p>
            <a:r>
              <a:rPr lang="es-ES" b="1" dirty="0" smtClean="0">
                <a:solidFill>
                  <a:schemeClr val="bg1"/>
                </a:solidFill>
              </a:rPr>
              <a:t>Hebreos.9:27</a:t>
            </a:r>
            <a:r>
              <a:rPr lang="es-ES" b="1" dirty="0">
                <a:solidFill>
                  <a:schemeClr val="bg1"/>
                </a:solidFill>
              </a:rPr>
              <a:t>. </a:t>
            </a:r>
            <a:endParaRPr lang="es-ES" b="1" dirty="0" smtClean="0">
              <a:solidFill>
                <a:schemeClr val="bg1"/>
              </a:solidFill>
            </a:endParaRPr>
          </a:p>
          <a:p>
            <a:r>
              <a:rPr lang="es-ES" b="1" dirty="0">
                <a:solidFill>
                  <a:schemeClr val="bg1"/>
                </a:solidFill>
              </a:rPr>
              <a:t>Y así como está decretado que los hombres mueran una sola vez, y después de esto, el juicio, </a:t>
            </a:r>
            <a:endParaRPr lang="es-ES" b="1" dirty="0" smtClean="0">
              <a:solidFill>
                <a:schemeClr val="bg1"/>
              </a:solidFill>
            </a:endParaRPr>
          </a:p>
          <a:p>
            <a:r>
              <a:rPr lang="es-ES" b="1" dirty="0" smtClean="0">
                <a:solidFill>
                  <a:schemeClr val="bg1"/>
                </a:solidFill>
              </a:rPr>
              <a:t>Si </a:t>
            </a:r>
            <a:r>
              <a:rPr lang="es-ES" b="1" dirty="0">
                <a:solidFill>
                  <a:schemeClr val="bg1"/>
                </a:solidFill>
              </a:rPr>
              <a:t>después de la muerte Dios nos va a juzgar según lo que hayamos hecho, tenemos que prepararnos ante este encuentro con Dios no podemos ir desprevenidos. </a:t>
            </a:r>
            <a:endParaRPr lang="es-ES" b="1" dirty="0" smtClean="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141" y="9704"/>
            <a:ext cx="3991831" cy="345471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580" y="3464417"/>
            <a:ext cx="3887392" cy="3393583"/>
          </a:xfrm>
          <a:prstGeom prst="rect">
            <a:avLst/>
          </a:prstGeom>
        </p:spPr>
      </p:pic>
    </p:spTree>
    <p:extLst>
      <p:ext uri="{BB962C8B-B14F-4D97-AF65-F5344CB8AC3E}">
        <p14:creationId xmlns:p14="http://schemas.microsoft.com/office/powerpoint/2010/main" val="3694899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Tenemos que estar listo para este encuentro con Dios</a:t>
            </a:r>
            <a:r>
              <a:rPr lang="es-ES" b="1" dirty="0" smtClean="0">
                <a:solidFill>
                  <a:schemeClr val="bg1"/>
                </a:solidFill>
              </a:rPr>
              <a:t>.</a:t>
            </a:r>
          </a:p>
          <a:p>
            <a:r>
              <a:rPr lang="es-ES" b="1" dirty="0" smtClean="0">
                <a:solidFill>
                  <a:schemeClr val="bg1"/>
                </a:solidFill>
              </a:rPr>
              <a:t>Debemos </a:t>
            </a:r>
            <a:r>
              <a:rPr lang="es-ES" b="1" dirty="0">
                <a:solidFill>
                  <a:schemeClr val="bg1"/>
                </a:solidFill>
              </a:rPr>
              <a:t>prepararnos para no salir avergonzado de este encuentro. </a:t>
            </a:r>
            <a:endParaRPr lang="es-ES" b="1" dirty="0" smtClean="0">
              <a:solidFill>
                <a:schemeClr val="bg1"/>
              </a:solidFill>
            </a:endParaRPr>
          </a:p>
          <a:p>
            <a:r>
              <a:rPr lang="es-ES" b="1" dirty="0" smtClean="0">
                <a:solidFill>
                  <a:schemeClr val="bg1"/>
                </a:solidFill>
              </a:rPr>
              <a:t>II Timoteo.2:15</a:t>
            </a:r>
            <a:r>
              <a:rPr lang="es-ES" b="1" dirty="0">
                <a:solidFill>
                  <a:schemeClr val="bg1"/>
                </a:solidFill>
              </a:rPr>
              <a:t>. </a:t>
            </a:r>
            <a:endParaRPr lang="es-ES" b="1" dirty="0" smtClean="0">
              <a:solidFill>
                <a:schemeClr val="bg1"/>
              </a:solidFill>
            </a:endParaRPr>
          </a:p>
          <a:p>
            <a:r>
              <a:rPr lang="es-ES" b="1" dirty="0" smtClean="0">
                <a:solidFill>
                  <a:schemeClr val="bg1"/>
                </a:solidFill>
              </a:rPr>
              <a:t>Procura </a:t>
            </a:r>
            <a:r>
              <a:rPr lang="es-ES" b="1" dirty="0">
                <a:solidFill>
                  <a:schemeClr val="bg1"/>
                </a:solidFill>
              </a:rPr>
              <a:t>con diligencia presentarte a Dios aprobado, como obrero que no tiene de qué avergonzarse, que maneja con precisión la palabra de verdad. </a:t>
            </a:r>
          </a:p>
          <a:p>
            <a:r>
              <a:rPr lang="es-ES" b="1" dirty="0" smtClean="0">
                <a:solidFill>
                  <a:schemeClr val="bg1"/>
                </a:solidFill>
              </a:rPr>
              <a:t>Todo </a:t>
            </a:r>
            <a:r>
              <a:rPr lang="es-ES" b="1" dirty="0">
                <a:solidFill>
                  <a:schemeClr val="bg1"/>
                </a:solidFill>
              </a:rPr>
              <a:t>el que no se prepare para este encuentro saldrá avergonzado de Él, El veredicto final será. </a:t>
            </a:r>
            <a:endParaRPr lang="es-ES" b="1" dirty="0" smtClean="0">
              <a:solidFill>
                <a:schemeClr val="bg1"/>
              </a:solidFill>
            </a:endParaRPr>
          </a:p>
          <a:p>
            <a:r>
              <a:rPr lang="es-ES" b="1" u="sng" dirty="0" smtClean="0">
                <a:ln w="22225">
                  <a:solidFill>
                    <a:schemeClr val="accent2"/>
                  </a:solidFill>
                  <a:prstDash val="solid"/>
                </a:ln>
                <a:solidFill>
                  <a:schemeClr val="accent2">
                    <a:lumMod val="40000"/>
                    <a:lumOff val="60000"/>
                  </a:schemeClr>
                </a:solidFill>
                <a:latin typeface="Algerian" panose="04020705040A02060702" pitchFamily="82" charset="0"/>
              </a:rPr>
              <a:t>“</a:t>
            </a:r>
            <a:r>
              <a:rPr lang="es-ES" b="1" u="sng" dirty="0">
                <a:ln w="22225">
                  <a:solidFill>
                    <a:schemeClr val="accent2"/>
                  </a:solidFill>
                  <a:prstDash val="solid"/>
                </a:ln>
                <a:solidFill>
                  <a:schemeClr val="accent2">
                    <a:lumMod val="40000"/>
                    <a:lumOff val="60000"/>
                  </a:schemeClr>
                </a:solidFill>
                <a:latin typeface="Algerian" panose="04020705040A02060702" pitchFamily="82" charset="0"/>
              </a:rPr>
              <a:t>Apartados De Mi”. </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776" y="0"/>
            <a:ext cx="4073196" cy="6858000"/>
          </a:xfrm>
          <a:prstGeom prst="rect">
            <a:avLst/>
          </a:prstGeom>
        </p:spPr>
      </p:pic>
    </p:spTree>
    <p:extLst>
      <p:ext uri="{BB962C8B-B14F-4D97-AF65-F5344CB8AC3E}">
        <p14:creationId xmlns:p14="http://schemas.microsoft.com/office/powerpoint/2010/main" val="826779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Mateo.25:41. </a:t>
            </a:r>
            <a:endParaRPr lang="es-ES" b="1" dirty="0" smtClean="0">
              <a:solidFill>
                <a:schemeClr val="bg1"/>
              </a:solidFill>
            </a:endParaRPr>
          </a:p>
          <a:p>
            <a:r>
              <a:rPr lang="es-ES" b="1" dirty="0">
                <a:solidFill>
                  <a:schemeClr val="bg1"/>
                </a:solidFill>
              </a:rPr>
              <a:t>Entonces dirá también a los de su izquierda: "Apartaos de mí, malditos, al fuego eterno que ha sido preparado para el diablo y sus ángeles.</a:t>
            </a:r>
            <a:endParaRPr lang="es-ES" b="1" dirty="0" smtClean="0">
              <a:solidFill>
                <a:schemeClr val="bg1"/>
              </a:solidFill>
            </a:endParaRPr>
          </a:p>
          <a:p>
            <a:r>
              <a:rPr lang="es-ES" b="1" dirty="0" smtClean="0">
                <a:solidFill>
                  <a:schemeClr val="bg1"/>
                </a:solidFill>
              </a:rPr>
              <a:t>Pero </a:t>
            </a:r>
            <a:r>
              <a:rPr lang="es-ES" b="1" dirty="0">
                <a:solidFill>
                  <a:schemeClr val="bg1"/>
                </a:solidFill>
              </a:rPr>
              <a:t>para los que si se prepararon saldrán felices. </a:t>
            </a:r>
            <a:endParaRPr lang="es-ES" b="1" dirty="0" smtClean="0">
              <a:solidFill>
                <a:schemeClr val="bg1"/>
              </a:solidFill>
            </a:endParaRPr>
          </a:p>
          <a:p>
            <a:r>
              <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a:t>
            </a:r>
            <a:r>
              <a:rPr lang="es-ES" b="1" u="sng"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Venid Venditos De Mi Padre”. </a:t>
            </a:r>
            <a:endParaRPr lang="es-ES" b="1" u="sng"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a:p>
            <a:r>
              <a:rPr lang="es-ES" b="1" dirty="0" smtClean="0">
                <a:solidFill>
                  <a:schemeClr val="bg1"/>
                </a:solidFill>
              </a:rPr>
              <a:t>Mateo.25:34.</a:t>
            </a:r>
          </a:p>
          <a:p>
            <a:r>
              <a:rPr lang="es-ES" b="1" dirty="0">
                <a:solidFill>
                  <a:schemeClr val="bg1"/>
                </a:solidFill>
              </a:rPr>
              <a:t>Entonces el Rey dirá a los de su derecha: "Venid, benditos de mi Padre, heredad el reino preparado para vosotros desde la fundación del mundo.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3"/>
            <a:ext cx="3874513" cy="304258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579" y="3061994"/>
            <a:ext cx="3874513" cy="3796005"/>
          </a:xfrm>
          <a:prstGeom prst="rect">
            <a:avLst/>
          </a:prstGeom>
        </p:spPr>
      </p:pic>
    </p:spTree>
    <p:extLst>
      <p:ext uri="{BB962C8B-B14F-4D97-AF65-F5344CB8AC3E}">
        <p14:creationId xmlns:p14="http://schemas.microsoft.com/office/powerpoint/2010/main" val="3161514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Habrán dos veredictos de nosotros dependerá cuál de ellos queremos oír. </a:t>
            </a:r>
            <a:endParaRPr lang="es-ES" b="1" dirty="0" smtClean="0">
              <a:solidFill>
                <a:schemeClr val="bg1"/>
              </a:solidFill>
            </a:endParaRPr>
          </a:p>
          <a:p>
            <a:r>
              <a:rPr lang="es-ES" b="1" dirty="0" smtClean="0">
                <a:solidFill>
                  <a:schemeClr val="bg1"/>
                </a:solidFill>
              </a:rPr>
              <a:t>Si </a:t>
            </a:r>
            <a:r>
              <a:rPr lang="es-ES" b="1" dirty="0">
                <a:solidFill>
                  <a:schemeClr val="bg1"/>
                </a:solidFill>
              </a:rPr>
              <a:t>estamos preparados para este encuentro con Dios.</a:t>
            </a:r>
          </a:p>
          <a:p>
            <a:r>
              <a:rPr lang="es-ES" b="1" dirty="0" smtClean="0">
                <a:solidFill>
                  <a:schemeClr val="bg1"/>
                </a:solidFill>
              </a:rPr>
              <a:t>¿Qué </a:t>
            </a:r>
            <a:r>
              <a:rPr lang="es-ES" b="1" dirty="0">
                <a:solidFill>
                  <a:schemeClr val="bg1"/>
                </a:solidFill>
              </a:rPr>
              <a:t>pasa cuando hay una alarma de huracán? </a:t>
            </a:r>
            <a:endParaRPr lang="es-ES" b="1" dirty="0" smtClean="0">
              <a:solidFill>
                <a:schemeClr val="bg1"/>
              </a:solidFill>
            </a:endParaRPr>
          </a:p>
          <a:p>
            <a:r>
              <a:rPr lang="es-ES" b="1" dirty="0" smtClean="0">
                <a:solidFill>
                  <a:schemeClr val="bg1"/>
                </a:solidFill>
              </a:rPr>
              <a:t>Todos </a:t>
            </a:r>
            <a:r>
              <a:rPr lang="es-ES" b="1" dirty="0">
                <a:solidFill>
                  <a:schemeClr val="bg1"/>
                </a:solidFill>
              </a:rPr>
              <a:t>nos prepararíamos para afrontar esta dificultad. </a:t>
            </a:r>
            <a:endParaRPr lang="es-ES" b="1" dirty="0" smtClean="0">
              <a:solidFill>
                <a:schemeClr val="bg1"/>
              </a:solidFill>
            </a:endParaRPr>
          </a:p>
          <a:p>
            <a:r>
              <a:rPr lang="es-ES" b="1" dirty="0" smtClean="0">
                <a:solidFill>
                  <a:schemeClr val="bg1"/>
                </a:solidFill>
              </a:rPr>
              <a:t>¿</a:t>
            </a:r>
            <a:r>
              <a:rPr lang="es-ES" b="1" dirty="0">
                <a:solidFill>
                  <a:schemeClr val="bg1"/>
                </a:solidFill>
              </a:rPr>
              <a:t>Pero por que ponemos tan poca importancia a prepararnos al encuentro con nuestro Dios? </a:t>
            </a:r>
            <a:endParaRPr lang="es-ES" b="1" dirty="0" smtClean="0">
              <a:solidFill>
                <a:schemeClr val="bg1"/>
              </a:solidFill>
            </a:endParaRPr>
          </a:p>
          <a:p>
            <a:r>
              <a:rPr lang="es-ES" b="1" dirty="0" smtClean="0">
                <a:solidFill>
                  <a:schemeClr val="bg1"/>
                </a:solidFill>
              </a:rPr>
              <a:t>Debemos </a:t>
            </a:r>
            <a:r>
              <a:rPr lang="es-ES" b="1" dirty="0">
                <a:solidFill>
                  <a:schemeClr val="bg1"/>
                </a:solidFill>
              </a:rPr>
              <a:t>de prepararnos bien para este encuentro.</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8" y="9704"/>
            <a:ext cx="3992451" cy="6848296"/>
          </a:xfrm>
          <a:prstGeom prst="rect">
            <a:avLst/>
          </a:prstGeom>
        </p:spPr>
      </p:pic>
    </p:spTree>
    <p:extLst>
      <p:ext uri="{BB962C8B-B14F-4D97-AF65-F5344CB8AC3E}">
        <p14:creationId xmlns:p14="http://schemas.microsoft.com/office/powerpoint/2010/main" val="2217409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864262"/>
            <a:ext cx="5177307" cy="4993738"/>
          </a:xfrm>
        </p:spPr>
        <p:txBody>
          <a:bodyPr>
            <a:normAutofit lnSpcReduction="10000"/>
          </a:bodyPr>
          <a:lstStyle/>
          <a:p>
            <a:r>
              <a:rPr lang="es-ES" b="1" dirty="0" smtClean="0">
                <a:solidFill>
                  <a:schemeClr val="bg1"/>
                </a:solidFill>
              </a:rPr>
              <a:t>Debemos </a:t>
            </a:r>
            <a:r>
              <a:rPr lang="es-ES" b="1" dirty="0">
                <a:solidFill>
                  <a:schemeClr val="bg1"/>
                </a:solidFill>
              </a:rPr>
              <a:t>de estar preparados para el encuentro con Dios, pero ahora la pregunta seria. </a:t>
            </a:r>
            <a:endParaRPr lang="es-ES" b="1" dirty="0" smtClean="0">
              <a:solidFill>
                <a:schemeClr val="bg1"/>
              </a:solidFill>
            </a:endParaRPr>
          </a:p>
          <a:p>
            <a:r>
              <a:rPr lang="es-ES" b="1" dirty="0" smtClean="0">
                <a:solidFill>
                  <a:schemeClr val="bg1"/>
                </a:solidFill>
              </a:rPr>
              <a:t>¿</a:t>
            </a:r>
            <a:r>
              <a:rPr lang="es-ES" b="1" dirty="0">
                <a:solidFill>
                  <a:schemeClr val="bg1"/>
                </a:solidFill>
              </a:rPr>
              <a:t>Cómo prepararnos para este encuentro? </a:t>
            </a:r>
            <a:endParaRPr lang="es-ES" b="1" dirty="0" smtClean="0">
              <a:solidFill>
                <a:schemeClr val="bg1"/>
              </a:solidFill>
            </a:endParaRPr>
          </a:p>
          <a:p>
            <a:r>
              <a:rPr lang="es-ES" b="1" dirty="0" smtClean="0">
                <a:solidFill>
                  <a:schemeClr val="bg1"/>
                </a:solidFill>
              </a:rPr>
              <a:t>La </a:t>
            </a:r>
            <a:r>
              <a:rPr lang="es-ES" b="1" dirty="0">
                <a:solidFill>
                  <a:schemeClr val="bg1"/>
                </a:solidFill>
              </a:rPr>
              <a:t>gente se prepara de muchas maneras, pero solo hay una manera para estar preparados para el encuentro con </a:t>
            </a:r>
            <a:r>
              <a:rPr lang="es-ES" b="1" dirty="0" smtClean="0">
                <a:solidFill>
                  <a:schemeClr val="bg1"/>
                </a:solidFill>
              </a:rPr>
              <a:t>Dios.</a:t>
            </a:r>
          </a:p>
          <a:p>
            <a:r>
              <a:rPr lang="es-ES" b="1" dirty="0" smtClean="0">
                <a:solidFill>
                  <a:schemeClr val="bg1"/>
                </a:solidFill>
              </a:rPr>
              <a:t>La </a:t>
            </a:r>
            <a:r>
              <a:rPr lang="es-ES" b="1" dirty="0">
                <a:solidFill>
                  <a:schemeClr val="bg1"/>
                </a:solidFill>
              </a:rPr>
              <a:t>única manera de prepararnos para el encuentro con Dios es atreves de su palabra, de lo que El manda atreves de su palabra.</a:t>
            </a:r>
          </a:p>
        </p:txBody>
      </p:sp>
      <p:sp>
        <p:nvSpPr>
          <p:cNvPr id="5" name="Cinta hacia abajo 4"/>
          <p:cNvSpPr/>
          <p:nvPr/>
        </p:nvSpPr>
        <p:spPr>
          <a:xfrm>
            <a:off x="0" y="0"/>
            <a:ext cx="9141971" cy="162273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22225">
                  <a:solidFill>
                    <a:schemeClr val="accent2"/>
                  </a:solidFill>
                  <a:prstDash val="solid"/>
                </a:ln>
                <a:solidFill>
                  <a:schemeClr val="accent2">
                    <a:lumMod val="40000"/>
                    <a:lumOff val="60000"/>
                  </a:schemeClr>
                </a:solidFill>
                <a:latin typeface="Algerian" panose="04020705040A02060702" pitchFamily="82" charset="0"/>
              </a:rPr>
              <a:t>¿COMO PREPARARNOS?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307" y="1622738"/>
            <a:ext cx="3964664" cy="5235262"/>
          </a:xfrm>
          <a:prstGeom prst="rect">
            <a:avLst/>
          </a:prstGeom>
        </p:spPr>
      </p:pic>
    </p:spTree>
    <p:extLst>
      <p:ext uri="{BB962C8B-B14F-4D97-AF65-F5344CB8AC3E}">
        <p14:creationId xmlns:p14="http://schemas.microsoft.com/office/powerpoint/2010/main" val="2865260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a:bodyPr>
          <a:lstStyle/>
          <a:p>
            <a:r>
              <a:rPr lang="es-ES" b="1" dirty="0">
                <a:solidFill>
                  <a:schemeClr val="bg1"/>
                </a:solidFill>
              </a:rPr>
              <a:t>Porque ella nos va a juzgar en aquel día final: </a:t>
            </a:r>
            <a:endParaRPr lang="es-ES" b="1" dirty="0" smtClean="0">
              <a:solidFill>
                <a:schemeClr val="bg1"/>
              </a:solidFill>
            </a:endParaRPr>
          </a:p>
          <a:p>
            <a:r>
              <a:rPr lang="es-ES" b="1" dirty="0" smtClean="0">
                <a:solidFill>
                  <a:schemeClr val="bg1"/>
                </a:solidFill>
              </a:rPr>
              <a:t>Juan.12:48.</a:t>
            </a:r>
          </a:p>
          <a:p>
            <a:r>
              <a:rPr lang="es-ES" b="1" dirty="0" smtClean="0">
                <a:solidFill>
                  <a:schemeClr val="bg1"/>
                </a:solidFill>
              </a:rPr>
              <a:t>El </a:t>
            </a:r>
            <a:r>
              <a:rPr lang="es-ES" b="1" dirty="0">
                <a:solidFill>
                  <a:schemeClr val="bg1"/>
                </a:solidFill>
              </a:rPr>
              <a:t>que me rechaza y no recibe mis palabras, tiene quien lo juzgue; la palabra que he hablado, ésa lo juzgará en el día final.  </a:t>
            </a:r>
            <a:endParaRPr lang="es-ES" b="1" dirty="0" smtClean="0">
              <a:solidFill>
                <a:schemeClr val="bg1"/>
              </a:solidFill>
            </a:endParaRPr>
          </a:p>
          <a:p>
            <a:r>
              <a:rPr lang="es-ES" b="1" dirty="0" smtClean="0">
                <a:solidFill>
                  <a:schemeClr val="bg1"/>
                </a:solidFill>
              </a:rPr>
              <a:t>La </a:t>
            </a:r>
            <a:r>
              <a:rPr lang="es-ES" b="1" dirty="0">
                <a:solidFill>
                  <a:schemeClr val="bg1"/>
                </a:solidFill>
              </a:rPr>
              <a:t>palabra de Dios nos va a juzgar, es ella nuestro espejo para corregirnos, solo atreves de ella podemos vernos cara a cara. </a:t>
            </a:r>
            <a:endParaRPr lang="es-ES" b="1" dirty="0" smtClean="0">
              <a:solidFill>
                <a:schemeClr val="bg1"/>
              </a:solidFill>
            </a:endParaRPr>
          </a:p>
          <a:p>
            <a:r>
              <a:rPr lang="es-ES" b="1" dirty="0" smtClean="0">
                <a:solidFill>
                  <a:schemeClr val="bg1"/>
                </a:solidFill>
              </a:rPr>
              <a:t>Santiago.1:23-24.</a:t>
            </a:r>
          </a:p>
          <a:p>
            <a:r>
              <a:rPr lang="es-ES" b="1" dirty="0">
                <a:solidFill>
                  <a:schemeClr val="bg1"/>
                </a:solidFill>
              </a:rPr>
              <a:t>Porque si alguno es oidor de la palabra, y no hacedor, es semejante a un hombre que mira su rostro natural en un espejo;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034" y="9704"/>
            <a:ext cx="4041938" cy="337744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034" y="3387144"/>
            <a:ext cx="4041938" cy="3470856"/>
          </a:xfrm>
          <a:prstGeom prst="rect">
            <a:avLst/>
          </a:prstGeom>
        </p:spPr>
      </p:pic>
    </p:spTree>
    <p:extLst>
      <p:ext uri="{BB962C8B-B14F-4D97-AF65-F5344CB8AC3E}">
        <p14:creationId xmlns:p14="http://schemas.microsoft.com/office/powerpoint/2010/main" val="376251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2213</Words>
  <Application>Microsoft Office PowerPoint</Application>
  <PresentationFormat>Presentación en pantalla (4:3)</PresentationFormat>
  <Paragraphs>173</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Algerian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18</cp:revision>
  <dcterms:created xsi:type="dcterms:W3CDTF">2019-03-25T15:51:34Z</dcterms:created>
  <dcterms:modified xsi:type="dcterms:W3CDTF">2019-04-07T03:16:43Z</dcterms:modified>
</cp:coreProperties>
</file>