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6" r:id="rId6"/>
    <p:sldId id="260" r:id="rId7"/>
    <p:sldId id="261" r:id="rId8"/>
    <p:sldId id="262" r:id="rId9"/>
    <p:sldId id="263" r:id="rId10"/>
    <p:sldId id="277" r:id="rId11"/>
    <p:sldId id="264" r:id="rId12"/>
    <p:sldId id="265" r:id="rId13"/>
    <p:sldId id="266" r:id="rId14"/>
    <p:sldId id="278" r:id="rId15"/>
    <p:sldId id="267" r:id="rId16"/>
    <p:sldId id="279" r:id="rId17"/>
    <p:sldId id="268"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29997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2746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9263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4473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745FC-AD35-4931-9E64-D652D62FEB0B}" type="datetimeFigureOut">
              <a:rPr lang="es-ES" smtClean="0"/>
              <a:t>14/04/2019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901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745FC-AD35-4931-9E64-D652D62FEB0B}" type="datetimeFigureOut">
              <a:rPr lang="es-ES" smtClean="0"/>
              <a:t>14/04/2019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72092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745FC-AD35-4931-9E64-D652D62FEB0B}" type="datetimeFigureOut">
              <a:rPr lang="es-ES" smtClean="0"/>
              <a:t>14/04/2019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646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8745FC-AD35-4931-9E64-D652D62FEB0B}" type="datetimeFigureOut">
              <a:rPr lang="es-ES" smtClean="0"/>
              <a:t>14/04/2019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41445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745FC-AD35-4931-9E64-D652D62FEB0B}" type="datetimeFigureOut">
              <a:rPr lang="es-ES" smtClean="0"/>
              <a:t>14/04/2019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9367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14/04/2019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12789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14/04/2019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27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45FC-AD35-4931-9E64-D652D62FEB0B}" type="datetimeFigureOut">
              <a:rPr lang="es-ES" smtClean="0"/>
              <a:t>14/04/2019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05D69-26CB-46A9-AC07-45495BA747CB}" type="slidenum">
              <a:rPr lang="es-ES" smtClean="0"/>
              <a:t>‹Nº›</a:t>
            </a:fld>
            <a:endParaRPr lang="es-ES"/>
          </a:p>
        </p:txBody>
      </p:sp>
    </p:spTree>
    <p:extLst>
      <p:ext uri="{BB962C8B-B14F-4D97-AF65-F5344CB8AC3E}">
        <p14:creationId xmlns:p14="http://schemas.microsoft.com/office/powerpoint/2010/main" val="195745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contenido 4"/>
          <p:cNvSpPr>
            <a:spLocks noGrp="1"/>
          </p:cNvSpPr>
          <p:nvPr>
            <p:ph idx="1"/>
          </p:nvPr>
        </p:nvSpPr>
        <p:spPr>
          <a:xfrm>
            <a:off x="0" y="1571224"/>
            <a:ext cx="9144000" cy="5286776"/>
          </a:xfrm>
        </p:spPr>
        <p:txBody>
          <a:bodyPr>
            <a:normAutofit fontScale="92500" lnSpcReduction="10000"/>
          </a:bodyPr>
          <a:lstStyle/>
          <a:p>
            <a:r>
              <a:rPr lang="es-ES" b="1" dirty="0" smtClean="0">
                <a:solidFill>
                  <a:schemeClr val="bg1"/>
                </a:solidFill>
              </a:rPr>
              <a:t>INTRODUCCIÓN:</a:t>
            </a:r>
          </a:p>
          <a:p>
            <a:r>
              <a:rPr lang="es-ES" b="1" dirty="0" smtClean="0">
                <a:solidFill>
                  <a:schemeClr val="bg1"/>
                </a:solidFill>
              </a:rPr>
              <a:t>Pedro </a:t>
            </a:r>
            <a:r>
              <a:rPr lang="es-ES" b="1" dirty="0">
                <a:solidFill>
                  <a:schemeClr val="bg1"/>
                </a:solidFill>
              </a:rPr>
              <a:t>hace una pregunta a Jesús y también nosotros de igual manera nos la debemos de hacer. </a:t>
            </a:r>
            <a:endParaRPr lang="es-ES" b="1" dirty="0" smtClean="0">
              <a:solidFill>
                <a:schemeClr val="bg1"/>
              </a:solidFill>
            </a:endParaRPr>
          </a:p>
          <a:p>
            <a:r>
              <a:rPr lang="es-ES" b="1" dirty="0" smtClean="0">
                <a:solidFill>
                  <a:schemeClr val="bg1"/>
                </a:solidFill>
              </a:rPr>
              <a:t>¿</a:t>
            </a:r>
            <a:r>
              <a:rPr lang="es-ES" b="1" dirty="0">
                <a:solidFill>
                  <a:schemeClr val="bg1"/>
                </a:solidFill>
              </a:rPr>
              <a:t>A quien iremos?.</a:t>
            </a:r>
          </a:p>
          <a:p>
            <a:r>
              <a:rPr lang="es-ES" b="1" dirty="0" smtClean="0">
                <a:solidFill>
                  <a:schemeClr val="bg1"/>
                </a:solidFill>
              </a:rPr>
              <a:t>Después </a:t>
            </a:r>
            <a:r>
              <a:rPr lang="es-ES" b="1" dirty="0">
                <a:solidFill>
                  <a:schemeClr val="bg1"/>
                </a:solidFill>
              </a:rPr>
              <a:t>que Jesús explicara que </a:t>
            </a:r>
            <a:r>
              <a:rPr lang="es-ES" b="1" dirty="0" smtClean="0">
                <a:solidFill>
                  <a:schemeClr val="bg1"/>
                </a:solidFill>
              </a:rPr>
              <a:t>El </a:t>
            </a:r>
            <a:r>
              <a:rPr lang="es-ES" b="1" dirty="0">
                <a:solidFill>
                  <a:schemeClr val="bg1"/>
                </a:solidFill>
              </a:rPr>
              <a:t>era </a:t>
            </a:r>
            <a:r>
              <a:rPr lang="es-ES" b="1" dirty="0" smtClean="0">
                <a:solidFill>
                  <a:schemeClr val="bg1"/>
                </a:solidFill>
              </a:rPr>
              <a:t>El </a:t>
            </a:r>
            <a:r>
              <a:rPr lang="es-ES" b="1" dirty="0">
                <a:solidFill>
                  <a:schemeClr val="bg1"/>
                </a:solidFill>
              </a:rPr>
              <a:t>pan de vida y de decir a la gente que lo buscaban no por las señales, sino por que comían del pan y se saciaban. </a:t>
            </a:r>
            <a:endParaRPr lang="es-ES" b="1" dirty="0" smtClean="0">
              <a:solidFill>
                <a:schemeClr val="bg1"/>
              </a:solidFill>
            </a:endParaRPr>
          </a:p>
          <a:p>
            <a:r>
              <a:rPr lang="es-ES" b="1" dirty="0" smtClean="0">
                <a:solidFill>
                  <a:schemeClr val="bg1"/>
                </a:solidFill>
              </a:rPr>
              <a:t>Juan.6:26</a:t>
            </a:r>
            <a:r>
              <a:rPr lang="es-ES" b="1" dirty="0">
                <a:solidFill>
                  <a:schemeClr val="bg1"/>
                </a:solidFill>
              </a:rPr>
              <a:t>. </a:t>
            </a:r>
            <a:endParaRPr lang="es-ES" b="1" dirty="0" smtClean="0">
              <a:solidFill>
                <a:schemeClr val="bg1"/>
              </a:solidFill>
            </a:endParaRPr>
          </a:p>
          <a:p>
            <a:r>
              <a:rPr lang="es-ES" b="1" dirty="0" smtClean="0">
                <a:solidFill>
                  <a:schemeClr val="bg1"/>
                </a:solidFill>
              </a:rPr>
              <a:t>Jesús </a:t>
            </a:r>
            <a:r>
              <a:rPr lang="es-ES" b="1" dirty="0">
                <a:solidFill>
                  <a:schemeClr val="bg1"/>
                </a:solidFill>
              </a:rPr>
              <a:t>les respondió y dijo: En verdad, en verdad os digo: me buscáis, no porque hayáis visto señales, sino porque habéis comido de los panes y os habéis saciado. </a:t>
            </a:r>
          </a:p>
          <a:p>
            <a:r>
              <a:rPr lang="es-ES" b="1" dirty="0" smtClean="0">
                <a:solidFill>
                  <a:schemeClr val="bg1"/>
                </a:solidFill>
              </a:rPr>
              <a:t>Es </a:t>
            </a:r>
            <a:r>
              <a:rPr lang="es-ES" b="1" dirty="0">
                <a:solidFill>
                  <a:schemeClr val="bg1"/>
                </a:solidFill>
              </a:rPr>
              <a:t>decir buscaban lo material, muchos quieren ir tras lo material, y no por que realmente creamos en </a:t>
            </a:r>
            <a:r>
              <a:rPr lang="es-ES" b="1" dirty="0" smtClean="0">
                <a:solidFill>
                  <a:schemeClr val="bg1"/>
                </a:solidFill>
              </a:rPr>
              <a:t>El</a:t>
            </a:r>
            <a:r>
              <a:rPr lang="es-ES" b="1" dirty="0">
                <a:solidFill>
                  <a:schemeClr val="bg1"/>
                </a:solidFill>
              </a:rPr>
              <a:t>.</a:t>
            </a:r>
          </a:p>
          <a:p>
            <a:endParaRPr lang="es-ES" b="1" dirty="0"/>
          </a:p>
        </p:txBody>
      </p:sp>
      <p:sp>
        <p:nvSpPr>
          <p:cNvPr id="6" name="Cinta hacia abajo 5"/>
          <p:cNvSpPr/>
          <p:nvPr/>
        </p:nvSpPr>
        <p:spPr>
          <a:xfrm>
            <a:off x="0" y="15648"/>
            <a:ext cx="9144000" cy="1555575"/>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¿A QUIEN IREMOS?.</a:t>
            </a:r>
            <a:b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b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JUAN.6:68.</a:t>
            </a:r>
          </a:p>
        </p:txBody>
      </p:sp>
    </p:spTree>
    <p:extLst>
      <p:ext uri="{BB962C8B-B14F-4D97-AF65-F5344CB8AC3E}">
        <p14:creationId xmlns:p14="http://schemas.microsoft.com/office/powerpoint/2010/main" val="3920155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722594"/>
            <a:ext cx="5022761" cy="5135406"/>
          </a:xfrm>
        </p:spPr>
        <p:txBody>
          <a:bodyPr>
            <a:normAutofit lnSpcReduction="10000"/>
          </a:bodyPr>
          <a:lstStyle/>
          <a:p>
            <a:r>
              <a:rPr lang="es-ES" b="1" dirty="0">
                <a:solidFill>
                  <a:schemeClr val="bg1"/>
                </a:solidFill>
              </a:rPr>
              <a:t>Simón Pedro le respondió: Señor, ¿a quién iremos? Tú tienes palabras de vida eterna. </a:t>
            </a:r>
            <a:endParaRPr lang="es-ES" b="1" dirty="0" smtClean="0">
              <a:solidFill>
                <a:schemeClr val="bg1"/>
              </a:solidFill>
            </a:endParaRPr>
          </a:p>
          <a:p>
            <a:r>
              <a:rPr lang="es-ES" b="1" dirty="0" smtClean="0">
                <a:solidFill>
                  <a:schemeClr val="bg1"/>
                </a:solidFill>
              </a:rPr>
              <a:t>Muchos </a:t>
            </a:r>
            <a:r>
              <a:rPr lang="es-ES" b="1" dirty="0">
                <a:solidFill>
                  <a:schemeClr val="bg1"/>
                </a:solidFill>
              </a:rPr>
              <a:t>quieren ir tras el pecado, el pecado es muerte. </a:t>
            </a:r>
            <a:endParaRPr lang="es-ES" b="1" dirty="0" smtClean="0">
              <a:solidFill>
                <a:schemeClr val="bg1"/>
              </a:solidFill>
            </a:endParaRPr>
          </a:p>
          <a:p>
            <a:r>
              <a:rPr lang="es-ES" b="1" dirty="0" smtClean="0">
                <a:solidFill>
                  <a:schemeClr val="bg1"/>
                </a:solidFill>
              </a:rPr>
              <a:t>Romanos.6:23.</a:t>
            </a:r>
          </a:p>
          <a:p>
            <a:r>
              <a:rPr lang="es-ES" b="1" dirty="0">
                <a:solidFill>
                  <a:schemeClr val="bg1"/>
                </a:solidFill>
              </a:rPr>
              <a:t>Porque la paga del pecado es muerte, pero la dádiva de Dios es vida eterna en Cristo Jesús Señor nuestro. </a:t>
            </a:r>
            <a:endParaRPr lang="es-ES" b="1" dirty="0" smtClean="0">
              <a:solidFill>
                <a:schemeClr val="bg1"/>
              </a:solidFill>
            </a:endParaRPr>
          </a:p>
          <a:p>
            <a:r>
              <a:rPr lang="es-ES" b="1" dirty="0" smtClean="0">
                <a:solidFill>
                  <a:schemeClr val="bg1"/>
                </a:solidFill>
              </a:rPr>
              <a:t>El </a:t>
            </a:r>
            <a:r>
              <a:rPr lang="es-ES" b="1" dirty="0">
                <a:solidFill>
                  <a:schemeClr val="bg1"/>
                </a:solidFill>
              </a:rPr>
              <a:t>pecado nos separa de Dios. </a:t>
            </a:r>
            <a:endParaRPr lang="es-ES" b="1" dirty="0" smtClean="0">
              <a:solidFill>
                <a:schemeClr val="bg1"/>
              </a:solidFill>
            </a:endParaRPr>
          </a:p>
          <a:p>
            <a:r>
              <a:rPr lang="es-ES" b="1" dirty="0" smtClean="0">
                <a:solidFill>
                  <a:schemeClr val="bg1"/>
                </a:solidFill>
              </a:rPr>
              <a:t>Isaías.59:1-2</a:t>
            </a:r>
            <a:r>
              <a:rPr lang="es-ES" b="1" dirty="0">
                <a:solidFill>
                  <a:schemeClr val="bg1"/>
                </a:solidFill>
              </a:rPr>
              <a:t>.</a:t>
            </a:r>
          </a:p>
        </p:txBody>
      </p:sp>
      <p:sp>
        <p:nvSpPr>
          <p:cNvPr id="5" name="Cinta hacia abajo 4"/>
          <p:cNvSpPr/>
          <p:nvPr/>
        </p:nvSpPr>
        <p:spPr>
          <a:xfrm>
            <a:off x="0" y="0"/>
            <a:ext cx="9141972" cy="1571223"/>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¿A QUIEN IREMOS?. </a:t>
            </a:r>
            <a:b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b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JUAN.6:68.</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806" y="1571222"/>
            <a:ext cx="3970165" cy="5286777"/>
          </a:xfrm>
          <a:prstGeom prst="rect">
            <a:avLst/>
          </a:prstGeom>
        </p:spPr>
      </p:pic>
    </p:spTree>
    <p:extLst>
      <p:ext uri="{BB962C8B-B14F-4D97-AF65-F5344CB8AC3E}">
        <p14:creationId xmlns:p14="http://schemas.microsoft.com/office/powerpoint/2010/main" val="3018574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a:bodyPr>
          <a:lstStyle/>
          <a:p>
            <a:r>
              <a:rPr lang="es-ES" b="1" dirty="0">
                <a:solidFill>
                  <a:schemeClr val="bg1"/>
                </a:solidFill>
              </a:rPr>
              <a:t>He aquí, no se ha acortado la mano del SEÑOR para salvar; ni se ha endurecido su oído para oír. </a:t>
            </a:r>
            <a:endParaRPr lang="es-ES" b="1" dirty="0" smtClean="0">
              <a:solidFill>
                <a:schemeClr val="bg1"/>
              </a:solidFill>
            </a:endParaRPr>
          </a:p>
          <a:p>
            <a:r>
              <a:rPr lang="es-ES" b="1" dirty="0" smtClean="0">
                <a:solidFill>
                  <a:schemeClr val="bg1"/>
                </a:solidFill>
              </a:rPr>
              <a:t>V.2.</a:t>
            </a:r>
          </a:p>
          <a:p>
            <a:r>
              <a:rPr lang="es-ES" b="1" dirty="0">
                <a:solidFill>
                  <a:schemeClr val="bg1"/>
                </a:solidFill>
              </a:rPr>
              <a:t>Pero vuestras iniquidades han hecho separación entre vosotros y vuestro Dios, y vuestros pecados le han hecho esconder su rostro de vosotros para no </a:t>
            </a:r>
            <a:r>
              <a:rPr lang="es-ES" b="1" dirty="0" smtClean="0">
                <a:solidFill>
                  <a:schemeClr val="bg1"/>
                </a:solidFill>
              </a:rPr>
              <a:t>escucharos. </a:t>
            </a:r>
          </a:p>
          <a:p>
            <a:r>
              <a:rPr lang="es-ES" b="1" dirty="0" smtClean="0">
                <a:solidFill>
                  <a:schemeClr val="bg1"/>
                </a:solidFill>
              </a:rPr>
              <a:t>El </a:t>
            </a:r>
            <a:r>
              <a:rPr lang="es-ES" b="1" dirty="0">
                <a:solidFill>
                  <a:schemeClr val="bg1"/>
                </a:solidFill>
              </a:rPr>
              <a:t>pecado nos esclaviza. </a:t>
            </a:r>
            <a:endParaRPr lang="es-ES" b="1" dirty="0" smtClean="0">
              <a:solidFill>
                <a:schemeClr val="bg1"/>
              </a:solidFill>
            </a:endParaRPr>
          </a:p>
          <a:p>
            <a:r>
              <a:rPr lang="es-ES" b="1" dirty="0" smtClean="0">
                <a:solidFill>
                  <a:schemeClr val="bg1"/>
                </a:solidFill>
              </a:rPr>
              <a:t>Romanos.6:17.</a:t>
            </a:r>
          </a:p>
          <a:p>
            <a:r>
              <a:rPr lang="es-ES" b="1" dirty="0">
                <a:solidFill>
                  <a:schemeClr val="bg1"/>
                </a:solidFill>
              </a:rPr>
              <a:t>Pero gracias a Dios, que aunque erais esclavos del pecado, os hicisteis obedientes de corazón a aquella forma de enseñanza a la que fuisteis entregados;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1" y="3631842"/>
            <a:ext cx="3889420" cy="3226158"/>
          </a:xfrm>
          <a:prstGeom prst="rect">
            <a:avLst/>
          </a:prstGeom>
        </p:spPr>
      </p:pic>
      <p:sp>
        <p:nvSpPr>
          <p:cNvPr id="5" name="Rectángulo 4"/>
          <p:cNvSpPr/>
          <p:nvPr/>
        </p:nvSpPr>
        <p:spPr>
          <a:xfrm>
            <a:off x="5254580" y="1964028"/>
            <a:ext cx="3887392" cy="1197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22225">
                  <a:solidFill>
                    <a:schemeClr val="accent2"/>
                  </a:solidFill>
                  <a:prstDash val="solid"/>
                </a:ln>
                <a:solidFill>
                  <a:schemeClr val="accent2">
                    <a:lumMod val="40000"/>
                    <a:lumOff val="60000"/>
                  </a:schemeClr>
                </a:solidFill>
                <a:latin typeface="Algerian" panose="04020705040A02060702" pitchFamily="82" charset="0"/>
              </a:rPr>
              <a:t>PECADOS.</a:t>
            </a:r>
          </a:p>
          <a:p>
            <a:pPr algn="ctr"/>
            <a:r>
              <a:rPr lang="es-ES" sz="4000" b="1" dirty="0" smtClean="0">
                <a:ln w="22225">
                  <a:solidFill>
                    <a:schemeClr val="accent2"/>
                  </a:solidFill>
                  <a:prstDash val="solid"/>
                </a:ln>
                <a:solidFill>
                  <a:schemeClr val="accent2">
                    <a:lumMod val="40000"/>
                    <a:lumOff val="60000"/>
                  </a:schemeClr>
                </a:solidFill>
                <a:latin typeface="Algerian" panose="04020705040A02060702" pitchFamily="82" charset="0"/>
              </a:rPr>
              <a:t>PARED.</a:t>
            </a:r>
            <a:endParaRPr lang="es-ES" sz="4000" b="1" dirty="0">
              <a:ln w="22225">
                <a:solidFill>
                  <a:schemeClr val="accent2"/>
                </a:solidFill>
                <a:prstDash val="solid"/>
              </a:ln>
              <a:solidFill>
                <a:schemeClr val="accent2">
                  <a:lumMod val="40000"/>
                  <a:lumOff val="60000"/>
                </a:schemeClr>
              </a:solidFill>
              <a:latin typeface="Algerian" panose="04020705040A02060702" pitchFamily="82" charset="0"/>
            </a:endParaRPr>
          </a:p>
        </p:txBody>
      </p:sp>
      <p:sp>
        <p:nvSpPr>
          <p:cNvPr id="6" name="Proceso alternativo 5"/>
          <p:cNvSpPr/>
          <p:nvPr/>
        </p:nvSpPr>
        <p:spPr>
          <a:xfrm>
            <a:off x="5833115" y="9704"/>
            <a:ext cx="2730321" cy="13265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ln w="22225">
                  <a:solidFill>
                    <a:schemeClr val="accent2"/>
                  </a:solidFill>
                  <a:prstDash val="solid"/>
                </a:ln>
                <a:solidFill>
                  <a:schemeClr val="accent2">
                    <a:lumMod val="40000"/>
                    <a:lumOff val="60000"/>
                  </a:schemeClr>
                </a:solidFill>
                <a:latin typeface="Algerian" panose="04020705040A02060702" pitchFamily="82" charset="0"/>
              </a:rPr>
              <a:t>DIOS</a:t>
            </a:r>
            <a:endParaRPr lang="es-ES" sz="4400" b="1" dirty="0">
              <a:latin typeface="Algerian" panose="04020705040A02060702" pitchFamily="82" charset="0"/>
            </a:endParaRPr>
          </a:p>
        </p:txBody>
      </p:sp>
    </p:spTree>
    <p:extLst>
      <p:ext uri="{BB962C8B-B14F-4D97-AF65-F5344CB8AC3E}">
        <p14:creationId xmlns:p14="http://schemas.microsoft.com/office/powerpoint/2010/main" val="1356240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barn(inVertical)">
                                      <p:cBhvr>
                                        <p:cTn id="54" dur="500"/>
                                        <p:tgtEl>
                                          <p:spTgt spid="3">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barn(inVertical)">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barn(inVertical)">
                                      <p:cBhvr>
                                        <p:cTn id="6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El </a:t>
            </a:r>
            <a:r>
              <a:rPr lang="es-ES" b="1" dirty="0">
                <a:solidFill>
                  <a:schemeClr val="bg1"/>
                </a:solidFill>
              </a:rPr>
              <a:t>pecado nos endurece y nos engaña. </a:t>
            </a:r>
            <a:endParaRPr lang="es-ES" b="1" dirty="0" smtClean="0">
              <a:solidFill>
                <a:schemeClr val="bg1"/>
              </a:solidFill>
            </a:endParaRPr>
          </a:p>
          <a:p>
            <a:r>
              <a:rPr lang="es-ES" b="1" dirty="0" smtClean="0">
                <a:solidFill>
                  <a:schemeClr val="bg1"/>
                </a:solidFill>
              </a:rPr>
              <a:t>Hebreos.3:13.</a:t>
            </a:r>
          </a:p>
          <a:p>
            <a:r>
              <a:rPr lang="es-ES" b="1" dirty="0">
                <a:solidFill>
                  <a:schemeClr val="bg1"/>
                </a:solidFill>
              </a:rPr>
              <a:t>Antes exhortaos los unos a los otros cada día, mientras todavía se dice: Hoy; no sea que alguno de vosotros sea endurecido por el engaño del pecado. </a:t>
            </a:r>
            <a:endParaRPr lang="es-ES" b="1" dirty="0" smtClean="0">
              <a:solidFill>
                <a:schemeClr val="bg1"/>
              </a:solidFill>
            </a:endParaRPr>
          </a:p>
          <a:p>
            <a:r>
              <a:rPr lang="es-ES" b="1" dirty="0" smtClean="0">
                <a:solidFill>
                  <a:schemeClr val="bg1"/>
                </a:solidFill>
              </a:rPr>
              <a:t>El </a:t>
            </a:r>
            <a:r>
              <a:rPr lang="es-ES" b="1" dirty="0">
                <a:solidFill>
                  <a:schemeClr val="bg1"/>
                </a:solidFill>
              </a:rPr>
              <a:t>pecado nos engaña y nos mata. </a:t>
            </a:r>
            <a:endParaRPr lang="es-ES" b="1" dirty="0" smtClean="0">
              <a:solidFill>
                <a:schemeClr val="bg1"/>
              </a:solidFill>
            </a:endParaRPr>
          </a:p>
          <a:p>
            <a:r>
              <a:rPr lang="es-ES" b="1" dirty="0" smtClean="0">
                <a:solidFill>
                  <a:schemeClr val="bg1"/>
                </a:solidFill>
              </a:rPr>
              <a:t>Romanos.7:11.</a:t>
            </a:r>
          </a:p>
          <a:p>
            <a:r>
              <a:rPr lang="es-ES" b="1" dirty="0" smtClean="0">
                <a:solidFill>
                  <a:schemeClr val="bg1"/>
                </a:solidFill>
              </a:rPr>
              <a:t>porque </a:t>
            </a:r>
            <a:r>
              <a:rPr lang="es-ES" b="1" dirty="0">
                <a:solidFill>
                  <a:schemeClr val="bg1"/>
                </a:solidFill>
              </a:rPr>
              <a:t>el pecado, aprovechándose del mandamiento, me engañó, y por medio de él me mató.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3590266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El </a:t>
            </a:r>
            <a:r>
              <a:rPr lang="es-ES" b="1" dirty="0">
                <a:solidFill>
                  <a:schemeClr val="bg1"/>
                </a:solidFill>
              </a:rPr>
              <a:t>pecado es infracción de la ley. </a:t>
            </a:r>
            <a:endParaRPr lang="es-ES" b="1" dirty="0" smtClean="0">
              <a:solidFill>
                <a:schemeClr val="bg1"/>
              </a:solidFill>
            </a:endParaRPr>
          </a:p>
          <a:p>
            <a:r>
              <a:rPr lang="es-ES" b="1" dirty="0" smtClean="0">
                <a:solidFill>
                  <a:schemeClr val="bg1"/>
                </a:solidFill>
              </a:rPr>
              <a:t>I </a:t>
            </a:r>
            <a:r>
              <a:rPr lang="es-ES" b="1" dirty="0">
                <a:solidFill>
                  <a:schemeClr val="bg1"/>
                </a:solidFill>
              </a:rPr>
              <a:t>Juan.3:4. </a:t>
            </a:r>
            <a:endParaRPr lang="es-ES" b="1" dirty="0" smtClean="0">
              <a:solidFill>
                <a:schemeClr val="bg1"/>
              </a:solidFill>
            </a:endParaRPr>
          </a:p>
          <a:p>
            <a:r>
              <a:rPr lang="es-ES" b="1" dirty="0">
                <a:solidFill>
                  <a:schemeClr val="bg1"/>
                </a:solidFill>
              </a:rPr>
              <a:t>Todo el que practica el pecado, practica también la infracción de la ley, pues el pecado es infracción de la ley. </a:t>
            </a:r>
            <a:endParaRPr lang="es-ES" b="1" dirty="0" smtClean="0">
              <a:solidFill>
                <a:schemeClr val="bg1"/>
              </a:solidFill>
            </a:endParaRPr>
          </a:p>
          <a:p>
            <a:r>
              <a:rPr lang="es-ES" b="1" dirty="0" smtClean="0">
                <a:solidFill>
                  <a:schemeClr val="bg1"/>
                </a:solidFill>
              </a:rPr>
              <a:t>Al </a:t>
            </a:r>
            <a:r>
              <a:rPr lang="es-ES" b="1" dirty="0">
                <a:solidFill>
                  <a:schemeClr val="bg1"/>
                </a:solidFill>
              </a:rPr>
              <a:t>pecar estamos violando la ley de Dios.</a:t>
            </a:r>
          </a:p>
          <a:p>
            <a:r>
              <a:rPr lang="es-ES" b="1" dirty="0" smtClean="0">
                <a:solidFill>
                  <a:schemeClr val="bg1"/>
                </a:solidFill>
              </a:rPr>
              <a:t>Esta </a:t>
            </a:r>
            <a:r>
              <a:rPr lang="es-ES" b="1" dirty="0">
                <a:solidFill>
                  <a:schemeClr val="bg1"/>
                </a:solidFill>
              </a:rPr>
              <a:t>son algunas cosas que el pecado nos </a:t>
            </a:r>
            <a:r>
              <a:rPr lang="es-ES" b="1" dirty="0" smtClean="0">
                <a:solidFill>
                  <a:schemeClr val="bg1"/>
                </a:solidFill>
              </a:rPr>
              <a:t>hace. </a:t>
            </a:r>
          </a:p>
          <a:p>
            <a:r>
              <a:rPr lang="es-ES" b="1" dirty="0">
                <a:solidFill>
                  <a:schemeClr val="bg1"/>
                </a:solidFill>
              </a:rPr>
              <a:t>A</a:t>
            </a:r>
            <a:r>
              <a:rPr lang="es-ES" b="1" dirty="0" smtClean="0">
                <a:solidFill>
                  <a:schemeClr val="bg1"/>
                </a:solidFill>
              </a:rPr>
              <a:t>quel </a:t>
            </a:r>
            <a:r>
              <a:rPr lang="es-ES" b="1" dirty="0">
                <a:solidFill>
                  <a:schemeClr val="bg1"/>
                </a:solidFill>
              </a:rPr>
              <a:t>que quiere ir tras el pecado debe reconocer lo que el pecado nos hace y a donde nos lleva.</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834" y="0"/>
            <a:ext cx="3739166" cy="6858000"/>
          </a:xfrm>
          <a:prstGeom prst="rect">
            <a:avLst/>
          </a:prstGeom>
        </p:spPr>
      </p:pic>
    </p:spTree>
    <p:extLst>
      <p:ext uri="{BB962C8B-B14F-4D97-AF65-F5344CB8AC3E}">
        <p14:creationId xmlns:p14="http://schemas.microsoft.com/office/powerpoint/2010/main" val="1792202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838504"/>
            <a:ext cx="5344732" cy="5019496"/>
          </a:xfrm>
        </p:spPr>
        <p:txBody>
          <a:bodyPr/>
          <a:lstStyle/>
          <a:p>
            <a:r>
              <a:rPr lang="es-ES" b="1" dirty="0" smtClean="0">
                <a:solidFill>
                  <a:schemeClr val="bg1"/>
                </a:solidFill>
              </a:rPr>
              <a:t>Simón </a:t>
            </a:r>
            <a:r>
              <a:rPr lang="es-ES" b="1" dirty="0">
                <a:solidFill>
                  <a:schemeClr val="bg1"/>
                </a:solidFill>
              </a:rPr>
              <a:t>Pedro le respondió: Señor, ¿a quién iremos? Tú tienes palabras de vida eterna. </a:t>
            </a:r>
            <a:endParaRPr lang="es-ES" b="1" dirty="0" smtClean="0">
              <a:solidFill>
                <a:schemeClr val="bg1"/>
              </a:solidFill>
            </a:endParaRPr>
          </a:p>
          <a:p>
            <a:r>
              <a:rPr lang="es-ES" b="1" dirty="0" smtClean="0">
                <a:solidFill>
                  <a:schemeClr val="bg1"/>
                </a:solidFill>
              </a:rPr>
              <a:t>Cristo </a:t>
            </a:r>
            <a:r>
              <a:rPr lang="es-ES" b="1" dirty="0">
                <a:solidFill>
                  <a:schemeClr val="bg1"/>
                </a:solidFill>
              </a:rPr>
              <a:t>tiene palabras de vida eterna. </a:t>
            </a:r>
            <a:endParaRPr lang="es-ES" b="1" dirty="0" smtClean="0">
              <a:solidFill>
                <a:schemeClr val="bg1"/>
              </a:solidFill>
            </a:endParaRPr>
          </a:p>
          <a:p>
            <a:r>
              <a:rPr lang="es-ES" b="1" dirty="0">
                <a:solidFill>
                  <a:schemeClr val="bg1"/>
                </a:solidFill>
              </a:rPr>
              <a:t>Cristo es </a:t>
            </a:r>
            <a:r>
              <a:rPr lang="es-ES" b="1" dirty="0" smtClean="0">
                <a:solidFill>
                  <a:schemeClr val="bg1"/>
                </a:solidFill>
              </a:rPr>
              <a:t>El </a:t>
            </a:r>
            <a:r>
              <a:rPr lang="es-ES" b="1" dirty="0">
                <a:solidFill>
                  <a:schemeClr val="bg1"/>
                </a:solidFill>
              </a:rPr>
              <a:t>único camino para llegar al cielo.</a:t>
            </a:r>
          </a:p>
          <a:p>
            <a:r>
              <a:rPr lang="es-ES" b="1" dirty="0">
                <a:solidFill>
                  <a:schemeClr val="bg1"/>
                </a:solidFill>
              </a:rPr>
              <a:t>Juan.14:6.</a:t>
            </a:r>
          </a:p>
          <a:p>
            <a:r>
              <a:rPr lang="es-ES" b="1" dirty="0">
                <a:solidFill>
                  <a:schemeClr val="bg1"/>
                </a:solidFill>
              </a:rPr>
              <a:t>Jesús le dijo*: Yo soy el camino, y la verdad, y la vida; nadie viene al Padre sino por mí.</a:t>
            </a:r>
            <a:endParaRPr lang="es-ES" b="1" dirty="0" smtClean="0">
              <a:solidFill>
                <a:schemeClr val="bg1"/>
              </a:solidFill>
            </a:endParaRPr>
          </a:p>
          <a:p>
            <a:endParaRPr lang="es-ES" b="1" dirty="0"/>
          </a:p>
        </p:txBody>
      </p:sp>
      <p:sp>
        <p:nvSpPr>
          <p:cNvPr id="5" name="Cinta hacia abajo 4"/>
          <p:cNvSpPr/>
          <p:nvPr/>
        </p:nvSpPr>
        <p:spPr>
          <a:xfrm>
            <a:off x="0" y="-1"/>
            <a:ext cx="9141972" cy="1584101"/>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¿A QUIEN IREMOS?. </a:t>
            </a:r>
            <a:b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b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JUAN.6:68.</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279" y="2016684"/>
            <a:ext cx="3642693" cy="4841316"/>
          </a:xfrm>
          <a:prstGeom prst="rect">
            <a:avLst/>
          </a:prstGeom>
        </p:spPr>
      </p:pic>
    </p:spTree>
    <p:extLst>
      <p:ext uri="{BB962C8B-B14F-4D97-AF65-F5344CB8AC3E}">
        <p14:creationId xmlns:p14="http://schemas.microsoft.com/office/powerpoint/2010/main" val="2665386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Cristo </a:t>
            </a:r>
            <a:r>
              <a:rPr lang="es-ES" b="1" dirty="0">
                <a:solidFill>
                  <a:schemeClr val="bg1"/>
                </a:solidFill>
              </a:rPr>
              <a:t>es nuestro abogado. </a:t>
            </a:r>
            <a:endParaRPr lang="es-ES" b="1" dirty="0" smtClean="0">
              <a:solidFill>
                <a:schemeClr val="bg1"/>
              </a:solidFill>
            </a:endParaRPr>
          </a:p>
          <a:p>
            <a:r>
              <a:rPr lang="es-ES" b="1" dirty="0" smtClean="0">
                <a:solidFill>
                  <a:schemeClr val="bg1"/>
                </a:solidFill>
              </a:rPr>
              <a:t>I </a:t>
            </a:r>
            <a:r>
              <a:rPr lang="es-ES" b="1" dirty="0">
                <a:solidFill>
                  <a:schemeClr val="bg1"/>
                </a:solidFill>
              </a:rPr>
              <a:t>Juan.2:1</a:t>
            </a:r>
            <a:r>
              <a:rPr lang="es-ES" b="1" dirty="0" smtClean="0">
                <a:solidFill>
                  <a:schemeClr val="bg1"/>
                </a:solidFill>
              </a:rPr>
              <a:t>.</a:t>
            </a:r>
          </a:p>
          <a:p>
            <a:r>
              <a:rPr lang="es-ES" b="1" dirty="0">
                <a:solidFill>
                  <a:schemeClr val="bg1"/>
                </a:solidFill>
              </a:rPr>
              <a:t>Hijitos míos, os escribo estas cosas para que no pequéis. Y si alguno peca, Abogado tenemos para con el Padre, a Jesucristo el justo. </a:t>
            </a:r>
          </a:p>
          <a:p>
            <a:r>
              <a:rPr lang="es-ES" b="1" dirty="0" smtClean="0">
                <a:solidFill>
                  <a:schemeClr val="bg1"/>
                </a:solidFill>
              </a:rPr>
              <a:t>Cristo </a:t>
            </a:r>
            <a:r>
              <a:rPr lang="es-ES" b="1" dirty="0">
                <a:solidFill>
                  <a:schemeClr val="bg1"/>
                </a:solidFill>
              </a:rPr>
              <a:t>es nuestro mediador. </a:t>
            </a:r>
            <a:endParaRPr lang="es-ES" b="1" dirty="0" smtClean="0">
              <a:solidFill>
                <a:schemeClr val="bg1"/>
              </a:solidFill>
            </a:endParaRPr>
          </a:p>
          <a:p>
            <a:r>
              <a:rPr lang="es-ES" b="1" dirty="0" smtClean="0">
                <a:solidFill>
                  <a:schemeClr val="bg1"/>
                </a:solidFill>
              </a:rPr>
              <a:t>I Timoteo.2:5.</a:t>
            </a:r>
          </a:p>
          <a:p>
            <a:r>
              <a:rPr lang="es-ES" b="1" dirty="0">
                <a:solidFill>
                  <a:schemeClr val="bg1"/>
                </a:solidFill>
              </a:rPr>
              <a:t>Porque hay un solo Dios, y también un solo mediador entre Dios y los hombres, Cristo Jesús hombre, </a:t>
            </a:r>
            <a:endParaRPr lang="es-ES" b="1" dirty="0" smtClean="0">
              <a:solidFill>
                <a:schemeClr val="bg1"/>
              </a:solidFill>
            </a:endParaRPr>
          </a:p>
          <a:p>
            <a:r>
              <a:rPr lang="es-ES" b="1" dirty="0" smtClean="0">
                <a:solidFill>
                  <a:schemeClr val="bg1"/>
                </a:solidFill>
              </a:rPr>
              <a:t>Cristo </a:t>
            </a:r>
            <a:r>
              <a:rPr lang="es-ES" b="1" dirty="0">
                <a:solidFill>
                  <a:schemeClr val="bg1"/>
                </a:solidFill>
              </a:rPr>
              <a:t>es en E</a:t>
            </a:r>
            <a:r>
              <a:rPr lang="es-ES" b="1" dirty="0" smtClean="0">
                <a:solidFill>
                  <a:schemeClr val="bg1"/>
                </a:solidFill>
              </a:rPr>
              <a:t>l </a:t>
            </a:r>
            <a:r>
              <a:rPr lang="es-ES" b="1" dirty="0">
                <a:solidFill>
                  <a:schemeClr val="bg1"/>
                </a:solidFill>
              </a:rPr>
              <a:t>único que hay salvación. </a:t>
            </a:r>
            <a:endParaRPr lang="es-ES" b="1" dirty="0" smtClean="0">
              <a:solidFill>
                <a:schemeClr val="bg1"/>
              </a:solidFill>
            </a:endParaRPr>
          </a:p>
          <a:p>
            <a:r>
              <a:rPr lang="es-ES" b="1" dirty="0" smtClean="0">
                <a:solidFill>
                  <a:schemeClr val="bg1"/>
                </a:solidFill>
              </a:rPr>
              <a:t>Hechos.4:12</a:t>
            </a:r>
            <a:r>
              <a:rPr lang="es-ES" b="1" dirty="0">
                <a:solidFill>
                  <a:schemeClr val="bg1"/>
                </a:solidFill>
              </a:rPr>
              <a:t>.</a:t>
            </a:r>
          </a:p>
          <a:p>
            <a:endParaRPr lang="es-ES" b="1" dirty="0">
              <a:solidFill>
                <a:schemeClr val="bg1"/>
              </a:solidFill>
            </a:endParaRPr>
          </a:p>
        </p:txBody>
      </p:sp>
      <p:sp>
        <p:nvSpPr>
          <p:cNvPr id="2" name="Llamada de nube 1"/>
          <p:cNvSpPr/>
          <p:nvPr/>
        </p:nvSpPr>
        <p:spPr>
          <a:xfrm>
            <a:off x="5344732" y="4134118"/>
            <a:ext cx="3799268" cy="2723882"/>
          </a:xfrm>
          <a:prstGeom prst="cloudCallout">
            <a:avLst>
              <a:gd name="adj1" fmla="val -126861"/>
              <a:gd name="adj2" fmla="val 2093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Y en ningún otro hay salvación, porque no hay otro nombre bajo el cielo dado a los hombres, en el cual podamos ser salvos.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7392" cy="4134118"/>
          </a:xfrm>
          <a:prstGeom prst="rect">
            <a:avLst/>
          </a:prstGeom>
        </p:spPr>
      </p:pic>
    </p:spTree>
    <p:extLst>
      <p:ext uri="{BB962C8B-B14F-4D97-AF65-F5344CB8AC3E}">
        <p14:creationId xmlns:p14="http://schemas.microsoft.com/office/powerpoint/2010/main" val="1796207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1838504"/>
            <a:ext cx="9144000" cy="5019496"/>
          </a:xfrm>
        </p:spPr>
        <p:txBody>
          <a:bodyPr>
            <a:normAutofit lnSpcReduction="10000"/>
          </a:bodyPr>
          <a:lstStyle/>
          <a:p>
            <a:r>
              <a:rPr lang="es-ES" b="1" dirty="0" smtClean="0">
                <a:solidFill>
                  <a:schemeClr val="bg1"/>
                </a:solidFill>
              </a:rPr>
              <a:t>Ya </a:t>
            </a:r>
            <a:r>
              <a:rPr lang="es-ES" b="1" dirty="0">
                <a:solidFill>
                  <a:schemeClr val="bg1"/>
                </a:solidFill>
              </a:rPr>
              <a:t>hemos visto que hay dos caminos, uno para la perdición y otro para la salvación.</a:t>
            </a:r>
          </a:p>
          <a:p>
            <a:r>
              <a:rPr lang="es-ES" b="1" dirty="0" smtClean="0">
                <a:solidFill>
                  <a:schemeClr val="bg1"/>
                </a:solidFill>
              </a:rPr>
              <a:t>El </a:t>
            </a:r>
            <a:r>
              <a:rPr lang="es-ES" b="1" dirty="0">
                <a:solidFill>
                  <a:schemeClr val="bg1"/>
                </a:solidFill>
              </a:rPr>
              <a:t>pecado nos destruye, y Cristo nos salva queda de cada uno la decisión de esta pregunta. </a:t>
            </a:r>
            <a:endParaRPr lang="es-ES" b="1" dirty="0" smtClean="0">
              <a:solidFill>
                <a:schemeClr val="bg1"/>
              </a:solidFill>
            </a:endParaRPr>
          </a:p>
          <a:p>
            <a:r>
              <a:rPr lang="es-ES" b="1" dirty="0" smtClean="0">
                <a:solidFill>
                  <a:schemeClr val="bg1"/>
                </a:solidFill>
              </a:rPr>
              <a:t>¿</a:t>
            </a:r>
            <a:r>
              <a:rPr lang="es-ES" b="1" dirty="0">
                <a:solidFill>
                  <a:schemeClr val="bg1"/>
                </a:solidFill>
              </a:rPr>
              <a:t>A quien iremos?.</a:t>
            </a:r>
          </a:p>
          <a:p>
            <a:r>
              <a:rPr lang="es-ES" b="1" dirty="0" smtClean="0">
                <a:solidFill>
                  <a:schemeClr val="bg1"/>
                </a:solidFill>
              </a:rPr>
              <a:t>Nosotros </a:t>
            </a:r>
            <a:r>
              <a:rPr lang="es-ES" b="1" dirty="0">
                <a:solidFill>
                  <a:schemeClr val="bg1"/>
                </a:solidFill>
              </a:rPr>
              <a:t>tenemos que decidir, por que cada uno recibirá lo que haya hecho sea malo o sea bueno. </a:t>
            </a:r>
            <a:endParaRPr lang="es-ES" b="1" dirty="0" smtClean="0">
              <a:solidFill>
                <a:schemeClr val="bg1"/>
              </a:solidFill>
            </a:endParaRPr>
          </a:p>
          <a:p>
            <a:r>
              <a:rPr lang="es-ES" b="1" dirty="0" smtClean="0">
                <a:solidFill>
                  <a:schemeClr val="bg1"/>
                </a:solidFill>
              </a:rPr>
              <a:t>II Corintios.5:10.</a:t>
            </a:r>
          </a:p>
          <a:p>
            <a:r>
              <a:rPr lang="es-ES" b="1" dirty="0">
                <a:solidFill>
                  <a:schemeClr val="bg1"/>
                </a:solidFill>
              </a:rPr>
              <a:t>Porque todos nosotros debemos comparecer ante el tribunal de Cristo, para que cada uno sea recompensado por sus hechos estando en el cuerpo, de acuerdo con lo que hizo, sea bueno o sea malo. </a:t>
            </a:r>
          </a:p>
          <a:p>
            <a:endParaRPr lang="es-ES" b="1" dirty="0">
              <a:solidFill>
                <a:schemeClr val="bg1"/>
              </a:solidFill>
            </a:endParaRPr>
          </a:p>
        </p:txBody>
      </p:sp>
      <p:sp>
        <p:nvSpPr>
          <p:cNvPr id="5" name="Cinta hacia abajo 4"/>
          <p:cNvSpPr/>
          <p:nvPr/>
        </p:nvSpPr>
        <p:spPr>
          <a:xfrm>
            <a:off x="0" y="-1"/>
            <a:ext cx="9141971" cy="1661375"/>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ln w="22225">
                  <a:solidFill>
                    <a:schemeClr val="accent2"/>
                  </a:solidFill>
                  <a:prstDash val="solid"/>
                </a:ln>
                <a:solidFill>
                  <a:schemeClr val="accent2">
                    <a:lumMod val="40000"/>
                    <a:lumOff val="60000"/>
                  </a:schemeClr>
                </a:solidFill>
                <a:latin typeface="Arial Black" panose="020B0A04020102020204" pitchFamily="34" charset="0"/>
              </a:rPr>
              <a:t>CONCLUSIÓN:</a:t>
            </a:r>
          </a:p>
        </p:txBody>
      </p:sp>
    </p:spTree>
    <p:extLst>
      <p:ext uri="{BB962C8B-B14F-4D97-AF65-F5344CB8AC3E}">
        <p14:creationId xmlns:p14="http://schemas.microsoft.com/office/powerpoint/2010/main" val="2596678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370490"/>
            <a:ext cx="9144000" cy="1487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t>
            </a:r>
            <a:r>
              <a:rPr lang="es-ES" sz="5400" b="1" smtClean="0"/>
              <a:t>A </a:t>
            </a:r>
            <a:r>
              <a:rPr lang="es-ES" sz="5400" b="1" smtClean="0"/>
              <a:t>TODOS.</a:t>
            </a:r>
            <a:endParaRPr lang="es-ES" sz="5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370490"/>
          </a:xfrm>
          <a:prstGeom prst="rect">
            <a:avLst/>
          </a:prstGeom>
        </p:spPr>
      </p:pic>
    </p:spTree>
    <p:extLst>
      <p:ext uri="{BB962C8B-B14F-4D97-AF65-F5344CB8AC3E}">
        <p14:creationId xmlns:p14="http://schemas.microsoft.com/office/powerpoint/2010/main" val="8928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set>
                                      <p:cBhvr>
                                        <p:cTn id="14" dur="455" fill="hold">
                                          <p:stCondLst>
                                            <p:cond delay="0"/>
                                          </p:stCondLst>
                                        </p:cTn>
                                        <p:tgtEl>
                                          <p:spTgt spid="2"/>
                                        </p:tgtEl>
                                        <p:attrNameLst>
                                          <p:attrName>style.rotation</p:attrName>
                                        </p:attrNameLst>
                                      </p:cBhvr>
                                      <p:to>
                                        <p:strVal val="-45.0"/>
                                      </p:to>
                                    </p:set>
                                    <p:anim calcmode="lin" valueType="num">
                                      <p:cBhvr>
                                        <p:cTn id="15"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Por </a:t>
            </a:r>
            <a:r>
              <a:rPr lang="es-ES" b="1" dirty="0">
                <a:solidFill>
                  <a:schemeClr val="bg1"/>
                </a:solidFill>
              </a:rPr>
              <a:t>eso muchos discípulos </a:t>
            </a:r>
            <a:r>
              <a:rPr lang="es-ES" b="1" dirty="0" smtClean="0">
                <a:solidFill>
                  <a:schemeClr val="bg1"/>
                </a:solidFill>
              </a:rPr>
              <a:t>dijeron: </a:t>
            </a:r>
          </a:p>
          <a:p>
            <a:r>
              <a:rPr lang="es-ES" b="1" dirty="0" smtClean="0">
                <a:solidFill>
                  <a:schemeClr val="bg1"/>
                </a:solidFill>
              </a:rPr>
              <a:t>“</a:t>
            </a:r>
            <a:r>
              <a:rPr lang="es-ES" b="1" dirty="0">
                <a:solidFill>
                  <a:schemeClr val="bg1"/>
                </a:solidFill>
              </a:rPr>
              <a:t>Dura es esta </a:t>
            </a:r>
            <a:r>
              <a:rPr lang="es-ES" b="1" dirty="0" smtClean="0">
                <a:solidFill>
                  <a:schemeClr val="bg1"/>
                </a:solidFill>
              </a:rPr>
              <a:t>palabra” </a:t>
            </a:r>
          </a:p>
          <a:p>
            <a:r>
              <a:rPr lang="es-ES" b="1" dirty="0" smtClean="0">
                <a:solidFill>
                  <a:schemeClr val="bg1"/>
                </a:solidFill>
              </a:rPr>
              <a:t>¿</a:t>
            </a:r>
            <a:r>
              <a:rPr lang="es-ES" b="1" dirty="0">
                <a:solidFill>
                  <a:schemeClr val="bg1"/>
                </a:solidFill>
              </a:rPr>
              <a:t>Quien puede escucharla?. </a:t>
            </a:r>
            <a:endParaRPr lang="es-ES" b="1" dirty="0" smtClean="0">
              <a:solidFill>
                <a:schemeClr val="bg1"/>
              </a:solidFill>
            </a:endParaRPr>
          </a:p>
          <a:p>
            <a:r>
              <a:rPr lang="es-ES" b="1" dirty="0" smtClean="0">
                <a:solidFill>
                  <a:schemeClr val="bg1"/>
                </a:solidFill>
              </a:rPr>
              <a:t>Juan.6:60</a:t>
            </a:r>
            <a:r>
              <a:rPr lang="es-ES" b="1" dirty="0">
                <a:solidFill>
                  <a:schemeClr val="bg1"/>
                </a:solidFill>
              </a:rPr>
              <a:t>. </a:t>
            </a:r>
            <a:endParaRPr lang="es-ES" b="1" dirty="0" smtClean="0">
              <a:solidFill>
                <a:schemeClr val="bg1"/>
              </a:solidFill>
            </a:endParaRPr>
          </a:p>
          <a:p>
            <a:r>
              <a:rPr lang="es-ES" b="1" dirty="0">
                <a:solidFill>
                  <a:schemeClr val="bg1"/>
                </a:solidFill>
              </a:rPr>
              <a:t>Por eso muchos de sus discípulos, cuando oyeron esto, dijeron: Dura es esta declaración; ¿quién puede escucharla?</a:t>
            </a:r>
            <a:endParaRPr lang="es-ES" b="1" dirty="0" smtClean="0">
              <a:solidFill>
                <a:schemeClr val="bg1"/>
              </a:solidFill>
            </a:endParaRPr>
          </a:p>
          <a:p>
            <a:r>
              <a:rPr lang="es-ES" b="1" dirty="0" smtClean="0">
                <a:solidFill>
                  <a:schemeClr val="bg1"/>
                </a:solidFill>
              </a:rPr>
              <a:t>Muchos </a:t>
            </a:r>
            <a:r>
              <a:rPr lang="es-ES" b="1" dirty="0">
                <a:solidFill>
                  <a:schemeClr val="bg1"/>
                </a:solidFill>
              </a:rPr>
              <a:t>no quieren </a:t>
            </a:r>
            <a:r>
              <a:rPr lang="es-ES" b="1" dirty="0" smtClean="0">
                <a:solidFill>
                  <a:schemeClr val="bg1"/>
                </a:solidFill>
              </a:rPr>
              <a:t>oír </a:t>
            </a:r>
            <a:r>
              <a:rPr lang="es-ES" b="1" dirty="0">
                <a:solidFill>
                  <a:schemeClr val="bg1"/>
                </a:solidFill>
              </a:rPr>
              <a:t>la verdad, por que esta es dura muchos quieren </a:t>
            </a:r>
            <a:r>
              <a:rPr lang="es-ES" b="1" dirty="0" smtClean="0">
                <a:solidFill>
                  <a:schemeClr val="bg1"/>
                </a:solidFill>
              </a:rPr>
              <a:t>oír </a:t>
            </a:r>
            <a:r>
              <a:rPr lang="es-ES" b="1" dirty="0">
                <a:solidFill>
                  <a:schemeClr val="bg1"/>
                </a:solidFill>
              </a:rPr>
              <a:t>palabras suaves, agradables a ellos. </a:t>
            </a:r>
            <a:endParaRPr lang="es-ES" b="1" dirty="0" smtClean="0">
              <a:solidFill>
                <a:schemeClr val="bg1"/>
              </a:solidFill>
            </a:endParaRPr>
          </a:p>
          <a:p>
            <a:r>
              <a:rPr lang="es-ES" b="1" dirty="0" smtClean="0">
                <a:solidFill>
                  <a:schemeClr val="bg1"/>
                </a:solidFill>
              </a:rPr>
              <a:t>II Timoteo.4:3-4</a:t>
            </a:r>
            <a:r>
              <a:rPr lang="es-ES" b="1" dirty="0">
                <a:solidFill>
                  <a:schemeClr val="bg1"/>
                </a:solidFill>
              </a:rPr>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050" y="0"/>
            <a:ext cx="4126950" cy="6858000"/>
          </a:xfrm>
          <a:prstGeom prst="rect">
            <a:avLst/>
          </a:prstGeom>
        </p:spPr>
      </p:pic>
    </p:spTree>
    <p:extLst>
      <p:ext uri="{BB962C8B-B14F-4D97-AF65-F5344CB8AC3E}">
        <p14:creationId xmlns:p14="http://schemas.microsoft.com/office/powerpoint/2010/main" val="1895785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Porque vendrá tiempo cuando no soportarán la sana doctrina, sino que teniendo comezón de oídos, acumularán para sí maestros conforme a sus propios deseos; </a:t>
            </a:r>
            <a:endParaRPr lang="es-ES" b="1" dirty="0" smtClean="0">
              <a:solidFill>
                <a:schemeClr val="bg1"/>
              </a:solidFill>
            </a:endParaRPr>
          </a:p>
          <a:p>
            <a:r>
              <a:rPr lang="es-ES" b="1" dirty="0" smtClean="0">
                <a:solidFill>
                  <a:schemeClr val="bg1"/>
                </a:solidFill>
              </a:rPr>
              <a:t>V.4.</a:t>
            </a:r>
          </a:p>
          <a:p>
            <a:r>
              <a:rPr lang="es-ES" b="1" dirty="0" smtClean="0">
                <a:solidFill>
                  <a:schemeClr val="bg1"/>
                </a:solidFill>
              </a:rPr>
              <a:t>y </a:t>
            </a:r>
            <a:r>
              <a:rPr lang="es-ES" b="1" dirty="0">
                <a:solidFill>
                  <a:schemeClr val="bg1"/>
                </a:solidFill>
              </a:rPr>
              <a:t>apartarán sus oídos de la </a:t>
            </a:r>
            <a:r>
              <a:rPr lang="es-ES" b="1" dirty="0" smtClean="0">
                <a:solidFill>
                  <a:schemeClr val="bg1"/>
                </a:solidFill>
              </a:rPr>
              <a:t>verdad</a:t>
            </a:r>
            <a:r>
              <a:rPr lang="es-ES" b="1" dirty="0">
                <a:solidFill>
                  <a:schemeClr val="bg1"/>
                </a:solidFill>
              </a:rPr>
              <a:t>, y se volverán a mitos. </a:t>
            </a:r>
            <a:endParaRPr lang="es-ES" b="1" dirty="0" smtClean="0">
              <a:solidFill>
                <a:schemeClr val="bg1"/>
              </a:solidFill>
            </a:endParaRPr>
          </a:p>
          <a:p>
            <a:r>
              <a:rPr lang="es-ES" b="1" dirty="0">
                <a:solidFill>
                  <a:schemeClr val="bg1"/>
                </a:solidFill>
              </a:rPr>
              <a:t>Al igual que en el tiempo </a:t>
            </a:r>
            <a:r>
              <a:rPr lang="es-ES" b="1" dirty="0" smtClean="0">
                <a:solidFill>
                  <a:schemeClr val="bg1"/>
                </a:solidFill>
              </a:rPr>
              <a:t>de Isaías. </a:t>
            </a:r>
          </a:p>
          <a:p>
            <a:r>
              <a:rPr lang="es-ES" b="1" dirty="0" smtClean="0">
                <a:solidFill>
                  <a:schemeClr val="bg1"/>
                </a:solidFill>
              </a:rPr>
              <a:t>Isaías.30:9-11.</a:t>
            </a:r>
          </a:p>
          <a:p>
            <a:r>
              <a:rPr lang="es-ES" b="1" dirty="0">
                <a:solidFill>
                  <a:schemeClr val="bg1"/>
                </a:solidFill>
              </a:rPr>
              <a:t>Porque este es un pueblo rebelde, hijos falsos, hijos que no quieren escuchar la instrucción del SEÑOR; </a:t>
            </a:r>
            <a:endParaRPr lang="es-ES" b="1" dirty="0" smtClean="0">
              <a:solidFill>
                <a:schemeClr val="bg1"/>
              </a:solidFill>
            </a:endParaRPr>
          </a:p>
          <a:p>
            <a:r>
              <a:rPr lang="es-ES" b="1" dirty="0" smtClean="0">
                <a:solidFill>
                  <a:schemeClr val="bg1"/>
                </a:solidFill>
              </a:rPr>
              <a:t>V.10.</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670" y="9704"/>
            <a:ext cx="4003302" cy="6848296"/>
          </a:xfrm>
          <a:prstGeom prst="rect">
            <a:avLst/>
          </a:prstGeom>
        </p:spPr>
      </p:pic>
    </p:spTree>
    <p:extLst>
      <p:ext uri="{BB962C8B-B14F-4D97-AF65-F5344CB8AC3E}">
        <p14:creationId xmlns:p14="http://schemas.microsoft.com/office/powerpoint/2010/main" val="3694899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que dicen a los videntes: No veáis visiones; y a los profetas: No nos profeticéis lo que es recto, decidnos palabras agradables, profetizad ilusiones. </a:t>
            </a:r>
            <a:endParaRPr lang="es-ES" b="1" dirty="0" smtClean="0">
              <a:solidFill>
                <a:schemeClr val="bg1"/>
              </a:solidFill>
            </a:endParaRPr>
          </a:p>
          <a:p>
            <a:r>
              <a:rPr lang="es-ES" b="1" dirty="0" smtClean="0">
                <a:solidFill>
                  <a:schemeClr val="bg1"/>
                </a:solidFill>
              </a:rPr>
              <a:t>V.11.</a:t>
            </a:r>
          </a:p>
          <a:p>
            <a:r>
              <a:rPr lang="es-ES" b="1" dirty="0" smtClean="0">
                <a:solidFill>
                  <a:schemeClr val="bg1"/>
                </a:solidFill>
              </a:rPr>
              <a:t>Apartaos </a:t>
            </a:r>
            <a:r>
              <a:rPr lang="es-ES" b="1" dirty="0">
                <a:solidFill>
                  <a:schemeClr val="bg1"/>
                </a:solidFill>
              </a:rPr>
              <a:t>del camino, desviaos de la senda, no oigamos más acerca del Santo de Israel. </a:t>
            </a:r>
            <a:endParaRPr lang="es-ES" b="1" dirty="0" smtClean="0">
              <a:solidFill>
                <a:schemeClr val="bg1"/>
              </a:solidFill>
            </a:endParaRPr>
          </a:p>
          <a:p>
            <a:r>
              <a:rPr lang="es-ES" b="1" dirty="0" smtClean="0">
                <a:solidFill>
                  <a:schemeClr val="bg1"/>
                </a:solidFill>
              </a:rPr>
              <a:t>Como </a:t>
            </a:r>
            <a:r>
              <a:rPr lang="es-ES" b="1" dirty="0">
                <a:solidFill>
                  <a:schemeClr val="bg1"/>
                </a:solidFill>
              </a:rPr>
              <a:t>resultado de la verdad que Jesús les dijo muchos de sus discípulos se apartaron y ya no andaban con </a:t>
            </a:r>
            <a:r>
              <a:rPr lang="es-ES" b="1" dirty="0" smtClean="0">
                <a:solidFill>
                  <a:schemeClr val="bg1"/>
                </a:solidFill>
              </a:rPr>
              <a:t>El</a:t>
            </a:r>
            <a:r>
              <a:rPr lang="es-ES" b="1" dirty="0">
                <a:solidFill>
                  <a:schemeClr val="bg1"/>
                </a:solidFill>
              </a:rPr>
              <a:t>. </a:t>
            </a:r>
            <a:endParaRPr lang="es-ES" b="1" dirty="0" smtClean="0">
              <a:solidFill>
                <a:schemeClr val="bg1"/>
              </a:solidFill>
            </a:endParaRPr>
          </a:p>
          <a:p>
            <a:r>
              <a:rPr lang="es-ES" b="1" dirty="0" smtClean="0">
                <a:solidFill>
                  <a:schemeClr val="bg1"/>
                </a:solidFill>
              </a:rPr>
              <a:t>Juan.6:66</a:t>
            </a:r>
            <a:r>
              <a:rPr lang="es-ES" b="1" dirty="0">
                <a:solidFill>
                  <a:schemeClr val="bg1"/>
                </a:solidFill>
              </a:rPr>
              <a:t>. </a:t>
            </a:r>
            <a:endParaRPr lang="es-ES" b="1" dirty="0" smtClean="0">
              <a:solidFill>
                <a:schemeClr val="bg1"/>
              </a:solidFill>
            </a:endParaRPr>
          </a:p>
          <a:p>
            <a:r>
              <a:rPr lang="es-ES" b="1" dirty="0" smtClean="0">
                <a:solidFill>
                  <a:schemeClr val="bg1"/>
                </a:solidFill>
              </a:rPr>
              <a:t>De </a:t>
            </a:r>
            <a:r>
              <a:rPr lang="es-ES" b="1" dirty="0">
                <a:solidFill>
                  <a:schemeClr val="bg1"/>
                </a:solidFill>
              </a:rPr>
              <a:t>la misma manera, hoy en </a:t>
            </a:r>
            <a:r>
              <a:rPr lang="es-ES" b="1" dirty="0" smtClean="0">
                <a:solidFill>
                  <a:schemeClr val="bg1"/>
                </a:solidFill>
              </a:rPr>
              <a:t>día </a:t>
            </a:r>
            <a:r>
              <a:rPr lang="es-ES" b="1" dirty="0">
                <a:solidFill>
                  <a:schemeClr val="bg1"/>
                </a:solidFill>
              </a:rPr>
              <a:t>muchos se apartan al </a:t>
            </a:r>
            <a:r>
              <a:rPr lang="es-ES" b="1" dirty="0" smtClean="0">
                <a:solidFill>
                  <a:schemeClr val="bg1"/>
                </a:solidFill>
              </a:rPr>
              <a:t>oír </a:t>
            </a:r>
            <a:r>
              <a:rPr lang="es-ES" b="1" dirty="0">
                <a:solidFill>
                  <a:schemeClr val="bg1"/>
                </a:solidFill>
              </a:rPr>
              <a:t>la verdad, por que no les agrada.</a:t>
            </a:r>
          </a:p>
        </p:txBody>
      </p:sp>
      <p:sp>
        <p:nvSpPr>
          <p:cNvPr id="2" name="Llamada de nube 1"/>
          <p:cNvSpPr/>
          <p:nvPr/>
        </p:nvSpPr>
        <p:spPr>
          <a:xfrm>
            <a:off x="5357611" y="3451539"/>
            <a:ext cx="3786389" cy="3406462"/>
          </a:xfrm>
          <a:prstGeom prst="cloudCallout">
            <a:avLst>
              <a:gd name="adj1" fmla="val -135473"/>
              <a:gd name="adj2" fmla="val -8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Como resultado de esto muchos de sus discípulos se apartaron y ya no andaban con El.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2"/>
            <a:ext cx="3887392" cy="3441835"/>
          </a:xfrm>
          <a:prstGeom prst="rect">
            <a:avLst/>
          </a:prstGeom>
        </p:spPr>
      </p:pic>
    </p:spTree>
    <p:extLst>
      <p:ext uri="{BB962C8B-B14F-4D97-AF65-F5344CB8AC3E}">
        <p14:creationId xmlns:p14="http://schemas.microsoft.com/office/powerpoint/2010/main" val="826779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1" y="1325563"/>
            <a:ext cx="5280338" cy="5532437"/>
          </a:xfrm>
        </p:spPr>
        <p:txBody>
          <a:bodyPr>
            <a:normAutofit fontScale="92500" lnSpcReduction="10000"/>
          </a:bodyPr>
          <a:lstStyle/>
          <a:p>
            <a:r>
              <a:rPr lang="es-ES" b="1" dirty="0">
                <a:solidFill>
                  <a:schemeClr val="bg1"/>
                </a:solidFill>
              </a:rPr>
              <a:t>Simón Pedro le respondió: Señor, ¿a quién iremos? Tú tienes palabras de vida eterna. </a:t>
            </a:r>
            <a:endParaRPr lang="es-ES" b="1" dirty="0" smtClean="0">
              <a:solidFill>
                <a:schemeClr val="bg1"/>
              </a:solidFill>
            </a:endParaRPr>
          </a:p>
          <a:p>
            <a:r>
              <a:rPr lang="es-ES" b="1" dirty="0" smtClean="0">
                <a:solidFill>
                  <a:schemeClr val="bg1"/>
                </a:solidFill>
              </a:rPr>
              <a:t>Hay </a:t>
            </a:r>
            <a:r>
              <a:rPr lang="es-ES" b="1" dirty="0">
                <a:solidFill>
                  <a:schemeClr val="bg1"/>
                </a:solidFill>
              </a:rPr>
              <a:t>dos caminos. </a:t>
            </a:r>
            <a:endParaRPr lang="es-ES" b="1" dirty="0" smtClean="0">
              <a:solidFill>
                <a:schemeClr val="bg1"/>
              </a:solidFill>
            </a:endParaRPr>
          </a:p>
          <a:p>
            <a:r>
              <a:rPr lang="es-ES" b="1" dirty="0" smtClean="0">
                <a:solidFill>
                  <a:schemeClr val="bg1"/>
                </a:solidFill>
              </a:rPr>
              <a:t>Mateo.7:13-14.</a:t>
            </a:r>
          </a:p>
          <a:p>
            <a:r>
              <a:rPr lang="es-ES" b="1" dirty="0">
                <a:solidFill>
                  <a:schemeClr val="bg1"/>
                </a:solidFill>
              </a:rPr>
              <a:t>Entrad por la puerta estrecha, porque ancha es la puerta y amplia es la senda que lleva a la perdición, y muchos son los que entran por ella. </a:t>
            </a:r>
            <a:endParaRPr lang="es-ES" b="1" dirty="0" smtClean="0">
              <a:solidFill>
                <a:schemeClr val="bg1"/>
              </a:solidFill>
            </a:endParaRPr>
          </a:p>
          <a:p>
            <a:r>
              <a:rPr lang="es-ES" b="1" dirty="0" smtClean="0">
                <a:solidFill>
                  <a:schemeClr val="bg1"/>
                </a:solidFill>
              </a:rPr>
              <a:t>V.14. </a:t>
            </a:r>
          </a:p>
          <a:p>
            <a:r>
              <a:rPr lang="es-ES" b="1" dirty="0">
                <a:solidFill>
                  <a:schemeClr val="bg1"/>
                </a:solidFill>
              </a:rPr>
              <a:t>Porque estrecha es la puerta y angosta la senda que lleva a la vida, y pocos son los que la hallan. </a:t>
            </a:r>
            <a:endParaRPr lang="es-ES" b="1" dirty="0" smtClean="0">
              <a:solidFill>
                <a:schemeClr val="bg1"/>
              </a:solidFill>
            </a:endParaRPr>
          </a:p>
        </p:txBody>
      </p:sp>
      <p:sp>
        <p:nvSpPr>
          <p:cNvPr id="5" name="Cinta hacia abajo 4"/>
          <p:cNvSpPr/>
          <p:nvPr/>
        </p:nvSpPr>
        <p:spPr>
          <a:xfrm>
            <a:off x="1" y="0"/>
            <a:ext cx="9141971" cy="114622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¿AQUIEN IREMOS?. </a:t>
            </a:r>
            <a:b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br>
            <a:r>
              <a:rPr lang="es-ES" sz="2800" b="1" dirty="0">
                <a:ln w="22225">
                  <a:solidFill>
                    <a:schemeClr val="accent2"/>
                  </a:solidFill>
                  <a:prstDash val="solid"/>
                </a:ln>
                <a:solidFill>
                  <a:schemeClr val="accent2">
                    <a:lumMod val="40000"/>
                    <a:lumOff val="60000"/>
                  </a:schemeClr>
                </a:solidFill>
                <a:latin typeface="Arial Black" panose="020B0A04020102020204" pitchFamily="34" charset="0"/>
              </a:rPr>
              <a:t>JUAN.6:68.</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340" y="1325562"/>
            <a:ext cx="3863660" cy="5532437"/>
          </a:xfrm>
          <a:prstGeom prst="rect">
            <a:avLst/>
          </a:prstGeom>
        </p:spPr>
      </p:pic>
    </p:spTree>
    <p:extLst>
      <p:ext uri="{BB962C8B-B14F-4D97-AF65-F5344CB8AC3E}">
        <p14:creationId xmlns:p14="http://schemas.microsoft.com/office/powerpoint/2010/main" val="3656298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Nuestra decisión en cuanto a cual puerta vamos a tomar o entrar y por cual caminos vamos a </a:t>
            </a:r>
            <a:r>
              <a:rPr lang="es-ES" b="1" dirty="0" smtClean="0">
                <a:solidFill>
                  <a:schemeClr val="bg1"/>
                </a:solidFill>
              </a:rPr>
              <a:t>ir. </a:t>
            </a:r>
          </a:p>
          <a:p>
            <a:r>
              <a:rPr lang="es-ES" b="1" dirty="0">
                <a:solidFill>
                  <a:schemeClr val="bg1"/>
                </a:solidFill>
              </a:rPr>
              <a:t>D</a:t>
            </a:r>
            <a:r>
              <a:rPr lang="es-ES" b="1" dirty="0" smtClean="0">
                <a:solidFill>
                  <a:schemeClr val="bg1"/>
                </a:solidFill>
              </a:rPr>
              <a:t>ecidirá </a:t>
            </a:r>
            <a:r>
              <a:rPr lang="es-ES" b="1" dirty="0">
                <a:solidFill>
                  <a:schemeClr val="bg1"/>
                </a:solidFill>
              </a:rPr>
              <a:t>nuestro destino eterno</a:t>
            </a:r>
            <a:r>
              <a:rPr lang="es-ES" b="1" dirty="0" smtClean="0">
                <a:solidFill>
                  <a:schemeClr val="bg1"/>
                </a:solidFill>
              </a:rPr>
              <a:t>.</a:t>
            </a:r>
          </a:p>
          <a:p>
            <a:r>
              <a:rPr lang="es-ES" b="1" dirty="0" smtClean="0">
                <a:solidFill>
                  <a:schemeClr val="bg1"/>
                </a:solidFill>
              </a:rPr>
              <a:t>Nosotros </a:t>
            </a:r>
            <a:r>
              <a:rPr lang="es-ES" b="1" dirty="0">
                <a:solidFill>
                  <a:schemeClr val="bg1"/>
                </a:solidFill>
              </a:rPr>
              <a:t>tenemos que hacer la decisión somos responsables por donde entramos.</a:t>
            </a:r>
          </a:p>
          <a:p>
            <a:r>
              <a:rPr lang="es-ES" b="1" dirty="0" smtClean="0">
                <a:solidFill>
                  <a:schemeClr val="bg1"/>
                </a:solidFill>
              </a:rPr>
              <a:t>No </a:t>
            </a:r>
            <a:r>
              <a:rPr lang="es-ES" b="1" dirty="0">
                <a:solidFill>
                  <a:schemeClr val="bg1"/>
                </a:solidFill>
              </a:rPr>
              <a:t>podemos basar nuestra decisión en lo que muchos </a:t>
            </a:r>
            <a:r>
              <a:rPr lang="es-ES" b="1" dirty="0" smtClean="0">
                <a:solidFill>
                  <a:schemeClr val="bg1"/>
                </a:solidFill>
              </a:rPr>
              <a:t>hacen. </a:t>
            </a:r>
          </a:p>
          <a:p>
            <a:r>
              <a:rPr lang="es-ES" b="1" dirty="0" smtClean="0">
                <a:solidFill>
                  <a:schemeClr val="bg1"/>
                </a:solidFill>
              </a:rPr>
              <a:t>Exodo.23:2</a:t>
            </a:r>
            <a:r>
              <a:rPr lang="es-ES" b="1" dirty="0">
                <a:solidFill>
                  <a:schemeClr val="bg1"/>
                </a:solidFill>
              </a:rPr>
              <a:t>. </a:t>
            </a:r>
            <a:endParaRPr lang="es-ES" b="1" dirty="0" smtClean="0">
              <a:solidFill>
                <a:schemeClr val="bg1"/>
              </a:solidFill>
            </a:endParaRPr>
          </a:p>
          <a:p>
            <a:r>
              <a:rPr lang="es-ES" b="1" dirty="0">
                <a:solidFill>
                  <a:schemeClr val="bg1"/>
                </a:solidFill>
              </a:rPr>
              <a:t>No seguirás a la multitud para hacer el mal, ni testificarás en un pleito inclinándote a la multitud para pervertir la justicia ; </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748" y="0"/>
            <a:ext cx="3980252" cy="6858000"/>
          </a:xfrm>
          <a:prstGeom prst="rect">
            <a:avLst/>
          </a:prstGeom>
        </p:spPr>
      </p:pic>
    </p:spTree>
    <p:extLst>
      <p:ext uri="{BB962C8B-B14F-4D97-AF65-F5344CB8AC3E}">
        <p14:creationId xmlns:p14="http://schemas.microsoft.com/office/powerpoint/2010/main" val="3161514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Muchos piensan que en ese camino va mucha gente y por eso esta bien ese camino</a:t>
            </a:r>
            <a:r>
              <a:rPr lang="es-ES" b="1" dirty="0" smtClean="0">
                <a:solidFill>
                  <a:schemeClr val="bg1"/>
                </a:solidFill>
              </a:rPr>
              <a:t>.</a:t>
            </a:r>
          </a:p>
          <a:p>
            <a:r>
              <a:rPr lang="es-ES" b="1" dirty="0">
                <a:solidFill>
                  <a:schemeClr val="bg1"/>
                </a:solidFill>
              </a:rPr>
              <a:t>Los católicos piensan que como la iglesia católica es la más grande es la verdadera, pero la verdad no es </a:t>
            </a:r>
            <a:r>
              <a:rPr lang="es-ES" b="1" dirty="0" smtClean="0">
                <a:solidFill>
                  <a:schemeClr val="bg1"/>
                </a:solidFill>
              </a:rPr>
              <a:t>así.</a:t>
            </a:r>
            <a:endParaRPr lang="es-ES" b="1" dirty="0">
              <a:solidFill>
                <a:schemeClr val="bg1"/>
              </a:solidFill>
            </a:endParaRPr>
          </a:p>
          <a:p>
            <a:r>
              <a:rPr lang="es-ES" b="1" dirty="0" smtClean="0">
                <a:solidFill>
                  <a:schemeClr val="bg1"/>
                </a:solidFill>
              </a:rPr>
              <a:t>No </a:t>
            </a:r>
            <a:r>
              <a:rPr lang="es-ES" b="1" dirty="0">
                <a:solidFill>
                  <a:schemeClr val="bg1"/>
                </a:solidFill>
              </a:rPr>
              <a:t>hay tres caminos.</a:t>
            </a:r>
          </a:p>
          <a:p>
            <a:r>
              <a:rPr lang="es-ES" b="1" dirty="0" smtClean="0">
                <a:solidFill>
                  <a:schemeClr val="bg1"/>
                </a:solidFill>
              </a:rPr>
              <a:t>No </a:t>
            </a:r>
            <a:r>
              <a:rPr lang="es-ES" b="1" dirty="0">
                <a:solidFill>
                  <a:schemeClr val="bg1"/>
                </a:solidFill>
              </a:rPr>
              <a:t>podemos caminar en ambos.</a:t>
            </a:r>
          </a:p>
          <a:p>
            <a:r>
              <a:rPr lang="es-ES" b="1" dirty="0" smtClean="0">
                <a:solidFill>
                  <a:schemeClr val="bg1"/>
                </a:solidFill>
              </a:rPr>
              <a:t>No </a:t>
            </a:r>
            <a:r>
              <a:rPr lang="es-ES" b="1" dirty="0">
                <a:solidFill>
                  <a:schemeClr val="bg1"/>
                </a:solidFill>
              </a:rPr>
              <a:t>nacemos en el camino que va a la destrucción, lo escogemos cuando pecamos.</a:t>
            </a:r>
          </a:p>
          <a:p>
            <a:r>
              <a:rPr lang="es-ES" b="1" dirty="0" smtClean="0">
                <a:solidFill>
                  <a:schemeClr val="bg1"/>
                </a:solidFill>
              </a:rPr>
              <a:t>Debemos </a:t>
            </a:r>
            <a:r>
              <a:rPr lang="es-ES" b="1" dirty="0">
                <a:solidFill>
                  <a:schemeClr val="bg1"/>
                </a:solidFill>
              </a:rPr>
              <a:t>de escoger a quien iremos</a:t>
            </a:r>
            <a:r>
              <a:rPr lang="es-ES" b="1" dirty="0" smtClean="0">
                <a:solidFill>
                  <a:schemeClr val="bg1"/>
                </a:solidFill>
              </a:rPr>
              <a:t>.</a:t>
            </a:r>
          </a:p>
          <a:p>
            <a:r>
              <a:rPr lang="es-ES" b="1" dirty="0">
                <a:solidFill>
                  <a:schemeClr val="bg1"/>
                </a:solidFill>
              </a:rPr>
              <a:t>Josue.24:15. </a:t>
            </a:r>
          </a:p>
          <a:p>
            <a:endParaRPr lang="es-ES" b="1" dirty="0"/>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9420" cy="6848296"/>
          </a:xfrm>
          <a:prstGeom prst="rect">
            <a:avLst/>
          </a:prstGeom>
        </p:spPr>
      </p:pic>
    </p:spTree>
    <p:extLst>
      <p:ext uri="{BB962C8B-B14F-4D97-AF65-F5344CB8AC3E}">
        <p14:creationId xmlns:p14="http://schemas.microsoft.com/office/powerpoint/2010/main" val="2217409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a:solidFill>
                  <a:schemeClr val="bg1"/>
                </a:solidFill>
              </a:rPr>
              <a:t>Y si no os parece bien servir al SEÑOR, escoged hoy a quién habéis de servir: si a los dioses que sirvieron vuestros padres, que estaban al otro lado del río, o a los dioses de los amorreos en cuya tierra habitáis; pero yo y mi casa, serviremos al SEÑOR</a:t>
            </a:r>
            <a:r>
              <a:rPr lang="es-ES" b="1" dirty="0" smtClean="0">
                <a:solidFill>
                  <a:schemeClr val="bg1"/>
                </a:solidFill>
              </a:rPr>
              <a:t>.</a:t>
            </a:r>
          </a:p>
          <a:p>
            <a:r>
              <a:rPr lang="es-ES" b="1" dirty="0" smtClean="0">
                <a:solidFill>
                  <a:schemeClr val="bg1"/>
                </a:solidFill>
              </a:rPr>
              <a:t>¿A Dios? </a:t>
            </a:r>
          </a:p>
          <a:p>
            <a:r>
              <a:rPr lang="es-ES" b="1" dirty="0">
                <a:solidFill>
                  <a:schemeClr val="bg1"/>
                </a:solidFill>
              </a:rPr>
              <a:t>O</a:t>
            </a:r>
            <a:r>
              <a:rPr lang="es-ES" b="1" dirty="0" smtClean="0">
                <a:solidFill>
                  <a:schemeClr val="bg1"/>
                </a:solidFill>
              </a:rPr>
              <a:t> </a:t>
            </a:r>
          </a:p>
          <a:p>
            <a:r>
              <a:rPr lang="es-ES" b="1" dirty="0" smtClean="0">
                <a:solidFill>
                  <a:schemeClr val="bg1"/>
                </a:solidFill>
              </a:rPr>
              <a:t>¿A </a:t>
            </a:r>
            <a:r>
              <a:rPr lang="es-ES" b="1" dirty="0">
                <a:solidFill>
                  <a:schemeClr val="bg1"/>
                </a:solidFill>
              </a:rPr>
              <a:t>los </a:t>
            </a:r>
            <a:r>
              <a:rPr lang="es-ES" b="1" dirty="0" smtClean="0">
                <a:solidFill>
                  <a:schemeClr val="bg1"/>
                </a:solidFill>
              </a:rPr>
              <a:t>ídolos?.</a:t>
            </a:r>
            <a:endParaRPr lang="es-ES" b="1" dirty="0">
              <a:solidFill>
                <a:schemeClr val="bg1"/>
              </a:solidFill>
            </a:endParaRPr>
          </a:p>
          <a:p>
            <a:r>
              <a:rPr lang="es-ES" b="1" dirty="0" smtClean="0">
                <a:solidFill>
                  <a:schemeClr val="bg1"/>
                </a:solidFill>
              </a:rPr>
              <a:t>Hay </a:t>
            </a:r>
            <a:r>
              <a:rPr lang="es-ES" b="1" dirty="0">
                <a:solidFill>
                  <a:schemeClr val="bg1"/>
                </a:solidFill>
              </a:rPr>
              <a:t>dos </a:t>
            </a:r>
            <a:r>
              <a:rPr lang="es-ES" b="1" dirty="0" smtClean="0">
                <a:solidFill>
                  <a:schemeClr val="bg1"/>
                </a:solidFill>
              </a:rPr>
              <a:t>Señores.</a:t>
            </a:r>
          </a:p>
          <a:p>
            <a:r>
              <a:rPr lang="es-ES" b="1" dirty="0" smtClean="0">
                <a:solidFill>
                  <a:schemeClr val="bg1"/>
                </a:solidFill>
              </a:rPr>
              <a:t>Mateo.6:24</a:t>
            </a:r>
            <a:r>
              <a:rPr lang="es-ES" b="1" dirty="0">
                <a:solidFill>
                  <a:schemeClr val="bg1"/>
                </a:solidFill>
              </a:rPr>
              <a:t>. </a:t>
            </a:r>
            <a:endParaRPr lang="es-ES" b="1" dirty="0" smtClean="0">
              <a:solidFill>
                <a:schemeClr val="bg1"/>
              </a:solidFill>
            </a:endParaRPr>
          </a:p>
          <a:p>
            <a:r>
              <a:rPr lang="es-ES" b="1" dirty="0">
                <a:solidFill>
                  <a:schemeClr val="bg1"/>
                </a:solidFill>
              </a:rPr>
              <a:t>Nadie puede servir a dos señores; porque o aborrecerá a uno y amará al otro, o se apegará a uno y despreciará al otro. No podéis servir a Dios y a las riquezas.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9420" cy="6858000"/>
          </a:xfrm>
          <a:prstGeom prst="rect">
            <a:avLst/>
          </a:prstGeom>
        </p:spPr>
      </p:pic>
    </p:spTree>
    <p:extLst>
      <p:ext uri="{BB962C8B-B14F-4D97-AF65-F5344CB8AC3E}">
        <p14:creationId xmlns:p14="http://schemas.microsoft.com/office/powerpoint/2010/main" val="3762519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No podemos servir a los dos.</a:t>
            </a:r>
          </a:p>
          <a:p>
            <a:r>
              <a:rPr lang="es-ES" b="1" dirty="0">
                <a:solidFill>
                  <a:schemeClr val="bg1"/>
                </a:solidFill>
              </a:rPr>
              <a:t>Hay dos destinos. </a:t>
            </a:r>
          </a:p>
          <a:p>
            <a:r>
              <a:rPr lang="es-ES" b="1" dirty="0" smtClean="0">
                <a:solidFill>
                  <a:schemeClr val="bg1"/>
                </a:solidFill>
              </a:rPr>
              <a:t>Mateo.25:46.</a:t>
            </a:r>
            <a:endParaRPr lang="es-ES" b="1" dirty="0">
              <a:solidFill>
                <a:schemeClr val="bg1"/>
              </a:solidFill>
            </a:endParaRPr>
          </a:p>
          <a:p>
            <a:r>
              <a:rPr lang="es-ES" b="1" dirty="0" smtClean="0">
                <a:solidFill>
                  <a:schemeClr val="bg1"/>
                </a:solidFill>
              </a:rPr>
              <a:t>Y </a:t>
            </a:r>
            <a:r>
              <a:rPr lang="es-ES" b="1" dirty="0">
                <a:solidFill>
                  <a:schemeClr val="bg1"/>
                </a:solidFill>
              </a:rPr>
              <a:t>éstos irán al castigo eterno, pero los justos a la vida eterna. </a:t>
            </a:r>
            <a:endParaRPr lang="es-ES" b="1" dirty="0" smtClean="0">
              <a:solidFill>
                <a:schemeClr val="bg1"/>
              </a:solidFill>
            </a:endParaRPr>
          </a:p>
          <a:p>
            <a:r>
              <a:rPr lang="es-ES" b="1" dirty="0" smtClean="0">
                <a:solidFill>
                  <a:schemeClr val="bg1"/>
                </a:solidFill>
              </a:rPr>
              <a:t>Ambos destinos dependerá de cada uno de nosotros.</a:t>
            </a:r>
          </a:p>
          <a:p>
            <a:r>
              <a:rPr lang="es-ES" b="1" dirty="0" smtClean="0">
                <a:solidFill>
                  <a:schemeClr val="bg1"/>
                </a:solidFill>
              </a:rPr>
              <a:t>Porque dependerá de a quien sigamos.</a:t>
            </a:r>
          </a:p>
          <a:p>
            <a:r>
              <a:rPr lang="es-ES" b="1" dirty="0" smtClean="0">
                <a:solidFill>
                  <a:schemeClr val="bg1"/>
                </a:solidFill>
              </a:rPr>
              <a:t>Si seguimos a Satanás condenación eterna.</a:t>
            </a:r>
          </a:p>
          <a:p>
            <a:r>
              <a:rPr lang="es-ES" b="1" dirty="0" smtClean="0">
                <a:solidFill>
                  <a:schemeClr val="bg1"/>
                </a:solidFill>
              </a:rPr>
              <a:t>Si seguimos a Jesús vida eterna.</a:t>
            </a:r>
          </a:p>
          <a:p>
            <a:r>
              <a:rPr lang="es-ES" b="1" dirty="0" smtClean="0">
                <a:solidFill>
                  <a:schemeClr val="bg1"/>
                </a:solidFill>
              </a:rPr>
              <a:t>¿Usted decide?</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9420" cy="6858000"/>
          </a:xfrm>
          <a:prstGeom prst="rect">
            <a:avLst/>
          </a:prstGeom>
        </p:spPr>
      </p:pic>
    </p:spTree>
    <p:extLst>
      <p:ext uri="{BB962C8B-B14F-4D97-AF65-F5344CB8AC3E}">
        <p14:creationId xmlns:p14="http://schemas.microsoft.com/office/powerpoint/2010/main" val="1285788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1376</Words>
  <Application>Microsoft Office PowerPoint</Application>
  <PresentationFormat>Presentación en pantalla (4:3)</PresentationFormat>
  <Paragraphs>116</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Algerian</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13</cp:revision>
  <dcterms:created xsi:type="dcterms:W3CDTF">2019-03-25T15:51:34Z</dcterms:created>
  <dcterms:modified xsi:type="dcterms:W3CDTF">2019-04-15T04:27:27Z</dcterms:modified>
</cp:coreProperties>
</file>