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77" r:id="rId8"/>
    <p:sldId id="261" r:id="rId9"/>
    <p:sldId id="262" r:id="rId10"/>
    <p:sldId id="263" r:id="rId11"/>
    <p:sldId id="278" r:id="rId12"/>
    <p:sldId id="264" r:id="rId13"/>
    <p:sldId id="265" r:id="rId14"/>
    <p:sldId id="279" r:id="rId15"/>
    <p:sldId id="266" r:id="rId16"/>
    <p:sldId id="267" r:id="rId17"/>
    <p:sldId id="268" r:id="rId18"/>
    <p:sldId id="270" r:id="rId19"/>
    <p:sldId id="269" r:id="rId20"/>
    <p:sldId id="271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36E0-04AD-4D39-9614-6BEBD6D7B4AE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E4EB-B607-4CA6-81DB-250B6914F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86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36E0-04AD-4D39-9614-6BEBD6D7B4AE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E4EB-B607-4CA6-81DB-250B6914F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86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36E0-04AD-4D39-9614-6BEBD6D7B4AE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E4EB-B607-4CA6-81DB-250B6914F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77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36E0-04AD-4D39-9614-6BEBD6D7B4AE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E4EB-B607-4CA6-81DB-250B6914F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36E0-04AD-4D39-9614-6BEBD6D7B4AE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E4EB-B607-4CA6-81DB-250B6914F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2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36E0-04AD-4D39-9614-6BEBD6D7B4AE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E4EB-B607-4CA6-81DB-250B6914F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25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36E0-04AD-4D39-9614-6BEBD6D7B4AE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E4EB-B607-4CA6-81DB-250B6914F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66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36E0-04AD-4D39-9614-6BEBD6D7B4AE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E4EB-B607-4CA6-81DB-250B6914F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12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36E0-04AD-4D39-9614-6BEBD6D7B4AE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E4EB-B607-4CA6-81DB-250B6914F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85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36E0-04AD-4D39-9614-6BEBD6D7B4AE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E4EB-B607-4CA6-81DB-250B6914F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52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36E0-04AD-4D39-9614-6BEBD6D7B4AE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0E4EB-B607-4CA6-81DB-250B6914F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69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336E0-04AD-4D39-9614-6BEBD6D7B4AE}" type="datetimeFigureOut">
              <a:rPr lang="es-ES" smtClean="0"/>
              <a:t>02/04/2019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0E4EB-B607-4CA6-81DB-250B6914F0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19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3244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nard MT Condensed" panose="02050806060905020404" pitchFamily="18" charset="0"/>
              </a:rPr>
              <a:t>EL </a:t>
            </a:r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nard MT Condensed" panose="02050806060905020404" pitchFamily="18" charset="0"/>
              </a:rPr>
              <a:t>QUE ENCUBRE SU PECADO NO PROSPERA.</a:t>
            </a:r>
            <a:b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nard MT Condensed" panose="02050806060905020404" pitchFamily="18" charset="0"/>
              </a:rPr>
            </a:br>
            <a:r>
              <a:rPr lang="es-E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nard MT Condensed" panose="02050806060905020404" pitchFamily="18" charset="0"/>
              </a:rPr>
              <a:t>PROVERBIOS.28:13</a:t>
            </a:r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nard MT Condensed" panose="02050806060905020404" pitchFamily="18" charset="0"/>
              </a:rPr>
              <a:t>.</a:t>
            </a:r>
            <a:b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nard MT Condensed" panose="02050806060905020404" pitchFamily="18" charset="0"/>
              </a:rPr>
            </a:br>
            <a:endParaRPr lang="es-E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632442"/>
            <a:ext cx="9144000" cy="5225558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INTRODUCCIÓN: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 </a:t>
            </a:r>
            <a:r>
              <a:rPr lang="es-ES" b="1" dirty="0">
                <a:solidFill>
                  <a:schemeClr val="bg1"/>
                </a:solidFill>
              </a:rPr>
              <a:t>este estudio veremos que él que encubre su pecado no prospera, ni haya misericordia.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Más </a:t>
            </a:r>
            <a:r>
              <a:rPr lang="es-ES" b="1" dirty="0">
                <a:solidFill>
                  <a:schemeClr val="bg1"/>
                </a:solidFill>
              </a:rPr>
              <a:t>él que si lo confiesa </a:t>
            </a:r>
            <a:r>
              <a:rPr lang="es-ES" b="1" dirty="0" smtClean="0">
                <a:solidFill>
                  <a:schemeClr val="bg1"/>
                </a:solidFill>
              </a:rPr>
              <a:t>allá </a:t>
            </a:r>
            <a:r>
              <a:rPr lang="es-ES" b="1" dirty="0">
                <a:solidFill>
                  <a:schemeClr val="bg1"/>
                </a:solidFill>
              </a:rPr>
              <a:t>misericordia y prospera su alma.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 </a:t>
            </a:r>
            <a:r>
              <a:rPr lang="es-ES" b="1" dirty="0">
                <a:solidFill>
                  <a:schemeClr val="bg1"/>
                </a:solidFill>
              </a:rPr>
              <a:t>nada sirve negar o excusar o esconder el pecado, echando la culpa a otros, la propia conciencia nos acusará.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Salmos.32:3-5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Mientras callé mi pecado , mi cuerpo se consumió con mi gemir durante todo el día.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V.4.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2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>
                <a:solidFill>
                  <a:schemeClr val="bg1"/>
                </a:solidFill>
              </a:rPr>
              <a:t>muchas veces nosotros lamentablemente tenemos esta misma actitud de confesar nuestro pecado, pero hasta que se nos descubre en él.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Esto </a:t>
            </a:r>
            <a:r>
              <a:rPr lang="es-ES" b="1" dirty="0">
                <a:solidFill>
                  <a:schemeClr val="bg1"/>
                </a:solidFill>
              </a:rPr>
              <a:t>no debe ser </a:t>
            </a:r>
            <a:r>
              <a:rPr lang="es-ES" b="1" dirty="0" smtClean="0">
                <a:solidFill>
                  <a:schemeClr val="bg1"/>
                </a:solidFill>
              </a:rPr>
              <a:t>así </a:t>
            </a:r>
            <a:r>
              <a:rPr lang="es-ES" b="1" dirty="0">
                <a:solidFill>
                  <a:schemeClr val="bg1"/>
                </a:solidFill>
              </a:rPr>
              <a:t>ya que si no nos descubren aquí nunca vamos a abandonar nuestro pecado y daremos cuenta a Dios, pero va hacer demasiado tarde ya.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 </a:t>
            </a:r>
            <a:r>
              <a:rPr lang="es-ES" b="1" dirty="0">
                <a:solidFill>
                  <a:schemeClr val="bg1"/>
                </a:solidFill>
              </a:rPr>
              <a:t>seamos como </a:t>
            </a:r>
            <a:r>
              <a:rPr lang="es-ES" b="1" dirty="0" err="1">
                <a:solidFill>
                  <a:schemeClr val="bg1"/>
                </a:solidFill>
              </a:rPr>
              <a:t>Acán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Confesemos </a:t>
            </a:r>
            <a:r>
              <a:rPr lang="es-ES" b="1" dirty="0">
                <a:solidFill>
                  <a:schemeClr val="bg1"/>
                </a:solidFill>
              </a:rPr>
              <a:t>nuestro pecado y abandonémoslo ya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 inmediato, no cuando ya nos </a:t>
            </a:r>
            <a:r>
              <a:rPr lang="es-ES" b="1" dirty="0" smtClean="0">
                <a:solidFill>
                  <a:schemeClr val="bg1"/>
                </a:solidFill>
              </a:rPr>
              <a:t>hallan </a:t>
            </a:r>
            <a:r>
              <a:rPr lang="es-ES" b="1" dirty="0" smtClean="0">
                <a:solidFill>
                  <a:schemeClr val="bg1"/>
                </a:solidFill>
              </a:rPr>
              <a:t>descubierto.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91" y="0"/>
            <a:ext cx="3771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30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0275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nard MT Condensed" panose="02050806060905020404" pitchFamily="18" charset="0"/>
              </a:rPr>
              <a:t>LA CONFESIÓN DE JUDAS. MATEO.27:4.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99866"/>
            <a:ext cx="5061397" cy="5058133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diciendo: He pecado entregando sangre inocente. Pero ellos dijeron: A nosotros, ¿qué? ¡Allá tú!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Ahora </a:t>
            </a:r>
            <a:r>
              <a:rPr lang="es-ES" b="1" dirty="0">
                <a:solidFill>
                  <a:schemeClr val="bg1"/>
                </a:solidFill>
              </a:rPr>
              <a:t>veremos las dos confesiones en el Nuevo Testamento.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Aquí </a:t>
            </a:r>
            <a:r>
              <a:rPr lang="es-ES" b="1" dirty="0">
                <a:solidFill>
                  <a:schemeClr val="bg1"/>
                </a:solidFill>
              </a:rPr>
              <a:t>vemos la de Judas. “He pecado entregando sangre inocente”.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Judas </a:t>
            </a:r>
            <a:r>
              <a:rPr lang="es-ES" b="1" dirty="0">
                <a:solidFill>
                  <a:schemeClr val="bg1"/>
                </a:solidFill>
              </a:rPr>
              <a:t>confeso su pecado pero ante los que no podían ayudarle, los Sacerdotes y ancianos.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V.3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08" y="1799865"/>
            <a:ext cx="4211391" cy="50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0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704"/>
            <a:ext cx="5254580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Entonces Judas, el que le había entregado, viendo que Jesús había sido condenado, sintió remordimiento y devolvió las treinta piezas de plata a los principales sacerdotes y a los </a:t>
            </a:r>
            <a:r>
              <a:rPr lang="es-ES" b="1" dirty="0" smtClean="0">
                <a:solidFill>
                  <a:schemeClr val="bg1"/>
                </a:solidFill>
              </a:rPr>
              <a:t>ancianos</a:t>
            </a:r>
          </a:p>
          <a:p>
            <a:r>
              <a:rPr lang="es-ES" b="1" dirty="0">
                <a:solidFill>
                  <a:schemeClr val="bg1"/>
                </a:solidFill>
              </a:rPr>
              <a:t>Pero también su confesión fue por que el vio que Jesús era condenado, el nunca </a:t>
            </a:r>
            <a:r>
              <a:rPr lang="es-ES" b="1" dirty="0" smtClean="0">
                <a:solidFill>
                  <a:schemeClr val="bg1"/>
                </a:solidFill>
              </a:rPr>
              <a:t>pensó </a:t>
            </a:r>
            <a:r>
              <a:rPr lang="es-ES" b="1" dirty="0">
                <a:solidFill>
                  <a:schemeClr val="bg1"/>
                </a:solidFill>
              </a:rPr>
              <a:t>que eso iba a suceder.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no lo confeso por que realmente estuviera convencido de su pecado, por que si no hubieran condenado a Jesús él nunca hubiera confesado su falta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Judas </a:t>
            </a:r>
            <a:r>
              <a:rPr lang="es-ES" b="1" dirty="0">
                <a:solidFill>
                  <a:schemeClr val="bg1"/>
                </a:solidFill>
              </a:rPr>
              <a:t>recogió lo que sembró.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Gálatas.6:7</a:t>
            </a:r>
            <a:r>
              <a:rPr lang="es-ES" b="1" dirty="0">
                <a:solidFill>
                  <a:schemeClr val="bg1"/>
                </a:solidFill>
              </a:rPr>
              <a:t>.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1" y="0"/>
            <a:ext cx="3887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1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No os dejéis engañar, de Dios nadie se burla; pues todo lo que el hombre siembre, eso también segará.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Sembró para la carne, eso recogió.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>
                <a:solidFill>
                  <a:schemeClr val="bg1"/>
                </a:solidFill>
              </a:rPr>
              <a:t>nosotros no debemos de ser como Judas, confesar nuestro pecado, solo por que vemos que afecta a otras personas inocentes, y debemos de confesarlo a Dios, que es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que nos va a perdonar y a quién hemos ofendido.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 </a:t>
            </a:r>
            <a:r>
              <a:rPr lang="es-ES" b="1" dirty="0">
                <a:solidFill>
                  <a:schemeClr val="bg1"/>
                </a:solidFill>
              </a:rPr>
              <a:t>busquemos ayuda en aquellos que no nos pueden ayudar, sino </a:t>
            </a:r>
            <a:r>
              <a:rPr lang="es-ES" b="1" dirty="0" smtClean="0">
                <a:solidFill>
                  <a:schemeClr val="bg1"/>
                </a:solidFill>
              </a:rPr>
              <a:t>busquémosla </a:t>
            </a:r>
            <a:r>
              <a:rPr lang="es-ES" b="1" dirty="0">
                <a:solidFill>
                  <a:schemeClr val="bg1"/>
                </a:solidFill>
              </a:rPr>
              <a:t>en Dios.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2" y="9704"/>
            <a:ext cx="3887390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93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851" y="0"/>
            <a:ext cx="8718997" cy="1325563"/>
          </a:xfrm>
        </p:spPr>
        <p:txBody>
          <a:bodyPr/>
          <a:lstStyle/>
          <a:p>
            <a:pPr algn="ctr"/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nard MT Condensed" panose="02050806060905020404" pitchFamily="18" charset="0"/>
              </a:rPr>
              <a:t>LA CONFESIÓN DEL HIJO PRODIGÓ. LUCAS.15:18.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74110"/>
            <a:ext cx="5125792" cy="508389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"Me levantaré e iré a mi padre, y le diré: 'Padre, he pecado contra el cielo y ante ti;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Aquí </a:t>
            </a:r>
            <a:r>
              <a:rPr lang="es-ES" b="1" dirty="0">
                <a:solidFill>
                  <a:schemeClr val="bg1"/>
                </a:solidFill>
              </a:rPr>
              <a:t>vemos la confesión verdadera.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“</a:t>
            </a:r>
            <a:r>
              <a:rPr lang="es-ES" b="1" dirty="0">
                <a:solidFill>
                  <a:schemeClr val="bg1"/>
                </a:solidFill>
              </a:rPr>
              <a:t>Me levantare he ira a mi padre, y le diré: Padre he pecado contra ti”.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Él </a:t>
            </a:r>
            <a:r>
              <a:rPr lang="es-ES" b="1" dirty="0">
                <a:solidFill>
                  <a:schemeClr val="bg1"/>
                </a:solidFill>
              </a:rPr>
              <a:t>hijo prodigó esta resuelto a dejar ese mal camino y volver a su padre para que este le perdonará.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522" y="1762124"/>
            <a:ext cx="3831449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6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704"/>
            <a:ext cx="5254580" cy="684829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Pero </a:t>
            </a:r>
            <a:r>
              <a:rPr lang="es-ES" b="1" dirty="0">
                <a:solidFill>
                  <a:schemeClr val="bg1"/>
                </a:solidFill>
              </a:rPr>
              <a:t>para eso el tuvo que volver en si.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Lucas.15:17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Entonces, volviendo en sí, dijo: "¡Cuántos de los trabajadores de mi padre tienen pan de sobra, pero yo aquí perezco de hambre!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Ósea </a:t>
            </a:r>
            <a:r>
              <a:rPr lang="es-ES" b="1" dirty="0">
                <a:solidFill>
                  <a:schemeClr val="bg1"/>
                </a:solidFill>
              </a:rPr>
              <a:t>reconoció su estado, su pecado.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Su </a:t>
            </a:r>
            <a:r>
              <a:rPr lang="es-ES" b="1" dirty="0">
                <a:solidFill>
                  <a:schemeClr val="bg1"/>
                </a:solidFill>
              </a:rPr>
              <a:t>determinación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“</a:t>
            </a:r>
            <a:r>
              <a:rPr lang="es-ES" b="1" dirty="0">
                <a:solidFill>
                  <a:schemeClr val="bg1"/>
                </a:solidFill>
              </a:rPr>
              <a:t>levantándose fue a su Padre”.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V.20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Y levantándose, fue a su padre. Y cuando todavía estaba lejos, su padre lo vio y sintió compasión por él, y corrió, se echó sobre su cuello y lo besó.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48" y="9704"/>
            <a:ext cx="3745724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5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704"/>
            <a:ext cx="5254580" cy="6848296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Él </a:t>
            </a:r>
            <a:r>
              <a:rPr lang="es-ES" b="1" dirty="0">
                <a:solidFill>
                  <a:schemeClr val="bg1"/>
                </a:solidFill>
              </a:rPr>
              <a:t>reconoció su situación se arrepintió, dejo su mal camino y volvió a su padre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>
                <a:solidFill>
                  <a:schemeClr val="bg1"/>
                </a:solidFill>
              </a:rPr>
              <a:t>esa es la actitud que nosotros debemos de </a:t>
            </a:r>
            <a:r>
              <a:rPr lang="es-ES" b="1" dirty="0" smtClean="0">
                <a:solidFill>
                  <a:schemeClr val="bg1"/>
                </a:solidFill>
              </a:rPr>
              <a:t>tener.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Arrepentirnos.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Confesar </a:t>
            </a:r>
            <a:r>
              <a:rPr lang="es-ES" b="1" dirty="0">
                <a:solidFill>
                  <a:schemeClr val="bg1"/>
                </a:solidFill>
              </a:rPr>
              <a:t>a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Para </a:t>
            </a:r>
            <a:r>
              <a:rPr lang="es-ES" b="1" dirty="0">
                <a:solidFill>
                  <a:schemeClr val="bg1"/>
                </a:solidFill>
              </a:rPr>
              <a:t>que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nos perdone.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Como </a:t>
            </a:r>
            <a:r>
              <a:rPr lang="es-ES" b="1" dirty="0">
                <a:solidFill>
                  <a:schemeClr val="bg1"/>
                </a:solidFill>
              </a:rPr>
              <a:t>los de </a:t>
            </a:r>
            <a:r>
              <a:rPr lang="es-ES" b="1" dirty="0" smtClean="0">
                <a:solidFill>
                  <a:schemeClr val="bg1"/>
                </a:solidFill>
              </a:rPr>
              <a:t>Éfeso.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Que </a:t>
            </a:r>
            <a:r>
              <a:rPr lang="es-ES" b="1" dirty="0">
                <a:solidFill>
                  <a:schemeClr val="bg1"/>
                </a:solidFill>
              </a:rPr>
              <a:t>confesaron y dejaron su mal camino.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Hechos.19:18-20.</a:t>
            </a:r>
          </a:p>
          <a:p>
            <a:r>
              <a:rPr lang="es-ES" b="1" dirty="0">
                <a:solidFill>
                  <a:schemeClr val="bg1"/>
                </a:solidFill>
              </a:rPr>
              <a:t>También muchos de los que habían creído continuaban viniendo, confesando y declarando las cosas que practicaban. 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1" y="9703"/>
            <a:ext cx="3887391" cy="3403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06" y="3412900"/>
            <a:ext cx="3710993" cy="34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6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704"/>
            <a:ext cx="5254580" cy="6848296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V.19.</a:t>
            </a:r>
          </a:p>
          <a:p>
            <a:r>
              <a:rPr lang="es-ES" b="1" dirty="0">
                <a:solidFill>
                  <a:schemeClr val="bg1"/>
                </a:solidFill>
              </a:rPr>
              <a:t>Y muchos de los que practicaban la magia, juntando sus libros, los quemaban a la vista de todos; calcularon su precio y hallaron que llegaba a cincuenta mil piezas de plata.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V.20.</a:t>
            </a:r>
          </a:p>
          <a:p>
            <a:r>
              <a:rPr lang="es-ES" b="1" dirty="0">
                <a:solidFill>
                  <a:schemeClr val="bg1"/>
                </a:solidFill>
              </a:rPr>
              <a:t>Así crecía poderosamente y prevalecía la palabra del Señor.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Tanto </a:t>
            </a:r>
            <a:r>
              <a:rPr lang="es-ES" b="1" dirty="0">
                <a:solidFill>
                  <a:schemeClr val="bg1"/>
                </a:solidFill>
              </a:rPr>
              <a:t>que quemaron los libros que ellos mismo usaron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>
                <a:solidFill>
                  <a:schemeClr val="bg1"/>
                </a:solidFill>
              </a:rPr>
              <a:t>si nosotros confesamos nuestro pecado Dios esta presto para perdonarnos.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Salmos.32:5.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1" y="3065172"/>
            <a:ext cx="3887391" cy="3792828"/>
          </a:xfrm>
          <a:prstGeom prst="rect">
            <a:avLst/>
          </a:prstGeom>
        </p:spPr>
      </p:pic>
      <p:sp>
        <p:nvSpPr>
          <p:cNvPr id="8" name="Llamada rectangular redondeada 7"/>
          <p:cNvSpPr/>
          <p:nvPr/>
        </p:nvSpPr>
        <p:spPr>
          <a:xfrm>
            <a:off x="5460642" y="9704"/>
            <a:ext cx="3681329" cy="2888042"/>
          </a:xfrm>
          <a:prstGeom prst="wedgeRoundRectCallout">
            <a:avLst>
              <a:gd name="adj1" fmla="val -97098"/>
              <a:gd name="adj2" fmla="val 348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pitchFamily="82" charset="0"/>
              </a:rPr>
              <a:t>Esto probablemente se refiera a 50,000 dracmas griegos, una moneda que equivalía más o menos a un día de trabajo, así que el valor acumulativo de estos libros de magia era enorme.</a:t>
            </a:r>
          </a:p>
        </p:txBody>
      </p:sp>
    </p:spTree>
    <p:extLst>
      <p:ext uri="{BB962C8B-B14F-4D97-AF65-F5344CB8AC3E}">
        <p14:creationId xmlns:p14="http://schemas.microsoft.com/office/powerpoint/2010/main" val="259166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Te manifesté mi pecado, y no encubrí mi iniquidad. Dije: Confesaré mis transgresiones al SEÑOR; y tú perdonaste la culpa de mi pecado.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</a:t>
            </a:r>
            <a:r>
              <a:rPr lang="es-ES" b="1" dirty="0">
                <a:solidFill>
                  <a:schemeClr val="bg1"/>
                </a:solidFill>
              </a:rPr>
              <a:t>Juan.1:9.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Si confesamos nuestros pecados, El es fiel y justo para perdonarnos los pecados y para limpiarnos de toda maldad.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Confesemos </a:t>
            </a:r>
            <a:r>
              <a:rPr lang="es-ES" b="1" dirty="0">
                <a:solidFill>
                  <a:schemeClr val="bg1"/>
                </a:solidFill>
              </a:rPr>
              <a:t>nuestro pecado y abandonémoslo, haciendo un verdadero arrepentimiento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Porque de lo contrario nos vamos a perder eternamente.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1" y="9704"/>
            <a:ext cx="3887391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nard MT Condensed" panose="02050806060905020404" pitchFamily="18" charset="0"/>
              </a:rPr>
              <a:t>CONCLUSIÓN: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3"/>
            <a:ext cx="9144000" cy="553243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Si </a:t>
            </a:r>
            <a:r>
              <a:rPr lang="es-ES" b="1" dirty="0">
                <a:solidFill>
                  <a:schemeClr val="bg1"/>
                </a:solidFill>
              </a:rPr>
              <a:t>ocultamos nuestros pecados no hallaremos misericordia y no vamos a </a:t>
            </a:r>
            <a:r>
              <a:rPr lang="es-ES" b="1" dirty="0" smtClean="0">
                <a:solidFill>
                  <a:schemeClr val="bg1"/>
                </a:solidFill>
              </a:rPr>
              <a:t>prosperar. </a:t>
            </a:r>
          </a:p>
          <a:p>
            <a:r>
              <a:rPr lang="es-ES" b="1" dirty="0">
                <a:solidFill>
                  <a:schemeClr val="bg1"/>
                </a:solidFill>
              </a:rPr>
              <a:t>C</a:t>
            </a:r>
            <a:r>
              <a:rPr lang="es-ES" b="1" dirty="0" smtClean="0">
                <a:solidFill>
                  <a:schemeClr val="bg1"/>
                </a:solidFill>
              </a:rPr>
              <a:t>onfesemos </a:t>
            </a:r>
            <a:r>
              <a:rPr lang="es-ES" b="1" dirty="0">
                <a:solidFill>
                  <a:schemeClr val="bg1"/>
                </a:solidFill>
              </a:rPr>
              <a:t>el pecado y abandonemos el pecado.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que si no vamos a dar cuenta a Dios en el </a:t>
            </a:r>
            <a:r>
              <a:rPr lang="es-ES" b="1" dirty="0" smtClean="0">
                <a:solidFill>
                  <a:schemeClr val="bg1"/>
                </a:solidFill>
              </a:rPr>
              <a:t>día </a:t>
            </a:r>
            <a:r>
              <a:rPr lang="es-ES" b="1" dirty="0">
                <a:solidFill>
                  <a:schemeClr val="bg1"/>
                </a:solidFill>
              </a:rPr>
              <a:t>final.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 seamos como: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Faraón.</a:t>
            </a:r>
          </a:p>
          <a:p>
            <a:r>
              <a:rPr lang="es-ES" b="1" dirty="0" err="1" smtClean="0">
                <a:solidFill>
                  <a:schemeClr val="bg1"/>
                </a:solidFill>
              </a:rPr>
              <a:t>Acan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Judas.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Seamos como el hijo prodigo que confeso y hizo un verdadero arrepentimiento.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Igual como los hermanos en Éfeso</a:t>
            </a:r>
          </a:p>
          <a:p>
            <a:endParaRPr lang="es-ES" b="1" dirty="0" smtClean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4025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704"/>
            <a:ext cx="5254580" cy="6848296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Porque día y noche tu mano pesaba sobre mí; mi vitalidad se desvanecía con el calor del verano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V.5.</a:t>
            </a:r>
          </a:p>
          <a:p>
            <a:r>
              <a:rPr lang="es-ES" b="1" dirty="0">
                <a:solidFill>
                  <a:schemeClr val="bg1"/>
                </a:solidFill>
              </a:rPr>
              <a:t>Te manifesté mi pecado, y no encubrí mi iniquidad. Dije: Confesaré mis transgresiones al SEÑOR; y tú perdonaste la culpa de mi pecado.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Mientras </a:t>
            </a:r>
            <a:r>
              <a:rPr lang="es-ES" b="1" dirty="0">
                <a:solidFill>
                  <a:schemeClr val="bg1"/>
                </a:solidFill>
              </a:rPr>
              <a:t>David escondía su pecado su cuerpo se consumía.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La </a:t>
            </a:r>
            <a:r>
              <a:rPr lang="es-ES" b="1" dirty="0">
                <a:solidFill>
                  <a:schemeClr val="bg1"/>
                </a:solidFill>
              </a:rPr>
              <a:t>mano de Dios estaba sobre él, y es por eso que de nada nos sirve cubrir o esconder nuestro pecado, por que de Dios no nos podemos esconder y es a </a:t>
            </a:r>
            <a:r>
              <a:rPr lang="es-ES" b="1" dirty="0" smtClean="0">
                <a:solidFill>
                  <a:schemeClr val="bg1"/>
                </a:solidFill>
              </a:rPr>
              <a:t>El </a:t>
            </a:r>
            <a:r>
              <a:rPr lang="es-ES" b="1" dirty="0">
                <a:solidFill>
                  <a:schemeClr val="bg1"/>
                </a:solidFill>
              </a:rPr>
              <a:t>que vamos a dar cuenta en el </a:t>
            </a:r>
            <a:r>
              <a:rPr lang="es-ES" b="1" dirty="0" smtClean="0">
                <a:solidFill>
                  <a:schemeClr val="bg1"/>
                </a:solidFill>
              </a:rPr>
              <a:t>día </a:t>
            </a:r>
            <a:r>
              <a:rPr lang="es-ES" b="1" dirty="0">
                <a:solidFill>
                  <a:schemeClr val="bg1"/>
                </a:solidFill>
              </a:rPr>
              <a:t>final.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650" y="9704"/>
            <a:ext cx="3745322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5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190186"/>
            <a:ext cx="9144000" cy="1667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nard MT Condensed" panose="02050806060905020404" pitchFamily="18" charset="0"/>
              </a:rPr>
              <a:t>DIOS NOS BENDIGA A TODOS.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704"/>
            <a:ext cx="5254580" cy="684829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Mientras </a:t>
            </a:r>
            <a:r>
              <a:rPr lang="es-ES" b="1" dirty="0">
                <a:solidFill>
                  <a:schemeClr val="bg1"/>
                </a:solidFill>
              </a:rPr>
              <a:t>el paciente oculte su mal, no puede esperar remedió.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Dios </a:t>
            </a:r>
            <a:r>
              <a:rPr lang="es-ES" b="1" dirty="0">
                <a:solidFill>
                  <a:schemeClr val="bg1"/>
                </a:solidFill>
              </a:rPr>
              <a:t>perdona sólo al que confiesa su pecado y los abandona, ya que una confesión sin arrepentimiento, sin firme propósito, equivale a hipocresía o a engañarse a si mismo.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I </a:t>
            </a:r>
            <a:r>
              <a:rPr lang="es-ES" b="1" dirty="0">
                <a:solidFill>
                  <a:schemeClr val="bg1"/>
                </a:solidFill>
              </a:rPr>
              <a:t>Juan.1:9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Si confesamos nuestros pecados, El es fiel y justo para perdonarnos los pecados y para limpiarnos de toda maldad.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Veremos </a:t>
            </a:r>
            <a:r>
              <a:rPr lang="es-ES" b="1" dirty="0">
                <a:solidFill>
                  <a:schemeClr val="bg1"/>
                </a:solidFill>
              </a:rPr>
              <a:t>cuatros confesiones dos en el Antiguo Testamento y dos en el nuevo Testamento.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2" y="0"/>
            <a:ext cx="3889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53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nard MT Condensed" panose="02050806060905020404" pitchFamily="18" charset="0"/>
              </a:rPr>
              <a:t>LA CONFESIÓN DE FARAÓN. EXODO.10:16.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09714"/>
            <a:ext cx="5203065" cy="5148285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Entonces Faraón llamó apresuradamente a Moisés y a Aarón, y dijo: He pecado contra el SEÑOR vuestro Dios y contra vosotros.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Aquí </a:t>
            </a:r>
            <a:r>
              <a:rPr lang="es-ES" b="1" dirty="0">
                <a:solidFill>
                  <a:schemeClr val="bg1"/>
                </a:solidFill>
              </a:rPr>
              <a:t>vemos la confesión de Faraón antes Moisés y Aarón.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Él </a:t>
            </a:r>
            <a:r>
              <a:rPr lang="es-ES" b="1" dirty="0">
                <a:solidFill>
                  <a:schemeClr val="bg1"/>
                </a:solidFill>
              </a:rPr>
              <a:t>dijo: </a:t>
            </a:r>
            <a:r>
              <a:rPr lang="es-ES" b="1" u="sng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“He pecado contra él Señor vuestro Dios”. </a:t>
            </a:r>
            <a:endParaRPr lang="es-ES" b="1" u="sng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anose="04020705040A02060702" pitchFamily="82" charset="0"/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Confeso </a:t>
            </a:r>
            <a:r>
              <a:rPr lang="es-ES" b="1" dirty="0">
                <a:solidFill>
                  <a:schemeClr val="bg1"/>
                </a:solidFill>
              </a:rPr>
              <a:t>su pecado pero no se arrepintió de él.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Por </a:t>
            </a:r>
            <a:r>
              <a:rPr lang="es-ES" b="1" dirty="0">
                <a:solidFill>
                  <a:schemeClr val="bg1"/>
                </a:solidFill>
              </a:rPr>
              <a:t>que no dejo ir al pueblo de Israel. V.20.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76" y="1709713"/>
            <a:ext cx="4067696" cy="51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16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704"/>
            <a:ext cx="5254580" cy="6848296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Pero el SEÑOR endureció el corazón de Faraón, y éste no dejó ir a los hijos de Israel.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 </a:t>
            </a:r>
            <a:r>
              <a:rPr lang="es-ES" b="1" dirty="0">
                <a:solidFill>
                  <a:schemeClr val="bg1"/>
                </a:solidFill>
              </a:rPr>
              <a:t>estaba verdaderamente arrepentido, porque si lo hubiera estado, él hubiera dejado ir al pueblo de Israel y no endurecer su corazón.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Él </a:t>
            </a:r>
            <a:r>
              <a:rPr lang="es-ES" b="1" dirty="0">
                <a:solidFill>
                  <a:schemeClr val="bg1"/>
                </a:solidFill>
              </a:rPr>
              <a:t>no quiso dar el segundo paso su arrepentimiento, dejar de hacer lo malo.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Y </a:t>
            </a:r>
            <a:r>
              <a:rPr lang="es-ES" b="1" dirty="0">
                <a:solidFill>
                  <a:schemeClr val="bg1"/>
                </a:solidFill>
              </a:rPr>
              <a:t>eso le causo la muerte para siempre.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Exodo.15:19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Porque los caballos de Faraón con sus carros y sus jinetes entraron en el mar, y el SEÑOR hizo volver sobre ellos las aguas del mar; pero los hijos de Israel anduvieron por en medio del mar sobre tierra seca.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9704"/>
            <a:ext cx="3714750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3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704"/>
            <a:ext cx="5254580" cy="6848296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Allí se ahogo, por no arrepentirse de corazón y dejar ir al pueblo, como Dios se lo demandaba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>
                <a:solidFill>
                  <a:schemeClr val="bg1"/>
                </a:solidFill>
              </a:rPr>
              <a:t>eso nos puede pasar a nosotros, si solo confesamos nuestro pecado y no los abandonamos, vamos a ser separado de Dios para una eternidad.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Que </a:t>
            </a:r>
            <a:r>
              <a:rPr lang="es-ES" b="1" dirty="0">
                <a:solidFill>
                  <a:schemeClr val="bg1"/>
                </a:solidFill>
              </a:rPr>
              <a:t>nuestra confesión no sea como la de Faraón.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Solo </a:t>
            </a:r>
            <a:r>
              <a:rPr lang="es-ES" b="1" dirty="0">
                <a:solidFill>
                  <a:schemeClr val="bg1"/>
                </a:solidFill>
              </a:rPr>
              <a:t>de </a:t>
            </a:r>
            <a:r>
              <a:rPr lang="es-ES" b="1" dirty="0" smtClean="0">
                <a:solidFill>
                  <a:schemeClr val="bg1"/>
                </a:solidFill>
              </a:rPr>
              <a:t>palabra, sino que sea de echo y en verdad.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0" y="9704"/>
            <a:ext cx="3887391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9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ernard MT Condensed" panose="02050806060905020404" pitchFamily="18" charset="0"/>
              </a:rPr>
              <a:t>LA CONFESIÓN DE ACÁN. JOSUÉ.7:20.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45465"/>
            <a:ext cx="4932608" cy="5312535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cuando vi entre el botín un hermoso manto de </a:t>
            </a:r>
            <a:r>
              <a:rPr lang="es-ES" b="1" dirty="0" err="1">
                <a:solidFill>
                  <a:schemeClr val="bg1"/>
                </a:solidFill>
              </a:rPr>
              <a:t>Sinar</a:t>
            </a:r>
            <a:r>
              <a:rPr lang="es-ES" b="1" dirty="0">
                <a:solidFill>
                  <a:schemeClr val="bg1"/>
                </a:solidFill>
              </a:rPr>
              <a:t> y doscientos siclos de plata y una barra de oro de cincuenta siclos de peso, los codicié y los tomé; y he aquí, están escondidos en la tierra dentro de mi tienda con la plata debajo.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Aquí </a:t>
            </a:r>
            <a:r>
              <a:rPr lang="es-ES" b="1" dirty="0">
                <a:solidFill>
                  <a:schemeClr val="bg1"/>
                </a:solidFill>
              </a:rPr>
              <a:t>vemos otra confesión de un hombre que a pecado contra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“</a:t>
            </a:r>
            <a:r>
              <a:rPr lang="es-ES" b="1" dirty="0">
                <a:solidFill>
                  <a:schemeClr val="bg1"/>
                </a:solidFill>
              </a:rPr>
              <a:t>En verdad he pecado contra Dios”. 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Él </a:t>
            </a:r>
            <a:r>
              <a:rPr lang="es-ES" b="1" dirty="0">
                <a:solidFill>
                  <a:schemeClr val="bg1"/>
                </a:solidFill>
              </a:rPr>
              <a:t>confeso su pecado pero hasta que llego Josué a donde él, Ósea hasta que descubrieron su pecado. 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80" y="1545464"/>
            <a:ext cx="4014720" cy="53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704"/>
            <a:ext cx="5254580" cy="684829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V.19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Entonces </a:t>
            </a:r>
            <a:r>
              <a:rPr lang="es-ES" b="1" dirty="0">
                <a:solidFill>
                  <a:schemeClr val="bg1"/>
                </a:solidFill>
              </a:rPr>
              <a:t>Josué dijo a </a:t>
            </a:r>
            <a:r>
              <a:rPr lang="es-ES" b="1" dirty="0" err="1">
                <a:solidFill>
                  <a:schemeClr val="bg1"/>
                </a:solidFill>
              </a:rPr>
              <a:t>Acán</a:t>
            </a:r>
            <a:r>
              <a:rPr lang="es-ES" b="1" dirty="0">
                <a:solidFill>
                  <a:schemeClr val="bg1"/>
                </a:solidFill>
              </a:rPr>
              <a:t>: Hijo mío, te ruego, da gloria al SEÑOR, Dios de Israel, y dale alabanza; y declárame ahora lo que has hecho. No me lo ocultes.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Hermanos </a:t>
            </a:r>
            <a:r>
              <a:rPr lang="es-ES" b="1" dirty="0" err="1">
                <a:solidFill>
                  <a:schemeClr val="bg1"/>
                </a:solidFill>
              </a:rPr>
              <a:t>Acán</a:t>
            </a:r>
            <a:r>
              <a:rPr lang="es-ES" b="1" dirty="0">
                <a:solidFill>
                  <a:schemeClr val="bg1"/>
                </a:solidFill>
              </a:rPr>
              <a:t> confeso pero por que ya le habían descubierto su pecado, posiblemente si no han descubierto su pecado, él no habría confesado su pecado.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La </a:t>
            </a:r>
            <a:r>
              <a:rPr lang="es-ES" b="1" dirty="0">
                <a:solidFill>
                  <a:schemeClr val="bg1"/>
                </a:solidFill>
              </a:rPr>
              <a:t>consecuencia de esto fue que murió apedreado y con toda su familia.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V.24-25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9704"/>
            <a:ext cx="3812145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46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9704"/>
            <a:ext cx="5254580" cy="684829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Entonces Josué, y con él todo Israel, tomó a </a:t>
            </a:r>
            <a:r>
              <a:rPr lang="es-ES" b="1" dirty="0" err="1">
                <a:solidFill>
                  <a:schemeClr val="bg1"/>
                </a:solidFill>
              </a:rPr>
              <a:t>Acán</a:t>
            </a:r>
            <a:r>
              <a:rPr lang="es-ES" b="1" dirty="0">
                <a:solidFill>
                  <a:schemeClr val="bg1"/>
                </a:solidFill>
              </a:rPr>
              <a:t>, hijo de </a:t>
            </a:r>
            <a:r>
              <a:rPr lang="es-ES" b="1" dirty="0" err="1">
                <a:solidFill>
                  <a:schemeClr val="bg1"/>
                </a:solidFill>
              </a:rPr>
              <a:t>Zera</a:t>
            </a:r>
            <a:r>
              <a:rPr lang="es-ES" b="1" dirty="0">
                <a:solidFill>
                  <a:schemeClr val="bg1"/>
                </a:solidFill>
              </a:rPr>
              <a:t>, y la plata, el manto, la barra de oro, sus hijos, sus hijas, sus bueyes, sus asnos, sus ovejas, su tienda y todo lo que le pertenecía, y los llevaron al valle de </a:t>
            </a:r>
            <a:r>
              <a:rPr lang="es-ES" b="1" dirty="0" err="1">
                <a:solidFill>
                  <a:schemeClr val="bg1"/>
                </a:solidFill>
              </a:rPr>
              <a:t>Acor</a:t>
            </a:r>
            <a:r>
              <a:rPr lang="es-ES" b="1" dirty="0">
                <a:solidFill>
                  <a:schemeClr val="bg1"/>
                </a:solidFill>
              </a:rPr>
              <a:t>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V.25.</a:t>
            </a:r>
          </a:p>
          <a:p>
            <a:r>
              <a:rPr lang="es-ES" b="1" dirty="0">
                <a:solidFill>
                  <a:schemeClr val="bg1"/>
                </a:solidFill>
              </a:rPr>
              <a:t>Y Josué dijo: ¿Por qué nos has turbado? El SEÑOR te turbará hoy. Y todo Israel los apedreó y los quemaron después de haberlos apedreado.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Todo </a:t>
            </a:r>
            <a:r>
              <a:rPr lang="es-ES" b="1" dirty="0">
                <a:solidFill>
                  <a:schemeClr val="bg1"/>
                </a:solidFill>
              </a:rPr>
              <a:t>lo que él poseía fue destruido.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70" y="9704"/>
            <a:ext cx="3760630" cy="68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1642</Words>
  <Application>Microsoft Office PowerPoint</Application>
  <PresentationFormat>Presentación en pantalla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Algerian</vt:lpstr>
      <vt:lpstr>Arial</vt:lpstr>
      <vt:lpstr>Bernard MT Condensed</vt:lpstr>
      <vt:lpstr>Calibri</vt:lpstr>
      <vt:lpstr>Calibri Light</vt:lpstr>
      <vt:lpstr>Tema de Office</vt:lpstr>
      <vt:lpstr> EL QUE ENCUBRE SU PECADO NO PROSPERA. PROVERBIOS.28:13. </vt:lpstr>
      <vt:lpstr>Presentación de PowerPoint</vt:lpstr>
      <vt:lpstr>Presentación de PowerPoint</vt:lpstr>
      <vt:lpstr>LA CONFESIÓN DE FARAÓN. EXODO.10:16.</vt:lpstr>
      <vt:lpstr>Presentación de PowerPoint</vt:lpstr>
      <vt:lpstr>Presentación de PowerPoint</vt:lpstr>
      <vt:lpstr>LA CONFESIÓN DE ACÁN. JOSUÉ.7:20.</vt:lpstr>
      <vt:lpstr>Presentación de PowerPoint</vt:lpstr>
      <vt:lpstr>Presentación de PowerPoint</vt:lpstr>
      <vt:lpstr>Presentación de PowerPoint</vt:lpstr>
      <vt:lpstr>LA CONFESIÓN DE JUDAS. MATEO.27:4.</vt:lpstr>
      <vt:lpstr>Presentación de PowerPoint</vt:lpstr>
      <vt:lpstr>Presentación de PowerPoint</vt:lpstr>
      <vt:lpstr>LA CONFESIÓN DEL HIJO PRODIGÓ. LUCAS.15:18.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QUE ENCUBRE SU PECADO NO PROSPERA. PROVERBIOS.28:13.</dc:title>
  <dc:creator>MARIO</dc:creator>
  <cp:lastModifiedBy>MARIO</cp:lastModifiedBy>
  <cp:revision>15</cp:revision>
  <dcterms:created xsi:type="dcterms:W3CDTF">2019-03-25T03:15:49Z</dcterms:created>
  <dcterms:modified xsi:type="dcterms:W3CDTF">2019-04-02T19:27:33Z</dcterms:modified>
</cp:coreProperties>
</file>