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8" r:id="rId4"/>
    <p:sldId id="269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1" r:id="rId14"/>
    <p:sldId id="282" r:id="rId15"/>
    <p:sldId id="285" r:id="rId16"/>
    <p:sldId id="286" r:id="rId17"/>
    <p:sldId id="287" r:id="rId18"/>
    <p:sldId id="288" r:id="rId19"/>
    <p:sldId id="289" r:id="rId20"/>
    <p:sldId id="290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Swis721 BlkCn BT" panose="020B0806030502040204" pitchFamily="34" charset="0"/>
      <p:regular r:id="rId31"/>
      <p:italic r:id="rId3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6EFDF-185B-4BD4-9434-9BCCF977D854}" type="datetimeFigureOut">
              <a:rPr lang="es-ES" smtClean="0"/>
              <a:t>24/12/2017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10546-6372-488F-A399-87AEA5AD90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3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0546-6372-488F-A399-87AEA5AD9002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0546-6372-488F-A399-87AEA5AD9002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0546-6372-488F-A399-87AEA5AD9002}" type="slidenum">
              <a:rPr lang="es-ES" smtClean="0"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0546-6372-488F-A399-87AEA5AD9002}" type="slidenum">
              <a:rPr lang="es-ES" smtClean="0"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0546-6372-488F-A399-87AEA5AD9002}" type="slidenum">
              <a:rPr lang="es-ES" smtClean="0"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0546-6372-488F-A399-87AEA5AD9002}" type="slidenum">
              <a:rPr lang="es-ES" smtClean="0"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0546-6372-488F-A399-87AEA5AD9002}" type="slidenum">
              <a:rPr lang="es-ES" smtClean="0"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0546-6372-488F-A399-87AEA5AD9002}" type="slidenum">
              <a:rPr lang="es-ES" smtClean="0"/>
              <a:t>17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BFF5-6992-4AFA-AB7D-3AA047654E36}" type="datetimeFigureOut">
              <a:rPr lang="es-ES" smtClean="0"/>
              <a:pPr/>
              <a:t>24/12/2017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7FD9-01AD-4DB2-A264-D74A51C270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BFF5-6992-4AFA-AB7D-3AA047654E36}" type="datetimeFigureOut">
              <a:rPr lang="es-ES" smtClean="0"/>
              <a:pPr/>
              <a:t>24/12/2017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7FD9-01AD-4DB2-A264-D74A51C270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BFF5-6992-4AFA-AB7D-3AA047654E36}" type="datetimeFigureOut">
              <a:rPr lang="es-ES" smtClean="0"/>
              <a:pPr/>
              <a:t>24/12/2017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7FD9-01AD-4DB2-A264-D74A51C270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BFF5-6992-4AFA-AB7D-3AA047654E36}" type="datetimeFigureOut">
              <a:rPr lang="es-ES" smtClean="0"/>
              <a:pPr/>
              <a:t>24/12/2017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7FD9-01AD-4DB2-A264-D74A51C270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BFF5-6992-4AFA-AB7D-3AA047654E36}" type="datetimeFigureOut">
              <a:rPr lang="es-ES" smtClean="0"/>
              <a:pPr/>
              <a:t>24/12/2017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7FD9-01AD-4DB2-A264-D74A51C270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BFF5-6992-4AFA-AB7D-3AA047654E36}" type="datetimeFigureOut">
              <a:rPr lang="es-ES" smtClean="0"/>
              <a:pPr/>
              <a:t>24/12/2017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7FD9-01AD-4DB2-A264-D74A51C270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BFF5-6992-4AFA-AB7D-3AA047654E36}" type="datetimeFigureOut">
              <a:rPr lang="es-ES" smtClean="0"/>
              <a:pPr/>
              <a:t>24/12/2017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7FD9-01AD-4DB2-A264-D74A51C270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BFF5-6992-4AFA-AB7D-3AA047654E36}" type="datetimeFigureOut">
              <a:rPr lang="es-ES" smtClean="0"/>
              <a:pPr/>
              <a:t>24/12/2017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7FD9-01AD-4DB2-A264-D74A51C270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BFF5-6992-4AFA-AB7D-3AA047654E36}" type="datetimeFigureOut">
              <a:rPr lang="es-ES" smtClean="0"/>
              <a:pPr/>
              <a:t>24/12/2017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7FD9-01AD-4DB2-A264-D74A51C270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BFF5-6992-4AFA-AB7D-3AA047654E36}" type="datetimeFigureOut">
              <a:rPr lang="es-ES" smtClean="0"/>
              <a:pPr/>
              <a:t>24/12/2017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7FD9-01AD-4DB2-A264-D74A51C270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BFF5-6992-4AFA-AB7D-3AA047654E36}" type="datetimeFigureOut">
              <a:rPr lang="es-ES" smtClean="0"/>
              <a:pPr/>
              <a:t>24/12/2017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7FD9-01AD-4DB2-A264-D74A51C270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1BFF5-6992-4AFA-AB7D-3AA047654E36}" type="datetimeFigureOut">
              <a:rPr lang="es-ES" smtClean="0"/>
              <a:pPr/>
              <a:t>24/12/2017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7FD9-01AD-4DB2-A264-D74A51C270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Liberaci%C3%B3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34 Grupo"/>
          <p:cNvGrpSpPr/>
          <p:nvPr/>
        </p:nvGrpSpPr>
        <p:grpSpPr>
          <a:xfrm>
            <a:off x="0" y="1585895"/>
            <a:ext cx="9144000" cy="5275148"/>
            <a:chOff x="0" y="1585895"/>
            <a:chExt cx="9144000" cy="5275148"/>
          </a:xfrm>
        </p:grpSpPr>
        <p:pic>
          <p:nvPicPr>
            <p:cNvPr id="33" name="3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85895"/>
              <a:ext cx="9144000" cy="5275148"/>
            </a:xfrm>
            <a:prstGeom prst="rect">
              <a:avLst/>
            </a:prstGeom>
          </p:spPr>
        </p:pic>
        <p:sp>
          <p:nvSpPr>
            <p:cNvPr id="34" name="33 Rectángulo"/>
            <p:cNvSpPr/>
            <p:nvPr/>
          </p:nvSpPr>
          <p:spPr>
            <a:xfrm>
              <a:off x="683568" y="3789040"/>
              <a:ext cx="1728192" cy="8640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" name="1 Triángulo isósceles"/>
          <p:cNvSpPr/>
          <p:nvPr/>
        </p:nvSpPr>
        <p:spPr>
          <a:xfrm flipV="1">
            <a:off x="0" y="357166"/>
            <a:ext cx="9144000" cy="142876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428728" y="857232"/>
            <a:ext cx="614366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libro_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857232"/>
            <a:ext cx="2857500" cy="145732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071670" y="428604"/>
            <a:ext cx="490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cap="small" dirty="0" smtClean="0">
                <a:solidFill>
                  <a:schemeClr val="bg1"/>
                </a:solidFill>
              </a:rPr>
              <a:t>¿Cuál es la Gran Cosa Acerca de Estar</a:t>
            </a:r>
            <a:endParaRPr lang="es-ES" sz="2400" b="1" cap="small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00430" y="857232"/>
            <a:ext cx="2074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Perdido?</a:t>
            </a:r>
            <a:endParaRPr lang="es-ES" sz="4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572000" y="1844824"/>
            <a:ext cx="4392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6:23</a:t>
            </a:r>
            <a:endParaRPr lang="es-ES" sz="40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771800" y="2457043"/>
            <a:ext cx="39964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/>
            <a:r>
              <a:rPr lang="es-CO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23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 Porque la paga del pecado es muerte, mas la dádiva de Dios es vida eterna en Cristo Jesús Señor nuestro. </a:t>
            </a:r>
          </a:p>
        </p:txBody>
      </p:sp>
    </p:spTree>
    <p:extLst>
      <p:ext uri="{BB962C8B-B14F-4D97-AF65-F5344CB8AC3E}">
        <p14:creationId xmlns:p14="http://schemas.microsoft.com/office/powerpoint/2010/main" val="314113185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riángulo isósceles"/>
          <p:cNvSpPr/>
          <p:nvPr/>
        </p:nvSpPr>
        <p:spPr>
          <a:xfrm flipV="1">
            <a:off x="0" y="357166"/>
            <a:ext cx="9144000" cy="142876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428728" y="857232"/>
            <a:ext cx="614366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libro_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857232"/>
            <a:ext cx="2857500" cy="145732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071670" y="428604"/>
            <a:ext cx="490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cap="small" dirty="0" smtClean="0">
                <a:solidFill>
                  <a:schemeClr val="bg1"/>
                </a:solidFill>
              </a:rPr>
              <a:t>¿Cuál es la Gran Cosa Acerca de Estar</a:t>
            </a:r>
            <a:endParaRPr lang="es-ES" sz="2400" b="1" cap="small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00430" y="857232"/>
            <a:ext cx="2074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Perdido?</a:t>
            </a:r>
            <a:endParaRPr lang="es-ES" sz="4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572000" y="1844824"/>
            <a:ext cx="4392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Efesios 2:1-3</a:t>
            </a:r>
            <a:endParaRPr lang="es-ES" sz="40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323528" y="2457043"/>
            <a:ext cx="84249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/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1  Y 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él os dio vida a vosotros, cuando estabais muertos en vuestros delitos y pecados,</a:t>
            </a:r>
          </a:p>
          <a:p>
            <a:pPr marL="266700" indent="-266700"/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2  en los cuales anduvisteis en otro tiempo, siguiendo la corriente de este mundo, conforme al príncipe de la potestad del aire, el espíritu que ahora opera en los hijos de desobediencia,</a:t>
            </a:r>
          </a:p>
          <a:p>
            <a:pPr marL="266700" indent="-266700"/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3  entre los cuales también todos nosotros vivimos en otro tiempo en los deseos de nuestra carne, haciendo la voluntad de la carne y de los pensamientos, y éramos por naturaleza hijos de ira, lo mismo que los demás</a:t>
            </a:r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.</a:t>
            </a:r>
            <a:endParaRPr lang="es-CO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9293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836" y="1357298"/>
            <a:ext cx="368863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6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</a:t>
            </a:r>
          </a:p>
          <a:p>
            <a:pPr algn="ctr"/>
            <a:r>
              <a:rPr lang="es-CO" sz="6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Pecan </a:t>
            </a:r>
          </a:p>
          <a:p>
            <a:pPr algn="ctr"/>
            <a:r>
              <a:rPr lang="es-CO" sz="6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</a:p>
          <a:p>
            <a:pPr algn="ctr"/>
            <a:r>
              <a:rPr lang="es-CO" sz="6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Personas?</a:t>
            </a:r>
            <a:endParaRPr lang="es-ES" sz="6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4429124" y="785794"/>
            <a:ext cx="4500594" cy="5643602"/>
            <a:chOff x="4429124" y="785794"/>
            <a:chExt cx="4500594" cy="5643602"/>
          </a:xfrm>
        </p:grpSpPr>
        <p:grpSp>
          <p:nvGrpSpPr>
            <p:cNvPr id="5" name="4 Grupo"/>
            <p:cNvGrpSpPr/>
            <p:nvPr/>
          </p:nvGrpSpPr>
          <p:grpSpPr>
            <a:xfrm>
              <a:off x="4429124" y="785794"/>
              <a:ext cx="4500594" cy="5643602"/>
              <a:chOff x="4429124" y="785794"/>
              <a:chExt cx="4500594" cy="5643602"/>
            </a:xfrm>
          </p:grpSpPr>
          <p:sp>
            <p:nvSpPr>
              <p:cNvPr id="3" name="2 Rectángulo"/>
              <p:cNvSpPr/>
              <p:nvPr/>
            </p:nvSpPr>
            <p:spPr>
              <a:xfrm>
                <a:off x="4429124" y="785794"/>
                <a:ext cx="4500594" cy="56436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" name="3 Rectángulo"/>
              <p:cNvSpPr/>
              <p:nvPr/>
            </p:nvSpPr>
            <p:spPr>
              <a:xfrm>
                <a:off x="4429124" y="785794"/>
                <a:ext cx="4500594" cy="7858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" name="5 CuadroTexto"/>
            <p:cNvSpPr txBox="1"/>
            <p:nvPr/>
          </p:nvSpPr>
          <p:spPr>
            <a:xfrm>
              <a:off x="4857752" y="857232"/>
              <a:ext cx="36140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chemeClr val="bg1"/>
                  </a:solidFill>
                </a:rPr>
                <a:t>Escoja la que usted cree es la mejor </a:t>
              </a:r>
            </a:p>
            <a:p>
              <a:pPr algn="ctr"/>
              <a:r>
                <a:rPr lang="es-CO" b="1" dirty="0" smtClean="0">
                  <a:solidFill>
                    <a:schemeClr val="bg1"/>
                  </a:solidFill>
                </a:rPr>
                <a:t>respuesta  a esta pregunta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7 Rectángulo"/>
          <p:cNvSpPr/>
          <p:nvPr/>
        </p:nvSpPr>
        <p:spPr>
          <a:xfrm>
            <a:off x="4643438" y="1857364"/>
            <a:ext cx="28575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072066" y="184522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Porque el diablo nos hace pecar.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4643438" y="2285992"/>
            <a:ext cx="28575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072066" y="2273850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Porque nacemos con este mal dentro de nosotros y es lo que nos hace pecar. 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4643438" y="3232192"/>
            <a:ext cx="28575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5072066" y="322005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Porque escogemos pecar. 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4643438" y="3714752"/>
            <a:ext cx="28575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072066" y="370261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Porque los amigos nos presionan para que pequemos. 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4643438" y="4437885"/>
            <a:ext cx="28575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5072066" y="4425743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Porque algunas veces nos metemos en malas situaciones.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4643438" y="5152265"/>
            <a:ext cx="28575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5072066" y="5140123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Porque algunas veces simplemente tenemos que pecar.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52509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adan_eva_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051720" y="44624"/>
            <a:ext cx="706090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500" b="1" cap="small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Adán &amp; Eva</a:t>
            </a:r>
            <a:endParaRPr lang="es-ES" sz="11500" b="1" cap="small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779912" y="2021939"/>
            <a:ext cx="714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´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357709" y="2040656"/>
            <a:ext cx="41433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4000" b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pecaron Adán y Eva?</a:t>
            </a:r>
            <a:endParaRPr lang="en-US" sz="4000" b="1" dirty="0"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494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572000" y="617098"/>
            <a:ext cx="4392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Génesis 2:16-17</a:t>
            </a:r>
            <a:endParaRPr lang="es-ES" sz="40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229317"/>
            <a:ext cx="86409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447675"/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16  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Y mandó Jehová Dios al hombre, diciendo: De todo árbol del huerto podrás comer;</a:t>
            </a:r>
          </a:p>
          <a:p>
            <a:pPr marL="447675" indent="-447675"/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17  mas del árbol de la ciencia del bien y del mal no comerás; porque el día que de él comieres, ciertamente morirás</a:t>
            </a:r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.</a:t>
            </a:r>
            <a:endParaRPr lang="es-CO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41365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504" y="488866"/>
            <a:ext cx="4392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Génesis 3:1-6</a:t>
            </a:r>
            <a:endParaRPr lang="es-ES" sz="40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229317"/>
            <a:ext cx="403244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/>
            <a:r>
              <a:rPr lang="es-CO" sz="2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1  Pero </a:t>
            </a:r>
            <a:r>
              <a:rPr lang="es-CO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la </a:t>
            </a:r>
            <a:r>
              <a:rPr lang="es-CO" sz="2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serpiente </a:t>
            </a:r>
            <a:r>
              <a:rPr lang="es-CO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era astuta, más que todos los animales del campo que Jehová Dios había hecho; la cual dijo a la mujer: ¿Conque Dios os ha dicho: No comáis de todo árbol del huerto?</a:t>
            </a:r>
          </a:p>
          <a:p>
            <a:pPr marL="266700" indent="-266700"/>
            <a:r>
              <a:rPr lang="es-CO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2  Y la mujer respondió a la serpiente: Del fruto de los árboles del huerto podemos comer;</a:t>
            </a:r>
          </a:p>
          <a:p>
            <a:pPr marL="266700" indent="-266700"/>
            <a:r>
              <a:rPr lang="es-CO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3  pero del fruto del árbol que está en medio del huerto dijo Dios: No comeréis de él, ni le tocaréis, para que no muráis</a:t>
            </a:r>
            <a:r>
              <a:rPr lang="es-CO" sz="2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.</a:t>
            </a:r>
            <a:endParaRPr lang="es-CO" sz="2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"/>
            <a:ext cx="4572000" cy="685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115849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504" y="488866"/>
            <a:ext cx="4392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Génesis 3:1-6</a:t>
            </a:r>
            <a:endParaRPr lang="es-ES" sz="40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229317"/>
            <a:ext cx="403244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/>
            <a:r>
              <a:rPr lang="es-CO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4  Entonces la serpiente dijo a la mujer: No moriréis;</a:t>
            </a:r>
          </a:p>
          <a:p>
            <a:pPr marL="266700" indent="-266700"/>
            <a:r>
              <a:rPr lang="es-CO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5  sino que sabe Dios que el día que comáis de él, serán abiertos vuestros ojos, y seréis como Dios, sabiendo el bien y el mal.</a:t>
            </a:r>
          </a:p>
          <a:p>
            <a:pPr marL="266700" indent="-266700"/>
            <a:r>
              <a:rPr lang="es-CO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6  Y vio la mujer que el árbol era bueno para comer, y que era agradable a los ojos, y árbol codiciable para alcanzar la sabiduría; y tomó de su fruto, y comió; y dio también a su marido, el cual comió así como ella.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"/>
            <a:ext cx="4572000" cy="685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442353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adan_eva_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051720" y="44624"/>
            <a:ext cx="706090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500" b="1" cap="small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Adán &amp; Eva</a:t>
            </a:r>
            <a:endParaRPr lang="es-ES" sz="11500" b="1" cap="small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779912" y="2021939"/>
            <a:ext cx="714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´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357709" y="2040656"/>
            <a:ext cx="41433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4000" b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pecaron Adán y Eva?</a:t>
            </a:r>
            <a:endParaRPr lang="en-US" sz="4000" b="1" dirty="0"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9261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22" y="0"/>
            <a:ext cx="9209444" cy="6858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139952" y="620688"/>
            <a:ext cx="6429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´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17724" y="641146"/>
            <a:ext cx="41433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4000" b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pecamos nosotros? </a:t>
            </a:r>
            <a:endParaRPr lang="en-US" sz="4000" b="1" dirty="0"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6502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55" y="0"/>
            <a:ext cx="921531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907" y="2606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7200" b="1" cap="small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itchFamily="34" charset="0"/>
                <a:cs typeface="Times New Roman" pitchFamily="18" charset="0"/>
              </a:rPr>
              <a:t>El Camino de Regreso </a:t>
            </a:r>
          </a:p>
          <a:p>
            <a:pPr algn="ctr"/>
            <a:r>
              <a:rPr lang="es-CO" sz="7200" b="1" cap="small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itchFamily="34" charset="0"/>
                <a:cs typeface="Times New Roman" pitchFamily="18" charset="0"/>
              </a:rPr>
              <a:t>a Dios</a:t>
            </a:r>
            <a:endParaRPr lang="es-ES" sz="7200" b="1" cap="small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lkCn BT" pitchFamily="34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572000" y="1484784"/>
            <a:ext cx="41044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5400" b="1" cap="small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¿Por Qué </a:t>
            </a:r>
          </a:p>
          <a:p>
            <a:pPr algn="r"/>
            <a:r>
              <a:rPr lang="es-CO" sz="5400" b="1" cap="small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Necesitamos </a:t>
            </a:r>
          </a:p>
          <a:p>
            <a:pPr algn="r"/>
            <a:r>
              <a:rPr lang="es-CO" sz="5400" b="1" cap="small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Un Camino </a:t>
            </a:r>
          </a:p>
          <a:p>
            <a:pPr algn="r"/>
            <a:r>
              <a:rPr lang="es-CO" sz="5400" b="1" cap="small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De </a:t>
            </a:r>
          </a:p>
          <a:p>
            <a:pPr algn="r"/>
            <a:r>
              <a:rPr lang="es-CO" sz="5400" b="1" cap="small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Regreso </a:t>
            </a:r>
          </a:p>
          <a:p>
            <a:pPr algn="r"/>
            <a:r>
              <a:rPr lang="es-CO" sz="5400" b="1" cap="small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A Dios?</a:t>
            </a:r>
            <a:endParaRPr lang="es-CO" sz="5400" b="1" cap="small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354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00 - Port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7038" y="0"/>
            <a:ext cx="5289923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572000" y="488866"/>
            <a:ext cx="4392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Mateo 11:28-30</a:t>
            </a:r>
            <a:endParaRPr lang="es-ES" sz="40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88024" y="1229317"/>
            <a:ext cx="40324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447675"/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28  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Venid a mí todos los que estáis trabajados y cargados, y yo os haré descansar.</a:t>
            </a:r>
          </a:p>
          <a:p>
            <a:pPr marL="447675" indent="-447675"/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29  Llevad mi yugo sobre vosotros, y aprended de mí, que soy manso y humilde de corazón; y hallaréis descanso para vuestras almas</a:t>
            </a:r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;</a:t>
            </a:r>
            <a:endParaRPr lang="es-CO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  <a:p>
            <a:pPr marL="447675" indent="-447675"/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30  porque mi yugo es fácil, y ligera mi carga</a:t>
            </a:r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.</a:t>
            </a:r>
            <a:endParaRPr lang="es-CO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3645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55" y="0"/>
            <a:ext cx="921531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907" y="2606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7200" b="1" cap="small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itchFamily="34" charset="0"/>
                <a:cs typeface="Times New Roman" pitchFamily="18" charset="0"/>
              </a:rPr>
              <a:t>El Camino de Regreso </a:t>
            </a:r>
          </a:p>
          <a:p>
            <a:pPr algn="ctr"/>
            <a:r>
              <a:rPr lang="es-CO" sz="7200" b="1" cap="small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itchFamily="34" charset="0"/>
                <a:cs typeface="Times New Roman" pitchFamily="18" charset="0"/>
              </a:rPr>
              <a:t>a Dios</a:t>
            </a:r>
            <a:endParaRPr lang="es-ES" sz="7200" b="1" cap="small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lkCn BT" pitchFamily="34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572000" y="1484784"/>
            <a:ext cx="41044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5400" b="1" cap="small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¿Por Qué </a:t>
            </a:r>
          </a:p>
          <a:p>
            <a:pPr algn="r"/>
            <a:r>
              <a:rPr lang="es-CO" sz="5400" b="1" cap="small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Necesitamos </a:t>
            </a:r>
          </a:p>
          <a:p>
            <a:pPr algn="r"/>
            <a:r>
              <a:rPr lang="es-CO" sz="5400" b="1" cap="small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Un Camino </a:t>
            </a:r>
          </a:p>
          <a:p>
            <a:pPr algn="r"/>
            <a:r>
              <a:rPr lang="es-CO" sz="5400" b="1" cap="small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De </a:t>
            </a:r>
          </a:p>
          <a:p>
            <a:pPr algn="r"/>
            <a:r>
              <a:rPr lang="es-CO" sz="5400" b="1" cap="small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Regreso </a:t>
            </a:r>
          </a:p>
          <a:p>
            <a:pPr algn="r"/>
            <a:r>
              <a:rPr lang="es-CO" sz="5400" b="1" cap="small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A Dios?</a:t>
            </a:r>
            <a:endParaRPr lang="es-CO" sz="5400" b="1" cap="small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4701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16" y="0"/>
            <a:ext cx="4577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3707904" y="404664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Salvación es ...</a:t>
            </a:r>
            <a:endParaRPr lang="es-E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583410" y="154750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/>
              <a:t>Sus ideas: </a:t>
            </a:r>
            <a:endParaRPr lang="es-ES" sz="40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212976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3660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404664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Salvación es ...</a:t>
            </a:r>
            <a:endParaRPr lang="es-E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55018" y="1547500"/>
            <a:ext cx="6613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/>
              <a:t>Definición del diccionario: </a:t>
            </a:r>
            <a:endParaRPr lang="es-ES" sz="4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44" y="2895600"/>
            <a:ext cx="3375956" cy="290966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503586" y="2411010"/>
            <a:ext cx="45085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La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salvación</a:t>
            </a: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es un término que genéricamente se refiere a la </a:t>
            </a: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hlinkClick r:id="rId3" tooltip="Liberación"/>
              </a:rPr>
              <a:t>liberación</a:t>
            </a: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de un estado o condición indeseable.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17866" y="256490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l</a:t>
            </a:r>
            <a:endParaRPr lang="es-CO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8539169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404664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Salvación es ...</a:t>
            </a:r>
            <a:endParaRPr lang="es-E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55018" y="1547500"/>
            <a:ext cx="7837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/>
              <a:t>Definición del diccionario Bíblico: </a:t>
            </a:r>
            <a:endParaRPr lang="es-ES" sz="4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117866" y="256490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l</a:t>
            </a:r>
            <a:endParaRPr lang="es-CO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44" y="2398037"/>
            <a:ext cx="2666289" cy="304718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503586" y="2411010"/>
            <a:ext cx="43645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La idea básica del término «salvación» es rescatar y preservar de un peligro inminente; implica dar salud y seguridad.</a:t>
            </a:r>
          </a:p>
          <a:p>
            <a:pPr lvl="1"/>
            <a:r>
              <a:rPr lang="es-ES" sz="1200" dirty="0"/>
              <a:t>Nelson, </a:t>
            </a:r>
            <a:r>
              <a:rPr lang="es-ES" sz="1200" dirty="0" err="1"/>
              <a:t>Wilton</a:t>
            </a:r>
            <a:r>
              <a:rPr lang="es-ES" sz="1200" dirty="0"/>
              <a:t> M., Nuevo Diccionario Ilustrado de la Biblia, (Nashville, TN: Editorial Caribe) 2000, c1998.</a:t>
            </a:r>
          </a:p>
        </p:txBody>
      </p:sp>
    </p:spTree>
    <p:extLst>
      <p:ext uri="{BB962C8B-B14F-4D97-AF65-F5344CB8AC3E}">
        <p14:creationId xmlns:p14="http://schemas.microsoft.com/office/powerpoint/2010/main" val="208050191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Llamada de nube"/>
          <p:cNvSpPr/>
          <p:nvPr/>
        </p:nvSpPr>
        <p:spPr>
          <a:xfrm>
            <a:off x="1187624" y="620688"/>
            <a:ext cx="4608512" cy="1944216"/>
          </a:xfrm>
          <a:prstGeom prst="cloudCallout">
            <a:avLst>
              <a:gd name="adj1" fmla="val 71111"/>
              <a:gd name="adj2" fmla="val -2827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i="1" dirty="0" smtClean="0">
                <a:solidFill>
                  <a:schemeClr val="tx1"/>
                </a:solidFill>
              </a:rPr>
              <a:t>¡Perdido!</a:t>
            </a:r>
            <a:endParaRPr lang="es-CO" sz="5400" b="1" i="1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2844" y="2979520"/>
            <a:ext cx="7521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´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88064" y="3050957"/>
            <a:ext cx="8176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¿Cómo es que estamos en problemas?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2844" y="3595663"/>
            <a:ext cx="7521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´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88064" y="3667100"/>
            <a:ext cx="8176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¿En qué sentido estamos extraviados de Dios y necesitamos encontrar nuestro camino de regreso a El?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2328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572000" y="617098"/>
            <a:ext cx="4392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3:9-10,23</a:t>
            </a:r>
            <a:endParaRPr lang="es-ES" sz="40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229317"/>
            <a:ext cx="86409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71475">
              <a:buAutoNum type="arabicPlain" startAt="9"/>
            </a:pPr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¿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Qué, pues? ¿Somos nosotros mejores que ellos? En ninguna manera; pues ya hemos acusado a judíos y a gentiles, que todos están bajo pecado. </a:t>
            </a:r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</a:t>
            </a:r>
          </a:p>
          <a:p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10  Como está escrito: </a:t>
            </a:r>
            <a:r>
              <a:rPr lang="es-CO" sz="2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No </a:t>
            </a:r>
            <a:r>
              <a:rPr lang="es-CO" sz="2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hay justo, ni aun uno;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</a:t>
            </a:r>
          </a:p>
          <a:p>
            <a:pPr marL="447675" indent="-447675"/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23  por cuanto todos pecaron, y están destituidos de la gloria de </a:t>
            </a:r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Dios.  </a:t>
            </a:r>
            <a:endParaRPr lang="es-CO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045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34 Grupo"/>
          <p:cNvGrpSpPr/>
          <p:nvPr/>
        </p:nvGrpSpPr>
        <p:grpSpPr>
          <a:xfrm>
            <a:off x="0" y="1585895"/>
            <a:ext cx="9144000" cy="5275148"/>
            <a:chOff x="0" y="1585895"/>
            <a:chExt cx="9144000" cy="5275148"/>
          </a:xfrm>
        </p:grpSpPr>
        <p:pic>
          <p:nvPicPr>
            <p:cNvPr id="33" name="3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85895"/>
              <a:ext cx="9144000" cy="5275148"/>
            </a:xfrm>
            <a:prstGeom prst="rect">
              <a:avLst/>
            </a:prstGeom>
          </p:spPr>
        </p:pic>
        <p:sp>
          <p:nvSpPr>
            <p:cNvPr id="34" name="33 Rectángulo"/>
            <p:cNvSpPr/>
            <p:nvPr/>
          </p:nvSpPr>
          <p:spPr>
            <a:xfrm>
              <a:off x="683568" y="3789040"/>
              <a:ext cx="1728192" cy="8640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" name="1 Triángulo isósceles"/>
          <p:cNvSpPr/>
          <p:nvPr/>
        </p:nvSpPr>
        <p:spPr>
          <a:xfrm flipV="1">
            <a:off x="0" y="357166"/>
            <a:ext cx="9144000" cy="142876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428728" y="857232"/>
            <a:ext cx="614366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libro_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857232"/>
            <a:ext cx="2857500" cy="145732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071670" y="428604"/>
            <a:ext cx="490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cap="small" dirty="0" smtClean="0">
                <a:solidFill>
                  <a:schemeClr val="bg1"/>
                </a:solidFill>
              </a:rPr>
              <a:t>¿Cuál es la Gran Cosa Acerca de Estar</a:t>
            </a:r>
            <a:endParaRPr lang="es-ES" sz="2400" b="1" cap="small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00430" y="857232"/>
            <a:ext cx="2074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Perdido?</a:t>
            </a:r>
            <a:endParaRPr lang="es-ES" sz="4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572000" y="1844824"/>
            <a:ext cx="4392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Isaías 59:1-2</a:t>
            </a:r>
            <a:endParaRPr lang="es-ES" sz="40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411760" y="2457043"/>
            <a:ext cx="435648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/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1  He 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aquí que no se ha acortado la mano de Jehová para salvar, ni se ha agravado su oído para oír;</a:t>
            </a:r>
          </a:p>
          <a:p>
            <a:pPr marL="266700" indent="-266700"/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2  pero vuestras iniquidades han hecho división entre vosotros y vuestro Dios, y vuestros pecados han hecho ocultar de vosotros su rostro para no oír</a:t>
            </a:r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.</a:t>
            </a:r>
            <a:endParaRPr lang="es-CO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1339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 bldLvl="4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830</Words>
  <Application>Microsoft Office PowerPoint</Application>
  <PresentationFormat>Presentación en pantalla (4:3)</PresentationFormat>
  <Paragraphs>94</Paragraphs>
  <Slides>20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Times New Roman</vt:lpstr>
      <vt:lpstr>Calibri</vt:lpstr>
      <vt:lpstr>Georgia</vt:lpstr>
      <vt:lpstr>Wingdings</vt:lpstr>
      <vt:lpstr>Arial</vt:lpstr>
      <vt:lpstr>Swis721 BlkCn BT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CASA</dc:creator>
  <cp:lastModifiedBy>JAREMOVA</cp:lastModifiedBy>
  <cp:revision>112</cp:revision>
  <dcterms:created xsi:type="dcterms:W3CDTF">2010-11-09T22:29:50Z</dcterms:created>
  <dcterms:modified xsi:type="dcterms:W3CDTF">2017-12-24T10:29:36Z</dcterms:modified>
</cp:coreProperties>
</file>