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256" r:id="rId2"/>
    <p:sldId id="266" r:id="rId3"/>
    <p:sldId id="287" r:id="rId4"/>
    <p:sldId id="258" r:id="rId5"/>
    <p:sldId id="267" r:id="rId6"/>
    <p:sldId id="268" r:id="rId7"/>
    <p:sldId id="269" r:id="rId8"/>
    <p:sldId id="270" r:id="rId9"/>
    <p:sldId id="271" r:id="rId10"/>
    <p:sldId id="272" r:id="rId11"/>
    <p:sldId id="273" r:id="rId12"/>
    <p:sldId id="308" r:id="rId13"/>
    <p:sldId id="274" r:id="rId14"/>
    <p:sldId id="289" r:id="rId15"/>
    <p:sldId id="290" r:id="rId16"/>
    <p:sldId id="291" r:id="rId17"/>
    <p:sldId id="293" r:id="rId18"/>
    <p:sldId id="307" r:id="rId19"/>
    <p:sldId id="275" r:id="rId20"/>
    <p:sldId id="286" r:id="rId21"/>
    <p:sldId id="310" r:id="rId22"/>
    <p:sldId id="277" r:id="rId23"/>
    <p:sldId id="311" r:id="rId24"/>
    <p:sldId id="279" r:id="rId25"/>
    <p:sldId id="313" r:id="rId26"/>
    <p:sldId id="281" r:id="rId27"/>
    <p:sldId id="296" r:id="rId28"/>
    <p:sldId id="297" r:id="rId29"/>
    <p:sldId id="298" r:id="rId30"/>
    <p:sldId id="299" r:id="rId31"/>
    <p:sldId id="314" r:id="rId32"/>
    <p:sldId id="304" r:id="rId33"/>
    <p:sldId id="283" r:id="rId34"/>
    <p:sldId id="284" r:id="rId35"/>
    <p:sldId id="285" r:id="rId36"/>
  </p:sldIdLst>
  <p:sldSz cx="9144000" cy="6858000" type="screen4x3"/>
  <p:notesSz cx="6858000" cy="9144000"/>
  <p:embeddedFontLst>
    <p:embeddedFont>
      <p:font typeface="Calibri" panose="020F0502020204030204" pitchFamily="34" charset="0"/>
      <p:regular r:id="rId38"/>
      <p:bold r:id="rId39"/>
      <p:italic r:id="rId40"/>
      <p:boldItalic r:id="rId41"/>
    </p:embeddedFont>
    <p:embeddedFont>
      <p:font typeface="OzHandicraft BT" panose="03080702020302020206" pitchFamily="66" charset="0"/>
      <p:regular r:id="rId42"/>
    </p:embeddedFont>
    <p:embeddedFont>
      <p:font typeface="Rockwell Extra Bold" panose="02060903040505020403" pitchFamily="18" charset="0"/>
      <p:bold r:id="rId43"/>
    </p:embeddedFont>
    <p:embeddedFont>
      <p:font typeface="Arial Narrow" panose="020B0606020202030204" pitchFamily="34" charset="0"/>
      <p:regular r:id="rId44"/>
      <p:bold r:id="rId45"/>
      <p:italic r:id="rId46"/>
      <p:boldItalic r:id="rId47"/>
    </p:embeddedFont>
    <p:embeddedFont>
      <p:font typeface="Swis721 Cn BT" panose="020B0506020202030204" pitchFamily="34" charset="0"/>
      <p:regular r:id="rId48"/>
      <p:bold r:id="rId49"/>
      <p:italic r:id="rId50"/>
      <p:boldItalic r:id="rId51"/>
    </p:embeddedFont>
    <p:embeddedFont>
      <p:font typeface="Swis721 BlkCn BT" panose="020B0806030502040204" pitchFamily="34" charset="0"/>
      <p:regular r:id="rId52"/>
      <p:italic r:id="rId53"/>
    </p:embeddedFont>
    <p:embeddedFont>
      <p:font typeface="Swis721 Blk BT" panose="020B0904030502020204" pitchFamily="34" charset="0"/>
      <p:regular r:id="rId54"/>
      <p:italic r:id="rId55"/>
    </p:embeddedFont>
    <p:embeddedFont>
      <p:font typeface="Rockwell Condensed" panose="02060603050405020104" pitchFamily="18" charset="0"/>
      <p:regular r:id="rId56"/>
      <p:bold r:id="rId57"/>
    </p:embeddedFont>
    <p:embeddedFont>
      <p:font typeface="Georgia" panose="02040502050405020303" pitchFamily="18" charset="0"/>
      <p:regular r:id="rId58"/>
      <p:bold r:id="rId59"/>
      <p:italic r:id="rId60"/>
      <p:boldItalic r:id="rId61"/>
    </p:embeddedFont>
    <p:embeddedFont>
      <p:font typeface="Rockwell" panose="02060603020205020403" pitchFamily="18" charset="0"/>
      <p:regular r:id="rId62"/>
      <p:bold r:id="rId63"/>
      <p:italic r:id="rId64"/>
      <p:boldItalic r:id="rId65"/>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font" Target="fonts/font5.fntdata"/><Relationship Id="rId47" Type="http://schemas.openxmlformats.org/officeDocument/2006/relationships/font" Target="fonts/font10.fntdata"/><Relationship Id="rId63" Type="http://schemas.openxmlformats.org/officeDocument/2006/relationships/font" Target="fonts/font26.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2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64" Type="http://schemas.openxmlformats.org/officeDocument/2006/relationships/font" Target="fonts/font27.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font" Target="fonts/font2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font" Target="fonts/font23.fntdata"/><Relationship Id="rId65" Type="http://schemas.openxmlformats.org/officeDocument/2006/relationships/font" Target="fonts/font2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2.fntdata"/><Relationship Id="rId34" Type="http://schemas.openxmlformats.org/officeDocument/2006/relationships/slide" Target="slides/slide33.xml"/><Relationship Id="rId50" Type="http://schemas.openxmlformats.org/officeDocument/2006/relationships/font" Target="fonts/font13.fntdata"/><Relationship Id="rId55"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372AC7-D8ED-49FA-8E5F-65A9CD2989A4}" type="datetimeFigureOut">
              <a:rPr lang="es-ES" smtClean="0"/>
              <a:t>24/12/2017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B6392E-4188-45C3-9A89-6243AF825D90}" type="slidenum">
              <a:rPr lang="es-ES" smtClean="0"/>
              <a:t>‹Nº›</a:t>
            </a:fld>
            <a:endParaRPr lang="es-ES"/>
          </a:p>
        </p:txBody>
      </p:sp>
    </p:spTree>
    <p:extLst>
      <p:ext uri="{BB962C8B-B14F-4D97-AF65-F5344CB8AC3E}">
        <p14:creationId xmlns:p14="http://schemas.microsoft.com/office/powerpoint/2010/main" val="1846883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DB6392E-4188-45C3-9A89-6243AF825D90}" type="slidenum">
              <a:rPr lang="es-ES" smtClean="0"/>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DB6392E-4188-45C3-9A89-6243AF825D90}" type="slidenum">
              <a:rPr lang="es-ES" smtClean="0"/>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DB6392E-4188-45C3-9A89-6243AF825D90}" type="slidenum">
              <a:rPr lang="es-ES" smtClean="0"/>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DB6392E-4188-45C3-9A89-6243AF825D90}" type="slidenum">
              <a:rPr lang="es-ES" smtClean="0"/>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DB6392E-4188-45C3-9A89-6243AF825D90}" type="slidenum">
              <a:rPr lang="es-ES" smtClean="0"/>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DB6392E-4188-45C3-9A89-6243AF825D90}" type="slidenum">
              <a:rPr lang="es-ES" smtClean="0"/>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DB6392E-4188-45C3-9A89-6243AF825D90}" type="slidenum">
              <a:rPr lang="es-ES" smtClean="0"/>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DB6392E-4188-45C3-9A89-6243AF825D90}" type="slidenum">
              <a:rPr lang="es-ES" smtClean="0"/>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DB6392E-4188-45C3-9A89-6243AF825D90}" type="slidenum">
              <a:rPr lang="es-ES" smtClean="0"/>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DB6392E-4188-45C3-9A89-6243AF825D90}" type="slidenum">
              <a:rPr lang="es-ES" smtClean="0"/>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DB6392E-4188-45C3-9A89-6243AF825D90}" type="slidenum">
              <a:rPr lang="es-ES" smtClean="0"/>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DB6392E-4188-45C3-9A89-6243AF825D90}" type="slidenum">
              <a:rPr lang="es-ES" smtClean="0"/>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DB6392E-4188-45C3-9A89-6243AF825D90}" type="slidenum">
              <a:rPr lang="es-ES" smtClean="0"/>
              <a:t>20</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DB6392E-4188-45C3-9A89-6243AF825D90}" type="slidenum">
              <a:rPr lang="es-ES" smtClean="0"/>
              <a:t>21</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DB6392E-4188-45C3-9A89-6243AF825D90}" type="slidenum">
              <a:rPr lang="es-ES" smtClean="0"/>
              <a:t>22</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DB6392E-4188-45C3-9A89-6243AF825D90}" type="slidenum">
              <a:rPr lang="es-ES" smtClean="0"/>
              <a:t>23</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DB6392E-4188-45C3-9A89-6243AF825D90}" type="slidenum">
              <a:rPr lang="es-ES" smtClean="0"/>
              <a:t>24</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DB6392E-4188-45C3-9A89-6243AF825D90}" type="slidenum">
              <a:rPr lang="es-ES" smtClean="0"/>
              <a:t>25</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DB6392E-4188-45C3-9A89-6243AF825D90}" type="slidenum">
              <a:rPr lang="es-ES" smtClean="0"/>
              <a:t>26</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DB6392E-4188-45C3-9A89-6243AF825D90}" type="slidenum">
              <a:rPr lang="es-ES" smtClean="0"/>
              <a:t>27</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DB6392E-4188-45C3-9A89-6243AF825D90}" type="slidenum">
              <a:rPr lang="es-ES" smtClean="0"/>
              <a:t>28</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DB6392E-4188-45C3-9A89-6243AF825D90}" type="slidenum">
              <a:rPr lang="es-ES" smtClean="0"/>
              <a:t>29</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DB6392E-4188-45C3-9A89-6243AF825D90}" type="slidenum">
              <a:rPr lang="es-ES" smtClean="0"/>
              <a:t>3</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DB6392E-4188-45C3-9A89-6243AF825D90}" type="slidenum">
              <a:rPr lang="es-ES" smtClean="0"/>
              <a:t>30</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DB6392E-4188-45C3-9A89-6243AF825D90}" type="slidenum">
              <a:rPr lang="es-ES" smtClean="0"/>
              <a:t>33</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DB6392E-4188-45C3-9A89-6243AF825D90}" type="slidenum">
              <a:rPr lang="es-ES" smtClean="0"/>
              <a:t>34</a:t>
            </a:fld>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DB6392E-4188-45C3-9A89-6243AF825D90}" type="slidenum">
              <a:rPr lang="es-ES" smtClean="0"/>
              <a:t>35</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DB6392E-4188-45C3-9A89-6243AF825D90}" type="slidenum">
              <a:rPr lang="es-ES" smtClean="0"/>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DB6392E-4188-45C3-9A89-6243AF825D90}" type="slidenum">
              <a:rPr lang="es-ES" smtClean="0"/>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DB6392E-4188-45C3-9A89-6243AF825D90}" type="slidenum">
              <a:rPr lang="es-ES" smtClean="0"/>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DB6392E-4188-45C3-9A89-6243AF825D90}" type="slidenum">
              <a:rPr lang="es-ES" smtClean="0"/>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DB6392E-4188-45C3-9A89-6243AF825D90}" type="slidenum">
              <a:rPr lang="es-ES" smtClean="0"/>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DB6392E-4188-45C3-9A89-6243AF825D90}" type="slidenum">
              <a:rPr lang="es-ES" smtClean="0"/>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D91BFF5-6992-4AFA-AB7D-3AA047654E36}" type="datetimeFigureOut">
              <a:rPr lang="es-ES" smtClean="0"/>
              <a:pPr/>
              <a:t>24/12/2017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C587FD9-01AD-4DB2-A264-D74A51C270C8}" type="slidenum">
              <a:rPr lang="es-ES" smtClean="0"/>
              <a:pPr/>
              <a:t>‹Nº›</a:t>
            </a:fld>
            <a:endParaRPr lang="es-ES"/>
          </a:p>
        </p:txBody>
      </p:sp>
    </p:spTree>
  </p:cSld>
  <p:clrMapOvr>
    <a:masterClrMapping/>
  </p:clrMapOvr>
  <p:transition>
    <p:split orient="ver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D91BFF5-6992-4AFA-AB7D-3AA047654E36}" type="datetimeFigureOut">
              <a:rPr lang="es-ES" smtClean="0"/>
              <a:pPr/>
              <a:t>24/12/2017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C587FD9-01AD-4DB2-A264-D74A51C270C8}" type="slidenum">
              <a:rPr lang="es-ES" smtClean="0"/>
              <a:pPr/>
              <a:t>‹Nº›</a:t>
            </a:fld>
            <a:endParaRPr lang="es-ES"/>
          </a:p>
        </p:txBody>
      </p:sp>
    </p:spTree>
  </p:cSld>
  <p:clrMapOvr>
    <a:masterClrMapping/>
  </p:clrMapOvr>
  <p:transition>
    <p:split orient="ver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D91BFF5-6992-4AFA-AB7D-3AA047654E36}" type="datetimeFigureOut">
              <a:rPr lang="es-ES" smtClean="0"/>
              <a:pPr/>
              <a:t>24/12/2017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C587FD9-01AD-4DB2-A264-D74A51C270C8}" type="slidenum">
              <a:rPr lang="es-ES" smtClean="0"/>
              <a:pPr/>
              <a:t>‹Nº›</a:t>
            </a:fld>
            <a:endParaRPr lang="es-ES"/>
          </a:p>
        </p:txBody>
      </p:sp>
    </p:spTree>
  </p:cSld>
  <p:clrMapOvr>
    <a:masterClrMapping/>
  </p:clrMapOvr>
  <p:transition>
    <p:split orient="ver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D91BFF5-6992-4AFA-AB7D-3AA047654E36}" type="datetimeFigureOut">
              <a:rPr lang="es-ES" smtClean="0"/>
              <a:pPr/>
              <a:t>24/12/2017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C587FD9-01AD-4DB2-A264-D74A51C270C8}" type="slidenum">
              <a:rPr lang="es-ES" smtClean="0"/>
              <a:pPr/>
              <a:t>‹Nº›</a:t>
            </a:fld>
            <a:endParaRPr lang="es-ES"/>
          </a:p>
        </p:txBody>
      </p:sp>
    </p:spTree>
  </p:cSld>
  <p:clrMapOvr>
    <a:masterClrMapping/>
  </p:clrMapOvr>
  <p:transition>
    <p:split orient="ver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D91BFF5-6992-4AFA-AB7D-3AA047654E36}" type="datetimeFigureOut">
              <a:rPr lang="es-ES" smtClean="0"/>
              <a:pPr/>
              <a:t>24/12/2017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C587FD9-01AD-4DB2-A264-D74A51C270C8}" type="slidenum">
              <a:rPr lang="es-ES" smtClean="0"/>
              <a:pPr/>
              <a:t>‹Nº›</a:t>
            </a:fld>
            <a:endParaRPr lang="es-ES"/>
          </a:p>
        </p:txBody>
      </p:sp>
    </p:spTree>
  </p:cSld>
  <p:clrMapOvr>
    <a:masterClrMapping/>
  </p:clrMapOvr>
  <p:transition>
    <p:split orient="ver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D91BFF5-6992-4AFA-AB7D-3AA047654E36}" type="datetimeFigureOut">
              <a:rPr lang="es-ES" smtClean="0"/>
              <a:pPr/>
              <a:t>24/12/2017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C587FD9-01AD-4DB2-A264-D74A51C270C8}" type="slidenum">
              <a:rPr lang="es-ES" smtClean="0"/>
              <a:pPr/>
              <a:t>‹Nº›</a:t>
            </a:fld>
            <a:endParaRPr lang="es-ES"/>
          </a:p>
        </p:txBody>
      </p:sp>
    </p:spTree>
  </p:cSld>
  <p:clrMapOvr>
    <a:masterClrMapping/>
  </p:clrMapOvr>
  <p:transition>
    <p:split orient="ver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D91BFF5-6992-4AFA-AB7D-3AA047654E36}" type="datetimeFigureOut">
              <a:rPr lang="es-ES" smtClean="0"/>
              <a:pPr/>
              <a:t>24/12/2017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C587FD9-01AD-4DB2-A264-D74A51C270C8}" type="slidenum">
              <a:rPr lang="es-ES" smtClean="0"/>
              <a:pPr/>
              <a:t>‹Nº›</a:t>
            </a:fld>
            <a:endParaRPr lang="es-ES"/>
          </a:p>
        </p:txBody>
      </p:sp>
    </p:spTree>
  </p:cSld>
  <p:clrMapOvr>
    <a:masterClrMapping/>
  </p:clrMapOvr>
  <p:transition>
    <p:split orient="ver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D91BFF5-6992-4AFA-AB7D-3AA047654E36}" type="datetimeFigureOut">
              <a:rPr lang="es-ES" smtClean="0"/>
              <a:pPr/>
              <a:t>24/12/2017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C587FD9-01AD-4DB2-A264-D74A51C270C8}" type="slidenum">
              <a:rPr lang="es-ES" smtClean="0"/>
              <a:pPr/>
              <a:t>‹Nº›</a:t>
            </a:fld>
            <a:endParaRPr lang="es-ES"/>
          </a:p>
        </p:txBody>
      </p:sp>
    </p:spTree>
  </p:cSld>
  <p:clrMapOvr>
    <a:masterClrMapping/>
  </p:clrMapOvr>
  <p:transition>
    <p:split orient="ver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D91BFF5-6992-4AFA-AB7D-3AA047654E36}" type="datetimeFigureOut">
              <a:rPr lang="es-ES" smtClean="0"/>
              <a:pPr/>
              <a:t>24/12/2017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C587FD9-01AD-4DB2-A264-D74A51C270C8}" type="slidenum">
              <a:rPr lang="es-ES" smtClean="0"/>
              <a:pPr/>
              <a:t>‹Nº›</a:t>
            </a:fld>
            <a:endParaRPr lang="es-ES"/>
          </a:p>
        </p:txBody>
      </p:sp>
    </p:spTree>
  </p:cSld>
  <p:clrMapOvr>
    <a:masterClrMapping/>
  </p:clrMapOvr>
  <p:transition>
    <p:split orient="ver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D91BFF5-6992-4AFA-AB7D-3AA047654E36}" type="datetimeFigureOut">
              <a:rPr lang="es-ES" smtClean="0"/>
              <a:pPr/>
              <a:t>24/12/2017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C587FD9-01AD-4DB2-A264-D74A51C270C8}" type="slidenum">
              <a:rPr lang="es-ES" smtClean="0"/>
              <a:pPr/>
              <a:t>‹Nº›</a:t>
            </a:fld>
            <a:endParaRPr lang="es-ES"/>
          </a:p>
        </p:txBody>
      </p:sp>
    </p:spTree>
  </p:cSld>
  <p:clrMapOvr>
    <a:masterClrMapping/>
  </p:clrMapOvr>
  <p:transition>
    <p:split orient="ver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D91BFF5-6992-4AFA-AB7D-3AA047654E36}" type="datetimeFigureOut">
              <a:rPr lang="es-ES" smtClean="0"/>
              <a:pPr/>
              <a:t>24/12/2017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C587FD9-01AD-4DB2-A264-D74A51C270C8}" type="slidenum">
              <a:rPr lang="es-ES" smtClean="0"/>
              <a:pPr/>
              <a:t>‹Nº›</a:t>
            </a:fld>
            <a:endParaRPr lang="es-ES"/>
          </a:p>
        </p:txBody>
      </p:sp>
    </p:spTree>
  </p:cSld>
  <p:clrMapOvr>
    <a:masterClrMapping/>
  </p:clrMapOvr>
  <p:transition>
    <p:split orient="ver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91BFF5-6992-4AFA-AB7D-3AA047654E36}" type="datetimeFigureOut">
              <a:rPr lang="es-ES" smtClean="0"/>
              <a:pPr/>
              <a:t>24/12/2017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87FD9-01AD-4DB2-A264-D74A51C270C8}"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orient="vert" dir="in"/>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5.gif"/></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5.gif"/></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gif"/></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gif"/></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gif"/></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plit orient="ver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aviso_07.gif"/>
          <p:cNvPicPr>
            <a:picLocks noChangeAspect="1"/>
          </p:cNvPicPr>
          <p:nvPr/>
        </p:nvPicPr>
        <p:blipFill>
          <a:blip r:embed="rId3"/>
          <a:stretch>
            <a:fillRect/>
          </a:stretch>
        </p:blipFill>
        <p:spPr>
          <a:xfrm>
            <a:off x="285721" y="928670"/>
            <a:ext cx="8572559" cy="5929330"/>
          </a:xfrm>
          <a:prstGeom prst="rect">
            <a:avLst/>
          </a:prstGeom>
        </p:spPr>
      </p:pic>
      <p:sp>
        <p:nvSpPr>
          <p:cNvPr id="4" name="3 Rectángulo redondeado"/>
          <p:cNvSpPr/>
          <p:nvPr/>
        </p:nvSpPr>
        <p:spPr>
          <a:xfrm>
            <a:off x="3571868" y="571480"/>
            <a:ext cx="4071966" cy="128588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3573796" y="891115"/>
            <a:ext cx="3998600" cy="830997"/>
          </a:xfrm>
          <a:prstGeom prst="rect">
            <a:avLst/>
          </a:prstGeom>
          <a:noFill/>
        </p:spPr>
        <p:txBody>
          <a:bodyPr wrap="square" rtlCol="0">
            <a:spAutoFit/>
          </a:bodyPr>
          <a:lstStyle/>
          <a:p>
            <a:pPr algn="ctr"/>
            <a:r>
              <a:rPr lang="es-CO" sz="2400" b="1" cap="small" dirty="0" smtClean="0">
                <a:solidFill>
                  <a:schemeClr val="bg1"/>
                </a:solidFill>
                <a:effectLst>
                  <a:outerShdw blurRad="38100" dist="38100" dir="2700000" algn="tl">
                    <a:srgbClr val="000000">
                      <a:alpha val="43137"/>
                    </a:srgbClr>
                  </a:outerShdw>
                </a:effectLst>
                <a:latin typeface="Swis721 BlkCn BT" pitchFamily="34" charset="0"/>
                <a:cs typeface="Times New Roman" pitchFamily="18" charset="0"/>
              </a:rPr>
              <a:t>El Camino de Regreso </a:t>
            </a:r>
          </a:p>
          <a:p>
            <a:pPr algn="ctr"/>
            <a:r>
              <a:rPr lang="es-CO" sz="2400" b="1" cap="small" dirty="0" smtClean="0">
                <a:solidFill>
                  <a:schemeClr val="bg1"/>
                </a:solidFill>
                <a:effectLst>
                  <a:outerShdw blurRad="38100" dist="38100" dir="2700000" algn="tl">
                    <a:srgbClr val="000000">
                      <a:alpha val="43137"/>
                    </a:srgbClr>
                  </a:outerShdw>
                </a:effectLst>
                <a:latin typeface="Swis721 BlkCn BT" pitchFamily="34" charset="0"/>
                <a:cs typeface="Times New Roman" pitchFamily="18" charset="0"/>
              </a:rPr>
              <a:t>a Dios</a:t>
            </a:r>
            <a:endParaRPr lang="es-ES" sz="2400" b="1" cap="small" dirty="0">
              <a:solidFill>
                <a:schemeClr val="bg1"/>
              </a:solidFill>
              <a:effectLst>
                <a:outerShdw blurRad="38100" dist="38100" dir="2700000" algn="tl">
                  <a:srgbClr val="000000">
                    <a:alpha val="43137"/>
                  </a:srgbClr>
                </a:outerShdw>
              </a:effectLst>
              <a:latin typeface="Swis721 BlkCn BT" pitchFamily="34" charset="0"/>
              <a:cs typeface="Times New Roman" pitchFamily="18" charset="0"/>
            </a:endParaRPr>
          </a:p>
        </p:txBody>
      </p:sp>
      <p:sp>
        <p:nvSpPr>
          <p:cNvPr id="6" name="5 CuadroTexto"/>
          <p:cNvSpPr txBox="1"/>
          <p:nvPr/>
        </p:nvSpPr>
        <p:spPr>
          <a:xfrm>
            <a:off x="6215074" y="142852"/>
            <a:ext cx="1319592" cy="369332"/>
          </a:xfrm>
          <a:prstGeom prst="rect">
            <a:avLst/>
          </a:prstGeom>
          <a:noFill/>
        </p:spPr>
        <p:txBody>
          <a:bodyPr wrap="none" rtlCol="0">
            <a:spAutoFit/>
          </a:bodyPr>
          <a:lstStyle/>
          <a:p>
            <a:r>
              <a:rPr lang="es-CO" dirty="0" smtClean="0">
                <a:effectLst>
                  <a:outerShdw blurRad="38100" dist="38100" dir="2700000" algn="tl">
                    <a:srgbClr val="000000">
                      <a:alpha val="43137"/>
                    </a:srgbClr>
                  </a:outerShdw>
                </a:effectLst>
                <a:latin typeface="Swis721 Blk BT" pitchFamily="34" charset="0"/>
              </a:rPr>
              <a:t>LECCION</a:t>
            </a:r>
            <a:endParaRPr lang="es-ES" dirty="0">
              <a:effectLst>
                <a:outerShdw blurRad="38100" dist="38100" dir="2700000" algn="tl">
                  <a:srgbClr val="000000">
                    <a:alpha val="43137"/>
                  </a:srgbClr>
                </a:outerShdw>
              </a:effectLst>
              <a:latin typeface="Swis721 Blk BT" pitchFamily="34" charset="0"/>
            </a:endParaRPr>
          </a:p>
        </p:txBody>
      </p:sp>
      <p:sp>
        <p:nvSpPr>
          <p:cNvPr id="7" name="6 CuadroTexto"/>
          <p:cNvSpPr txBox="1"/>
          <p:nvPr/>
        </p:nvSpPr>
        <p:spPr>
          <a:xfrm>
            <a:off x="8001024" y="142852"/>
            <a:ext cx="588623" cy="830997"/>
          </a:xfrm>
          <a:prstGeom prst="rect">
            <a:avLst/>
          </a:prstGeom>
          <a:noFill/>
        </p:spPr>
        <p:txBody>
          <a:bodyPr wrap="none" rtlCol="0">
            <a:spAutoFit/>
          </a:bodyPr>
          <a:lstStyle/>
          <a:p>
            <a:r>
              <a:rPr lang="es-CO" sz="4800" dirty="0" smtClean="0">
                <a:effectLst>
                  <a:outerShdw blurRad="38100" dist="38100" dir="2700000" algn="tl">
                    <a:srgbClr val="000000">
                      <a:alpha val="43137"/>
                    </a:srgbClr>
                  </a:outerShdw>
                </a:effectLst>
                <a:latin typeface="Swis721 Blk BT" pitchFamily="34" charset="0"/>
              </a:rPr>
              <a:t>2</a:t>
            </a:r>
            <a:endParaRPr lang="es-ES" sz="4800" dirty="0">
              <a:effectLst>
                <a:outerShdw blurRad="38100" dist="38100" dir="2700000" algn="tl">
                  <a:srgbClr val="000000">
                    <a:alpha val="43137"/>
                  </a:srgbClr>
                </a:outerShdw>
              </a:effectLst>
              <a:latin typeface="Swis721 Blk BT" pitchFamily="34" charset="0"/>
            </a:endParaRPr>
          </a:p>
        </p:txBody>
      </p:sp>
      <p:grpSp>
        <p:nvGrpSpPr>
          <p:cNvPr id="8" name="13 Grupo"/>
          <p:cNvGrpSpPr/>
          <p:nvPr/>
        </p:nvGrpSpPr>
        <p:grpSpPr>
          <a:xfrm>
            <a:off x="5000628" y="1714488"/>
            <a:ext cx="2428892" cy="928694"/>
            <a:chOff x="4000496" y="3500438"/>
            <a:chExt cx="2428892" cy="928694"/>
          </a:xfrm>
        </p:grpSpPr>
        <p:grpSp>
          <p:nvGrpSpPr>
            <p:cNvPr id="9" name="10 Grupo"/>
            <p:cNvGrpSpPr/>
            <p:nvPr/>
          </p:nvGrpSpPr>
          <p:grpSpPr>
            <a:xfrm>
              <a:off x="4000496" y="3786190"/>
              <a:ext cx="857256" cy="642942"/>
              <a:chOff x="4000496" y="4357694"/>
              <a:chExt cx="857256" cy="642942"/>
            </a:xfrm>
          </p:grpSpPr>
          <p:sp>
            <p:nvSpPr>
              <p:cNvPr id="22" name="21 Rectángulo redondeado"/>
              <p:cNvSpPr/>
              <p:nvPr/>
            </p:nvSpPr>
            <p:spPr>
              <a:xfrm>
                <a:off x="4000496" y="4357694"/>
                <a:ext cx="857256" cy="64294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Flecha derecha"/>
              <p:cNvSpPr/>
              <p:nvPr/>
            </p:nvSpPr>
            <p:spPr>
              <a:xfrm rot="5400000">
                <a:off x="4198726" y="4406352"/>
                <a:ext cx="481618" cy="670054"/>
              </a:xfrm>
              <a:prstGeom prst="rightArrow">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0" name="9 Grupo"/>
            <p:cNvGrpSpPr/>
            <p:nvPr/>
          </p:nvGrpSpPr>
          <p:grpSpPr>
            <a:xfrm>
              <a:off x="5572132" y="3786190"/>
              <a:ext cx="857256" cy="642942"/>
              <a:chOff x="5572132" y="4357694"/>
              <a:chExt cx="857256" cy="642942"/>
            </a:xfrm>
          </p:grpSpPr>
          <p:sp>
            <p:nvSpPr>
              <p:cNvPr id="20" name="19 Rectángulo redondeado"/>
              <p:cNvSpPr/>
              <p:nvPr/>
            </p:nvSpPr>
            <p:spPr>
              <a:xfrm>
                <a:off x="5572132" y="4357694"/>
                <a:ext cx="857256" cy="64294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Flecha derecha"/>
              <p:cNvSpPr/>
              <p:nvPr/>
            </p:nvSpPr>
            <p:spPr>
              <a:xfrm rot="5400000">
                <a:off x="5770362" y="4406352"/>
                <a:ext cx="481618" cy="67005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7" name="16 Rectángulo"/>
            <p:cNvSpPr/>
            <p:nvPr/>
          </p:nvSpPr>
          <p:spPr>
            <a:xfrm>
              <a:off x="4786314" y="4000504"/>
              <a:ext cx="857256" cy="2143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4357686" y="3500438"/>
              <a:ext cx="214314" cy="3571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Rectángulo"/>
            <p:cNvSpPr/>
            <p:nvPr/>
          </p:nvSpPr>
          <p:spPr>
            <a:xfrm>
              <a:off x="5857884" y="3500438"/>
              <a:ext cx="214314" cy="3571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24" name="23 Imagen" descr="002_ES.gif"/>
          <p:cNvPicPr>
            <a:picLocks noChangeAspect="1"/>
          </p:cNvPicPr>
          <p:nvPr/>
        </p:nvPicPr>
        <p:blipFill>
          <a:blip r:embed="rId4"/>
          <a:stretch>
            <a:fillRect/>
          </a:stretch>
        </p:blipFill>
        <p:spPr>
          <a:xfrm>
            <a:off x="-32" y="142852"/>
            <a:ext cx="4455114" cy="5572140"/>
          </a:xfrm>
          <a:prstGeom prst="rect">
            <a:avLst/>
          </a:prstGeom>
        </p:spPr>
      </p:pic>
      <p:sp>
        <p:nvSpPr>
          <p:cNvPr id="3" name="2 CuadroTexto"/>
          <p:cNvSpPr txBox="1"/>
          <p:nvPr/>
        </p:nvSpPr>
        <p:spPr>
          <a:xfrm>
            <a:off x="214282" y="142852"/>
            <a:ext cx="3143272" cy="571504"/>
          </a:xfrm>
          <a:prstGeom prst="rect">
            <a:avLst/>
          </a:prstGeom>
          <a:noFill/>
        </p:spPr>
        <p:txBody>
          <a:bodyPr wrap="none" rtlCol="0">
            <a:prstTxWarp prst="textPlain">
              <a:avLst/>
            </a:prstTxWarp>
            <a:spAutoFit/>
          </a:bodyPr>
          <a:lstStyle/>
          <a:p>
            <a:r>
              <a:rPr lang="es-CO" sz="8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SALVACION</a:t>
            </a:r>
            <a:endParaRPr lang="es-ES" sz="8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5" name="24 CuadroTexto"/>
          <p:cNvSpPr txBox="1"/>
          <p:nvPr/>
        </p:nvSpPr>
        <p:spPr>
          <a:xfrm>
            <a:off x="2500298" y="3141403"/>
            <a:ext cx="5000660" cy="3477875"/>
          </a:xfrm>
          <a:prstGeom prst="rect">
            <a:avLst/>
          </a:prstGeom>
          <a:noFill/>
        </p:spPr>
        <p:txBody>
          <a:bodyPr wrap="square" rtlCol="0">
            <a:spAutoFit/>
          </a:bodyPr>
          <a:lstStyle/>
          <a:p>
            <a:pPr algn="r"/>
            <a:r>
              <a:rPr lang="es-ES" sz="2200" dirty="0" smtClean="0">
                <a:latin typeface="Georgia" panose="02040502050405020303" pitchFamily="18" charset="0"/>
              </a:rPr>
              <a:t>Carolina, </a:t>
            </a:r>
            <a:endParaRPr lang="es-ES" sz="2200" dirty="0" smtClean="0">
              <a:latin typeface="Georgia" panose="02040502050405020303" pitchFamily="18" charset="0"/>
            </a:endParaRPr>
          </a:p>
          <a:p>
            <a:pPr algn="r"/>
            <a:r>
              <a:rPr lang="es-ES" sz="2200" dirty="0" smtClean="0">
                <a:latin typeface="Georgia" panose="02040502050405020303" pitchFamily="18" charset="0"/>
              </a:rPr>
              <a:t>quien </a:t>
            </a:r>
            <a:r>
              <a:rPr lang="es-ES" sz="2200" dirty="0" smtClean="0">
                <a:latin typeface="Georgia" panose="02040502050405020303" pitchFamily="18" charset="0"/>
              </a:rPr>
              <a:t>trabaja en la oficina de al lado, le sugirió que todas estas diferencias realmente no importan.  “Simplemente encuentra una iglesia que te guste y busca a Dios sinceramente.  No te preocupes por todas estas diferencias ‘menores’ que se enseñan en cada una de estas iglesias”, fue lo que le aconsejó. </a:t>
            </a:r>
            <a:endParaRPr lang="es-ES" sz="2200" dirty="0">
              <a:latin typeface="Georgia" panose="02040502050405020303" pitchFamily="18" charset="0"/>
            </a:endParaRPr>
          </a:p>
        </p:txBody>
      </p:sp>
    </p:spTree>
  </p:cSld>
  <p:clrMapOvr>
    <a:masterClrMapping/>
  </p:clrMapOvr>
  <p:transition>
    <p:split orient="ver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aviso_07.gif"/>
          <p:cNvPicPr>
            <a:picLocks noChangeAspect="1"/>
          </p:cNvPicPr>
          <p:nvPr/>
        </p:nvPicPr>
        <p:blipFill>
          <a:blip r:embed="rId3"/>
          <a:stretch>
            <a:fillRect/>
          </a:stretch>
        </p:blipFill>
        <p:spPr>
          <a:xfrm>
            <a:off x="285721" y="928670"/>
            <a:ext cx="8572559" cy="5929330"/>
          </a:xfrm>
          <a:prstGeom prst="rect">
            <a:avLst/>
          </a:prstGeom>
        </p:spPr>
      </p:pic>
      <p:sp>
        <p:nvSpPr>
          <p:cNvPr id="4" name="3 Rectángulo redondeado"/>
          <p:cNvSpPr/>
          <p:nvPr/>
        </p:nvSpPr>
        <p:spPr>
          <a:xfrm>
            <a:off x="3571868" y="571480"/>
            <a:ext cx="4071966" cy="128588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3573796" y="891115"/>
            <a:ext cx="3998600" cy="830997"/>
          </a:xfrm>
          <a:prstGeom prst="rect">
            <a:avLst/>
          </a:prstGeom>
          <a:noFill/>
        </p:spPr>
        <p:txBody>
          <a:bodyPr wrap="square" rtlCol="0">
            <a:spAutoFit/>
          </a:bodyPr>
          <a:lstStyle/>
          <a:p>
            <a:pPr algn="ctr"/>
            <a:r>
              <a:rPr lang="es-CO" sz="2400" b="1" cap="small" dirty="0" smtClean="0">
                <a:solidFill>
                  <a:schemeClr val="bg1"/>
                </a:solidFill>
                <a:effectLst>
                  <a:outerShdw blurRad="38100" dist="38100" dir="2700000" algn="tl">
                    <a:srgbClr val="000000">
                      <a:alpha val="43137"/>
                    </a:srgbClr>
                  </a:outerShdw>
                </a:effectLst>
                <a:latin typeface="Swis721 BlkCn BT" pitchFamily="34" charset="0"/>
                <a:cs typeface="Times New Roman" pitchFamily="18" charset="0"/>
              </a:rPr>
              <a:t>El Camino de Regreso </a:t>
            </a:r>
          </a:p>
          <a:p>
            <a:pPr algn="ctr"/>
            <a:r>
              <a:rPr lang="es-CO" sz="2400" b="1" cap="small" dirty="0" smtClean="0">
                <a:solidFill>
                  <a:schemeClr val="bg1"/>
                </a:solidFill>
                <a:effectLst>
                  <a:outerShdw blurRad="38100" dist="38100" dir="2700000" algn="tl">
                    <a:srgbClr val="000000">
                      <a:alpha val="43137"/>
                    </a:srgbClr>
                  </a:outerShdw>
                </a:effectLst>
                <a:latin typeface="Swis721 BlkCn BT" pitchFamily="34" charset="0"/>
                <a:cs typeface="Times New Roman" pitchFamily="18" charset="0"/>
              </a:rPr>
              <a:t>a Dios</a:t>
            </a:r>
            <a:endParaRPr lang="es-ES" sz="2400" b="1" cap="small" dirty="0">
              <a:solidFill>
                <a:schemeClr val="bg1"/>
              </a:solidFill>
              <a:effectLst>
                <a:outerShdw blurRad="38100" dist="38100" dir="2700000" algn="tl">
                  <a:srgbClr val="000000">
                    <a:alpha val="43137"/>
                  </a:srgbClr>
                </a:outerShdw>
              </a:effectLst>
              <a:latin typeface="Swis721 BlkCn BT" pitchFamily="34" charset="0"/>
              <a:cs typeface="Times New Roman" pitchFamily="18" charset="0"/>
            </a:endParaRPr>
          </a:p>
        </p:txBody>
      </p:sp>
      <p:sp>
        <p:nvSpPr>
          <p:cNvPr id="6" name="5 CuadroTexto"/>
          <p:cNvSpPr txBox="1"/>
          <p:nvPr/>
        </p:nvSpPr>
        <p:spPr>
          <a:xfrm>
            <a:off x="6215074" y="142852"/>
            <a:ext cx="1319592" cy="369332"/>
          </a:xfrm>
          <a:prstGeom prst="rect">
            <a:avLst/>
          </a:prstGeom>
          <a:noFill/>
        </p:spPr>
        <p:txBody>
          <a:bodyPr wrap="none" rtlCol="0">
            <a:spAutoFit/>
          </a:bodyPr>
          <a:lstStyle/>
          <a:p>
            <a:r>
              <a:rPr lang="es-CO" dirty="0" smtClean="0">
                <a:effectLst>
                  <a:outerShdw blurRad="38100" dist="38100" dir="2700000" algn="tl">
                    <a:srgbClr val="000000">
                      <a:alpha val="43137"/>
                    </a:srgbClr>
                  </a:outerShdw>
                </a:effectLst>
                <a:latin typeface="Swis721 Blk BT" pitchFamily="34" charset="0"/>
              </a:rPr>
              <a:t>LECCION</a:t>
            </a:r>
            <a:endParaRPr lang="es-ES" dirty="0">
              <a:effectLst>
                <a:outerShdw blurRad="38100" dist="38100" dir="2700000" algn="tl">
                  <a:srgbClr val="000000">
                    <a:alpha val="43137"/>
                  </a:srgbClr>
                </a:outerShdw>
              </a:effectLst>
              <a:latin typeface="Swis721 Blk BT" pitchFamily="34" charset="0"/>
            </a:endParaRPr>
          </a:p>
        </p:txBody>
      </p:sp>
      <p:sp>
        <p:nvSpPr>
          <p:cNvPr id="7" name="6 CuadroTexto"/>
          <p:cNvSpPr txBox="1"/>
          <p:nvPr/>
        </p:nvSpPr>
        <p:spPr>
          <a:xfrm>
            <a:off x="8001024" y="142852"/>
            <a:ext cx="588623" cy="830997"/>
          </a:xfrm>
          <a:prstGeom prst="rect">
            <a:avLst/>
          </a:prstGeom>
          <a:noFill/>
        </p:spPr>
        <p:txBody>
          <a:bodyPr wrap="none" rtlCol="0">
            <a:spAutoFit/>
          </a:bodyPr>
          <a:lstStyle/>
          <a:p>
            <a:r>
              <a:rPr lang="es-CO" sz="4800" dirty="0" smtClean="0">
                <a:effectLst>
                  <a:outerShdw blurRad="38100" dist="38100" dir="2700000" algn="tl">
                    <a:srgbClr val="000000">
                      <a:alpha val="43137"/>
                    </a:srgbClr>
                  </a:outerShdw>
                </a:effectLst>
                <a:latin typeface="Swis721 Blk BT" pitchFamily="34" charset="0"/>
              </a:rPr>
              <a:t>2</a:t>
            </a:r>
            <a:endParaRPr lang="es-ES" sz="4800" dirty="0">
              <a:effectLst>
                <a:outerShdw blurRad="38100" dist="38100" dir="2700000" algn="tl">
                  <a:srgbClr val="000000">
                    <a:alpha val="43137"/>
                  </a:srgbClr>
                </a:outerShdw>
              </a:effectLst>
              <a:latin typeface="Swis721 Blk BT" pitchFamily="34" charset="0"/>
            </a:endParaRPr>
          </a:p>
        </p:txBody>
      </p:sp>
      <p:grpSp>
        <p:nvGrpSpPr>
          <p:cNvPr id="8" name="13 Grupo"/>
          <p:cNvGrpSpPr/>
          <p:nvPr/>
        </p:nvGrpSpPr>
        <p:grpSpPr>
          <a:xfrm>
            <a:off x="5000628" y="1714488"/>
            <a:ext cx="2428892" cy="928694"/>
            <a:chOff x="4000496" y="3500438"/>
            <a:chExt cx="2428892" cy="928694"/>
          </a:xfrm>
        </p:grpSpPr>
        <p:grpSp>
          <p:nvGrpSpPr>
            <p:cNvPr id="9" name="10 Grupo"/>
            <p:cNvGrpSpPr/>
            <p:nvPr/>
          </p:nvGrpSpPr>
          <p:grpSpPr>
            <a:xfrm>
              <a:off x="4000496" y="3786190"/>
              <a:ext cx="857256" cy="642942"/>
              <a:chOff x="4000496" y="4357694"/>
              <a:chExt cx="857256" cy="642942"/>
            </a:xfrm>
          </p:grpSpPr>
          <p:sp>
            <p:nvSpPr>
              <p:cNvPr id="22" name="21 Rectángulo redondeado"/>
              <p:cNvSpPr/>
              <p:nvPr/>
            </p:nvSpPr>
            <p:spPr>
              <a:xfrm>
                <a:off x="4000496" y="4357694"/>
                <a:ext cx="857256" cy="64294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Flecha derecha"/>
              <p:cNvSpPr/>
              <p:nvPr/>
            </p:nvSpPr>
            <p:spPr>
              <a:xfrm rot="5400000">
                <a:off x="4198726" y="4406352"/>
                <a:ext cx="481618" cy="670054"/>
              </a:xfrm>
              <a:prstGeom prst="rightArrow">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0" name="9 Grupo"/>
            <p:cNvGrpSpPr/>
            <p:nvPr/>
          </p:nvGrpSpPr>
          <p:grpSpPr>
            <a:xfrm>
              <a:off x="5572132" y="3786190"/>
              <a:ext cx="857256" cy="642942"/>
              <a:chOff x="5572132" y="4357694"/>
              <a:chExt cx="857256" cy="642942"/>
            </a:xfrm>
          </p:grpSpPr>
          <p:sp>
            <p:nvSpPr>
              <p:cNvPr id="20" name="19 Rectángulo redondeado"/>
              <p:cNvSpPr/>
              <p:nvPr/>
            </p:nvSpPr>
            <p:spPr>
              <a:xfrm>
                <a:off x="5572132" y="4357694"/>
                <a:ext cx="857256" cy="64294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Flecha derecha"/>
              <p:cNvSpPr/>
              <p:nvPr/>
            </p:nvSpPr>
            <p:spPr>
              <a:xfrm rot="5400000">
                <a:off x="5770362" y="4406352"/>
                <a:ext cx="481618" cy="67005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7" name="16 Rectángulo"/>
            <p:cNvSpPr/>
            <p:nvPr/>
          </p:nvSpPr>
          <p:spPr>
            <a:xfrm>
              <a:off x="4786314" y="4000504"/>
              <a:ext cx="857256" cy="2143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4357686" y="3500438"/>
              <a:ext cx="214314" cy="3571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Rectángulo"/>
            <p:cNvSpPr/>
            <p:nvPr/>
          </p:nvSpPr>
          <p:spPr>
            <a:xfrm>
              <a:off x="5857884" y="3500438"/>
              <a:ext cx="214314" cy="3571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24" name="23 Imagen" descr="002_ES.gif"/>
          <p:cNvPicPr>
            <a:picLocks noChangeAspect="1"/>
          </p:cNvPicPr>
          <p:nvPr/>
        </p:nvPicPr>
        <p:blipFill>
          <a:blip r:embed="rId4"/>
          <a:stretch>
            <a:fillRect/>
          </a:stretch>
        </p:blipFill>
        <p:spPr>
          <a:xfrm>
            <a:off x="-32" y="142852"/>
            <a:ext cx="4455114" cy="5572140"/>
          </a:xfrm>
          <a:prstGeom prst="rect">
            <a:avLst/>
          </a:prstGeom>
        </p:spPr>
      </p:pic>
      <p:sp>
        <p:nvSpPr>
          <p:cNvPr id="3" name="2 CuadroTexto"/>
          <p:cNvSpPr txBox="1"/>
          <p:nvPr/>
        </p:nvSpPr>
        <p:spPr>
          <a:xfrm>
            <a:off x="214282" y="142852"/>
            <a:ext cx="3143272" cy="571504"/>
          </a:xfrm>
          <a:prstGeom prst="rect">
            <a:avLst/>
          </a:prstGeom>
          <a:noFill/>
        </p:spPr>
        <p:txBody>
          <a:bodyPr wrap="none" rtlCol="0">
            <a:prstTxWarp prst="textPlain">
              <a:avLst/>
            </a:prstTxWarp>
            <a:spAutoFit/>
          </a:bodyPr>
          <a:lstStyle/>
          <a:p>
            <a:r>
              <a:rPr lang="es-CO" sz="8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SALVACION</a:t>
            </a:r>
            <a:endParaRPr lang="es-ES" sz="8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5" name="24 CuadroTexto"/>
          <p:cNvSpPr txBox="1"/>
          <p:nvPr/>
        </p:nvSpPr>
        <p:spPr>
          <a:xfrm>
            <a:off x="2428860" y="2841162"/>
            <a:ext cx="5214974" cy="4093428"/>
          </a:xfrm>
          <a:prstGeom prst="rect">
            <a:avLst/>
          </a:prstGeom>
          <a:noFill/>
        </p:spPr>
        <p:txBody>
          <a:bodyPr wrap="square" rtlCol="0">
            <a:spAutoFit/>
          </a:bodyPr>
          <a:lstStyle/>
          <a:p>
            <a:pPr algn="r"/>
            <a:r>
              <a:rPr lang="es-ES" sz="2000" dirty="0" smtClean="0">
                <a:latin typeface="Georgia" panose="02040502050405020303" pitchFamily="18" charset="0"/>
              </a:rPr>
              <a:t>Esa tarde almorzaron </a:t>
            </a:r>
            <a:endParaRPr lang="es-ES" sz="2000" dirty="0" smtClean="0">
              <a:latin typeface="Georgia" panose="02040502050405020303" pitchFamily="18" charset="0"/>
            </a:endParaRPr>
          </a:p>
          <a:p>
            <a:pPr algn="r"/>
            <a:r>
              <a:rPr lang="es-ES" sz="2000" dirty="0" smtClean="0">
                <a:latin typeface="Georgia" panose="02040502050405020303" pitchFamily="18" charset="0"/>
              </a:rPr>
              <a:t>con </a:t>
            </a:r>
            <a:r>
              <a:rPr lang="es-ES" sz="2000" dirty="0" smtClean="0">
                <a:latin typeface="Georgia" panose="02040502050405020303" pitchFamily="18" charset="0"/>
              </a:rPr>
              <a:t>Reynaldo, </a:t>
            </a:r>
            <a:endParaRPr lang="es-ES" sz="2000" dirty="0" smtClean="0">
              <a:latin typeface="Georgia" panose="02040502050405020303" pitchFamily="18" charset="0"/>
            </a:endParaRPr>
          </a:p>
          <a:p>
            <a:pPr algn="r"/>
            <a:r>
              <a:rPr lang="es-ES" sz="2000" dirty="0" smtClean="0">
                <a:latin typeface="Georgia" panose="02040502050405020303" pitchFamily="18" charset="0"/>
              </a:rPr>
              <a:t>otro </a:t>
            </a:r>
            <a:r>
              <a:rPr lang="es-ES" sz="2000" dirty="0" smtClean="0">
                <a:latin typeface="Georgia" panose="02040502050405020303" pitchFamily="18" charset="0"/>
              </a:rPr>
              <a:t>compañero de trabajo y un hombre muy religioso.  Reynaldo le indicó que era fácil confundirse cuando escuchamos simplemente lo que los hombres dicen acerca de la salvación.  Le sugirió a Esteban que se comprara una Biblia y empezara a estudiar por sí mismo lo que Dios decía acerca de la salvación.  También se ofreció como voluntario para ayudarle a Esteban a llegar a entender lo que Dios ha dicho acerca de cómo ser salvo. </a:t>
            </a:r>
            <a:endParaRPr lang="es-ES" sz="2000" dirty="0">
              <a:latin typeface="Georgia" panose="02040502050405020303" pitchFamily="18" charset="0"/>
            </a:endParaRPr>
          </a:p>
        </p:txBody>
      </p:sp>
    </p:spTree>
  </p:cSld>
  <p:clrMapOvr>
    <a:masterClrMapping/>
  </p:clrMapOvr>
  <p:transition>
    <p:split orient="ver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0232" y="1844824"/>
            <a:ext cx="4661130" cy="4777924"/>
          </a:xfrm>
          <a:prstGeom prst="rect">
            <a:avLst/>
          </a:prstGeom>
        </p:spPr>
      </p:pic>
      <p:pic>
        <p:nvPicPr>
          <p:cNvPr id="2" name="1 Imagen" descr="lp_01.gif"/>
          <p:cNvPicPr>
            <a:picLocks noChangeAspect="1"/>
          </p:cNvPicPr>
          <p:nvPr/>
        </p:nvPicPr>
        <p:blipFill>
          <a:blip r:embed="rId4"/>
          <a:stretch>
            <a:fillRect/>
          </a:stretch>
        </p:blipFill>
        <p:spPr>
          <a:xfrm>
            <a:off x="6143636" y="504819"/>
            <a:ext cx="2762250" cy="5138759"/>
          </a:xfrm>
          <a:prstGeom prst="rect">
            <a:avLst/>
          </a:prstGeom>
        </p:spPr>
      </p:pic>
      <p:sp>
        <p:nvSpPr>
          <p:cNvPr id="3" name="2 CuadroTexto"/>
          <p:cNvSpPr txBox="1"/>
          <p:nvPr/>
        </p:nvSpPr>
        <p:spPr>
          <a:xfrm>
            <a:off x="214282" y="357166"/>
            <a:ext cx="6500857" cy="461665"/>
          </a:xfrm>
          <a:prstGeom prst="rect">
            <a:avLst/>
          </a:prstGeom>
          <a:noFill/>
        </p:spPr>
        <p:txBody>
          <a:bodyPr wrap="square" rtlCol="0">
            <a:prstTxWarp prst="textPlain">
              <a:avLst/>
            </a:prstTxWarp>
            <a:spAutoFit/>
          </a:bodyPr>
          <a:lstStyle/>
          <a:p>
            <a:r>
              <a:rPr lang="es-ES" sz="2400" dirty="0" smtClean="0">
                <a:solidFill>
                  <a:srgbClr val="C00000"/>
                </a:solidFill>
                <a:effectLst>
                  <a:outerShdw blurRad="38100" dist="38100" dir="2700000" algn="tl">
                    <a:srgbClr val="000000">
                      <a:alpha val="43137"/>
                    </a:srgbClr>
                  </a:outerShdw>
                </a:effectLst>
                <a:latin typeface="Rockwell Extra Bold" pitchFamily="18" charset="0"/>
              </a:rPr>
              <a:t>Una Mirada Más de Cerca</a:t>
            </a:r>
            <a:endParaRPr lang="es-ES" sz="2400" dirty="0">
              <a:solidFill>
                <a:srgbClr val="C00000"/>
              </a:solidFill>
              <a:effectLst>
                <a:outerShdw blurRad="38100" dist="38100" dir="2700000" algn="tl">
                  <a:srgbClr val="000000">
                    <a:alpha val="43137"/>
                  </a:srgbClr>
                </a:outerShdw>
              </a:effectLst>
              <a:latin typeface="Rockwell Extra Bold" pitchFamily="18" charset="0"/>
            </a:endParaRPr>
          </a:p>
        </p:txBody>
      </p:sp>
      <p:sp>
        <p:nvSpPr>
          <p:cNvPr id="4" name="3 CuadroTexto"/>
          <p:cNvSpPr txBox="1"/>
          <p:nvPr/>
        </p:nvSpPr>
        <p:spPr>
          <a:xfrm>
            <a:off x="2000232" y="843961"/>
            <a:ext cx="4220001" cy="584775"/>
          </a:xfrm>
          <a:prstGeom prst="rect">
            <a:avLst/>
          </a:prstGeom>
          <a:noFill/>
        </p:spPr>
        <p:txBody>
          <a:bodyPr wrap="none" rtlCol="0">
            <a:spAutoFit/>
          </a:bodyPr>
          <a:lstStyle/>
          <a:p>
            <a:r>
              <a:rPr lang="es-CO" sz="3200" b="1" dirty="0" smtClean="0">
                <a:effectLst>
                  <a:outerShdw blurRad="38100" dist="38100" dir="2700000" algn="tl">
                    <a:srgbClr val="000000">
                      <a:alpha val="43137"/>
                    </a:srgbClr>
                  </a:outerShdw>
                </a:effectLst>
                <a:latin typeface="Rockwell Condensed" pitchFamily="18" charset="0"/>
              </a:rPr>
              <a:t>a la Historia de Esteban</a:t>
            </a:r>
            <a:endParaRPr lang="es-ES" sz="3200" b="1" dirty="0">
              <a:effectLst>
                <a:outerShdw blurRad="38100" dist="38100" dir="2700000" algn="tl">
                  <a:srgbClr val="000000">
                    <a:alpha val="43137"/>
                  </a:srgbClr>
                </a:outerShdw>
              </a:effectLst>
              <a:latin typeface="Rockwell Condensed" pitchFamily="18" charset="0"/>
            </a:endParaRPr>
          </a:p>
        </p:txBody>
      </p:sp>
      <p:sp>
        <p:nvSpPr>
          <p:cNvPr id="5" name="4 CuadroTexto"/>
          <p:cNvSpPr txBox="1"/>
          <p:nvPr/>
        </p:nvSpPr>
        <p:spPr>
          <a:xfrm>
            <a:off x="214282" y="928670"/>
            <a:ext cx="2000264" cy="2554545"/>
          </a:xfrm>
          <a:prstGeom prst="rect">
            <a:avLst/>
          </a:prstGeom>
          <a:noFill/>
        </p:spPr>
        <p:txBody>
          <a:bodyPr wrap="square" rtlCol="0">
            <a:spAutoFit/>
          </a:bodyPr>
          <a:lstStyle/>
          <a:p>
            <a:r>
              <a:rPr lang="es-ES" sz="4000" dirty="0" smtClean="0">
                <a:latin typeface="OzHandicraft BT" pitchFamily="66" charset="0"/>
              </a:rPr>
              <a:t>La </a:t>
            </a:r>
          </a:p>
          <a:p>
            <a:r>
              <a:rPr lang="es-ES" sz="4000" dirty="0" smtClean="0">
                <a:latin typeface="OzHandicraft BT" pitchFamily="66" charset="0"/>
              </a:rPr>
              <a:t>Experiencia </a:t>
            </a:r>
          </a:p>
          <a:p>
            <a:r>
              <a:rPr lang="es-ES" sz="4000" dirty="0" smtClean="0">
                <a:latin typeface="OzHandicraft BT" pitchFamily="66" charset="0"/>
              </a:rPr>
              <a:t>de </a:t>
            </a:r>
          </a:p>
          <a:p>
            <a:r>
              <a:rPr lang="es-ES" sz="4000" dirty="0" smtClean="0">
                <a:latin typeface="OzHandicraft BT" pitchFamily="66" charset="0"/>
              </a:rPr>
              <a:t>Esteban</a:t>
            </a:r>
            <a:endParaRPr lang="es-ES" sz="4800" dirty="0">
              <a:latin typeface="OzHandicraft BT" pitchFamily="66" charset="0"/>
            </a:endParaRPr>
          </a:p>
        </p:txBody>
      </p:sp>
      <p:cxnSp>
        <p:nvCxnSpPr>
          <p:cNvPr id="7" name="6 Conector recto"/>
          <p:cNvCxnSpPr/>
          <p:nvPr/>
        </p:nvCxnSpPr>
        <p:spPr>
          <a:xfrm rot="5400000">
            <a:off x="-785850" y="3643314"/>
            <a:ext cx="528641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1285852" y="1428736"/>
            <a:ext cx="3357586" cy="158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752057"/>
      </p:ext>
    </p:extLst>
  </p:cSld>
  <p:clrMapOvr>
    <a:masterClrMapping/>
  </p:clrMapOvr>
  <p:transition>
    <p:split orient="ver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lp_01.gif"/>
          <p:cNvPicPr>
            <a:picLocks noChangeAspect="1"/>
          </p:cNvPicPr>
          <p:nvPr/>
        </p:nvPicPr>
        <p:blipFill>
          <a:blip r:embed="rId3"/>
          <a:stretch>
            <a:fillRect/>
          </a:stretch>
        </p:blipFill>
        <p:spPr>
          <a:xfrm>
            <a:off x="6143636" y="504819"/>
            <a:ext cx="2762250" cy="5138759"/>
          </a:xfrm>
          <a:prstGeom prst="rect">
            <a:avLst/>
          </a:prstGeom>
        </p:spPr>
      </p:pic>
      <p:sp>
        <p:nvSpPr>
          <p:cNvPr id="3" name="2 CuadroTexto"/>
          <p:cNvSpPr txBox="1"/>
          <p:nvPr/>
        </p:nvSpPr>
        <p:spPr>
          <a:xfrm>
            <a:off x="214282" y="357166"/>
            <a:ext cx="6500857" cy="461665"/>
          </a:xfrm>
          <a:prstGeom prst="rect">
            <a:avLst/>
          </a:prstGeom>
          <a:noFill/>
        </p:spPr>
        <p:txBody>
          <a:bodyPr wrap="square" rtlCol="0">
            <a:prstTxWarp prst="textPlain">
              <a:avLst/>
            </a:prstTxWarp>
            <a:spAutoFit/>
          </a:bodyPr>
          <a:lstStyle/>
          <a:p>
            <a:r>
              <a:rPr lang="es-ES" sz="2400" dirty="0" smtClean="0">
                <a:solidFill>
                  <a:srgbClr val="C00000"/>
                </a:solidFill>
                <a:effectLst>
                  <a:outerShdw blurRad="38100" dist="38100" dir="2700000" algn="tl">
                    <a:srgbClr val="000000">
                      <a:alpha val="43137"/>
                    </a:srgbClr>
                  </a:outerShdw>
                </a:effectLst>
                <a:latin typeface="Rockwell Extra Bold" pitchFamily="18" charset="0"/>
              </a:rPr>
              <a:t>Una Mirada Más de Cerca</a:t>
            </a:r>
            <a:endParaRPr lang="es-ES" sz="2400" dirty="0">
              <a:solidFill>
                <a:srgbClr val="C00000"/>
              </a:solidFill>
              <a:effectLst>
                <a:outerShdw blurRad="38100" dist="38100" dir="2700000" algn="tl">
                  <a:srgbClr val="000000">
                    <a:alpha val="43137"/>
                  </a:srgbClr>
                </a:outerShdw>
              </a:effectLst>
              <a:latin typeface="Rockwell Extra Bold" pitchFamily="18" charset="0"/>
            </a:endParaRPr>
          </a:p>
        </p:txBody>
      </p:sp>
      <p:sp>
        <p:nvSpPr>
          <p:cNvPr id="4" name="3 CuadroTexto"/>
          <p:cNvSpPr txBox="1"/>
          <p:nvPr/>
        </p:nvSpPr>
        <p:spPr>
          <a:xfrm>
            <a:off x="2000232" y="843961"/>
            <a:ext cx="4220001" cy="584775"/>
          </a:xfrm>
          <a:prstGeom prst="rect">
            <a:avLst/>
          </a:prstGeom>
          <a:noFill/>
        </p:spPr>
        <p:txBody>
          <a:bodyPr wrap="none" rtlCol="0">
            <a:spAutoFit/>
          </a:bodyPr>
          <a:lstStyle/>
          <a:p>
            <a:r>
              <a:rPr lang="es-CO" sz="3200" b="1" dirty="0" smtClean="0">
                <a:effectLst>
                  <a:outerShdw blurRad="38100" dist="38100" dir="2700000" algn="tl">
                    <a:srgbClr val="000000">
                      <a:alpha val="43137"/>
                    </a:srgbClr>
                  </a:outerShdw>
                </a:effectLst>
                <a:latin typeface="Rockwell Condensed" pitchFamily="18" charset="0"/>
              </a:rPr>
              <a:t>a la Historia de Esteban</a:t>
            </a:r>
            <a:endParaRPr lang="es-ES" sz="3200" b="1" dirty="0">
              <a:effectLst>
                <a:outerShdw blurRad="38100" dist="38100" dir="2700000" algn="tl">
                  <a:srgbClr val="000000">
                    <a:alpha val="43137"/>
                  </a:srgbClr>
                </a:outerShdw>
              </a:effectLst>
              <a:latin typeface="Rockwell Condensed" pitchFamily="18" charset="0"/>
            </a:endParaRPr>
          </a:p>
        </p:txBody>
      </p:sp>
      <p:sp>
        <p:nvSpPr>
          <p:cNvPr id="5" name="4 CuadroTexto"/>
          <p:cNvSpPr txBox="1"/>
          <p:nvPr/>
        </p:nvSpPr>
        <p:spPr>
          <a:xfrm>
            <a:off x="214282" y="928670"/>
            <a:ext cx="2000264" cy="2554545"/>
          </a:xfrm>
          <a:prstGeom prst="rect">
            <a:avLst/>
          </a:prstGeom>
          <a:noFill/>
        </p:spPr>
        <p:txBody>
          <a:bodyPr wrap="square" rtlCol="0">
            <a:spAutoFit/>
          </a:bodyPr>
          <a:lstStyle/>
          <a:p>
            <a:r>
              <a:rPr lang="es-ES" sz="4000" dirty="0" smtClean="0">
                <a:latin typeface="OzHandicraft BT" pitchFamily="66" charset="0"/>
              </a:rPr>
              <a:t>La </a:t>
            </a:r>
          </a:p>
          <a:p>
            <a:r>
              <a:rPr lang="es-ES" sz="4000" dirty="0" smtClean="0">
                <a:latin typeface="OzHandicraft BT" pitchFamily="66" charset="0"/>
              </a:rPr>
              <a:t>Experiencia </a:t>
            </a:r>
          </a:p>
          <a:p>
            <a:r>
              <a:rPr lang="es-ES" sz="4000" dirty="0" smtClean="0">
                <a:latin typeface="OzHandicraft BT" pitchFamily="66" charset="0"/>
              </a:rPr>
              <a:t>de </a:t>
            </a:r>
          </a:p>
          <a:p>
            <a:r>
              <a:rPr lang="es-ES" sz="4000" dirty="0" smtClean="0">
                <a:latin typeface="OzHandicraft BT" pitchFamily="66" charset="0"/>
              </a:rPr>
              <a:t>Esteban</a:t>
            </a:r>
            <a:endParaRPr lang="es-ES" sz="4800" dirty="0">
              <a:latin typeface="OzHandicraft BT" pitchFamily="66" charset="0"/>
            </a:endParaRPr>
          </a:p>
        </p:txBody>
      </p:sp>
      <p:cxnSp>
        <p:nvCxnSpPr>
          <p:cNvPr id="7" name="6 Conector recto"/>
          <p:cNvCxnSpPr/>
          <p:nvPr/>
        </p:nvCxnSpPr>
        <p:spPr>
          <a:xfrm rot="5400000">
            <a:off x="-785850" y="3643314"/>
            <a:ext cx="528641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1285852" y="1428736"/>
            <a:ext cx="3357586" cy="158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2214598" y="1714488"/>
            <a:ext cx="4143352" cy="2677656"/>
          </a:xfrm>
          <a:prstGeom prst="rect">
            <a:avLst/>
          </a:prstGeom>
          <a:noFill/>
        </p:spPr>
        <p:txBody>
          <a:bodyPr wrap="square">
            <a:spAutoFit/>
          </a:bodyPr>
          <a:lstStyle/>
          <a:p>
            <a:pPr algn="just">
              <a:defRPr/>
            </a:pPr>
            <a:r>
              <a:rPr lang="es-ES" sz="2400" dirty="0" smtClean="0"/>
              <a:t>Escoja una palabra que crea que es la que describe mejor cómo debe haberse sentido Esteban después de visitar todas estas iglesias diferentes.  También, explique por qué escogió esta palabra.</a:t>
            </a:r>
            <a:endParaRPr lang="en-US" sz="2400" dirty="0">
              <a:effectLst>
                <a:outerShdw blurRad="38100" dist="38100" dir="2700000" algn="tl">
                  <a:srgbClr val="000000">
                    <a:alpha val="43137"/>
                  </a:srgbClr>
                </a:outerShdw>
              </a:effectLst>
            </a:endParaRPr>
          </a:p>
        </p:txBody>
      </p:sp>
      <p:sp>
        <p:nvSpPr>
          <p:cNvPr id="13" name="12 CuadroTexto"/>
          <p:cNvSpPr txBox="1"/>
          <p:nvPr/>
        </p:nvSpPr>
        <p:spPr>
          <a:xfrm>
            <a:off x="2213406" y="4581128"/>
            <a:ext cx="5454938" cy="830997"/>
          </a:xfrm>
          <a:prstGeom prst="rect">
            <a:avLst/>
          </a:prstGeom>
          <a:noFill/>
        </p:spPr>
        <p:txBody>
          <a:bodyPr wrap="square" rtlCol="0">
            <a:spAutoFit/>
          </a:bodyPr>
          <a:lstStyle/>
          <a:p>
            <a:r>
              <a:rPr lang="es-ES" sz="2400" dirty="0" smtClean="0"/>
              <a:t>Mi Palabra: _____________________ </a:t>
            </a:r>
          </a:p>
          <a:p>
            <a:r>
              <a:rPr lang="es-CO" sz="2400" dirty="0" smtClean="0"/>
              <a:t>Explique: _______________________</a:t>
            </a:r>
            <a:endParaRPr lang="es-ES" sz="2400" dirty="0"/>
          </a:p>
        </p:txBody>
      </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2403" y="1754821"/>
            <a:ext cx="341003" cy="347962"/>
          </a:xfrm>
          <a:prstGeom prst="rect">
            <a:avLst/>
          </a:prstGeom>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3059392"/>
            <a:ext cx="3600400" cy="3546394"/>
          </a:xfrm>
          <a:prstGeom prst="rect">
            <a:avLst/>
          </a:prstGeom>
        </p:spPr>
      </p:pic>
      <p:sp>
        <p:nvSpPr>
          <p:cNvPr id="3" name="2 CuadroTexto"/>
          <p:cNvSpPr txBox="1"/>
          <p:nvPr/>
        </p:nvSpPr>
        <p:spPr>
          <a:xfrm>
            <a:off x="214282" y="357166"/>
            <a:ext cx="6500857" cy="461665"/>
          </a:xfrm>
          <a:prstGeom prst="rect">
            <a:avLst/>
          </a:prstGeom>
          <a:noFill/>
        </p:spPr>
        <p:txBody>
          <a:bodyPr wrap="square" rtlCol="0">
            <a:prstTxWarp prst="textPlain">
              <a:avLst/>
            </a:prstTxWarp>
            <a:spAutoFit/>
          </a:bodyPr>
          <a:lstStyle/>
          <a:p>
            <a:r>
              <a:rPr lang="es-ES" sz="2400" dirty="0" smtClean="0">
                <a:solidFill>
                  <a:srgbClr val="C00000"/>
                </a:solidFill>
                <a:effectLst>
                  <a:outerShdw blurRad="38100" dist="38100" dir="2700000" algn="tl">
                    <a:srgbClr val="000000">
                      <a:alpha val="43137"/>
                    </a:srgbClr>
                  </a:outerShdw>
                </a:effectLst>
                <a:latin typeface="Rockwell Extra Bold" pitchFamily="18" charset="0"/>
              </a:rPr>
              <a:t>Una Mirada Más de Cerca</a:t>
            </a:r>
            <a:endParaRPr lang="es-ES" sz="2400" dirty="0">
              <a:solidFill>
                <a:srgbClr val="C00000"/>
              </a:solidFill>
              <a:effectLst>
                <a:outerShdw blurRad="38100" dist="38100" dir="2700000" algn="tl">
                  <a:srgbClr val="000000">
                    <a:alpha val="43137"/>
                  </a:srgbClr>
                </a:outerShdw>
              </a:effectLst>
              <a:latin typeface="Rockwell Extra Bold" pitchFamily="18" charset="0"/>
            </a:endParaRPr>
          </a:p>
        </p:txBody>
      </p:sp>
      <p:sp>
        <p:nvSpPr>
          <p:cNvPr id="4" name="3 CuadroTexto"/>
          <p:cNvSpPr txBox="1"/>
          <p:nvPr/>
        </p:nvSpPr>
        <p:spPr>
          <a:xfrm>
            <a:off x="2000232" y="843961"/>
            <a:ext cx="4220001" cy="584775"/>
          </a:xfrm>
          <a:prstGeom prst="rect">
            <a:avLst/>
          </a:prstGeom>
          <a:noFill/>
        </p:spPr>
        <p:txBody>
          <a:bodyPr wrap="none" rtlCol="0">
            <a:spAutoFit/>
          </a:bodyPr>
          <a:lstStyle/>
          <a:p>
            <a:r>
              <a:rPr lang="es-CO" sz="3200" b="1" dirty="0" smtClean="0">
                <a:effectLst>
                  <a:outerShdw blurRad="38100" dist="38100" dir="2700000" algn="tl">
                    <a:srgbClr val="000000">
                      <a:alpha val="43137"/>
                    </a:srgbClr>
                  </a:outerShdw>
                </a:effectLst>
                <a:latin typeface="Rockwell Condensed" pitchFamily="18" charset="0"/>
              </a:rPr>
              <a:t>a la Historia de Esteban</a:t>
            </a:r>
            <a:endParaRPr lang="es-ES" sz="3200" b="1" dirty="0">
              <a:effectLst>
                <a:outerShdw blurRad="38100" dist="38100" dir="2700000" algn="tl">
                  <a:srgbClr val="000000">
                    <a:alpha val="43137"/>
                  </a:srgbClr>
                </a:outerShdw>
              </a:effectLst>
              <a:latin typeface="Rockwell Condensed" pitchFamily="18" charset="0"/>
            </a:endParaRPr>
          </a:p>
        </p:txBody>
      </p:sp>
      <p:sp>
        <p:nvSpPr>
          <p:cNvPr id="5" name="4 CuadroTexto"/>
          <p:cNvSpPr txBox="1"/>
          <p:nvPr/>
        </p:nvSpPr>
        <p:spPr>
          <a:xfrm>
            <a:off x="214282" y="928670"/>
            <a:ext cx="2000264" cy="2554545"/>
          </a:xfrm>
          <a:prstGeom prst="rect">
            <a:avLst/>
          </a:prstGeom>
          <a:noFill/>
        </p:spPr>
        <p:txBody>
          <a:bodyPr wrap="square" rtlCol="0">
            <a:spAutoFit/>
          </a:bodyPr>
          <a:lstStyle/>
          <a:p>
            <a:r>
              <a:rPr lang="es-ES" sz="4000" dirty="0" smtClean="0">
                <a:latin typeface="OzHandicraft BT" pitchFamily="66" charset="0"/>
              </a:rPr>
              <a:t>La </a:t>
            </a:r>
          </a:p>
          <a:p>
            <a:r>
              <a:rPr lang="es-ES" sz="4000" dirty="0" smtClean="0">
                <a:latin typeface="OzHandicraft BT" pitchFamily="66" charset="0"/>
              </a:rPr>
              <a:t>Experiencia </a:t>
            </a:r>
          </a:p>
          <a:p>
            <a:r>
              <a:rPr lang="es-ES" sz="4000" dirty="0" smtClean="0">
                <a:latin typeface="OzHandicraft BT" pitchFamily="66" charset="0"/>
              </a:rPr>
              <a:t>de </a:t>
            </a:r>
          </a:p>
          <a:p>
            <a:r>
              <a:rPr lang="es-ES" sz="4000" dirty="0" smtClean="0">
                <a:latin typeface="OzHandicraft BT" pitchFamily="66" charset="0"/>
              </a:rPr>
              <a:t>Esteban</a:t>
            </a:r>
            <a:endParaRPr lang="es-ES" sz="4800" dirty="0">
              <a:latin typeface="OzHandicraft BT" pitchFamily="66" charset="0"/>
            </a:endParaRPr>
          </a:p>
        </p:txBody>
      </p:sp>
      <p:cxnSp>
        <p:nvCxnSpPr>
          <p:cNvPr id="7" name="6 Conector recto"/>
          <p:cNvCxnSpPr/>
          <p:nvPr/>
        </p:nvCxnSpPr>
        <p:spPr>
          <a:xfrm rot="5400000">
            <a:off x="-785850" y="3643314"/>
            <a:ext cx="528641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1285852" y="1428736"/>
            <a:ext cx="3357586" cy="158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2627784" y="1714488"/>
            <a:ext cx="5832648" cy="1569660"/>
          </a:xfrm>
          <a:prstGeom prst="rect">
            <a:avLst/>
          </a:prstGeom>
          <a:noFill/>
        </p:spPr>
        <p:txBody>
          <a:bodyPr wrap="square">
            <a:spAutoFit/>
          </a:bodyPr>
          <a:lstStyle/>
          <a:p>
            <a:pPr>
              <a:defRPr/>
            </a:pPr>
            <a:r>
              <a:rPr lang="es-ES" sz="3200" dirty="0" smtClean="0"/>
              <a:t>¿Cree usted que hay personas en nuestro mundo que estén confundidas, tal como Esteban? </a:t>
            </a:r>
            <a:endParaRPr lang="en-US" sz="3200" dirty="0">
              <a:effectLst>
                <a:outerShdw blurRad="38100" dist="38100" dir="2700000" algn="tl">
                  <a:srgbClr val="000000">
                    <a:alpha val="43137"/>
                  </a:srgbClr>
                </a:outerShdw>
              </a:effectLst>
            </a:endParaRPr>
          </a:p>
        </p:txBody>
      </p:sp>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7564" y="1714488"/>
            <a:ext cx="570908" cy="626368"/>
          </a:xfrm>
          <a:prstGeom prst="rect">
            <a:avLst/>
          </a:prstGeom>
        </p:spPr>
      </p:pic>
      <p:sp>
        <p:nvSpPr>
          <p:cNvPr id="14" name="13 CuadroTexto"/>
          <p:cNvSpPr txBox="1"/>
          <p:nvPr/>
        </p:nvSpPr>
        <p:spPr>
          <a:xfrm>
            <a:off x="6038192" y="3774048"/>
            <a:ext cx="389850" cy="369332"/>
          </a:xfrm>
          <a:prstGeom prst="rect">
            <a:avLst/>
          </a:prstGeom>
          <a:noFill/>
        </p:spPr>
        <p:txBody>
          <a:bodyPr wrap="none" rtlCol="0">
            <a:spAutoFit/>
          </a:bodyPr>
          <a:lstStyle/>
          <a:p>
            <a:r>
              <a:rPr lang="es-ES" dirty="0" smtClean="0">
                <a:latin typeface="Wingdings" pitchFamily="2" charset="2"/>
              </a:rPr>
              <a:t>o</a:t>
            </a:r>
            <a:endParaRPr lang="es-ES" dirty="0">
              <a:latin typeface="Wingdings" pitchFamily="2" charset="2"/>
            </a:endParaRPr>
          </a:p>
        </p:txBody>
      </p:sp>
      <p:sp>
        <p:nvSpPr>
          <p:cNvPr id="15" name="14 CuadroTexto"/>
          <p:cNvSpPr txBox="1"/>
          <p:nvPr/>
        </p:nvSpPr>
        <p:spPr>
          <a:xfrm>
            <a:off x="6323944" y="3717032"/>
            <a:ext cx="409086" cy="461665"/>
          </a:xfrm>
          <a:prstGeom prst="rect">
            <a:avLst/>
          </a:prstGeom>
          <a:noFill/>
        </p:spPr>
        <p:txBody>
          <a:bodyPr wrap="none" rtlCol="0">
            <a:spAutoFit/>
          </a:bodyPr>
          <a:lstStyle/>
          <a:p>
            <a:r>
              <a:rPr lang="es-ES" sz="2400" dirty="0" smtClean="0">
                <a:latin typeface="Arial Narrow" pitchFamily="34" charset="0"/>
              </a:rPr>
              <a:t>Si</a:t>
            </a:r>
            <a:endParaRPr lang="es-ES" sz="2400" dirty="0">
              <a:latin typeface="Arial Narrow" pitchFamily="34" charset="0"/>
            </a:endParaRPr>
          </a:p>
        </p:txBody>
      </p:sp>
      <p:sp>
        <p:nvSpPr>
          <p:cNvPr id="16" name="15 CuadroTexto"/>
          <p:cNvSpPr txBox="1"/>
          <p:nvPr/>
        </p:nvSpPr>
        <p:spPr>
          <a:xfrm>
            <a:off x="6038192" y="4350112"/>
            <a:ext cx="389850" cy="369332"/>
          </a:xfrm>
          <a:prstGeom prst="rect">
            <a:avLst/>
          </a:prstGeom>
          <a:noFill/>
        </p:spPr>
        <p:txBody>
          <a:bodyPr wrap="none" rtlCol="0">
            <a:spAutoFit/>
          </a:bodyPr>
          <a:lstStyle/>
          <a:p>
            <a:r>
              <a:rPr lang="es-ES" dirty="0" smtClean="0">
                <a:latin typeface="Wingdings" pitchFamily="2" charset="2"/>
              </a:rPr>
              <a:t>o</a:t>
            </a:r>
            <a:endParaRPr lang="es-ES" dirty="0">
              <a:latin typeface="Wingdings" pitchFamily="2" charset="2"/>
            </a:endParaRPr>
          </a:p>
        </p:txBody>
      </p:sp>
      <p:sp>
        <p:nvSpPr>
          <p:cNvPr id="17" name="16 CuadroTexto"/>
          <p:cNvSpPr txBox="1"/>
          <p:nvPr/>
        </p:nvSpPr>
        <p:spPr>
          <a:xfrm>
            <a:off x="6323944" y="4257779"/>
            <a:ext cx="508473" cy="461665"/>
          </a:xfrm>
          <a:prstGeom prst="rect">
            <a:avLst/>
          </a:prstGeom>
          <a:noFill/>
        </p:spPr>
        <p:txBody>
          <a:bodyPr wrap="none" rtlCol="0">
            <a:spAutoFit/>
          </a:bodyPr>
          <a:lstStyle/>
          <a:p>
            <a:r>
              <a:rPr lang="es-ES" sz="2400" dirty="0" smtClean="0">
                <a:latin typeface="Arial Narrow" pitchFamily="34" charset="0"/>
              </a:rPr>
              <a:t>No</a:t>
            </a:r>
            <a:endParaRPr lang="es-ES" sz="2400" dirty="0">
              <a:latin typeface="Arial Narrow" pitchFamily="34" charset="0"/>
            </a:endParaRPr>
          </a:p>
        </p:txBody>
      </p:sp>
      <p:sp>
        <p:nvSpPr>
          <p:cNvPr id="18" name="17 CuadroTexto"/>
          <p:cNvSpPr txBox="1"/>
          <p:nvPr/>
        </p:nvSpPr>
        <p:spPr>
          <a:xfrm>
            <a:off x="6300192" y="4839543"/>
            <a:ext cx="1436612" cy="461665"/>
          </a:xfrm>
          <a:prstGeom prst="rect">
            <a:avLst/>
          </a:prstGeom>
          <a:noFill/>
        </p:spPr>
        <p:txBody>
          <a:bodyPr wrap="none" rtlCol="0">
            <a:spAutoFit/>
          </a:bodyPr>
          <a:lstStyle/>
          <a:p>
            <a:r>
              <a:rPr lang="es-ES" sz="2400" dirty="0" smtClean="0">
                <a:latin typeface="Arial Narrow" pitchFamily="34" charset="0"/>
              </a:rPr>
              <a:t>¿Por qué? </a:t>
            </a:r>
            <a:endParaRPr lang="es-ES" sz="2400" dirty="0">
              <a:latin typeface="Arial Narrow" pitchFamily="34" charset="0"/>
            </a:endParaRPr>
          </a:p>
        </p:txBody>
      </p:sp>
      <p:pic>
        <p:nvPicPr>
          <p:cNvPr id="19" name="18 Imagen" descr="lp_01.gif"/>
          <p:cNvPicPr>
            <a:picLocks noChangeAspect="1"/>
          </p:cNvPicPr>
          <p:nvPr/>
        </p:nvPicPr>
        <p:blipFill>
          <a:blip r:embed="rId5"/>
          <a:stretch>
            <a:fillRect/>
          </a:stretch>
        </p:blipFill>
        <p:spPr>
          <a:xfrm flipH="1">
            <a:off x="160035" y="3459076"/>
            <a:ext cx="1693594" cy="3150682"/>
          </a:xfrm>
          <a:prstGeom prst="rect">
            <a:avLst/>
          </a:prstGeom>
        </p:spPr>
      </p:pic>
    </p:spTree>
    <p:extLst>
      <p:ext uri="{BB962C8B-B14F-4D97-AF65-F5344CB8AC3E}">
        <p14:creationId xmlns:p14="http://schemas.microsoft.com/office/powerpoint/2010/main" val="1543015533"/>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6079" y="1384300"/>
            <a:ext cx="6807200" cy="5473700"/>
          </a:xfrm>
          <a:prstGeom prst="rect">
            <a:avLst/>
          </a:prstGeom>
        </p:spPr>
      </p:pic>
      <p:sp>
        <p:nvSpPr>
          <p:cNvPr id="3" name="2 CuadroTexto"/>
          <p:cNvSpPr txBox="1"/>
          <p:nvPr/>
        </p:nvSpPr>
        <p:spPr>
          <a:xfrm>
            <a:off x="214282" y="357166"/>
            <a:ext cx="6500857" cy="461665"/>
          </a:xfrm>
          <a:prstGeom prst="rect">
            <a:avLst/>
          </a:prstGeom>
          <a:noFill/>
        </p:spPr>
        <p:txBody>
          <a:bodyPr wrap="square" rtlCol="0">
            <a:prstTxWarp prst="textPlain">
              <a:avLst/>
            </a:prstTxWarp>
            <a:spAutoFit/>
          </a:bodyPr>
          <a:lstStyle/>
          <a:p>
            <a:r>
              <a:rPr lang="es-ES" sz="2400" dirty="0" smtClean="0">
                <a:solidFill>
                  <a:srgbClr val="C00000"/>
                </a:solidFill>
                <a:effectLst>
                  <a:outerShdw blurRad="38100" dist="38100" dir="2700000" algn="tl">
                    <a:srgbClr val="000000">
                      <a:alpha val="43137"/>
                    </a:srgbClr>
                  </a:outerShdw>
                </a:effectLst>
                <a:latin typeface="Rockwell Extra Bold" pitchFamily="18" charset="0"/>
              </a:rPr>
              <a:t>Una Mirada Más de Cerca</a:t>
            </a:r>
            <a:endParaRPr lang="es-ES" sz="2400" dirty="0">
              <a:solidFill>
                <a:srgbClr val="C00000"/>
              </a:solidFill>
              <a:effectLst>
                <a:outerShdw blurRad="38100" dist="38100" dir="2700000" algn="tl">
                  <a:srgbClr val="000000">
                    <a:alpha val="43137"/>
                  </a:srgbClr>
                </a:outerShdw>
              </a:effectLst>
              <a:latin typeface="Rockwell Extra Bold" pitchFamily="18" charset="0"/>
            </a:endParaRPr>
          </a:p>
        </p:txBody>
      </p:sp>
      <p:sp>
        <p:nvSpPr>
          <p:cNvPr id="4" name="3 CuadroTexto"/>
          <p:cNvSpPr txBox="1"/>
          <p:nvPr/>
        </p:nvSpPr>
        <p:spPr>
          <a:xfrm>
            <a:off x="2000232" y="843961"/>
            <a:ext cx="4220001" cy="584775"/>
          </a:xfrm>
          <a:prstGeom prst="rect">
            <a:avLst/>
          </a:prstGeom>
          <a:noFill/>
        </p:spPr>
        <p:txBody>
          <a:bodyPr wrap="none" rtlCol="0">
            <a:spAutoFit/>
          </a:bodyPr>
          <a:lstStyle/>
          <a:p>
            <a:r>
              <a:rPr lang="es-CO" sz="3200" b="1" dirty="0" smtClean="0">
                <a:effectLst>
                  <a:outerShdw blurRad="38100" dist="38100" dir="2700000" algn="tl">
                    <a:srgbClr val="000000">
                      <a:alpha val="43137"/>
                    </a:srgbClr>
                  </a:outerShdw>
                </a:effectLst>
                <a:latin typeface="Rockwell Condensed" pitchFamily="18" charset="0"/>
              </a:rPr>
              <a:t>a la Historia de Esteban</a:t>
            </a:r>
            <a:endParaRPr lang="es-ES" sz="3200" b="1" dirty="0">
              <a:effectLst>
                <a:outerShdw blurRad="38100" dist="38100" dir="2700000" algn="tl">
                  <a:srgbClr val="000000">
                    <a:alpha val="43137"/>
                  </a:srgbClr>
                </a:outerShdw>
              </a:effectLst>
              <a:latin typeface="Rockwell Condensed" pitchFamily="18" charset="0"/>
            </a:endParaRPr>
          </a:p>
        </p:txBody>
      </p:sp>
      <p:sp>
        <p:nvSpPr>
          <p:cNvPr id="5" name="4 CuadroTexto"/>
          <p:cNvSpPr txBox="1"/>
          <p:nvPr/>
        </p:nvSpPr>
        <p:spPr>
          <a:xfrm>
            <a:off x="214282" y="928670"/>
            <a:ext cx="2000264" cy="2554545"/>
          </a:xfrm>
          <a:prstGeom prst="rect">
            <a:avLst/>
          </a:prstGeom>
          <a:noFill/>
        </p:spPr>
        <p:txBody>
          <a:bodyPr wrap="square" rtlCol="0">
            <a:spAutoFit/>
          </a:bodyPr>
          <a:lstStyle/>
          <a:p>
            <a:r>
              <a:rPr lang="es-ES" sz="4000" dirty="0" smtClean="0">
                <a:latin typeface="OzHandicraft BT" pitchFamily="66" charset="0"/>
              </a:rPr>
              <a:t>La </a:t>
            </a:r>
          </a:p>
          <a:p>
            <a:r>
              <a:rPr lang="es-ES" sz="4000" dirty="0" smtClean="0">
                <a:latin typeface="OzHandicraft BT" pitchFamily="66" charset="0"/>
              </a:rPr>
              <a:t>Experiencia </a:t>
            </a:r>
          </a:p>
          <a:p>
            <a:r>
              <a:rPr lang="es-ES" sz="4000" dirty="0" smtClean="0">
                <a:latin typeface="OzHandicraft BT" pitchFamily="66" charset="0"/>
              </a:rPr>
              <a:t>de </a:t>
            </a:r>
          </a:p>
          <a:p>
            <a:r>
              <a:rPr lang="es-ES" sz="4000" dirty="0" smtClean="0">
                <a:latin typeface="OzHandicraft BT" pitchFamily="66" charset="0"/>
              </a:rPr>
              <a:t>Esteban</a:t>
            </a:r>
            <a:endParaRPr lang="es-ES" sz="4800" dirty="0">
              <a:latin typeface="OzHandicraft BT" pitchFamily="66" charset="0"/>
            </a:endParaRPr>
          </a:p>
        </p:txBody>
      </p:sp>
      <p:cxnSp>
        <p:nvCxnSpPr>
          <p:cNvPr id="7" name="6 Conector recto"/>
          <p:cNvCxnSpPr/>
          <p:nvPr/>
        </p:nvCxnSpPr>
        <p:spPr>
          <a:xfrm rot="5400000">
            <a:off x="-785850" y="3643314"/>
            <a:ext cx="528641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1285852" y="1428736"/>
            <a:ext cx="3357586" cy="158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2627784" y="1700808"/>
            <a:ext cx="5832648" cy="1077218"/>
          </a:xfrm>
          <a:prstGeom prst="rect">
            <a:avLst/>
          </a:prstGeom>
          <a:noFill/>
        </p:spPr>
        <p:txBody>
          <a:bodyPr wrap="square">
            <a:spAutoFit/>
          </a:bodyPr>
          <a:lstStyle/>
          <a:p>
            <a:pPr>
              <a:defRPr/>
            </a:pPr>
            <a:r>
              <a:rPr lang="es-ES" sz="3200" dirty="0" smtClean="0"/>
              <a:t>¿Es así como Dios quiere que sean las cosas?</a:t>
            </a:r>
            <a:endParaRPr lang="en-US" sz="3200" dirty="0">
              <a:effectLst>
                <a:outerShdw blurRad="38100" dist="38100" dir="2700000" algn="tl">
                  <a:srgbClr val="000000">
                    <a:alpha val="43137"/>
                  </a:srgbClr>
                </a:outerShdw>
              </a:effectLst>
            </a:endParaRPr>
          </a:p>
        </p:txBody>
      </p:sp>
      <p:sp>
        <p:nvSpPr>
          <p:cNvPr id="19" name="18 CuadroTexto"/>
          <p:cNvSpPr txBox="1"/>
          <p:nvPr/>
        </p:nvSpPr>
        <p:spPr>
          <a:xfrm>
            <a:off x="2649932" y="2855838"/>
            <a:ext cx="5832648" cy="2554545"/>
          </a:xfrm>
          <a:prstGeom prst="rect">
            <a:avLst/>
          </a:prstGeom>
          <a:noFill/>
        </p:spPr>
        <p:txBody>
          <a:bodyPr wrap="square">
            <a:spAutoFit/>
          </a:bodyPr>
          <a:lstStyle/>
          <a:p>
            <a:pPr>
              <a:defRPr/>
            </a:pPr>
            <a:r>
              <a:rPr lang="es-ES" sz="3200" dirty="0" smtClean="0">
                <a:effectLst>
                  <a:glow rad="101600">
                    <a:schemeClr val="bg1">
                      <a:alpha val="60000"/>
                    </a:schemeClr>
                  </a:glow>
                </a:effectLst>
              </a:rPr>
              <a:t>¿Está El contento con que tengamos todas estas diferentes iglesias enseñando cosas diferentes acerca de cómo ser salvos?</a:t>
            </a:r>
            <a:endParaRPr lang="en-US" sz="3200" dirty="0">
              <a:effectLst>
                <a:glow rad="101600">
                  <a:schemeClr val="bg1">
                    <a:alpha val="60000"/>
                  </a:schemeClr>
                </a:glow>
              </a:effectLst>
            </a:endParaRPr>
          </a:p>
        </p:txBody>
      </p:sp>
      <p:grpSp>
        <p:nvGrpSpPr>
          <p:cNvPr id="10" name="9 Grupo"/>
          <p:cNvGrpSpPr/>
          <p:nvPr/>
        </p:nvGrpSpPr>
        <p:grpSpPr>
          <a:xfrm>
            <a:off x="6948264" y="5522932"/>
            <a:ext cx="794225" cy="1002412"/>
            <a:chOff x="6948264" y="5522932"/>
            <a:chExt cx="794225" cy="1002412"/>
          </a:xfrm>
        </p:grpSpPr>
        <p:sp>
          <p:nvSpPr>
            <p:cNvPr id="21" name="20 CuadroTexto"/>
            <p:cNvSpPr txBox="1"/>
            <p:nvPr/>
          </p:nvSpPr>
          <p:spPr>
            <a:xfrm>
              <a:off x="6948264" y="5579948"/>
              <a:ext cx="389850" cy="369332"/>
            </a:xfrm>
            <a:prstGeom prst="rect">
              <a:avLst/>
            </a:prstGeom>
            <a:noFill/>
          </p:spPr>
          <p:txBody>
            <a:bodyPr wrap="none" rtlCol="0">
              <a:spAutoFit/>
            </a:bodyPr>
            <a:lstStyle/>
            <a:p>
              <a:r>
                <a:rPr lang="es-ES" dirty="0" smtClean="0">
                  <a:latin typeface="Wingdings" pitchFamily="2" charset="2"/>
                </a:rPr>
                <a:t>o</a:t>
              </a:r>
              <a:endParaRPr lang="es-ES" dirty="0">
                <a:latin typeface="Wingdings" pitchFamily="2" charset="2"/>
              </a:endParaRPr>
            </a:p>
          </p:txBody>
        </p:sp>
        <p:sp>
          <p:nvSpPr>
            <p:cNvPr id="22" name="21 CuadroTexto"/>
            <p:cNvSpPr txBox="1"/>
            <p:nvPr/>
          </p:nvSpPr>
          <p:spPr>
            <a:xfrm>
              <a:off x="7234016" y="5522932"/>
              <a:ext cx="409086" cy="461665"/>
            </a:xfrm>
            <a:prstGeom prst="rect">
              <a:avLst/>
            </a:prstGeom>
            <a:noFill/>
          </p:spPr>
          <p:txBody>
            <a:bodyPr wrap="none" rtlCol="0">
              <a:spAutoFit/>
            </a:bodyPr>
            <a:lstStyle/>
            <a:p>
              <a:r>
                <a:rPr lang="es-ES" sz="2400" dirty="0" smtClean="0">
                  <a:latin typeface="Arial Narrow" pitchFamily="34" charset="0"/>
                </a:rPr>
                <a:t>Si</a:t>
              </a:r>
              <a:endParaRPr lang="es-ES" sz="2400" dirty="0">
                <a:latin typeface="Arial Narrow" pitchFamily="34" charset="0"/>
              </a:endParaRPr>
            </a:p>
          </p:txBody>
        </p:sp>
        <p:sp>
          <p:nvSpPr>
            <p:cNvPr id="23" name="22 CuadroTexto"/>
            <p:cNvSpPr txBox="1"/>
            <p:nvPr/>
          </p:nvSpPr>
          <p:spPr>
            <a:xfrm>
              <a:off x="6948264" y="6156012"/>
              <a:ext cx="389850" cy="369332"/>
            </a:xfrm>
            <a:prstGeom prst="rect">
              <a:avLst/>
            </a:prstGeom>
            <a:noFill/>
          </p:spPr>
          <p:txBody>
            <a:bodyPr wrap="none" rtlCol="0">
              <a:spAutoFit/>
            </a:bodyPr>
            <a:lstStyle/>
            <a:p>
              <a:r>
                <a:rPr lang="es-ES" dirty="0" smtClean="0">
                  <a:latin typeface="Wingdings" pitchFamily="2" charset="2"/>
                </a:rPr>
                <a:t>o</a:t>
              </a:r>
              <a:endParaRPr lang="es-ES" dirty="0">
                <a:latin typeface="Wingdings" pitchFamily="2" charset="2"/>
              </a:endParaRPr>
            </a:p>
          </p:txBody>
        </p:sp>
        <p:sp>
          <p:nvSpPr>
            <p:cNvPr id="24" name="23 CuadroTexto"/>
            <p:cNvSpPr txBox="1"/>
            <p:nvPr/>
          </p:nvSpPr>
          <p:spPr>
            <a:xfrm>
              <a:off x="7234016" y="6063679"/>
              <a:ext cx="508473" cy="461665"/>
            </a:xfrm>
            <a:prstGeom prst="rect">
              <a:avLst/>
            </a:prstGeom>
            <a:noFill/>
          </p:spPr>
          <p:txBody>
            <a:bodyPr wrap="none" rtlCol="0">
              <a:spAutoFit/>
            </a:bodyPr>
            <a:lstStyle/>
            <a:p>
              <a:r>
                <a:rPr lang="es-ES" sz="2400" dirty="0" smtClean="0">
                  <a:latin typeface="Arial Narrow" pitchFamily="34" charset="0"/>
                </a:rPr>
                <a:t>No</a:t>
              </a:r>
              <a:endParaRPr lang="es-ES" sz="2400" dirty="0">
                <a:latin typeface="Arial Narrow" pitchFamily="34" charset="0"/>
              </a:endParaRPr>
            </a:p>
          </p:txBody>
        </p:sp>
      </p:grpSp>
      <p:pic>
        <p:nvPicPr>
          <p:cNvPr id="25" name="24 Imagen" descr="lp_01.gif"/>
          <p:cNvPicPr>
            <a:picLocks noChangeAspect="1"/>
          </p:cNvPicPr>
          <p:nvPr/>
        </p:nvPicPr>
        <p:blipFill>
          <a:blip r:embed="rId4"/>
          <a:stretch>
            <a:fillRect/>
          </a:stretch>
        </p:blipFill>
        <p:spPr>
          <a:xfrm flipH="1">
            <a:off x="160035" y="3459076"/>
            <a:ext cx="1693594" cy="3150682"/>
          </a:xfrm>
          <a:prstGeom prst="rect">
            <a:avLst/>
          </a:prstGeom>
        </p:spPr>
      </p:pic>
      <p:pic>
        <p:nvPicPr>
          <p:cNvPr id="12" name="11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8963" y="1600200"/>
            <a:ext cx="833438" cy="914400"/>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4346" y="2874640"/>
            <a:ext cx="833438" cy="914400"/>
          </a:xfrm>
          <a:prstGeom prst="rect">
            <a:avLst/>
          </a:prstGeom>
        </p:spPr>
      </p:pic>
    </p:spTree>
    <p:extLst>
      <p:ext uri="{BB962C8B-B14F-4D97-AF65-F5344CB8AC3E}">
        <p14:creationId xmlns:p14="http://schemas.microsoft.com/office/powerpoint/2010/main" val="3733341273"/>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par>
                          <p:cTn id="13" fill="hold">
                            <p:stCondLst>
                              <p:cond delay="1000"/>
                            </p:stCondLst>
                            <p:childTnLst>
                              <p:par>
                                <p:cTn id="14" presetID="16" presetClass="entr" presetSubtype="4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14282" y="357166"/>
            <a:ext cx="6500857" cy="461665"/>
          </a:xfrm>
          <a:prstGeom prst="rect">
            <a:avLst/>
          </a:prstGeom>
          <a:noFill/>
        </p:spPr>
        <p:txBody>
          <a:bodyPr wrap="square" rtlCol="0">
            <a:prstTxWarp prst="textPlain">
              <a:avLst/>
            </a:prstTxWarp>
            <a:spAutoFit/>
          </a:bodyPr>
          <a:lstStyle/>
          <a:p>
            <a:r>
              <a:rPr lang="es-ES" sz="2400" dirty="0" smtClean="0">
                <a:solidFill>
                  <a:srgbClr val="C00000"/>
                </a:solidFill>
                <a:effectLst>
                  <a:outerShdw blurRad="38100" dist="38100" dir="2700000" algn="tl">
                    <a:srgbClr val="000000">
                      <a:alpha val="43137"/>
                    </a:srgbClr>
                  </a:outerShdw>
                </a:effectLst>
                <a:latin typeface="Rockwell Extra Bold" pitchFamily="18" charset="0"/>
              </a:rPr>
              <a:t>Una Mirada Más de Cerca</a:t>
            </a:r>
            <a:endParaRPr lang="es-ES" sz="2400" dirty="0">
              <a:solidFill>
                <a:srgbClr val="C00000"/>
              </a:solidFill>
              <a:effectLst>
                <a:outerShdw blurRad="38100" dist="38100" dir="2700000" algn="tl">
                  <a:srgbClr val="000000">
                    <a:alpha val="43137"/>
                  </a:srgbClr>
                </a:outerShdw>
              </a:effectLst>
              <a:latin typeface="Rockwell Extra Bold" pitchFamily="18" charset="0"/>
            </a:endParaRPr>
          </a:p>
        </p:txBody>
      </p:sp>
      <p:sp>
        <p:nvSpPr>
          <p:cNvPr id="4" name="3 CuadroTexto"/>
          <p:cNvSpPr txBox="1"/>
          <p:nvPr/>
        </p:nvSpPr>
        <p:spPr>
          <a:xfrm>
            <a:off x="2000232" y="843961"/>
            <a:ext cx="4220001" cy="584775"/>
          </a:xfrm>
          <a:prstGeom prst="rect">
            <a:avLst/>
          </a:prstGeom>
          <a:noFill/>
        </p:spPr>
        <p:txBody>
          <a:bodyPr wrap="none" rtlCol="0">
            <a:spAutoFit/>
          </a:bodyPr>
          <a:lstStyle/>
          <a:p>
            <a:r>
              <a:rPr lang="es-CO" sz="3200" b="1" dirty="0" smtClean="0">
                <a:effectLst>
                  <a:outerShdw blurRad="38100" dist="38100" dir="2700000" algn="tl">
                    <a:srgbClr val="000000">
                      <a:alpha val="43137"/>
                    </a:srgbClr>
                  </a:outerShdw>
                </a:effectLst>
                <a:latin typeface="Rockwell Condensed" pitchFamily="18" charset="0"/>
              </a:rPr>
              <a:t>a la Historia de Esteban</a:t>
            </a:r>
            <a:endParaRPr lang="es-ES" sz="3200" b="1" dirty="0">
              <a:effectLst>
                <a:outerShdw blurRad="38100" dist="38100" dir="2700000" algn="tl">
                  <a:srgbClr val="000000">
                    <a:alpha val="43137"/>
                  </a:srgbClr>
                </a:outerShdw>
              </a:effectLst>
              <a:latin typeface="Rockwell Condensed" pitchFamily="18" charset="0"/>
            </a:endParaRPr>
          </a:p>
        </p:txBody>
      </p:sp>
      <p:sp>
        <p:nvSpPr>
          <p:cNvPr id="5" name="4 CuadroTexto"/>
          <p:cNvSpPr txBox="1"/>
          <p:nvPr/>
        </p:nvSpPr>
        <p:spPr>
          <a:xfrm>
            <a:off x="214282" y="928670"/>
            <a:ext cx="2000264" cy="2554545"/>
          </a:xfrm>
          <a:prstGeom prst="rect">
            <a:avLst/>
          </a:prstGeom>
          <a:noFill/>
        </p:spPr>
        <p:txBody>
          <a:bodyPr wrap="square" rtlCol="0">
            <a:spAutoFit/>
          </a:bodyPr>
          <a:lstStyle/>
          <a:p>
            <a:r>
              <a:rPr lang="es-ES" sz="4000" dirty="0" smtClean="0">
                <a:latin typeface="OzHandicraft BT" pitchFamily="66" charset="0"/>
              </a:rPr>
              <a:t>La </a:t>
            </a:r>
          </a:p>
          <a:p>
            <a:r>
              <a:rPr lang="es-ES" sz="4000" dirty="0" smtClean="0">
                <a:latin typeface="OzHandicraft BT" pitchFamily="66" charset="0"/>
              </a:rPr>
              <a:t>Experiencia </a:t>
            </a:r>
          </a:p>
          <a:p>
            <a:r>
              <a:rPr lang="es-ES" sz="4000" dirty="0" smtClean="0">
                <a:latin typeface="OzHandicraft BT" pitchFamily="66" charset="0"/>
              </a:rPr>
              <a:t>de </a:t>
            </a:r>
          </a:p>
          <a:p>
            <a:r>
              <a:rPr lang="es-ES" sz="4000" dirty="0" smtClean="0">
                <a:latin typeface="OzHandicraft BT" pitchFamily="66" charset="0"/>
              </a:rPr>
              <a:t>Esteban</a:t>
            </a:r>
            <a:endParaRPr lang="es-ES" sz="4800" dirty="0">
              <a:latin typeface="OzHandicraft BT" pitchFamily="66" charset="0"/>
            </a:endParaRPr>
          </a:p>
        </p:txBody>
      </p:sp>
      <p:cxnSp>
        <p:nvCxnSpPr>
          <p:cNvPr id="7" name="6 Conector recto"/>
          <p:cNvCxnSpPr/>
          <p:nvPr/>
        </p:nvCxnSpPr>
        <p:spPr>
          <a:xfrm rot="5400000">
            <a:off x="-785850" y="3643314"/>
            <a:ext cx="528641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1285852" y="1428736"/>
            <a:ext cx="3357586" cy="158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2123728" y="1352962"/>
            <a:ext cx="6480720" cy="707886"/>
          </a:xfrm>
          <a:prstGeom prst="rect">
            <a:avLst/>
          </a:prstGeom>
          <a:noFill/>
        </p:spPr>
        <p:txBody>
          <a:bodyPr wrap="square">
            <a:spAutoFit/>
          </a:bodyPr>
          <a:lstStyle/>
          <a:p>
            <a:pPr algn="ctr">
              <a:defRPr/>
            </a:pPr>
            <a:r>
              <a:rPr lang="es-ES" sz="4000" b="1" dirty="0" smtClean="0">
                <a:effectLst>
                  <a:outerShdw blurRad="38100" dist="38100" dir="2700000" algn="tl">
                    <a:srgbClr val="000000">
                      <a:alpha val="43137"/>
                    </a:srgbClr>
                  </a:outerShdw>
                </a:effectLst>
              </a:rPr>
              <a:t>Juan 17:20-23</a:t>
            </a:r>
            <a:endParaRPr lang="es-ES" sz="4000" b="1" dirty="0">
              <a:effectLst>
                <a:outerShdw blurRad="38100" dist="38100" dir="2700000" algn="tl">
                  <a:srgbClr val="000000">
                    <a:alpha val="43137"/>
                  </a:srgbClr>
                </a:outerShdw>
              </a:effectLst>
            </a:endParaRPr>
          </a:p>
        </p:txBody>
      </p:sp>
      <p:sp>
        <p:nvSpPr>
          <p:cNvPr id="18" name="17 CuadroTexto"/>
          <p:cNvSpPr txBox="1"/>
          <p:nvPr/>
        </p:nvSpPr>
        <p:spPr>
          <a:xfrm>
            <a:off x="2000232" y="1889537"/>
            <a:ext cx="6748232" cy="5139869"/>
          </a:xfrm>
          <a:prstGeom prst="rect">
            <a:avLst/>
          </a:prstGeom>
          <a:noFill/>
        </p:spPr>
        <p:txBody>
          <a:bodyPr wrap="square">
            <a:spAutoFit/>
          </a:bodyPr>
          <a:lstStyle/>
          <a:p>
            <a:pPr marL="450850" indent="-450850"/>
            <a:r>
              <a:rPr lang="es-CO" sz="2400" dirty="0" smtClean="0"/>
              <a:t>20  </a:t>
            </a:r>
            <a:r>
              <a:rPr lang="es-CO" sz="2400" dirty="0"/>
              <a:t>Mas no ruego solamente por éstos, sino también por los que han de creer en mí por la palabra de ellos,</a:t>
            </a:r>
          </a:p>
          <a:p>
            <a:pPr marL="450850" indent="-450850"/>
            <a:r>
              <a:rPr lang="es-CO" sz="2400" dirty="0"/>
              <a:t>21  para que todos sean uno; como tú, oh Padre, en mí, y yo en ti, que también ellos sean uno en nosotros; para que el mundo crea que tú me enviaste.</a:t>
            </a:r>
          </a:p>
          <a:p>
            <a:pPr marL="450850" indent="-450850"/>
            <a:r>
              <a:rPr lang="es-CO" sz="2400" dirty="0"/>
              <a:t>22  La gloria que me diste, yo les he dado, para que sean uno, así como nosotros somos uno.</a:t>
            </a:r>
          </a:p>
          <a:p>
            <a:pPr marL="450850" indent="-450850"/>
            <a:r>
              <a:rPr lang="es-CO" sz="2400" dirty="0"/>
              <a:t>23  Yo en ellos, y tú en mí, para que sean perfectos en unidad, para que el mundo conozca que tú me enviaste, y que los has amado a ellos como también a mí me has amado.</a:t>
            </a:r>
          </a:p>
          <a:p>
            <a:endParaRPr lang="es-CO" sz="1600" dirty="0"/>
          </a:p>
        </p:txBody>
      </p:sp>
      <p:pic>
        <p:nvPicPr>
          <p:cNvPr id="25" name="Picture 6" descr="Biblia - 34"/>
          <p:cNvPicPr>
            <a:picLocks noChangeAspect="1" noChangeArrowheads="1"/>
          </p:cNvPicPr>
          <p:nvPr/>
        </p:nvPicPr>
        <p:blipFill>
          <a:blip r:embed="rId3" cstate="print"/>
          <a:srcRect/>
          <a:stretch>
            <a:fillRect/>
          </a:stretch>
        </p:blipFill>
        <p:spPr bwMode="auto">
          <a:xfrm>
            <a:off x="7308304" y="1180292"/>
            <a:ext cx="761195" cy="500063"/>
          </a:xfrm>
          <a:prstGeom prst="rect">
            <a:avLst/>
          </a:prstGeom>
          <a:noFill/>
          <a:ln w="9525">
            <a:noFill/>
            <a:miter lim="800000"/>
            <a:headEnd/>
            <a:tailEnd/>
          </a:ln>
        </p:spPr>
      </p:pic>
      <p:pic>
        <p:nvPicPr>
          <p:cNvPr id="26" name="25 Imagen" descr="lp_01.gif"/>
          <p:cNvPicPr>
            <a:picLocks noChangeAspect="1"/>
          </p:cNvPicPr>
          <p:nvPr/>
        </p:nvPicPr>
        <p:blipFill>
          <a:blip r:embed="rId4"/>
          <a:stretch>
            <a:fillRect/>
          </a:stretch>
        </p:blipFill>
        <p:spPr>
          <a:xfrm flipH="1">
            <a:off x="160035" y="3459076"/>
            <a:ext cx="1693594" cy="3150682"/>
          </a:xfrm>
          <a:prstGeom prst="rect">
            <a:avLst/>
          </a:prstGeom>
        </p:spPr>
      </p:pic>
    </p:spTree>
    <p:extLst>
      <p:ext uri="{BB962C8B-B14F-4D97-AF65-F5344CB8AC3E}">
        <p14:creationId xmlns:p14="http://schemas.microsoft.com/office/powerpoint/2010/main" val="1628812645"/>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up)">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up)">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wipe(up)">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wipe(up)">
                                      <p:cBhvr>
                                        <p:cTn id="22"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bldLvl="4"/>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14282" y="357166"/>
            <a:ext cx="6500857" cy="461665"/>
          </a:xfrm>
          <a:prstGeom prst="rect">
            <a:avLst/>
          </a:prstGeom>
          <a:noFill/>
        </p:spPr>
        <p:txBody>
          <a:bodyPr wrap="square" rtlCol="0">
            <a:prstTxWarp prst="textPlain">
              <a:avLst/>
            </a:prstTxWarp>
            <a:spAutoFit/>
          </a:bodyPr>
          <a:lstStyle/>
          <a:p>
            <a:r>
              <a:rPr lang="es-ES" sz="2400" dirty="0" smtClean="0">
                <a:solidFill>
                  <a:srgbClr val="C00000"/>
                </a:solidFill>
                <a:effectLst>
                  <a:outerShdw blurRad="38100" dist="38100" dir="2700000" algn="tl">
                    <a:srgbClr val="000000">
                      <a:alpha val="43137"/>
                    </a:srgbClr>
                  </a:outerShdw>
                </a:effectLst>
                <a:latin typeface="Rockwell Extra Bold" pitchFamily="18" charset="0"/>
              </a:rPr>
              <a:t>Una Mirada Más de Cerca</a:t>
            </a:r>
            <a:endParaRPr lang="es-ES" sz="2400" dirty="0">
              <a:solidFill>
                <a:srgbClr val="C00000"/>
              </a:solidFill>
              <a:effectLst>
                <a:outerShdw blurRad="38100" dist="38100" dir="2700000" algn="tl">
                  <a:srgbClr val="000000">
                    <a:alpha val="43137"/>
                  </a:srgbClr>
                </a:outerShdw>
              </a:effectLst>
              <a:latin typeface="Rockwell Extra Bold" pitchFamily="18" charset="0"/>
            </a:endParaRPr>
          </a:p>
        </p:txBody>
      </p:sp>
      <p:sp>
        <p:nvSpPr>
          <p:cNvPr id="4" name="3 CuadroTexto"/>
          <p:cNvSpPr txBox="1"/>
          <p:nvPr/>
        </p:nvSpPr>
        <p:spPr>
          <a:xfrm>
            <a:off x="2000232" y="843961"/>
            <a:ext cx="4220001" cy="584775"/>
          </a:xfrm>
          <a:prstGeom prst="rect">
            <a:avLst/>
          </a:prstGeom>
          <a:noFill/>
        </p:spPr>
        <p:txBody>
          <a:bodyPr wrap="none" rtlCol="0">
            <a:spAutoFit/>
          </a:bodyPr>
          <a:lstStyle/>
          <a:p>
            <a:r>
              <a:rPr lang="es-CO" sz="3200" b="1" dirty="0" smtClean="0">
                <a:effectLst>
                  <a:outerShdw blurRad="38100" dist="38100" dir="2700000" algn="tl">
                    <a:srgbClr val="000000">
                      <a:alpha val="43137"/>
                    </a:srgbClr>
                  </a:outerShdw>
                </a:effectLst>
                <a:latin typeface="Rockwell Condensed" pitchFamily="18" charset="0"/>
              </a:rPr>
              <a:t>a la Historia de Esteban</a:t>
            </a:r>
            <a:endParaRPr lang="es-ES" sz="3200" b="1" dirty="0">
              <a:effectLst>
                <a:outerShdw blurRad="38100" dist="38100" dir="2700000" algn="tl">
                  <a:srgbClr val="000000">
                    <a:alpha val="43137"/>
                  </a:srgbClr>
                </a:outerShdw>
              </a:effectLst>
              <a:latin typeface="Rockwell Condensed" pitchFamily="18" charset="0"/>
            </a:endParaRPr>
          </a:p>
        </p:txBody>
      </p:sp>
      <p:sp>
        <p:nvSpPr>
          <p:cNvPr id="5" name="4 CuadroTexto"/>
          <p:cNvSpPr txBox="1"/>
          <p:nvPr/>
        </p:nvSpPr>
        <p:spPr>
          <a:xfrm>
            <a:off x="214282" y="928670"/>
            <a:ext cx="2000264" cy="2554545"/>
          </a:xfrm>
          <a:prstGeom prst="rect">
            <a:avLst/>
          </a:prstGeom>
          <a:noFill/>
        </p:spPr>
        <p:txBody>
          <a:bodyPr wrap="square" rtlCol="0">
            <a:spAutoFit/>
          </a:bodyPr>
          <a:lstStyle/>
          <a:p>
            <a:r>
              <a:rPr lang="es-ES" sz="4000" dirty="0" smtClean="0">
                <a:latin typeface="OzHandicraft BT" pitchFamily="66" charset="0"/>
              </a:rPr>
              <a:t>La </a:t>
            </a:r>
          </a:p>
          <a:p>
            <a:r>
              <a:rPr lang="es-ES" sz="4000" dirty="0" smtClean="0">
                <a:latin typeface="OzHandicraft BT" pitchFamily="66" charset="0"/>
              </a:rPr>
              <a:t>Experiencia </a:t>
            </a:r>
          </a:p>
          <a:p>
            <a:r>
              <a:rPr lang="es-ES" sz="4000" dirty="0" smtClean="0">
                <a:latin typeface="OzHandicraft BT" pitchFamily="66" charset="0"/>
              </a:rPr>
              <a:t>de </a:t>
            </a:r>
          </a:p>
          <a:p>
            <a:r>
              <a:rPr lang="es-ES" sz="4000" dirty="0" smtClean="0">
                <a:latin typeface="OzHandicraft BT" pitchFamily="66" charset="0"/>
              </a:rPr>
              <a:t>Esteban</a:t>
            </a:r>
            <a:endParaRPr lang="es-ES" sz="4800" dirty="0">
              <a:latin typeface="OzHandicraft BT" pitchFamily="66" charset="0"/>
            </a:endParaRPr>
          </a:p>
        </p:txBody>
      </p:sp>
      <p:cxnSp>
        <p:nvCxnSpPr>
          <p:cNvPr id="7" name="6 Conector recto"/>
          <p:cNvCxnSpPr/>
          <p:nvPr/>
        </p:nvCxnSpPr>
        <p:spPr>
          <a:xfrm rot="5400000">
            <a:off x="-785850" y="3643314"/>
            <a:ext cx="528641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1285852" y="1428736"/>
            <a:ext cx="3357586" cy="158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2123728" y="1352962"/>
            <a:ext cx="6480720" cy="707886"/>
          </a:xfrm>
          <a:prstGeom prst="rect">
            <a:avLst/>
          </a:prstGeom>
          <a:noFill/>
        </p:spPr>
        <p:txBody>
          <a:bodyPr wrap="square">
            <a:spAutoFit/>
          </a:bodyPr>
          <a:lstStyle/>
          <a:p>
            <a:pPr algn="ctr">
              <a:defRPr/>
            </a:pPr>
            <a:r>
              <a:rPr lang="es-ES" sz="4000" b="1" dirty="0" smtClean="0">
                <a:effectLst>
                  <a:outerShdw blurRad="38100" dist="38100" dir="2700000" algn="tl">
                    <a:srgbClr val="000000">
                      <a:alpha val="43137"/>
                    </a:srgbClr>
                  </a:outerShdw>
                </a:effectLst>
              </a:rPr>
              <a:t>1 Corintios 1:10-13</a:t>
            </a:r>
            <a:endParaRPr lang="es-ES" sz="4000" b="1" dirty="0">
              <a:effectLst>
                <a:outerShdw blurRad="38100" dist="38100" dir="2700000" algn="tl">
                  <a:srgbClr val="000000">
                    <a:alpha val="43137"/>
                  </a:srgbClr>
                </a:outerShdw>
              </a:effectLst>
            </a:endParaRPr>
          </a:p>
        </p:txBody>
      </p:sp>
      <p:sp>
        <p:nvSpPr>
          <p:cNvPr id="18" name="17 CuadroTexto"/>
          <p:cNvSpPr txBox="1"/>
          <p:nvPr/>
        </p:nvSpPr>
        <p:spPr>
          <a:xfrm>
            <a:off x="2000232" y="1889537"/>
            <a:ext cx="6748232" cy="4493538"/>
          </a:xfrm>
          <a:prstGeom prst="rect">
            <a:avLst/>
          </a:prstGeom>
          <a:noFill/>
        </p:spPr>
        <p:txBody>
          <a:bodyPr wrap="square">
            <a:spAutoFit/>
          </a:bodyPr>
          <a:lstStyle/>
          <a:p>
            <a:pPr marL="450850" indent="-450850"/>
            <a:r>
              <a:rPr lang="es-CO" sz="2200" dirty="0" smtClean="0"/>
              <a:t>10  </a:t>
            </a:r>
            <a:r>
              <a:rPr lang="es-CO" sz="2200" dirty="0"/>
              <a:t>Os ruego, pues, hermanos, por el nombre de nuestro Señor Jesucristo, que habléis todos una misma cosa, y que no haya entre vosotros divisiones, sino que estéis perfectamente unidos en una misma mente y en un mismo parecer.</a:t>
            </a:r>
          </a:p>
          <a:p>
            <a:pPr marL="450850" indent="-450850"/>
            <a:r>
              <a:rPr lang="es-CO" sz="2200" dirty="0"/>
              <a:t>11  Porque he sido informado acerca de vosotros, hermanos míos, por los de </a:t>
            </a:r>
            <a:r>
              <a:rPr lang="es-CO" sz="2200" dirty="0" err="1"/>
              <a:t>Cloé</a:t>
            </a:r>
            <a:r>
              <a:rPr lang="es-CO" sz="2200" dirty="0"/>
              <a:t>, que hay entre vosotros contiendas.</a:t>
            </a:r>
          </a:p>
          <a:p>
            <a:pPr marL="450850" indent="-450850"/>
            <a:r>
              <a:rPr lang="es-CO" sz="2200" dirty="0"/>
              <a:t>12  Quiero decir, que cada uno de vosotros dice: Yo soy de Pablo; y yo de Apolos</a:t>
            </a:r>
            <a:r>
              <a:rPr lang="es-CO" sz="2200" dirty="0" smtClean="0"/>
              <a:t>; </a:t>
            </a:r>
            <a:r>
              <a:rPr lang="es-CO" sz="2200" dirty="0"/>
              <a:t>y yo de </a:t>
            </a:r>
            <a:r>
              <a:rPr lang="es-CO" sz="2200" dirty="0" err="1"/>
              <a:t>Cefas</a:t>
            </a:r>
            <a:r>
              <a:rPr lang="es-CO" sz="2200" dirty="0"/>
              <a:t>; y yo de Cristo.</a:t>
            </a:r>
          </a:p>
          <a:p>
            <a:pPr marL="450850" indent="-450850"/>
            <a:r>
              <a:rPr lang="es-CO" sz="2200" dirty="0"/>
              <a:t>13  ¿Acaso está dividido Cristo? ¿Fue crucificado Pablo por vosotros? ¿O fuisteis bautizados en el nombre de Pablo</a:t>
            </a:r>
            <a:r>
              <a:rPr lang="es-CO" sz="2200" dirty="0" smtClean="0"/>
              <a:t>?</a:t>
            </a:r>
            <a:endParaRPr lang="es-CO" sz="2200" dirty="0"/>
          </a:p>
        </p:txBody>
      </p:sp>
      <p:pic>
        <p:nvPicPr>
          <p:cNvPr id="25" name="Picture 6" descr="Biblia - 34"/>
          <p:cNvPicPr>
            <a:picLocks noChangeAspect="1" noChangeArrowheads="1"/>
          </p:cNvPicPr>
          <p:nvPr/>
        </p:nvPicPr>
        <p:blipFill>
          <a:blip r:embed="rId3" cstate="print"/>
          <a:srcRect/>
          <a:stretch>
            <a:fillRect/>
          </a:stretch>
        </p:blipFill>
        <p:spPr bwMode="auto">
          <a:xfrm>
            <a:off x="7308304" y="1180292"/>
            <a:ext cx="761195" cy="500063"/>
          </a:xfrm>
          <a:prstGeom prst="rect">
            <a:avLst/>
          </a:prstGeom>
          <a:noFill/>
          <a:ln w="9525">
            <a:noFill/>
            <a:miter lim="800000"/>
            <a:headEnd/>
            <a:tailEnd/>
          </a:ln>
        </p:spPr>
      </p:pic>
      <p:pic>
        <p:nvPicPr>
          <p:cNvPr id="26" name="25 Imagen" descr="lp_01.gif"/>
          <p:cNvPicPr>
            <a:picLocks noChangeAspect="1"/>
          </p:cNvPicPr>
          <p:nvPr/>
        </p:nvPicPr>
        <p:blipFill>
          <a:blip r:embed="rId4"/>
          <a:stretch>
            <a:fillRect/>
          </a:stretch>
        </p:blipFill>
        <p:spPr>
          <a:xfrm flipH="1">
            <a:off x="160035" y="3459076"/>
            <a:ext cx="1693594" cy="3150682"/>
          </a:xfrm>
          <a:prstGeom prst="rect">
            <a:avLst/>
          </a:prstGeom>
        </p:spPr>
      </p:pic>
    </p:spTree>
    <p:extLst>
      <p:ext uri="{BB962C8B-B14F-4D97-AF65-F5344CB8AC3E}">
        <p14:creationId xmlns:p14="http://schemas.microsoft.com/office/powerpoint/2010/main" val="2390728481"/>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up)">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up)">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wipe(up)">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wipe(up)">
                                      <p:cBhvr>
                                        <p:cTn id="22"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bldLvl="4"/>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6079" y="1384300"/>
            <a:ext cx="6807200" cy="5473700"/>
          </a:xfrm>
          <a:prstGeom prst="rect">
            <a:avLst/>
          </a:prstGeom>
        </p:spPr>
      </p:pic>
      <p:sp>
        <p:nvSpPr>
          <p:cNvPr id="3" name="2 CuadroTexto"/>
          <p:cNvSpPr txBox="1"/>
          <p:nvPr/>
        </p:nvSpPr>
        <p:spPr>
          <a:xfrm>
            <a:off x="214282" y="357166"/>
            <a:ext cx="6500857" cy="461665"/>
          </a:xfrm>
          <a:prstGeom prst="rect">
            <a:avLst/>
          </a:prstGeom>
          <a:noFill/>
        </p:spPr>
        <p:txBody>
          <a:bodyPr wrap="square" rtlCol="0">
            <a:prstTxWarp prst="textPlain">
              <a:avLst/>
            </a:prstTxWarp>
            <a:spAutoFit/>
          </a:bodyPr>
          <a:lstStyle/>
          <a:p>
            <a:r>
              <a:rPr lang="es-ES" sz="2400" dirty="0" smtClean="0">
                <a:solidFill>
                  <a:srgbClr val="C00000"/>
                </a:solidFill>
                <a:effectLst>
                  <a:outerShdw blurRad="38100" dist="38100" dir="2700000" algn="tl">
                    <a:srgbClr val="000000">
                      <a:alpha val="43137"/>
                    </a:srgbClr>
                  </a:outerShdw>
                </a:effectLst>
                <a:latin typeface="Rockwell Extra Bold" pitchFamily="18" charset="0"/>
              </a:rPr>
              <a:t>Una Mirada Más de Cerca</a:t>
            </a:r>
            <a:endParaRPr lang="es-ES" sz="2400" dirty="0">
              <a:solidFill>
                <a:srgbClr val="C00000"/>
              </a:solidFill>
              <a:effectLst>
                <a:outerShdw blurRad="38100" dist="38100" dir="2700000" algn="tl">
                  <a:srgbClr val="000000">
                    <a:alpha val="43137"/>
                  </a:srgbClr>
                </a:outerShdw>
              </a:effectLst>
              <a:latin typeface="Rockwell Extra Bold" pitchFamily="18" charset="0"/>
            </a:endParaRPr>
          </a:p>
        </p:txBody>
      </p:sp>
      <p:sp>
        <p:nvSpPr>
          <p:cNvPr id="4" name="3 CuadroTexto"/>
          <p:cNvSpPr txBox="1"/>
          <p:nvPr/>
        </p:nvSpPr>
        <p:spPr>
          <a:xfrm>
            <a:off x="2000232" y="843961"/>
            <a:ext cx="4220001" cy="584775"/>
          </a:xfrm>
          <a:prstGeom prst="rect">
            <a:avLst/>
          </a:prstGeom>
          <a:noFill/>
        </p:spPr>
        <p:txBody>
          <a:bodyPr wrap="none" rtlCol="0">
            <a:spAutoFit/>
          </a:bodyPr>
          <a:lstStyle/>
          <a:p>
            <a:r>
              <a:rPr lang="es-CO" sz="3200" b="1" dirty="0" smtClean="0">
                <a:effectLst>
                  <a:outerShdw blurRad="38100" dist="38100" dir="2700000" algn="tl">
                    <a:srgbClr val="000000">
                      <a:alpha val="43137"/>
                    </a:srgbClr>
                  </a:outerShdw>
                </a:effectLst>
                <a:latin typeface="Rockwell Condensed" pitchFamily="18" charset="0"/>
              </a:rPr>
              <a:t>a la Historia de Esteban</a:t>
            </a:r>
            <a:endParaRPr lang="es-ES" sz="3200" b="1" dirty="0">
              <a:effectLst>
                <a:outerShdw blurRad="38100" dist="38100" dir="2700000" algn="tl">
                  <a:srgbClr val="000000">
                    <a:alpha val="43137"/>
                  </a:srgbClr>
                </a:outerShdw>
              </a:effectLst>
              <a:latin typeface="Rockwell Condensed" pitchFamily="18" charset="0"/>
            </a:endParaRPr>
          </a:p>
        </p:txBody>
      </p:sp>
      <p:sp>
        <p:nvSpPr>
          <p:cNvPr id="5" name="4 CuadroTexto"/>
          <p:cNvSpPr txBox="1"/>
          <p:nvPr/>
        </p:nvSpPr>
        <p:spPr>
          <a:xfrm>
            <a:off x="214282" y="928670"/>
            <a:ext cx="2000264" cy="2554545"/>
          </a:xfrm>
          <a:prstGeom prst="rect">
            <a:avLst/>
          </a:prstGeom>
          <a:noFill/>
        </p:spPr>
        <p:txBody>
          <a:bodyPr wrap="square" rtlCol="0">
            <a:spAutoFit/>
          </a:bodyPr>
          <a:lstStyle/>
          <a:p>
            <a:r>
              <a:rPr lang="es-ES" sz="4000" dirty="0" smtClean="0">
                <a:latin typeface="OzHandicraft BT" pitchFamily="66" charset="0"/>
              </a:rPr>
              <a:t>La </a:t>
            </a:r>
          </a:p>
          <a:p>
            <a:r>
              <a:rPr lang="es-ES" sz="4000" dirty="0" smtClean="0">
                <a:latin typeface="OzHandicraft BT" pitchFamily="66" charset="0"/>
              </a:rPr>
              <a:t>Experiencia </a:t>
            </a:r>
          </a:p>
          <a:p>
            <a:r>
              <a:rPr lang="es-ES" sz="4000" dirty="0" smtClean="0">
                <a:latin typeface="OzHandicraft BT" pitchFamily="66" charset="0"/>
              </a:rPr>
              <a:t>de </a:t>
            </a:r>
          </a:p>
          <a:p>
            <a:r>
              <a:rPr lang="es-ES" sz="4000" dirty="0" smtClean="0">
                <a:latin typeface="OzHandicraft BT" pitchFamily="66" charset="0"/>
              </a:rPr>
              <a:t>Esteban</a:t>
            </a:r>
            <a:endParaRPr lang="es-ES" sz="4800" dirty="0">
              <a:latin typeface="OzHandicraft BT" pitchFamily="66" charset="0"/>
            </a:endParaRPr>
          </a:p>
        </p:txBody>
      </p:sp>
      <p:cxnSp>
        <p:nvCxnSpPr>
          <p:cNvPr id="7" name="6 Conector recto"/>
          <p:cNvCxnSpPr/>
          <p:nvPr/>
        </p:nvCxnSpPr>
        <p:spPr>
          <a:xfrm rot="5400000">
            <a:off x="-785850" y="3643314"/>
            <a:ext cx="528641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1285852" y="1428736"/>
            <a:ext cx="3357586" cy="158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2627784" y="1700808"/>
            <a:ext cx="5832648" cy="1077218"/>
          </a:xfrm>
          <a:prstGeom prst="rect">
            <a:avLst/>
          </a:prstGeom>
          <a:noFill/>
        </p:spPr>
        <p:txBody>
          <a:bodyPr wrap="square">
            <a:spAutoFit/>
          </a:bodyPr>
          <a:lstStyle/>
          <a:p>
            <a:pPr>
              <a:defRPr/>
            </a:pPr>
            <a:r>
              <a:rPr lang="es-ES" sz="3200" dirty="0" smtClean="0"/>
              <a:t>¿Es así como Dios quiere que sean las cosas?</a:t>
            </a:r>
            <a:endParaRPr lang="en-US" sz="3200" dirty="0">
              <a:effectLst>
                <a:outerShdw blurRad="38100" dist="38100" dir="2700000" algn="tl">
                  <a:srgbClr val="000000">
                    <a:alpha val="43137"/>
                  </a:srgbClr>
                </a:outerShdw>
              </a:effectLst>
            </a:endParaRPr>
          </a:p>
        </p:txBody>
      </p:sp>
      <p:sp>
        <p:nvSpPr>
          <p:cNvPr id="19" name="18 CuadroTexto"/>
          <p:cNvSpPr txBox="1"/>
          <p:nvPr/>
        </p:nvSpPr>
        <p:spPr>
          <a:xfrm>
            <a:off x="2649932" y="2855838"/>
            <a:ext cx="5832648" cy="2554545"/>
          </a:xfrm>
          <a:prstGeom prst="rect">
            <a:avLst/>
          </a:prstGeom>
          <a:noFill/>
        </p:spPr>
        <p:txBody>
          <a:bodyPr wrap="square">
            <a:spAutoFit/>
          </a:bodyPr>
          <a:lstStyle/>
          <a:p>
            <a:pPr>
              <a:defRPr/>
            </a:pPr>
            <a:r>
              <a:rPr lang="es-ES" sz="3200" dirty="0" smtClean="0">
                <a:effectLst>
                  <a:glow rad="101600">
                    <a:schemeClr val="bg1">
                      <a:alpha val="60000"/>
                    </a:schemeClr>
                  </a:glow>
                </a:effectLst>
              </a:rPr>
              <a:t>¿Está El contento con que tengamos todas estas diferentes iglesias enseñando cosas diferentes acerca de cómo ser salvos?</a:t>
            </a:r>
            <a:endParaRPr lang="en-US" sz="3200" dirty="0">
              <a:effectLst>
                <a:glow rad="101600">
                  <a:schemeClr val="bg1">
                    <a:alpha val="60000"/>
                  </a:schemeClr>
                </a:glow>
              </a:effectLst>
            </a:endParaRPr>
          </a:p>
        </p:txBody>
      </p:sp>
      <p:grpSp>
        <p:nvGrpSpPr>
          <p:cNvPr id="10" name="9 Grupo"/>
          <p:cNvGrpSpPr/>
          <p:nvPr/>
        </p:nvGrpSpPr>
        <p:grpSpPr>
          <a:xfrm>
            <a:off x="6948264" y="5522932"/>
            <a:ext cx="794225" cy="1002412"/>
            <a:chOff x="6948264" y="5522932"/>
            <a:chExt cx="794225" cy="1002412"/>
          </a:xfrm>
        </p:grpSpPr>
        <p:sp>
          <p:nvSpPr>
            <p:cNvPr id="21" name="20 CuadroTexto"/>
            <p:cNvSpPr txBox="1"/>
            <p:nvPr/>
          </p:nvSpPr>
          <p:spPr>
            <a:xfrm>
              <a:off x="6948264" y="5579948"/>
              <a:ext cx="389850" cy="369332"/>
            </a:xfrm>
            <a:prstGeom prst="rect">
              <a:avLst/>
            </a:prstGeom>
            <a:noFill/>
          </p:spPr>
          <p:txBody>
            <a:bodyPr wrap="none" rtlCol="0">
              <a:spAutoFit/>
            </a:bodyPr>
            <a:lstStyle/>
            <a:p>
              <a:r>
                <a:rPr lang="es-ES" dirty="0" smtClean="0">
                  <a:latin typeface="Wingdings" pitchFamily="2" charset="2"/>
                </a:rPr>
                <a:t>o</a:t>
              </a:r>
              <a:endParaRPr lang="es-ES" dirty="0">
                <a:latin typeface="Wingdings" pitchFamily="2" charset="2"/>
              </a:endParaRPr>
            </a:p>
          </p:txBody>
        </p:sp>
        <p:sp>
          <p:nvSpPr>
            <p:cNvPr id="22" name="21 CuadroTexto"/>
            <p:cNvSpPr txBox="1"/>
            <p:nvPr/>
          </p:nvSpPr>
          <p:spPr>
            <a:xfrm>
              <a:off x="7234016" y="5522932"/>
              <a:ext cx="409086" cy="461665"/>
            </a:xfrm>
            <a:prstGeom prst="rect">
              <a:avLst/>
            </a:prstGeom>
            <a:noFill/>
          </p:spPr>
          <p:txBody>
            <a:bodyPr wrap="none" rtlCol="0">
              <a:spAutoFit/>
            </a:bodyPr>
            <a:lstStyle/>
            <a:p>
              <a:r>
                <a:rPr lang="es-ES" sz="2400" dirty="0" smtClean="0">
                  <a:latin typeface="Arial Narrow" pitchFamily="34" charset="0"/>
                </a:rPr>
                <a:t>Si</a:t>
              </a:r>
              <a:endParaRPr lang="es-ES" sz="2400" dirty="0">
                <a:latin typeface="Arial Narrow" pitchFamily="34" charset="0"/>
              </a:endParaRPr>
            </a:p>
          </p:txBody>
        </p:sp>
        <p:sp>
          <p:nvSpPr>
            <p:cNvPr id="23" name="22 CuadroTexto"/>
            <p:cNvSpPr txBox="1"/>
            <p:nvPr/>
          </p:nvSpPr>
          <p:spPr>
            <a:xfrm>
              <a:off x="6948264" y="6156012"/>
              <a:ext cx="389850" cy="369332"/>
            </a:xfrm>
            <a:prstGeom prst="rect">
              <a:avLst/>
            </a:prstGeom>
            <a:noFill/>
          </p:spPr>
          <p:txBody>
            <a:bodyPr wrap="none" rtlCol="0">
              <a:spAutoFit/>
            </a:bodyPr>
            <a:lstStyle/>
            <a:p>
              <a:r>
                <a:rPr lang="es-ES" dirty="0" smtClean="0">
                  <a:latin typeface="Wingdings" pitchFamily="2" charset="2"/>
                </a:rPr>
                <a:t>o</a:t>
              </a:r>
              <a:endParaRPr lang="es-ES" dirty="0">
                <a:latin typeface="Wingdings" pitchFamily="2" charset="2"/>
              </a:endParaRPr>
            </a:p>
          </p:txBody>
        </p:sp>
        <p:sp>
          <p:nvSpPr>
            <p:cNvPr id="24" name="23 CuadroTexto"/>
            <p:cNvSpPr txBox="1"/>
            <p:nvPr/>
          </p:nvSpPr>
          <p:spPr>
            <a:xfrm>
              <a:off x="7234016" y="6063679"/>
              <a:ext cx="508473" cy="461665"/>
            </a:xfrm>
            <a:prstGeom prst="rect">
              <a:avLst/>
            </a:prstGeom>
            <a:noFill/>
          </p:spPr>
          <p:txBody>
            <a:bodyPr wrap="none" rtlCol="0">
              <a:spAutoFit/>
            </a:bodyPr>
            <a:lstStyle/>
            <a:p>
              <a:r>
                <a:rPr lang="es-ES" sz="2400" dirty="0" smtClean="0">
                  <a:latin typeface="Arial Narrow" pitchFamily="34" charset="0"/>
                </a:rPr>
                <a:t>No</a:t>
              </a:r>
              <a:endParaRPr lang="es-ES" sz="2400" dirty="0">
                <a:latin typeface="Arial Narrow" pitchFamily="34" charset="0"/>
              </a:endParaRPr>
            </a:p>
          </p:txBody>
        </p:sp>
      </p:grpSp>
      <p:pic>
        <p:nvPicPr>
          <p:cNvPr id="25" name="24 Imagen" descr="lp_01.gif"/>
          <p:cNvPicPr>
            <a:picLocks noChangeAspect="1"/>
          </p:cNvPicPr>
          <p:nvPr/>
        </p:nvPicPr>
        <p:blipFill>
          <a:blip r:embed="rId4"/>
          <a:stretch>
            <a:fillRect/>
          </a:stretch>
        </p:blipFill>
        <p:spPr>
          <a:xfrm flipH="1">
            <a:off x="160035" y="3459076"/>
            <a:ext cx="1693594" cy="3150682"/>
          </a:xfrm>
          <a:prstGeom prst="rect">
            <a:avLst/>
          </a:prstGeom>
        </p:spPr>
      </p:pic>
      <p:pic>
        <p:nvPicPr>
          <p:cNvPr id="12" name="11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8963" y="1600200"/>
            <a:ext cx="833438" cy="914400"/>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4346" y="2874640"/>
            <a:ext cx="833438" cy="914400"/>
          </a:xfrm>
          <a:prstGeom prst="rect">
            <a:avLst/>
          </a:prstGeom>
        </p:spPr>
      </p:pic>
    </p:spTree>
    <p:extLst>
      <p:ext uri="{BB962C8B-B14F-4D97-AF65-F5344CB8AC3E}">
        <p14:creationId xmlns:p14="http://schemas.microsoft.com/office/powerpoint/2010/main" val="1909328025"/>
      </p:ext>
    </p:extLst>
  </p:cSld>
  <p:clrMapOvr>
    <a:masterClrMapping/>
  </p:clrMapOvr>
  <p:transition>
    <p:split orient="ver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lp_01.gif"/>
          <p:cNvPicPr>
            <a:picLocks noChangeAspect="1"/>
          </p:cNvPicPr>
          <p:nvPr/>
        </p:nvPicPr>
        <p:blipFill>
          <a:blip r:embed="rId3"/>
          <a:stretch>
            <a:fillRect/>
          </a:stretch>
        </p:blipFill>
        <p:spPr>
          <a:xfrm>
            <a:off x="6143636" y="504819"/>
            <a:ext cx="2762250" cy="5138759"/>
          </a:xfrm>
          <a:prstGeom prst="rect">
            <a:avLst/>
          </a:prstGeom>
        </p:spPr>
      </p:pic>
      <p:sp>
        <p:nvSpPr>
          <p:cNvPr id="3" name="2 CuadroTexto"/>
          <p:cNvSpPr txBox="1"/>
          <p:nvPr/>
        </p:nvSpPr>
        <p:spPr>
          <a:xfrm>
            <a:off x="214282" y="357166"/>
            <a:ext cx="6500857" cy="461665"/>
          </a:xfrm>
          <a:prstGeom prst="rect">
            <a:avLst/>
          </a:prstGeom>
          <a:noFill/>
        </p:spPr>
        <p:txBody>
          <a:bodyPr wrap="square" rtlCol="0">
            <a:prstTxWarp prst="textPlain">
              <a:avLst/>
            </a:prstTxWarp>
            <a:spAutoFit/>
          </a:bodyPr>
          <a:lstStyle/>
          <a:p>
            <a:r>
              <a:rPr lang="es-ES" sz="2400" dirty="0" smtClean="0">
                <a:solidFill>
                  <a:srgbClr val="C00000"/>
                </a:solidFill>
                <a:effectLst>
                  <a:outerShdw blurRad="38100" dist="38100" dir="2700000" algn="tl">
                    <a:srgbClr val="000000">
                      <a:alpha val="43137"/>
                    </a:srgbClr>
                  </a:outerShdw>
                </a:effectLst>
                <a:latin typeface="Rockwell Extra Bold" pitchFamily="18" charset="0"/>
              </a:rPr>
              <a:t>Una Mirada Más de Cerca</a:t>
            </a:r>
            <a:endParaRPr lang="es-ES" sz="2400" dirty="0">
              <a:solidFill>
                <a:srgbClr val="C00000"/>
              </a:solidFill>
              <a:effectLst>
                <a:outerShdw blurRad="38100" dist="38100" dir="2700000" algn="tl">
                  <a:srgbClr val="000000">
                    <a:alpha val="43137"/>
                  </a:srgbClr>
                </a:outerShdw>
              </a:effectLst>
              <a:latin typeface="Rockwell Extra Bold" pitchFamily="18" charset="0"/>
            </a:endParaRPr>
          </a:p>
        </p:txBody>
      </p:sp>
      <p:sp>
        <p:nvSpPr>
          <p:cNvPr id="4" name="3 CuadroTexto"/>
          <p:cNvSpPr txBox="1"/>
          <p:nvPr/>
        </p:nvSpPr>
        <p:spPr>
          <a:xfrm>
            <a:off x="2000232" y="843961"/>
            <a:ext cx="4220001" cy="584775"/>
          </a:xfrm>
          <a:prstGeom prst="rect">
            <a:avLst/>
          </a:prstGeom>
          <a:noFill/>
        </p:spPr>
        <p:txBody>
          <a:bodyPr wrap="none" rtlCol="0">
            <a:spAutoFit/>
          </a:bodyPr>
          <a:lstStyle/>
          <a:p>
            <a:r>
              <a:rPr lang="es-CO" sz="3200" b="1" dirty="0" smtClean="0">
                <a:effectLst>
                  <a:outerShdw blurRad="38100" dist="38100" dir="2700000" algn="tl">
                    <a:srgbClr val="000000">
                      <a:alpha val="43137"/>
                    </a:srgbClr>
                  </a:outerShdw>
                </a:effectLst>
                <a:latin typeface="Rockwell Condensed" pitchFamily="18" charset="0"/>
              </a:rPr>
              <a:t>a la Historia de Esteban</a:t>
            </a:r>
            <a:endParaRPr lang="es-ES" sz="3200" b="1" dirty="0">
              <a:effectLst>
                <a:outerShdw blurRad="38100" dist="38100" dir="2700000" algn="tl">
                  <a:srgbClr val="000000">
                    <a:alpha val="43137"/>
                  </a:srgbClr>
                </a:outerShdw>
              </a:effectLst>
              <a:latin typeface="Rockwell Condensed" pitchFamily="18" charset="0"/>
            </a:endParaRPr>
          </a:p>
        </p:txBody>
      </p:sp>
      <p:sp>
        <p:nvSpPr>
          <p:cNvPr id="5" name="4 CuadroTexto"/>
          <p:cNvSpPr txBox="1"/>
          <p:nvPr/>
        </p:nvSpPr>
        <p:spPr>
          <a:xfrm>
            <a:off x="214282" y="928670"/>
            <a:ext cx="2000264" cy="2554545"/>
          </a:xfrm>
          <a:prstGeom prst="rect">
            <a:avLst/>
          </a:prstGeom>
          <a:noFill/>
        </p:spPr>
        <p:txBody>
          <a:bodyPr wrap="square" rtlCol="0">
            <a:spAutoFit/>
          </a:bodyPr>
          <a:lstStyle/>
          <a:p>
            <a:r>
              <a:rPr lang="es-ES" sz="4000" dirty="0" smtClean="0">
                <a:latin typeface="OzHandicraft BT" pitchFamily="66" charset="0"/>
              </a:rPr>
              <a:t>El </a:t>
            </a:r>
          </a:p>
          <a:p>
            <a:r>
              <a:rPr lang="es-CO" sz="4000" dirty="0" smtClean="0">
                <a:latin typeface="OzHandicraft BT" pitchFamily="66" charset="0"/>
              </a:rPr>
              <a:t>Consejo </a:t>
            </a:r>
          </a:p>
          <a:p>
            <a:r>
              <a:rPr lang="es-CO" sz="4000" dirty="0" smtClean="0">
                <a:latin typeface="OzHandicraft BT" pitchFamily="66" charset="0"/>
              </a:rPr>
              <a:t>Dado a </a:t>
            </a:r>
          </a:p>
          <a:p>
            <a:r>
              <a:rPr lang="es-CO" sz="4000" dirty="0" smtClean="0">
                <a:latin typeface="OzHandicraft BT" pitchFamily="66" charset="0"/>
              </a:rPr>
              <a:t>Esteban</a:t>
            </a:r>
            <a:endParaRPr lang="es-ES" sz="4800" dirty="0">
              <a:latin typeface="OzHandicraft BT" pitchFamily="66" charset="0"/>
            </a:endParaRPr>
          </a:p>
        </p:txBody>
      </p:sp>
      <p:cxnSp>
        <p:nvCxnSpPr>
          <p:cNvPr id="7" name="6 Conector recto"/>
          <p:cNvCxnSpPr/>
          <p:nvPr/>
        </p:nvCxnSpPr>
        <p:spPr>
          <a:xfrm rot="5400000">
            <a:off x="-785850" y="3643314"/>
            <a:ext cx="528641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1285852" y="1428736"/>
            <a:ext cx="3357586" cy="158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2214598" y="1714488"/>
            <a:ext cx="4143352" cy="3108543"/>
          </a:xfrm>
          <a:prstGeom prst="rect">
            <a:avLst/>
          </a:prstGeom>
          <a:noFill/>
        </p:spPr>
        <p:txBody>
          <a:bodyPr wrap="square">
            <a:spAutoFit/>
          </a:bodyPr>
          <a:lstStyle/>
          <a:p>
            <a:pPr>
              <a:defRPr/>
            </a:pPr>
            <a:r>
              <a:rPr lang="es-ES" sz="2800" dirty="0" smtClean="0"/>
              <a:t>Varias personas dieron consejos a Esteban.  Decida si usted considera que cada porción de consejo que él recibió era bueno o malo.  Asegúrese de explicar su respuesta. </a:t>
            </a:r>
            <a:endParaRPr lang="en-US" sz="2800" dirty="0">
              <a:effectLst>
                <a:outerShdw blurRad="38100" dist="38100" dir="2700000" algn="tl">
                  <a:srgbClr val="000000">
                    <a:alpha val="43137"/>
                  </a:srgbClr>
                </a:outerShdw>
              </a:effectLst>
            </a:endParaRPr>
          </a:p>
        </p:txBody>
      </p:sp>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2403" y="1754821"/>
            <a:ext cx="341003" cy="347962"/>
          </a:xfrm>
          <a:prstGeom prst="rect">
            <a:avLst/>
          </a:prstGeom>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 name="1 Imagen" descr="000 - Portada.jpg"/>
          <p:cNvPicPr>
            <a:picLocks noChangeAspect="1"/>
          </p:cNvPicPr>
          <p:nvPr/>
        </p:nvPicPr>
        <p:blipFill>
          <a:blip r:embed="rId3" cstate="print"/>
          <a:stretch>
            <a:fillRect/>
          </a:stretch>
        </p:blipFill>
        <p:spPr>
          <a:xfrm>
            <a:off x="1927038" y="0"/>
            <a:ext cx="5289923" cy="6858000"/>
          </a:xfrm>
          <a:prstGeom prst="rect">
            <a:avLst/>
          </a:prstGeom>
        </p:spPr>
      </p:pic>
    </p:spTree>
  </p:cSld>
  <p:clrMapOvr>
    <a:masterClrMapping/>
  </p:clrMapOvr>
  <p:transition>
    <p:split orient="vert"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lp_01.gif"/>
          <p:cNvPicPr>
            <a:picLocks noChangeAspect="1"/>
          </p:cNvPicPr>
          <p:nvPr/>
        </p:nvPicPr>
        <p:blipFill>
          <a:blip r:embed="rId3"/>
          <a:stretch>
            <a:fillRect/>
          </a:stretch>
        </p:blipFill>
        <p:spPr>
          <a:xfrm>
            <a:off x="6143636" y="504819"/>
            <a:ext cx="2762250" cy="5138759"/>
          </a:xfrm>
          <a:prstGeom prst="rect">
            <a:avLst/>
          </a:prstGeom>
        </p:spPr>
      </p:pic>
      <p:sp>
        <p:nvSpPr>
          <p:cNvPr id="3" name="2 CuadroTexto"/>
          <p:cNvSpPr txBox="1"/>
          <p:nvPr/>
        </p:nvSpPr>
        <p:spPr>
          <a:xfrm>
            <a:off x="214282" y="357166"/>
            <a:ext cx="6500857" cy="461665"/>
          </a:xfrm>
          <a:prstGeom prst="rect">
            <a:avLst/>
          </a:prstGeom>
          <a:noFill/>
        </p:spPr>
        <p:txBody>
          <a:bodyPr wrap="square" rtlCol="0">
            <a:prstTxWarp prst="textPlain">
              <a:avLst/>
            </a:prstTxWarp>
            <a:spAutoFit/>
          </a:bodyPr>
          <a:lstStyle/>
          <a:p>
            <a:r>
              <a:rPr lang="es-ES" sz="2400" dirty="0" smtClean="0">
                <a:solidFill>
                  <a:srgbClr val="C00000"/>
                </a:solidFill>
                <a:effectLst>
                  <a:outerShdw blurRad="38100" dist="38100" dir="2700000" algn="tl">
                    <a:srgbClr val="000000">
                      <a:alpha val="43137"/>
                    </a:srgbClr>
                  </a:outerShdw>
                </a:effectLst>
                <a:latin typeface="Rockwell Extra Bold" pitchFamily="18" charset="0"/>
              </a:rPr>
              <a:t>Una Mirada Más de Cerca</a:t>
            </a:r>
            <a:endParaRPr lang="es-ES" sz="2400" dirty="0">
              <a:solidFill>
                <a:srgbClr val="C00000"/>
              </a:solidFill>
              <a:effectLst>
                <a:outerShdw blurRad="38100" dist="38100" dir="2700000" algn="tl">
                  <a:srgbClr val="000000">
                    <a:alpha val="43137"/>
                  </a:srgbClr>
                </a:outerShdw>
              </a:effectLst>
              <a:latin typeface="Rockwell Extra Bold" pitchFamily="18" charset="0"/>
            </a:endParaRPr>
          </a:p>
        </p:txBody>
      </p:sp>
      <p:sp>
        <p:nvSpPr>
          <p:cNvPr id="4" name="3 CuadroTexto"/>
          <p:cNvSpPr txBox="1"/>
          <p:nvPr/>
        </p:nvSpPr>
        <p:spPr>
          <a:xfrm>
            <a:off x="2000232" y="843961"/>
            <a:ext cx="4220001" cy="584775"/>
          </a:xfrm>
          <a:prstGeom prst="rect">
            <a:avLst/>
          </a:prstGeom>
          <a:noFill/>
        </p:spPr>
        <p:txBody>
          <a:bodyPr wrap="none" rtlCol="0">
            <a:spAutoFit/>
          </a:bodyPr>
          <a:lstStyle/>
          <a:p>
            <a:r>
              <a:rPr lang="es-CO" sz="3200" b="1" dirty="0" smtClean="0">
                <a:effectLst>
                  <a:outerShdw blurRad="38100" dist="38100" dir="2700000" algn="tl">
                    <a:srgbClr val="000000">
                      <a:alpha val="43137"/>
                    </a:srgbClr>
                  </a:outerShdw>
                </a:effectLst>
                <a:latin typeface="Rockwell Condensed" pitchFamily="18" charset="0"/>
              </a:rPr>
              <a:t>a la Historia de Esteban</a:t>
            </a:r>
            <a:endParaRPr lang="es-ES" sz="3200" b="1" dirty="0">
              <a:effectLst>
                <a:outerShdw blurRad="38100" dist="38100" dir="2700000" algn="tl">
                  <a:srgbClr val="000000">
                    <a:alpha val="43137"/>
                  </a:srgbClr>
                </a:outerShdw>
              </a:effectLst>
              <a:latin typeface="Rockwell Condensed" pitchFamily="18" charset="0"/>
            </a:endParaRPr>
          </a:p>
        </p:txBody>
      </p:sp>
      <p:sp>
        <p:nvSpPr>
          <p:cNvPr id="5" name="4 CuadroTexto"/>
          <p:cNvSpPr txBox="1"/>
          <p:nvPr/>
        </p:nvSpPr>
        <p:spPr>
          <a:xfrm>
            <a:off x="214282" y="928670"/>
            <a:ext cx="2000264" cy="2554545"/>
          </a:xfrm>
          <a:prstGeom prst="rect">
            <a:avLst/>
          </a:prstGeom>
          <a:noFill/>
        </p:spPr>
        <p:txBody>
          <a:bodyPr wrap="square" rtlCol="0">
            <a:spAutoFit/>
          </a:bodyPr>
          <a:lstStyle/>
          <a:p>
            <a:r>
              <a:rPr lang="es-ES" sz="4000" dirty="0" smtClean="0">
                <a:latin typeface="OzHandicraft BT" pitchFamily="66" charset="0"/>
              </a:rPr>
              <a:t>El </a:t>
            </a:r>
          </a:p>
          <a:p>
            <a:r>
              <a:rPr lang="es-CO" sz="4000" dirty="0" smtClean="0">
                <a:latin typeface="OzHandicraft BT" pitchFamily="66" charset="0"/>
              </a:rPr>
              <a:t>Consejo </a:t>
            </a:r>
          </a:p>
          <a:p>
            <a:r>
              <a:rPr lang="es-CO" sz="4000" dirty="0" smtClean="0">
                <a:latin typeface="OzHandicraft BT" pitchFamily="66" charset="0"/>
              </a:rPr>
              <a:t>Dado a </a:t>
            </a:r>
          </a:p>
          <a:p>
            <a:r>
              <a:rPr lang="es-CO" sz="4000" dirty="0" smtClean="0">
                <a:latin typeface="OzHandicraft BT" pitchFamily="66" charset="0"/>
              </a:rPr>
              <a:t>Esteban</a:t>
            </a:r>
            <a:endParaRPr lang="es-ES" sz="4800" dirty="0">
              <a:latin typeface="OzHandicraft BT" pitchFamily="66" charset="0"/>
            </a:endParaRPr>
          </a:p>
        </p:txBody>
      </p:sp>
      <p:cxnSp>
        <p:nvCxnSpPr>
          <p:cNvPr id="7" name="6 Conector recto"/>
          <p:cNvCxnSpPr/>
          <p:nvPr/>
        </p:nvCxnSpPr>
        <p:spPr>
          <a:xfrm flipH="1">
            <a:off x="1856562" y="1000902"/>
            <a:ext cx="1588" cy="58570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1285852" y="1428736"/>
            <a:ext cx="3357586" cy="158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051720" y="1558424"/>
            <a:ext cx="2821606" cy="400110"/>
          </a:xfrm>
          <a:prstGeom prst="rect">
            <a:avLst/>
          </a:prstGeom>
          <a:noFill/>
        </p:spPr>
        <p:txBody>
          <a:bodyPr wrap="none" rtlCol="0">
            <a:spAutoFit/>
          </a:bodyPr>
          <a:lstStyle/>
          <a:p>
            <a:r>
              <a:rPr lang="es-ES" sz="2000" b="1" dirty="0" smtClean="0">
                <a:latin typeface="Rockwell Condensed" pitchFamily="18" charset="0"/>
              </a:rPr>
              <a:t>EL CONSEJO DE ROBERTO</a:t>
            </a:r>
            <a:endParaRPr lang="es-ES" sz="2000" b="1" dirty="0">
              <a:latin typeface="Rockwell Condensed" pitchFamily="18" charset="0"/>
            </a:endParaRPr>
          </a:p>
        </p:txBody>
      </p:sp>
      <p:cxnSp>
        <p:nvCxnSpPr>
          <p:cNvPr id="16" name="15 Conector recto"/>
          <p:cNvCxnSpPr/>
          <p:nvPr/>
        </p:nvCxnSpPr>
        <p:spPr>
          <a:xfrm>
            <a:off x="2158682" y="1915614"/>
            <a:ext cx="428552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17 CuadroTexto"/>
          <p:cNvSpPr txBox="1"/>
          <p:nvPr/>
        </p:nvSpPr>
        <p:spPr>
          <a:xfrm>
            <a:off x="2000233" y="2026583"/>
            <a:ext cx="4499799" cy="2862322"/>
          </a:xfrm>
          <a:prstGeom prst="rect">
            <a:avLst/>
          </a:prstGeom>
          <a:noFill/>
        </p:spPr>
        <p:txBody>
          <a:bodyPr wrap="square" rtlCol="0">
            <a:spAutoFit/>
          </a:bodyPr>
          <a:lstStyle/>
          <a:p>
            <a:r>
              <a:rPr lang="es-ES" sz="2000" dirty="0" smtClean="0">
                <a:effectLst>
                  <a:outerShdw blurRad="38100" dist="38100" dir="2700000" algn="tl">
                    <a:srgbClr val="000000">
                      <a:alpha val="43137"/>
                    </a:srgbClr>
                  </a:outerShdw>
                </a:effectLst>
                <a:latin typeface="Georgia" panose="02040502050405020303" pitchFamily="18" charset="0"/>
              </a:rPr>
              <a:t>Roberto, su supervisor, le dijo que había pasado por una situación similar en su búsqueda de la verdad varios años atrás y que se había topado con los mismos problemas.  Le sugirió a Esteban que simplemente desistiera de la búsqueda.  “Nunca lo encontrarás en esta confusión de mundo religioso”. </a:t>
            </a:r>
          </a:p>
        </p:txBody>
      </p:sp>
      <p:cxnSp>
        <p:nvCxnSpPr>
          <p:cNvPr id="15" name="14 Conector recto"/>
          <p:cNvCxnSpPr/>
          <p:nvPr/>
        </p:nvCxnSpPr>
        <p:spPr>
          <a:xfrm>
            <a:off x="2159068" y="5589240"/>
            <a:ext cx="442915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2230506" y="5795972"/>
            <a:ext cx="389850" cy="369332"/>
          </a:xfrm>
          <a:prstGeom prst="rect">
            <a:avLst/>
          </a:prstGeom>
          <a:noFill/>
        </p:spPr>
        <p:txBody>
          <a:bodyPr wrap="none" rtlCol="0">
            <a:spAutoFit/>
          </a:bodyPr>
          <a:lstStyle/>
          <a:p>
            <a:r>
              <a:rPr lang="es-ES" dirty="0" smtClean="0">
                <a:latin typeface="Wingdings" pitchFamily="2" charset="2"/>
              </a:rPr>
              <a:t>o</a:t>
            </a:r>
            <a:endParaRPr lang="es-ES" dirty="0">
              <a:latin typeface="Wingdings" pitchFamily="2" charset="2"/>
            </a:endParaRPr>
          </a:p>
        </p:txBody>
      </p:sp>
      <p:sp>
        <p:nvSpPr>
          <p:cNvPr id="19" name="18 CuadroTexto"/>
          <p:cNvSpPr txBox="1"/>
          <p:nvPr/>
        </p:nvSpPr>
        <p:spPr>
          <a:xfrm>
            <a:off x="2516258" y="5738956"/>
            <a:ext cx="1776448" cy="461665"/>
          </a:xfrm>
          <a:prstGeom prst="rect">
            <a:avLst/>
          </a:prstGeom>
          <a:noFill/>
        </p:spPr>
        <p:txBody>
          <a:bodyPr wrap="none" rtlCol="0">
            <a:spAutoFit/>
          </a:bodyPr>
          <a:lstStyle/>
          <a:p>
            <a:r>
              <a:rPr lang="es-ES" sz="2400" dirty="0" smtClean="0">
                <a:latin typeface="Arial Narrow" pitchFamily="34" charset="0"/>
              </a:rPr>
              <a:t>Buen Consejo</a:t>
            </a:r>
            <a:endParaRPr lang="es-ES" sz="2400" dirty="0">
              <a:latin typeface="Arial Narrow" pitchFamily="34" charset="0"/>
            </a:endParaRPr>
          </a:p>
        </p:txBody>
      </p:sp>
      <p:sp>
        <p:nvSpPr>
          <p:cNvPr id="20" name="19 CuadroTexto"/>
          <p:cNvSpPr txBox="1"/>
          <p:nvPr/>
        </p:nvSpPr>
        <p:spPr>
          <a:xfrm>
            <a:off x="2230506" y="6372036"/>
            <a:ext cx="389850" cy="369332"/>
          </a:xfrm>
          <a:prstGeom prst="rect">
            <a:avLst/>
          </a:prstGeom>
          <a:noFill/>
        </p:spPr>
        <p:txBody>
          <a:bodyPr wrap="none" rtlCol="0">
            <a:spAutoFit/>
          </a:bodyPr>
          <a:lstStyle/>
          <a:p>
            <a:r>
              <a:rPr lang="es-ES" dirty="0" smtClean="0">
                <a:latin typeface="Wingdings" pitchFamily="2" charset="2"/>
              </a:rPr>
              <a:t>o</a:t>
            </a:r>
            <a:endParaRPr lang="es-ES" dirty="0">
              <a:latin typeface="Wingdings" pitchFamily="2" charset="2"/>
            </a:endParaRPr>
          </a:p>
        </p:txBody>
      </p:sp>
      <p:sp>
        <p:nvSpPr>
          <p:cNvPr id="21" name="20 CuadroTexto"/>
          <p:cNvSpPr txBox="1"/>
          <p:nvPr/>
        </p:nvSpPr>
        <p:spPr>
          <a:xfrm>
            <a:off x="2516258" y="6279703"/>
            <a:ext cx="1592103" cy="461665"/>
          </a:xfrm>
          <a:prstGeom prst="rect">
            <a:avLst/>
          </a:prstGeom>
          <a:noFill/>
        </p:spPr>
        <p:txBody>
          <a:bodyPr wrap="none" rtlCol="0">
            <a:spAutoFit/>
          </a:bodyPr>
          <a:lstStyle/>
          <a:p>
            <a:r>
              <a:rPr lang="es-ES" sz="2400" dirty="0" smtClean="0">
                <a:latin typeface="Arial Narrow" pitchFamily="34" charset="0"/>
              </a:rPr>
              <a:t>Mal Consejo</a:t>
            </a:r>
            <a:endParaRPr lang="es-ES" sz="2400" dirty="0">
              <a:latin typeface="Arial Narrow" pitchFamily="34" charset="0"/>
            </a:endParaRPr>
          </a:p>
        </p:txBody>
      </p:sp>
      <p:sp>
        <p:nvSpPr>
          <p:cNvPr id="22" name="21 CuadroTexto"/>
          <p:cNvSpPr txBox="1"/>
          <p:nvPr/>
        </p:nvSpPr>
        <p:spPr>
          <a:xfrm>
            <a:off x="4799969" y="5775647"/>
            <a:ext cx="1212191" cy="461665"/>
          </a:xfrm>
          <a:prstGeom prst="rect">
            <a:avLst/>
          </a:prstGeom>
          <a:noFill/>
        </p:spPr>
        <p:txBody>
          <a:bodyPr wrap="none" rtlCol="0">
            <a:spAutoFit/>
          </a:bodyPr>
          <a:lstStyle/>
          <a:p>
            <a:r>
              <a:rPr lang="es-ES" sz="2400" dirty="0" smtClean="0">
                <a:latin typeface="Arial Narrow" pitchFamily="34" charset="0"/>
              </a:rPr>
              <a:t>Por qué: </a:t>
            </a:r>
            <a:endParaRPr lang="es-ES" sz="2400" dirty="0">
              <a:latin typeface="Arial Narrow" pitchFamily="34" charset="0"/>
            </a:endParaRPr>
          </a:p>
        </p:txBody>
      </p:sp>
    </p:spTree>
    <p:extLst>
      <p:ext uri="{BB962C8B-B14F-4D97-AF65-F5344CB8AC3E}">
        <p14:creationId xmlns:p14="http://schemas.microsoft.com/office/powerpoint/2010/main" val="3119325083"/>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8150" y="1430324"/>
            <a:ext cx="7285850" cy="5427676"/>
          </a:xfrm>
          <a:prstGeom prst="rect">
            <a:avLst/>
          </a:prstGeom>
        </p:spPr>
      </p:pic>
      <p:sp>
        <p:nvSpPr>
          <p:cNvPr id="3" name="2 CuadroTexto"/>
          <p:cNvSpPr txBox="1"/>
          <p:nvPr/>
        </p:nvSpPr>
        <p:spPr>
          <a:xfrm>
            <a:off x="214282" y="357166"/>
            <a:ext cx="6500857" cy="461665"/>
          </a:xfrm>
          <a:prstGeom prst="rect">
            <a:avLst/>
          </a:prstGeom>
          <a:noFill/>
        </p:spPr>
        <p:txBody>
          <a:bodyPr wrap="square" rtlCol="0">
            <a:prstTxWarp prst="textPlain">
              <a:avLst/>
            </a:prstTxWarp>
            <a:spAutoFit/>
          </a:bodyPr>
          <a:lstStyle/>
          <a:p>
            <a:r>
              <a:rPr lang="es-ES" sz="2400" dirty="0" smtClean="0">
                <a:solidFill>
                  <a:srgbClr val="C00000"/>
                </a:solidFill>
                <a:effectLst>
                  <a:outerShdw blurRad="38100" dist="38100" dir="2700000" algn="tl">
                    <a:srgbClr val="000000">
                      <a:alpha val="43137"/>
                    </a:srgbClr>
                  </a:outerShdw>
                </a:effectLst>
                <a:latin typeface="Rockwell Extra Bold" pitchFamily="18" charset="0"/>
              </a:rPr>
              <a:t>Una Mirada Más de Cerca</a:t>
            </a:r>
            <a:endParaRPr lang="es-ES" sz="2400" dirty="0">
              <a:solidFill>
                <a:srgbClr val="C00000"/>
              </a:solidFill>
              <a:effectLst>
                <a:outerShdw blurRad="38100" dist="38100" dir="2700000" algn="tl">
                  <a:srgbClr val="000000">
                    <a:alpha val="43137"/>
                  </a:srgbClr>
                </a:outerShdw>
              </a:effectLst>
              <a:latin typeface="Rockwell Extra Bold" pitchFamily="18" charset="0"/>
            </a:endParaRPr>
          </a:p>
        </p:txBody>
      </p:sp>
      <p:sp>
        <p:nvSpPr>
          <p:cNvPr id="4" name="3 CuadroTexto"/>
          <p:cNvSpPr txBox="1"/>
          <p:nvPr/>
        </p:nvSpPr>
        <p:spPr>
          <a:xfrm>
            <a:off x="2000232" y="843961"/>
            <a:ext cx="4220001" cy="584775"/>
          </a:xfrm>
          <a:prstGeom prst="rect">
            <a:avLst/>
          </a:prstGeom>
          <a:noFill/>
        </p:spPr>
        <p:txBody>
          <a:bodyPr wrap="none" rtlCol="0">
            <a:spAutoFit/>
          </a:bodyPr>
          <a:lstStyle/>
          <a:p>
            <a:r>
              <a:rPr lang="es-CO" sz="3200" b="1" dirty="0" smtClean="0">
                <a:effectLst>
                  <a:outerShdw blurRad="38100" dist="38100" dir="2700000" algn="tl">
                    <a:srgbClr val="000000">
                      <a:alpha val="43137"/>
                    </a:srgbClr>
                  </a:outerShdw>
                </a:effectLst>
                <a:latin typeface="Rockwell Condensed" pitchFamily="18" charset="0"/>
              </a:rPr>
              <a:t>a la Historia de Esteban</a:t>
            </a:r>
            <a:endParaRPr lang="es-ES" sz="3200" b="1" dirty="0">
              <a:effectLst>
                <a:outerShdw blurRad="38100" dist="38100" dir="2700000" algn="tl">
                  <a:srgbClr val="000000">
                    <a:alpha val="43137"/>
                  </a:srgbClr>
                </a:outerShdw>
              </a:effectLst>
              <a:latin typeface="Rockwell Condensed" pitchFamily="18" charset="0"/>
            </a:endParaRPr>
          </a:p>
        </p:txBody>
      </p:sp>
      <p:sp>
        <p:nvSpPr>
          <p:cNvPr id="5" name="4 CuadroTexto"/>
          <p:cNvSpPr txBox="1"/>
          <p:nvPr/>
        </p:nvSpPr>
        <p:spPr>
          <a:xfrm>
            <a:off x="214282" y="928670"/>
            <a:ext cx="2000264" cy="2554545"/>
          </a:xfrm>
          <a:prstGeom prst="rect">
            <a:avLst/>
          </a:prstGeom>
          <a:noFill/>
        </p:spPr>
        <p:txBody>
          <a:bodyPr wrap="square" rtlCol="0">
            <a:spAutoFit/>
          </a:bodyPr>
          <a:lstStyle/>
          <a:p>
            <a:r>
              <a:rPr lang="es-ES" sz="4000" dirty="0" smtClean="0">
                <a:latin typeface="OzHandicraft BT" pitchFamily="66" charset="0"/>
              </a:rPr>
              <a:t>El </a:t>
            </a:r>
          </a:p>
          <a:p>
            <a:r>
              <a:rPr lang="es-CO" sz="4000" dirty="0" smtClean="0">
                <a:latin typeface="OzHandicraft BT" pitchFamily="66" charset="0"/>
              </a:rPr>
              <a:t>Consejo </a:t>
            </a:r>
          </a:p>
          <a:p>
            <a:r>
              <a:rPr lang="es-CO" sz="4000" dirty="0" smtClean="0">
                <a:latin typeface="OzHandicraft BT" pitchFamily="66" charset="0"/>
              </a:rPr>
              <a:t>Dado a </a:t>
            </a:r>
          </a:p>
          <a:p>
            <a:r>
              <a:rPr lang="es-CO" sz="4000" dirty="0" smtClean="0">
                <a:latin typeface="OzHandicraft BT" pitchFamily="66" charset="0"/>
              </a:rPr>
              <a:t>Esteban</a:t>
            </a:r>
            <a:endParaRPr lang="es-ES" sz="4800" dirty="0">
              <a:latin typeface="OzHandicraft BT" pitchFamily="66" charset="0"/>
            </a:endParaRPr>
          </a:p>
        </p:txBody>
      </p:sp>
      <p:cxnSp>
        <p:nvCxnSpPr>
          <p:cNvPr id="7" name="6 Conector recto"/>
          <p:cNvCxnSpPr/>
          <p:nvPr/>
        </p:nvCxnSpPr>
        <p:spPr>
          <a:xfrm flipH="1">
            <a:off x="1856562" y="1000902"/>
            <a:ext cx="1588" cy="58570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1285852" y="1428736"/>
            <a:ext cx="3357586" cy="158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2051720" y="1652027"/>
            <a:ext cx="5184576" cy="769441"/>
          </a:xfrm>
          <a:prstGeom prst="rect">
            <a:avLst/>
          </a:prstGeom>
          <a:noFill/>
        </p:spPr>
        <p:txBody>
          <a:bodyPr wrap="square">
            <a:spAutoFit/>
          </a:bodyPr>
          <a:lstStyle/>
          <a:p>
            <a:pPr algn="ctr">
              <a:defRPr/>
            </a:pPr>
            <a:r>
              <a:rPr lang="es-ES" sz="4400" b="1" dirty="0" smtClean="0">
                <a:effectLst>
                  <a:glow rad="101600">
                    <a:schemeClr val="bg1">
                      <a:alpha val="60000"/>
                    </a:schemeClr>
                  </a:glow>
                  <a:outerShdw blurRad="38100" dist="38100" dir="2700000" algn="tl">
                    <a:srgbClr val="000000">
                      <a:alpha val="43137"/>
                    </a:srgbClr>
                  </a:outerShdw>
                </a:effectLst>
              </a:rPr>
              <a:t>Salmo 119:105</a:t>
            </a:r>
            <a:endParaRPr lang="es-ES" sz="4400" b="1" dirty="0">
              <a:effectLst>
                <a:glow rad="101600">
                  <a:schemeClr val="bg1">
                    <a:alpha val="60000"/>
                  </a:schemeClr>
                </a:glow>
                <a:outerShdw blurRad="38100" dist="38100" dir="2700000" algn="tl">
                  <a:srgbClr val="000000">
                    <a:alpha val="43137"/>
                  </a:srgbClr>
                </a:outerShdw>
              </a:effectLst>
            </a:endParaRPr>
          </a:p>
        </p:txBody>
      </p:sp>
      <p:sp>
        <p:nvSpPr>
          <p:cNvPr id="11" name="10 CuadroTexto"/>
          <p:cNvSpPr txBox="1"/>
          <p:nvPr/>
        </p:nvSpPr>
        <p:spPr>
          <a:xfrm>
            <a:off x="2051720" y="2344812"/>
            <a:ext cx="5184576" cy="2308324"/>
          </a:xfrm>
          <a:prstGeom prst="rect">
            <a:avLst/>
          </a:prstGeom>
          <a:noFill/>
        </p:spPr>
        <p:txBody>
          <a:bodyPr wrap="square">
            <a:spAutoFit/>
          </a:bodyPr>
          <a:lstStyle/>
          <a:p>
            <a:pPr marL="903288" indent="-903288"/>
            <a:r>
              <a:rPr lang="es-CO" sz="3600" b="1" dirty="0">
                <a:effectLst>
                  <a:glow rad="101600">
                    <a:schemeClr val="accent2">
                      <a:lumMod val="20000"/>
                      <a:lumOff val="80000"/>
                      <a:alpha val="60000"/>
                    </a:schemeClr>
                  </a:glow>
                </a:effectLst>
              </a:rPr>
              <a:t>105</a:t>
            </a:r>
            <a:r>
              <a:rPr lang="es-CO" sz="3600" dirty="0">
                <a:effectLst>
                  <a:glow rad="101600">
                    <a:schemeClr val="accent2">
                      <a:lumMod val="20000"/>
                      <a:lumOff val="80000"/>
                      <a:alpha val="60000"/>
                    </a:schemeClr>
                  </a:glow>
                </a:effectLst>
              </a:rPr>
              <a:t>  Lámpara es a mis pies tu palabra, </a:t>
            </a:r>
            <a:r>
              <a:rPr lang="es-CO" sz="3600" dirty="0" smtClean="0">
                <a:effectLst>
                  <a:glow rad="101600">
                    <a:schemeClr val="accent2">
                      <a:lumMod val="20000"/>
                      <a:lumOff val="80000"/>
                      <a:alpha val="60000"/>
                    </a:schemeClr>
                  </a:glow>
                </a:effectLst>
              </a:rPr>
              <a:t>y </a:t>
            </a:r>
            <a:r>
              <a:rPr lang="es-CO" sz="3600" dirty="0">
                <a:effectLst>
                  <a:glow rad="101600">
                    <a:schemeClr val="accent2">
                      <a:lumMod val="20000"/>
                      <a:lumOff val="80000"/>
                      <a:alpha val="60000"/>
                    </a:schemeClr>
                  </a:glow>
                </a:effectLst>
              </a:rPr>
              <a:t>lumbrera a mi camino. </a:t>
            </a:r>
          </a:p>
        </p:txBody>
      </p:sp>
      <p:pic>
        <p:nvPicPr>
          <p:cNvPr id="12" name="Picture 6" descr="Biblia - 34"/>
          <p:cNvPicPr>
            <a:picLocks noChangeAspect="1" noChangeArrowheads="1"/>
          </p:cNvPicPr>
          <p:nvPr/>
        </p:nvPicPr>
        <p:blipFill>
          <a:blip r:embed="rId4" cstate="print"/>
          <a:srcRect/>
          <a:stretch>
            <a:fillRect/>
          </a:stretch>
        </p:blipFill>
        <p:spPr bwMode="auto">
          <a:xfrm>
            <a:off x="6508198" y="1652027"/>
            <a:ext cx="761195" cy="500063"/>
          </a:xfrm>
          <a:prstGeom prst="rect">
            <a:avLst/>
          </a:prstGeom>
          <a:noFill/>
          <a:ln w="9525">
            <a:noFill/>
            <a:miter lim="800000"/>
            <a:headEnd/>
            <a:tailEnd/>
          </a:ln>
        </p:spPr>
      </p:pic>
    </p:spTree>
    <p:extLst>
      <p:ext uri="{BB962C8B-B14F-4D97-AF65-F5344CB8AC3E}">
        <p14:creationId xmlns:p14="http://schemas.microsoft.com/office/powerpoint/2010/main" val="1765559078"/>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up)">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4"/>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lp_01.gif"/>
          <p:cNvPicPr>
            <a:picLocks noChangeAspect="1"/>
          </p:cNvPicPr>
          <p:nvPr/>
        </p:nvPicPr>
        <p:blipFill>
          <a:blip r:embed="rId3"/>
          <a:stretch>
            <a:fillRect/>
          </a:stretch>
        </p:blipFill>
        <p:spPr>
          <a:xfrm>
            <a:off x="6143636" y="504819"/>
            <a:ext cx="2762250" cy="5138759"/>
          </a:xfrm>
          <a:prstGeom prst="rect">
            <a:avLst/>
          </a:prstGeom>
        </p:spPr>
      </p:pic>
      <p:sp>
        <p:nvSpPr>
          <p:cNvPr id="3" name="2 CuadroTexto"/>
          <p:cNvSpPr txBox="1"/>
          <p:nvPr/>
        </p:nvSpPr>
        <p:spPr>
          <a:xfrm>
            <a:off x="214282" y="357166"/>
            <a:ext cx="6500857" cy="461665"/>
          </a:xfrm>
          <a:prstGeom prst="rect">
            <a:avLst/>
          </a:prstGeom>
          <a:noFill/>
        </p:spPr>
        <p:txBody>
          <a:bodyPr wrap="square" rtlCol="0">
            <a:prstTxWarp prst="textPlain">
              <a:avLst/>
            </a:prstTxWarp>
            <a:spAutoFit/>
          </a:bodyPr>
          <a:lstStyle/>
          <a:p>
            <a:r>
              <a:rPr lang="es-ES" sz="2400" dirty="0" smtClean="0">
                <a:solidFill>
                  <a:srgbClr val="C00000"/>
                </a:solidFill>
                <a:effectLst>
                  <a:outerShdw blurRad="38100" dist="38100" dir="2700000" algn="tl">
                    <a:srgbClr val="000000">
                      <a:alpha val="43137"/>
                    </a:srgbClr>
                  </a:outerShdw>
                </a:effectLst>
                <a:latin typeface="Rockwell Extra Bold" pitchFamily="18" charset="0"/>
              </a:rPr>
              <a:t>Una Mirada Más de Cerca</a:t>
            </a:r>
            <a:endParaRPr lang="es-ES" sz="2400" dirty="0">
              <a:solidFill>
                <a:srgbClr val="C00000"/>
              </a:solidFill>
              <a:effectLst>
                <a:outerShdw blurRad="38100" dist="38100" dir="2700000" algn="tl">
                  <a:srgbClr val="000000">
                    <a:alpha val="43137"/>
                  </a:srgbClr>
                </a:outerShdw>
              </a:effectLst>
              <a:latin typeface="Rockwell Extra Bold" pitchFamily="18" charset="0"/>
            </a:endParaRPr>
          </a:p>
        </p:txBody>
      </p:sp>
      <p:sp>
        <p:nvSpPr>
          <p:cNvPr id="4" name="3 CuadroTexto"/>
          <p:cNvSpPr txBox="1"/>
          <p:nvPr/>
        </p:nvSpPr>
        <p:spPr>
          <a:xfrm>
            <a:off x="2000232" y="843961"/>
            <a:ext cx="4220001" cy="584775"/>
          </a:xfrm>
          <a:prstGeom prst="rect">
            <a:avLst/>
          </a:prstGeom>
          <a:noFill/>
        </p:spPr>
        <p:txBody>
          <a:bodyPr wrap="none" rtlCol="0">
            <a:spAutoFit/>
          </a:bodyPr>
          <a:lstStyle/>
          <a:p>
            <a:r>
              <a:rPr lang="es-CO" sz="3200" b="1" dirty="0" smtClean="0">
                <a:effectLst>
                  <a:outerShdw blurRad="38100" dist="38100" dir="2700000" algn="tl">
                    <a:srgbClr val="000000">
                      <a:alpha val="43137"/>
                    </a:srgbClr>
                  </a:outerShdw>
                </a:effectLst>
                <a:latin typeface="Rockwell Condensed" pitchFamily="18" charset="0"/>
              </a:rPr>
              <a:t>a la Historia de Esteban</a:t>
            </a:r>
            <a:endParaRPr lang="es-ES" sz="3200" b="1" dirty="0">
              <a:effectLst>
                <a:outerShdw blurRad="38100" dist="38100" dir="2700000" algn="tl">
                  <a:srgbClr val="000000">
                    <a:alpha val="43137"/>
                  </a:srgbClr>
                </a:outerShdw>
              </a:effectLst>
              <a:latin typeface="Rockwell Condensed" pitchFamily="18" charset="0"/>
            </a:endParaRPr>
          </a:p>
        </p:txBody>
      </p:sp>
      <p:sp>
        <p:nvSpPr>
          <p:cNvPr id="5" name="4 CuadroTexto"/>
          <p:cNvSpPr txBox="1"/>
          <p:nvPr/>
        </p:nvSpPr>
        <p:spPr>
          <a:xfrm>
            <a:off x="214282" y="928670"/>
            <a:ext cx="2000264" cy="2554545"/>
          </a:xfrm>
          <a:prstGeom prst="rect">
            <a:avLst/>
          </a:prstGeom>
          <a:noFill/>
        </p:spPr>
        <p:txBody>
          <a:bodyPr wrap="square" rtlCol="0">
            <a:spAutoFit/>
          </a:bodyPr>
          <a:lstStyle/>
          <a:p>
            <a:r>
              <a:rPr lang="es-ES" sz="4000" dirty="0" smtClean="0">
                <a:latin typeface="OzHandicraft BT" pitchFamily="66" charset="0"/>
              </a:rPr>
              <a:t>El </a:t>
            </a:r>
          </a:p>
          <a:p>
            <a:r>
              <a:rPr lang="es-CO" sz="4000" dirty="0" smtClean="0">
                <a:latin typeface="OzHandicraft BT" pitchFamily="66" charset="0"/>
              </a:rPr>
              <a:t>Consejo </a:t>
            </a:r>
          </a:p>
          <a:p>
            <a:r>
              <a:rPr lang="es-CO" sz="4000" dirty="0" smtClean="0">
                <a:latin typeface="OzHandicraft BT" pitchFamily="66" charset="0"/>
              </a:rPr>
              <a:t>Dado a </a:t>
            </a:r>
          </a:p>
          <a:p>
            <a:r>
              <a:rPr lang="es-CO" sz="4000" dirty="0" smtClean="0">
                <a:latin typeface="OzHandicraft BT" pitchFamily="66" charset="0"/>
              </a:rPr>
              <a:t>Esteban</a:t>
            </a:r>
            <a:endParaRPr lang="es-ES" sz="4800" dirty="0">
              <a:latin typeface="OzHandicraft BT" pitchFamily="66" charset="0"/>
            </a:endParaRPr>
          </a:p>
        </p:txBody>
      </p:sp>
      <p:cxnSp>
        <p:nvCxnSpPr>
          <p:cNvPr id="7" name="6 Conector recto"/>
          <p:cNvCxnSpPr/>
          <p:nvPr/>
        </p:nvCxnSpPr>
        <p:spPr>
          <a:xfrm flipH="1">
            <a:off x="1856562" y="1000902"/>
            <a:ext cx="1588" cy="58570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1285852" y="1428736"/>
            <a:ext cx="3357586" cy="158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1979712" y="1521256"/>
            <a:ext cx="2905539" cy="400110"/>
          </a:xfrm>
          <a:prstGeom prst="rect">
            <a:avLst/>
          </a:prstGeom>
          <a:noFill/>
        </p:spPr>
        <p:txBody>
          <a:bodyPr wrap="none" rtlCol="0">
            <a:spAutoFit/>
          </a:bodyPr>
          <a:lstStyle/>
          <a:p>
            <a:r>
              <a:rPr lang="es-ES" sz="2000" b="1" dirty="0" smtClean="0">
                <a:latin typeface="Rockwell Condensed" pitchFamily="18" charset="0"/>
              </a:rPr>
              <a:t>EL CONSEJO DE CAROLINA</a:t>
            </a:r>
            <a:endParaRPr lang="es-ES" sz="2000" b="1" dirty="0">
              <a:latin typeface="Rockwell Condensed" pitchFamily="18" charset="0"/>
            </a:endParaRPr>
          </a:p>
        </p:txBody>
      </p:sp>
      <p:cxnSp>
        <p:nvCxnSpPr>
          <p:cNvPr id="16" name="15 Conector recto"/>
          <p:cNvCxnSpPr/>
          <p:nvPr/>
        </p:nvCxnSpPr>
        <p:spPr>
          <a:xfrm>
            <a:off x="2086674" y="1878446"/>
            <a:ext cx="40147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17 CuadroTexto"/>
          <p:cNvSpPr txBox="1"/>
          <p:nvPr/>
        </p:nvSpPr>
        <p:spPr>
          <a:xfrm>
            <a:off x="2051720" y="1988840"/>
            <a:ext cx="4248472" cy="2862322"/>
          </a:xfrm>
          <a:prstGeom prst="rect">
            <a:avLst/>
          </a:prstGeom>
          <a:noFill/>
        </p:spPr>
        <p:txBody>
          <a:bodyPr wrap="square" rtlCol="0">
            <a:spAutoFit/>
          </a:bodyPr>
          <a:lstStyle/>
          <a:p>
            <a:r>
              <a:rPr lang="es-ES" sz="2000" dirty="0" smtClean="0">
                <a:effectLst>
                  <a:outerShdw blurRad="38100" dist="38100" dir="2700000" algn="tl">
                    <a:srgbClr val="000000">
                      <a:alpha val="43137"/>
                    </a:srgbClr>
                  </a:outerShdw>
                </a:effectLst>
                <a:latin typeface="Georgia" panose="02040502050405020303" pitchFamily="18" charset="0"/>
              </a:rPr>
              <a:t>Carolina, quien trabaja en la oficina de al lado, le sugirió que todas estas diferencias realmente no importan.  “Simplemente encuentra una iglesia que te guste y busca a Dios sinceramente.  No te preocupes por todas estas diferencias ‘menores’ que se enseñan en cada una de estas iglesias”, fue lo que le aconsejó. </a:t>
            </a:r>
            <a:endParaRPr lang="es-ES" sz="2000" dirty="0">
              <a:effectLst>
                <a:outerShdw blurRad="38100" dist="38100" dir="2700000" algn="tl">
                  <a:srgbClr val="000000">
                    <a:alpha val="43137"/>
                  </a:srgbClr>
                </a:outerShdw>
              </a:effectLst>
              <a:latin typeface="Georgia" panose="02040502050405020303" pitchFamily="18" charset="0"/>
            </a:endParaRPr>
          </a:p>
        </p:txBody>
      </p:sp>
      <p:cxnSp>
        <p:nvCxnSpPr>
          <p:cNvPr id="15" name="14 Conector recto"/>
          <p:cNvCxnSpPr/>
          <p:nvPr/>
        </p:nvCxnSpPr>
        <p:spPr>
          <a:xfrm>
            <a:off x="2159068" y="5229200"/>
            <a:ext cx="442915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2230506" y="5435932"/>
            <a:ext cx="389850" cy="369332"/>
          </a:xfrm>
          <a:prstGeom prst="rect">
            <a:avLst/>
          </a:prstGeom>
          <a:noFill/>
        </p:spPr>
        <p:txBody>
          <a:bodyPr wrap="none" rtlCol="0">
            <a:spAutoFit/>
          </a:bodyPr>
          <a:lstStyle/>
          <a:p>
            <a:r>
              <a:rPr lang="es-ES" dirty="0" smtClean="0">
                <a:latin typeface="Wingdings" pitchFamily="2" charset="2"/>
              </a:rPr>
              <a:t>o</a:t>
            </a:r>
            <a:endParaRPr lang="es-ES" dirty="0">
              <a:latin typeface="Wingdings" pitchFamily="2" charset="2"/>
            </a:endParaRPr>
          </a:p>
        </p:txBody>
      </p:sp>
      <p:sp>
        <p:nvSpPr>
          <p:cNvPr id="19" name="18 CuadroTexto"/>
          <p:cNvSpPr txBox="1"/>
          <p:nvPr/>
        </p:nvSpPr>
        <p:spPr>
          <a:xfrm>
            <a:off x="2516258" y="5378916"/>
            <a:ext cx="1776448" cy="461665"/>
          </a:xfrm>
          <a:prstGeom prst="rect">
            <a:avLst/>
          </a:prstGeom>
          <a:noFill/>
        </p:spPr>
        <p:txBody>
          <a:bodyPr wrap="none" rtlCol="0">
            <a:spAutoFit/>
          </a:bodyPr>
          <a:lstStyle/>
          <a:p>
            <a:r>
              <a:rPr lang="es-ES" sz="2400" dirty="0" smtClean="0">
                <a:latin typeface="Arial Narrow" pitchFamily="34" charset="0"/>
              </a:rPr>
              <a:t>Buen Consejo</a:t>
            </a:r>
            <a:endParaRPr lang="es-ES" sz="2400" dirty="0">
              <a:latin typeface="Arial Narrow" pitchFamily="34" charset="0"/>
            </a:endParaRPr>
          </a:p>
        </p:txBody>
      </p:sp>
      <p:sp>
        <p:nvSpPr>
          <p:cNvPr id="20" name="19 CuadroTexto"/>
          <p:cNvSpPr txBox="1"/>
          <p:nvPr/>
        </p:nvSpPr>
        <p:spPr>
          <a:xfrm>
            <a:off x="2230506" y="6011996"/>
            <a:ext cx="389850" cy="369332"/>
          </a:xfrm>
          <a:prstGeom prst="rect">
            <a:avLst/>
          </a:prstGeom>
          <a:noFill/>
        </p:spPr>
        <p:txBody>
          <a:bodyPr wrap="none" rtlCol="0">
            <a:spAutoFit/>
          </a:bodyPr>
          <a:lstStyle/>
          <a:p>
            <a:r>
              <a:rPr lang="es-ES" dirty="0" smtClean="0">
                <a:latin typeface="Wingdings" pitchFamily="2" charset="2"/>
              </a:rPr>
              <a:t>o</a:t>
            </a:r>
            <a:endParaRPr lang="es-ES" dirty="0">
              <a:latin typeface="Wingdings" pitchFamily="2" charset="2"/>
            </a:endParaRPr>
          </a:p>
        </p:txBody>
      </p:sp>
      <p:sp>
        <p:nvSpPr>
          <p:cNvPr id="21" name="20 CuadroTexto"/>
          <p:cNvSpPr txBox="1"/>
          <p:nvPr/>
        </p:nvSpPr>
        <p:spPr>
          <a:xfrm>
            <a:off x="2516258" y="5919663"/>
            <a:ext cx="1592103" cy="461665"/>
          </a:xfrm>
          <a:prstGeom prst="rect">
            <a:avLst/>
          </a:prstGeom>
          <a:noFill/>
        </p:spPr>
        <p:txBody>
          <a:bodyPr wrap="none" rtlCol="0">
            <a:spAutoFit/>
          </a:bodyPr>
          <a:lstStyle/>
          <a:p>
            <a:r>
              <a:rPr lang="es-ES" sz="2400" dirty="0" smtClean="0">
                <a:latin typeface="Arial Narrow" pitchFamily="34" charset="0"/>
              </a:rPr>
              <a:t>Mal Consejo</a:t>
            </a:r>
            <a:endParaRPr lang="es-ES" sz="2400" dirty="0">
              <a:latin typeface="Arial Narrow" pitchFamily="34" charset="0"/>
            </a:endParaRPr>
          </a:p>
        </p:txBody>
      </p:sp>
      <p:sp>
        <p:nvSpPr>
          <p:cNvPr id="22" name="21 CuadroTexto"/>
          <p:cNvSpPr txBox="1"/>
          <p:nvPr/>
        </p:nvSpPr>
        <p:spPr>
          <a:xfrm>
            <a:off x="4799969" y="5415607"/>
            <a:ext cx="1212191" cy="461665"/>
          </a:xfrm>
          <a:prstGeom prst="rect">
            <a:avLst/>
          </a:prstGeom>
          <a:noFill/>
        </p:spPr>
        <p:txBody>
          <a:bodyPr wrap="none" rtlCol="0">
            <a:spAutoFit/>
          </a:bodyPr>
          <a:lstStyle/>
          <a:p>
            <a:r>
              <a:rPr lang="es-ES" sz="2400" dirty="0" smtClean="0">
                <a:latin typeface="Arial Narrow" pitchFamily="34" charset="0"/>
              </a:rPr>
              <a:t>Por qué: </a:t>
            </a:r>
            <a:endParaRPr lang="es-ES" sz="2400" dirty="0">
              <a:latin typeface="Arial Narrow" pitchFamily="34"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8150" y="1424477"/>
            <a:ext cx="7285850" cy="5433523"/>
          </a:xfrm>
          <a:prstGeom prst="rect">
            <a:avLst/>
          </a:prstGeom>
        </p:spPr>
      </p:pic>
      <p:sp>
        <p:nvSpPr>
          <p:cNvPr id="3" name="2 CuadroTexto"/>
          <p:cNvSpPr txBox="1"/>
          <p:nvPr/>
        </p:nvSpPr>
        <p:spPr>
          <a:xfrm>
            <a:off x="214282" y="357166"/>
            <a:ext cx="6500857" cy="461665"/>
          </a:xfrm>
          <a:prstGeom prst="rect">
            <a:avLst/>
          </a:prstGeom>
          <a:noFill/>
        </p:spPr>
        <p:txBody>
          <a:bodyPr wrap="square" rtlCol="0">
            <a:prstTxWarp prst="textPlain">
              <a:avLst/>
            </a:prstTxWarp>
            <a:spAutoFit/>
          </a:bodyPr>
          <a:lstStyle/>
          <a:p>
            <a:r>
              <a:rPr lang="es-ES" sz="2400" dirty="0" smtClean="0">
                <a:solidFill>
                  <a:srgbClr val="C00000"/>
                </a:solidFill>
                <a:effectLst>
                  <a:outerShdw blurRad="38100" dist="38100" dir="2700000" algn="tl">
                    <a:srgbClr val="000000">
                      <a:alpha val="43137"/>
                    </a:srgbClr>
                  </a:outerShdw>
                </a:effectLst>
                <a:latin typeface="Rockwell Extra Bold" pitchFamily="18" charset="0"/>
              </a:rPr>
              <a:t>Una Mirada Más de Cerca</a:t>
            </a:r>
            <a:endParaRPr lang="es-ES" sz="2400" dirty="0">
              <a:solidFill>
                <a:srgbClr val="C00000"/>
              </a:solidFill>
              <a:effectLst>
                <a:outerShdw blurRad="38100" dist="38100" dir="2700000" algn="tl">
                  <a:srgbClr val="000000">
                    <a:alpha val="43137"/>
                  </a:srgbClr>
                </a:outerShdw>
              </a:effectLst>
              <a:latin typeface="Rockwell Extra Bold" pitchFamily="18" charset="0"/>
            </a:endParaRPr>
          </a:p>
        </p:txBody>
      </p:sp>
      <p:sp>
        <p:nvSpPr>
          <p:cNvPr id="4" name="3 CuadroTexto"/>
          <p:cNvSpPr txBox="1"/>
          <p:nvPr/>
        </p:nvSpPr>
        <p:spPr>
          <a:xfrm>
            <a:off x="2000232" y="843961"/>
            <a:ext cx="4220001" cy="584775"/>
          </a:xfrm>
          <a:prstGeom prst="rect">
            <a:avLst/>
          </a:prstGeom>
          <a:noFill/>
        </p:spPr>
        <p:txBody>
          <a:bodyPr wrap="none" rtlCol="0">
            <a:spAutoFit/>
          </a:bodyPr>
          <a:lstStyle/>
          <a:p>
            <a:r>
              <a:rPr lang="es-CO" sz="3200" b="1" dirty="0" smtClean="0">
                <a:effectLst>
                  <a:outerShdw blurRad="38100" dist="38100" dir="2700000" algn="tl">
                    <a:srgbClr val="000000">
                      <a:alpha val="43137"/>
                    </a:srgbClr>
                  </a:outerShdw>
                </a:effectLst>
                <a:latin typeface="Rockwell Condensed" pitchFamily="18" charset="0"/>
              </a:rPr>
              <a:t>a la Historia de Esteban</a:t>
            </a:r>
            <a:endParaRPr lang="es-ES" sz="3200" b="1" dirty="0">
              <a:effectLst>
                <a:outerShdw blurRad="38100" dist="38100" dir="2700000" algn="tl">
                  <a:srgbClr val="000000">
                    <a:alpha val="43137"/>
                  </a:srgbClr>
                </a:outerShdw>
              </a:effectLst>
              <a:latin typeface="Rockwell Condensed" pitchFamily="18" charset="0"/>
            </a:endParaRPr>
          </a:p>
        </p:txBody>
      </p:sp>
      <p:sp>
        <p:nvSpPr>
          <p:cNvPr id="5" name="4 CuadroTexto"/>
          <p:cNvSpPr txBox="1"/>
          <p:nvPr/>
        </p:nvSpPr>
        <p:spPr>
          <a:xfrm>
            <a:off x="214282" y="928670"/>
            <a:ext cx="2000264" cy="2554545"/>
          </a:xfrm>
          <a:prstGeom prst="rect">
            <a:avLst/>
          </a:prstGeom>
          <a:noFill/>
        </p:spPr>
        <p:txBody>
          <a:bodyPr wrap="square" rtlCol="0">
            <a:spAutoFit/>
          </a:bodyPr>
          <a:lstStyle/>
          <a:p>
            <a:r>
              <a:rPr lang="es-ES" sz="4000" dirty="0" smtClean="0">
                <a:latin typeface="OzHandicraft BT" pitchFamily="66" charset="0"/>
              </a:rPr>
              <a:t>El </a:t>
            </a:r>
          </a:p>
          <a:p>
            <a:r>
              <a:rPr lang="es-CO" sz="4000" dirty="0" smtClean="0">
                <a:latin typeface="OzHandicraft BT" pitchFamily="66" charset="0"/>
              </a:rPr>
              <a:t>Consejo </a:t>
            </a:r>
          </a:p>
          <a:p>
            <a:r>
              <a:rPr lang="es-CO" sz="4000" dirty="0" smtClean="0">
                <a:latin typeface="OzHandicraft BT" pitchFamily="66" charset="0"/>
              </a:rPr>
              <a:t>Dado a </a:t>
            </a:r>
          </a:p>
          <a:p>
            <a:r>
              <a:rPr lang="es-CO" sz="4000" dirty="0" smtClean="0">
                <a:latin typeface="OzHandicraft BT" pitchFamily="66" charset="0"/>
              </a:rPr>
              <a:t>Esteban</a:t>
            </a:r>
            <a:endParaRPr lang="es-ES" sz="4800" dirty="0">
              <a:latin typeface="OzHandicraft BT" pitchFamily="66" charset="0"/>
            </a:endParaRPr>
          </a:p>
        </p:txBody>
      </p:sp>
      <p:cxnSp>
        <p:nvCxnSpPr>
          <p:cNvPr id="7" name="6 Conector recto"/>
          <p:cNvCxnSpPr/>
          <p:nvPr/>
        </p:nvCxnSpPr>
        <p:spPr>
          <a:xfrm flipH="1">
            <a:off x="1856562" y="1000902"/>
            <a:ext cx="1588" cy="58570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1285852" y="1428736"/>
            <a:ext cx="3357586" cy="158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2051720" y="1652027"/>
            <a:ext cx="5184576" cy="769441"/>
          </a:xfrm>
          <a:prstGeom prst="rect">
            <a:avLst/>
          </a:prstGeom>
          <a:noFill/>
        </p:spPr>
        <p:txBody>
          <a:bodyPr wrap="square">
            <a:spAutoFit/>
          </a:bodyPr>
          <a:lstStyle/>
          <a:p>
            <a:pPr algn="ctr">
              <a:defRPr/>
            </a:pPr>
            <a:r>
              <a:rPr lang="es-ES" sz="4400" b="1" dirty="0" smtClean="0">
                <a:effectLst>
                  <a:glow rad="101600">
                    <a:schemeClr val="bg1">
                      <a:alpha val="60000"/>
                    </a:schemeClr>
                  </a:glow>
                  <a:outerShdw blurRad="38100" dist="38100" dir="2700000" algn="tl">
                    <a:srgbClr val="000000">
                      <a:alpha val="43137"/>
                    </a:srgbClr>
                  </a:outerShdw>
                </a:effectLst>
              </a:rPr>
              <a:t>Mateo 7:21-23</a:t>
            </a:r>
            <a:endParaRPr lang="es-ES" sz="4400" b="1" dirty="0">
              <a:effectLst>
                <a:glow rad="101600">
                  <a:schemeClr val="bg1">
                    <a:alpha val="60000"/>
                  </a:schemeClr>
                </a:glow>
                <a:outerShdw blurRad="38100" dist="38100" dir="2700000" algn="tl">
                  <a:srgbClr val="000000">
                    <a:alpha val="43137"/>
                  </a:srgbClr>
                </a:outerShdw>
              </a:effectLst>
            </a:endParaRPr>
          </a:p>
        </p:txBody>
      </p:sp>
      <p:sp>
        <p:nvSpPr>
          <p:cNvPr id="11" name="10 CuadroTexto"/>
          <p:cNvSpPr txBox="1"/>
          <p:nvPr/>
        </p:nvSpPr>
        <p:spPr>
          <a:xfrm>
            <a:off x="2051720" y="2344812"/>
            <a:ext cx="6912768" cy="4401205"/>
          </a:xfrm>
          <a:prstGeom prst="rect">
            <a:avLst/>
          </a:prstGeom>
          <a:noFill/>
        </p:spPr>
        <p:txBody>
          <a:bodyPr wrap="square">
            <a:spAutoFit/>
          </a:bodyPr>
          <a:lstStyle/>
          <a:p>
            <a:pPr marL="534988" indent="-534988"/>
            <a:r>
              <a:rPr lang="es-CO" sz="2800" dirty="0" smtClean="0">
                <a:effectLst>
                  <a:glow rad="101600">
                    <a:schemeClr val="bg1">
                      <a:alpha val="60000"/>
                    </a:schemeClr>
                  </a:glow>
                </a:effectLst>
              </a:rPr>
              <a:t>21  </a:t>
            </a:r>
            <a:r>
              <a:rPr lang="es-CO" sz="2800" dirty="0">
                <a:effectLst>
                  <a:glow rad="101600">
                    <a:schemeClr val="bg1">
                      <a:alpha val="60000"/>
                    </a:schemeClr>
                  </a:glow>
                </a:effectLst>
              </a:rPr>
              <a:t>No todo el que me dice: Señor, Señor, entrará en el reino de los cielos, sino el que hace la voluntad de mi Padre que está en los cielos.</a:t>
            </a:r>
          </a:p>
          <a:p>
            <a:pPr marL="534988" indent="-534988"/>
            <a:r>
              <a:rPr lang="es-CO" sz="2800" dirty="0">
                <a:effectLst>
                  <a:glow rad="101600">
                    <a:schemeClr val="bg1">
                      <a:alpha val="60000"/>
                    </a:schemeClr>
                  </a:glow>
                </a:effectLst>
              </a:rPr>
              <a:t>22  Muchos me dirán en aquel día: Señor, Señor, ¿no profetizamos en tu nombre, y en tu nombre echamos fuera demonios, y en tu nombre hicimos muchos milagros?</a:t>
            </a:r>
          </a:p>
          <a:p>
            <a:pPr marL="534988" indent="-534988"/>
            <a:r>
              <a:rPr lang="es-CO" sz="2800" dirty="0">
                <a:effectLst>
                  <a:glow rad="101600">
                    <a:schemeClr val="bg1">
                      <a:alpha val="60000"/>
                    </a:schemeClr>
                  </a:glow>
                </a:effectLst>
              </a:rPr>
              <a:t>23  Y entonces les declararé: Nunca os conocí; apartaos de mí, hacedores de maldad</a:t>
            </a:r>
            <a:r>
              <a:rPr lang="es-CO" sz="2800" dirty="0" smtClean="0">
                <a:effectLst>
                  <a:glow rad="101600">
                    <a:schemeClr val="bg1">
                      <a:alpha val="60000"/>
                    </a:schemeClr>
                  </a:glow>
                </a:effectLst>
              </a:rPr>
              <a:t>.</a:t>
            </a:r>
            <a:endParaRPr lang="es-CO" sz="2800" dirty="0">
              <a:effectLst>
                <a:glow rad="101600">
                  <a:schemeClr val="bg1">
                    <a:alpha val="60000"/>
                  </a:schemeClr>
                </a:glow>
              </a:effectLst>
            </a:endParaRPr>
          </a:p>
        </p:txBody>
      </p:sp>
      <p:pic>
        <p:nvPicPr>
          <p:cNvPr id="12" name="Picture 6" descr="Biblia - 34"/>
          <p:cNvPicPr>
            <a:picLocks noChangeAspect="1" noChangeArrowheads="1"/>
          </p:cNvPicPr>
          <p:nvPr/>
        </p:nvPicPr>
        <p:blipFill>
          <a:blip r:embed="rId4" cstate="print"/>
          <a:srcRect/>
          <a:stretch>
            <a:fillRect/>
          </a:stretch>
        </p:blipFill>
        <p:spPr bwMode="auto">
          <a:xfrm>
            <a:off x="6508198" y="1652027"/>
            <a:ext cx="761195" cy="500063"/>
          </a:xfrm>
          <a:prstGeom prst="rect">
            <a:avLst/>
          </a:prstGeom>
          <a:noFill/>
          <a:ln w="9525">
            <a:noFill/>
            <a:miter lim="800000"/>
            <a:headEnd/>
            <a:tailEnd/>
          </a:ln>
        </p:spPr>
      </p:pic>
    </p:spTree>
    <p:extLst>
      <p:ext uri="{BB962C8B-B14F-4D97-AF65-F5344CB8AC3E}">
        <p14:creationId xmlns:p14="http://schemas.microsoft.com/office/powerpoint/2010/main" val="3583611945"/>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up)">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up)">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up)">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4"/>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lp_01.gif"/>
          <p:cNvPicPr>
            <a:picLocks noChangeAspect="1"/>
          </p:cNvPicPr>
          <p:nvPr/>
        </p:nvPicPr>
        <p:blipFill>
          <a:blip r:embed="rId3"/>
          <a:stretch>
            <a:fillRect/>
          </a:stretch>
        </p:blipFill>
        <p:spPr>
          <a:xfrm>
            <a:off x="6143636" y="504819"/>
            <a:ext cx="2762250" cy="5138759"/>
          </a:xfrm>
          <a:prstGeom prst="rect">
            <a:avLst/>
          </a:prstGeom>
        </p:spPr>
      </p:pic>
      <p:sp>
        <p:nvSpPr>
          <p:cNvPr id="3" name="2 CuadroTexto"/>
          <p:cNvSpPr txBox="1"/>
          <p:nvPr/>
        </p:nvSpPr>
        <p:spPr>
          <a:xfrm>
            <a:off x="214282" y="357166"/>
            <a:ext cx="6500857" cy="461665"/>
          </a:xfrm>
          <a:prstGeom prst="rect">
            <a:avLst/>
          </a:prstGeom>
          <a:noFill/>
        </p:spPr>
        <p:txBody>
          <a:bodyPr wrap="square" rtlCol="0">
            <a:prstTxWarp prst="textPlain">
              <a:avLst/>
            </a:prstTxWarp>
            <a:spAutoFit/>
          </a:bodyPr>
          <a:lstStyle/>
          <a:p>
            <a:r>
              <a:rPr lang="es-ES" sz="2400" dirty="0" smtClean="0">
                <a:solidFill>
                  <a:srgbClr val="C00000"/>
                </a:solidFill>
                <a:effectLst>
                  <a:outerShdw blurRad="38100" dist="38100" dir="2700000" algn="tl">
                    <a:srgbClr val="000000">
                      <a:alpha val="43137"/>
                    </a:srgbClr>
                  </a:outerShdw>
                </a:effectLst>
                <a:latin typeface="Rockwell Extra Bold" pitchFamily="18" charset="0"/>
              </a:rPr>
              <a:t>Una Mirada Más de Cerca</a:t>
            </a:r>
            <a:endParaRPr lang="es-ES" sz="2400" dirty="0">
              <a:solidFill>
                <a:srgbClr val="C00000"/>
              </a:solidFill>
              <a:effectLst>
                <a:outerShdw blurRad="38100" dist="38100" dir="2700000" algn="tl">
                  <a:srgbClr val="000000">
                    <a:alpha val="43137"/>
                  </a:srgbClr>
                </a:outerShdw>
              </a:effectLst>
              <a:latin typeface="Rockwell Extra Bold" pitchFamily="18" charset="0"/>
            </a:endParaRPr>
          </a:p>
        </p:txBody>
      </p:sp>
      <p:sp>
        <p:nvSpPr>
          <p:cNvPr id="4" name="3 CuadroTexto"/>
          <p:cNvSpPr txBox="1"/>
          <p:nvPr/>
        </p:nvSpPr>
        <p:spPr>
          <a:xfrm>
            <a:off x="2000232" y="843961"/>
            <a:ext cx="4220001" cy="584775"/>
          </a:xfrm>
          <a:prstGeom prst="rect">
            <a:avLst/>
          </a:prstGeom>
          <a:noFill/>
        </p:spPr>
        <p:txBody>
          <a:bodyPr wrap="none" rtlCol="0">
            <a:spAutoFit/>
          </a:bodyPr>
          <a:lstStyle/>
          <a:p>
            <a:r>
              <a:rPr lang="es-CO" sz="3200" b="1" dirty="0" smtClean="0">
                <a:effectLst>
                  <a:outerShdw blurRad="38100" dist="38100" dir="2700000" algn="tl">
                    <a:srgbClr val="000000">
                      <a:alpha val="43137"/>
                    </a:srgbClr>
                  </a:outerShdw>
                </a:effectLst>
                <a:latin typeface="Rockwell Condensed" pitchFamily="18" charset="0"/>
              </a:rPr>
              <a:t>a la Historia de Esteban</a:t>
            </a:r>
            <a:endParaRPr lang="es-ES" sz="3200" b="1" dirty="0">
              <a:effectLst>
                <a:outerShdw blurRad="38100" dist="38100" dir="2700000" algn="tl">
                  <a:srgbClr val="000000">
                    <a:alpha val="43137"/>
                  </a:srgbClr>
                </a:outerShdw>
              </a:effectLst>
              <a:latin typeface="Rockwell Condensed" pitchFamily="18" charset="0"/>
            </a:endParaRPr>
          </a:p>
        </p:txBody>
      </p:sp>
      <p:sp>
        <p:nvSpPr>
          <p:cNvPr id="5" name="4 CuadroTexto"/>
          <p:cNvSpPr txBox="1"/>
          <p:nvPr/>
        </p:nvSpPr>
        <p:spPr>
          <a:xfrm>
            <a:off x="214282" y="928670"/>
            <a:ext cx="2000264" cy="2554545"/>
          </a:xfrm>
          <a:prstGeom prst="rect">
            <a:avLst/>
          </a:prstGeom>
          <a:noFill/>
        </p:spPr>
        <p:txBody>
          <a:bodyPr wrap="square" rtlCol="0">
            <a:spAutoFit/>
          </a:bodyPr>
          <a:lstStyle/>
          <a:p>
            <a:r>
              <a:rPr lang="es-ES" sz="4000" dirty="0" smtClean="0">
                <a:latin typeface="OzHandicraft BT" pitchFamily="66" charset="0"/>
              </a:rPr>
              <a:t>El </a:t>
            </a:r>
          </a:p>
          <a:p>
            <a:r>
              <a:rPr lang="es-CO" sz="4000" dirty="0" smtClean="0">
                <a:latin typeface="OzHandicraft BT" pitchFamily="66" charset="0"/>
              </a:rPr>
              <a:t>Consejo </a:t>
            </a:r>
          </a:p>
          <a:p>
            <a:r>
              <a:rPr lang="es-CO" sz="4000" dirty="0" smtClean="0">
                <a:latin typeface="OzHandicraft BT" pitchFamily="66" charset="0"/>
              </a:rPr>
              <a:t>Dado a </a:t>
            </a:r>
          </a:p>
          <a:p>
            <a:r>
              <a:rPr lang="es-CO" sz="4000" dirty="0" smtClean="0">
                <a:latin typeface="OzHandicraft BT" pitchFamily="66" charset="0"/>
              </a:rPr>
              <a:t>Esteban</a:t>
            </a:r>
            <a:endParaRPr lang="es-ES" sz="4800" dirty="0">
              <a:latin typeface="OzHandicraft BT" pitchFamily="66" charset="0"/>
            </a:endParaRPr>
          </a:p>
        </p:txBody>
      </p:sp>
      <p:cxnSp>
        <p:nvCxnSpPr>
          <p:cNvPr id="7" name="6 Conector recto"/>
          <p:cNvCxnSpPr/>
          <p:nvPr/>
        </p:nvCxnSpPr>
        <p:spPr>
          <a:xfrm flipH="1">
            <a:off x="1856562" y="1000902"/>
            <a:ext cx="1588" cy="58570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1285852" y="1428736"/>
            <a:ext cx="3357586" cy="158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1979712" y="1445797"/>
            <a:ext cx="2984407" cy="400110"/>
          </a:xfrm>
          <a:prstGeom prst="rect">
            <a:avLst/>
          </a:prstGeom>
          <a:noFill/>
        </p:spPr>
        <p:txBody>
          <a:bodyPr wrap="none" rtlCol="0">
            <a:spAutoFit/>
          </a:bodyPr>
          <a:lstStyle/>
          <a:p>
            <a:r>
              <a:rPr lang="es-ES" sz="2000" b="1" dirty="0" smtClean="0">
                <a:latin typeface="Rockwell Condensed" pitchFamily="18" charset="0"/>
              </a:rPr>
              <a:t>EL CONSEJO DE REYNALDO</a:t>
            </a:r>
            <a:endParaRPr lang="es-ES" sz="2000" b="1" dirty="0">
              <a:latin typeface="Rockwell Condensed" pitchFamily="18" charset="0"/>
            </a:endParaRPr>
          </a:p>
        </p:txBody>
      </p:sp>
      <p:cxnSp>
        <p:nvCxnSpPr>
          <p:cNvPr id="16" name="15 Conector recto"/>
          <p:cNvCxnSpPr/>
          <p:nvPr/>
        </p:nvCxnSpPr>
        <p:spPr>
          <a:xfrm>
            <a:off x="2086674" y="1802987"/>
            <a:ext cx="442915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17 CuadroTexto"/>
          <p:cNvSpPr txBox="1"/>
          <p:nvPr/>
        </p:nvSpPr>
        <p:spPr>
          <a:xfrm>
            <a:off x="2000232" y="1803588"/>
            <a:ext cx="4658474" cy="3416320"/>
          </a:xfrm>
          <a:prstGeom prst="rect">
            <a:avLst/>
          </a:prstGeom>
          <a:noFill/>
        </p:spPr>
        <p:txBody>
          <a:bodyPr wrap="square" rtlCol="0">
            <a:spAutoFit/>
          </a:bodyPr>
          <a:lstStyle/>
          <a:p>
            <a:r>
              <a:rPr lang="es-ES" dirty="0" smtClean="0">
                <a:effectLst>
                  <a:outerShdw blurRad="38100" dist="38100" dir="2700000" algn="tl">
                    <a:srgbClr val="000000">
                      <a:alpha val="43137"/>
                    </a:srgbClr>
                  </a:outerShdw>
                </a:effectLst>
                <a:latin typeface="Georgia" panose="02040502050405020303" pitchFamily="18" charset="0"/>
              </a:rPr>
              <a:t>Esa tarde almorzaron con Reynaldo, otro compañero de trabajo y un hombre muy religioso.  Reynaldo le indicó que era fácil confundirse cuando escuchamos simplemente lo que los hombres dicen acerca de la salvación.  Le sugirió a Esteban que se comprara una Biblia y empezara a estudiar por sí mismo lo que Dios decía acerca de la salvación.  También se ofreció como voluntario para ayudarle a Esteban a llegar a entender lo que Dios ha dicho acerca de cómo ser salvo. </a:t>
            </a:r>
            <a:endParaRPr lang="es-ES" dirty="0">
              <a:effectLst>
                <a:outerShdw blurRad="38100" dist="38100" dir="2700000" algn="tl">
                  <a:srgbClr val="000000">
                    <a:alpha val="43137"/>
                  </a:srgbClr>
                </a:outerShdw>
              </a:effectLst>
              <a:latin typeface="Georgia" panose="02040502050405020303" pitchFamily="18" charset="0"/>
            </a:endParaRPr>
          </a:p>
        </p:txBody>
      </p:sp>
      <p:cxnSp>
        <p:nvCxnSpPr>
          <p:cNvPr id="13" name="12 Conector recto"/>
          <p:cNvCxnSpPr/>
          <p:nvPr/>
        </p:nvCxnSpPr>
        <p:spPr>
          <a:xfrm>
            <a:off x="2087060" y="5589240"/>
            <a:ext cx="442915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2158498" y="5795972"/>
            <a:ext cx="389850" cy="369332"/>
          </a:xfrm>
          <a:prstGeom prst="rect">
            <a:avLst/>
          </a:prstGeom>
          <a:noFill/>
        </p:spPr>
        <p:txBody>
          <a:bodyPr wrap="none" rtlCol="0">
            <a:spAutoFit/>
          </a:bodyPr>
          <a:lstStyle/>
          <a:p>
            <a:r>
              <a:rPr lang="es-ES" dirty="0" smtClean="0">
                <a:latin typeface="Wingdings" pitchFamily="2" charset="2"/>
              </a:rPr>
              <a:t>o</a:t>
            </a:r>
            <a:endParaRPr lang="es-ES" dirty="0">
              <a:latin typeface="Wingdings" pitchFamily="2" charset="2"/>
            </a:endParaRPr>
          </a:p>
        </p:txBody>
      </p:sp>
      <p:sp>
        <p:nvSpPr>
          <p:cNvPr id="17" name="16 CuadroTexto"/>
          <p:cNvSpPr txBox="1"/>
          <p:nvPr/>
        </p:nvSpPr>
        <p:spPr>
          <a:xfrm>
            <a:off x="2444250" y="5738956"/>
            <a:ext cx="1776448" cy="461665"/>
          </a:xfrm>
          <a:prstGeom prst="rect">
            <a:avLst/>
          </a:prstGeom>
          <a:noFill/>
        </p:spPr>
        <p:txBody>
          <a:bodyPr wrap="none" rtlCol="0">
            <a:spAutoFit/>
          </a:bodyPr>
          <a:lstStyle/>
          <a:p>
            <a:r>
              <a:rPr lang="es-ES" sz="2400" dirty="0" smtClean="0">
                <a:latin typeface="Arial Narrow" pitchFamily="34" charset="0"/>
              </a:rPr>
              <a:t>Buen Consejo</a:t>
            </a:r>
            <a:endParaRPr lang="es-ES" sz="2400" dirty="0">
              <a:latin typeface="Arial Narrow" pitchFamily="34" charset="0"/>
            </a:endParaRPr>
          </a:p>
        </p:txBody>
      </p:sp>
      <p:sp>
        <p:nvSpPr>
          <p:cNvPr id="19" name="18 CuadroTexto"/>
          <p:cNvSpPr txBox="1"/>
          <p:nvPr/>
        </p:nvSpPr>
        <p:spPr>
          <a:xfrm>
            <a:off x="2158498" y="6372036"/>
            <a:ext cx="389850" cy="369332"/>
          </a:xfrm>
          <a:prstGeom prst="rect">
            <a:avLst/>
          </a:prstGeom>
          <a:noFill/>
        </p:spPr>
        <p:txBody>
          <a:bodyPr wrap="none" rtlCol="0">
            <a:spAutoFit/>
          </a:bodyPr>
          <a:lstStyle/>
          <a:p>
            <a:r>
              <a:rPr lang="es-ES" dirty="0" smtClean="0">
                <a:latin typeface="Wingdings" pitchFamily="2" charset="2"/>
              </a:rPr>
              <a:t>o</a:t>
            </a:r>
            <a:endParaRPr lang="es-ES" dirty="0">
              <a:latin typeface="Wingdings" pitchFamily="2" charset="2"/>
            </a:endParaRPr>
          </a:p>
        </p:txBody>
      </p:sp>
      <p:sp>
        <p:nvSpPr>
          <p:cNvPr id="20" name="19 CuadroTexto"/>
          <p:cNvSpPr txBox="1"/>
          <p:nvPr/>
        </p:nvSpPr>
        <p:spPr>
          <a:xfrm>
            <a:off x="2444250" y="6279703"/>
            <a:ext cx="1592103" cy="461665"/>
          </a:xfrm>
          <a:prstGeom prst="rect">
            <a:avLst/>
          </a:prstGeom>
          <a:noFill/>
        </p:spPr>
        <p:txBody>
          <a:bodyPr wrap="none" rtlCol="0">
            <a:spAutoFit/>
          </a:bodyPr>
          <a:lstStyle/>
          <a:p>
            <a:r>
              <a:rPr lang="es-ES" sz="2400" dirty="0" smtClean="0">
                <a:latin typeface="Arial Narrow" pitchFamily="34" charset="0"/>
              </a:rPr>
              <a:t>Mal Consejo</a:t>
            </a:r>
            <a:endParaRPr lang="es-ES" sz="2400" dirty="0">
              <a:latin typeface="Arial Narrow" pitchFamily="34" charset="0"/>
            </a:endParaRPr>
          </a:p>
        </p:txBody>
      </p:sp>
      <p:sp>
        <p:nvSpPr>
          <p:cNvPr id="21" name="20 CuadroTexto"/>
          <p:cNvSpPr txBox="1"/>
          <p:nvPr/>
        </p:nvSpPr>
        <p:spPr>
          <a:xfrm>
            <a:off x="4727961" y="5775647"/>
            <a:ext cx="1212191" cy="461665"/>
          </a:xfrm>
          <a:prstGeom prst="rect">
            <a:avLst/>
          </a:prstGeom>
          <a:noFill/>
        </p:spPr>
        <p:txBody>
          <a:bodyPr wrap="none" rtlCol="0">
            <a:spAutoFit/>
          </a:bodyPr>
          <a:lstStyle/>
          <a:p>
            <a:r>
              <a:rPr lang="es-ES" sz="2400" dirty="0" smtClean="0">
                <a:latin typeface="Arial Narrow" pitchFamily="34" charset="0"/>
              </a:rPr>
              <a:t>Por qué: </a:t>
            </a:r>
            <a:endParaRPr lang="es-ES" sz="2400" dirty="0">
              <a:latin typeface="Arial Narrow" pitchFamily="34"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6562" y="1430324"/>
            <a:ext cx="7305604" cy="5427676"/>
          </a:xfrm>
          <a:prstGeom prst="rect">
            <a:avLst/>
          </a:prstGeom>
        </p:spPr>
      </p:pic>
      <p:sp>
        <p:nvSpPr>
          <p:cNvPr id="3" name="2 CuadroTexto"/>
          <p:cNvSpPr txBox="1"/>
          <p:nvPr/>
        </p:nvSpPr>
        <p:spPr>
          <a:xfrm>
            <a:off x="214282" y="357166"/>
            <a:ext cx="6500857" cy="461665"/>
          </a:xfrm>
          <a:prstGeom prst="rect">
            <a:avLst/>
          </a:prstGeom>
          <a:noFill/>
        </p:spPr>
        <p:txBody>
          <a:bodyPr wrap="square" rtlCol="0">
            <a:prstTxWarp prst="textPlain">
              <a:avLst/>
            </a:prstTxWarp>
            <a:spAutoFit/>
          </a:bodyPr>
          <a:lstStyle/>
          <a:p>
            <a:r>
              <a:rPr lang="es-ES" sz="2400" dirty="0" smtClean="0">
                <a:solidFill>
                  <a:srgbClr val="C00000"/>
                </a:solidFill>
                <a:effectLst>
                  <a:outerShdw blurRad="38100" dist="38100" dir="2700000" algn="tl">
                    <a:srgbClr val="000000">
                      <a:alpha val="43137"/>
                    </a:srgbClr>
                  </a:outerShdw>
                </a:effectLst>
                <a:latin typeface="Rockwell Extra Bold" pitchFamily="18" charset="0"/>
              </a:rPr>
              <a:t>Una Mirada Más de Cerca</a:t>
            </a:r>
            <a:endParaRPr lang="es-ES" sz="2400" dirty="0">
              <a:solidFill>
                <a:srgbClr val="C00000"/>
              </a:solidFill>
              <a:effectLst>
                <a:outerShdw blurRad="38100" dist="38100" dir="2700000" algn="tl">
                  <a:srgbClr val="000000">
                    <a:alpha val="43137"/>
                  </a:srgbClr>
                </a:outerShdw>
              </a:effectLst>
              <a:latin typeface="Rockwell Extra Bold" pitchFamily="18" charset="0"/>
            </a:endParaRPr>
          </a:p>
        </p:txBody>
      </p:sp>
      <p:sp>
        <p:nvSpPr>
          <p:cNvPr id="4" name="3 CuadroTexto"/>
          <p:cNvSpPr txBox="1"/>
          <p:nvPr/>
        </p:nvSpPr>
        <p:spPr>
          <a:xfrm>
            <a:off x="2000232" y="843961"/>
            <a:ext cx="4220001" cy="584775"/>
          </a:xfrm>
          <a:prstGeom prst="rect">
            <a:avLst/>
          </a:prstGeom>
          <a:noFill/>
        </p:spPr>
        <p:txBody>
          <a:bodyPr wrap="none" rtlCol="0">
            <a:spAutoFit/>
          </a:bodyPr>
          <a:lstStyle/>
          <a:p>
            <a:r>
              <a:rPr lang="es-CO" sz="3200" b="1" dirty="0" smtClean="0">
                <a:effectLst>
                  <a:outerShdw blurRad="38100" dist="38100" dir="2700000" algn="tl">
                    <a:srgbClr val="000000">
                      <a:alpha val="43137"/>
                    </a:srgbClr>
                  </a:outerShdw>
                </a:effectLst>
                <a:latin typeface="Rockwell Condensed" pitchFamily="18" charset="0"/>
              </a:rPr>
              <a:t>a la Historia de Esteban</a:t>
            </a:r>
            <a:endParaRPr lang="es-ES" sz="3200" b="1" dirty="0">
              <a:effectLst>
                <a:outerShdw blurRad="38100" dist="38100" dir="2700000" algn="tl">
                  <a:srgbClr val="000000">
                    <a:alpha val="43137"/>
                  </a:srgbClr>
                </a:outerShdw>
              </a:effectLst>
              <a:latin typeface="Rockwell Condensed" pitchFamily="18" charset="0"/>
            </a:endParaRPr>
          </a:p>
        </p:txBody>
      </p:sp>
      <p:sp>
        <p:nvSpPr>
          <p:cNvPr id="5" name="4 CuadroTexto"/>
          <p:cNvSpPr txBox="1"/>
          <p:nvPr/>
        </p:nvSpPr>
        <p:spPr>
          <a:xfrm>
            <a:off x="214282" y="928670"/>
            <a:ext cx="2000264" cy="2554545"/>
          </a:xfrm>
          <a:prstGeom prst="rect">
            <a:avLst/>
          </a:prstGeom>
          <a:noFill/>
        </p:spPr>
        <p:txBody>
          <a:bodyPr wrap="square" rtlCol="0">
            <a:spAutoFit/>
          </a:bodyPr>
          <a:lstStyle/>
          <a:p>
            <a:r>
              <a:rPr lang="es-ES" sz="4000" dirty="0" smtClean="0">
                <a:latin typeface="OzHandicraft BT" pitchFamily="66" charset="0"/>
              </a:rPr>
              <a:t>El </a:t>
            </a:r>
          </a:p>
          <a:p>
            <a:r>
              <a:rPr lang="es-CO" sz="4000" dirty="0" smtClean="0">
                <a:latin typeface="OzHandicraft BT" pitchFamily="66" charset="0"/>
              </a:rPr>
              <a:t>Consejo </a:t>
            </a:r>
          </a:p>
          <a:p>
            <a:r>
              <a:rPr lang="es-CO" sz="4000" dirty="0" smtClean="0">
                <a:latin typeface="OzHandicraft BT" pitchFamily="66" charset="0"/>
              </a:rPr>
              <a:t>Dado a </a:t>
            </a:r>
          </a:p>
          <a:p>
            <a:r>
              <a:rPr lang="es-CO" sz="4000" dirty="0" smtClean="0">
                <a:latin typeface="OzHandicraft BT" pitchFamily="66" charset="0"/>
              </a:rPr>
              <a:t>Esteban</a:t>
            </a:r>
            <a:endParaRPr lang="es-ES" sz="4800" dirty="0">
              <a:latin typeface="OzHandicraft BT" pitchFamily="66" charset="0"/>
            </a:endParaRPr>
          </a:p>
        </p:txBody>
      </p:sp>
      <p:cxnSp>
        <p:nvCxnSpPr>
          <p:cNvPr id="7" name="6 Conector recto"/>
          <p:cNvCxnSpPr/>
          <p:nvPr/>
        </p:nvCxnSpPr>
        <p:spPr>
          <a:xfrm flipH="1">
            <a:off x="1856562" y="1000902"/>
            <a:ext cx="1588" cy="58570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1285852" y="1428736"/>
            <a:ext cx="3357586" cy="158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2051720" y="1652027"/>
            <a:ext cx="5184576" cy="769441"/>
          </a:xfrm>
          <a:prstGeom prst="rect">
            <a:avLst/>
          </a:prstGeom>
          <a:noFill/>
        </p:spPr>
        <p:txBody>
          <a:bodyPr wrap="square">
            <a:spAutoFit/>
          </a:bodyPr>
          <a:lstStyle/>
          <a:p>
            <a:pPr algn="ctr">
              <a:defRPr/>
            </a:pPr>
            <a:r>
              <a:rPr lang="es-ES" sz="4400" b="1" dirty="0" smtClean="0">
                <a:effectLst>
                  <a:glow rad="101600">
                    <a:schemeClr val="bg1">
                      <a:alpha val="60000"/>
                    </a:schemeClr>
                  </a:glow>
                  <a:outerShdw blurRad="38100" dist="38100" dir="2700000" algn="tl">
                    <a:srgbClr val="000000">
                      <a:alpha val="43137"/>
                    </a:srgbClr>
                  </a:outerShdw>
                </a:effectLst>
              </a:rPr>
              <a:t>Juan 8:31-32</a:t>
            </a:r>
            <a:endParaRPr lang="es-ES" sz="4400" b="1" dirty="0">
              <a:effectLst>
                <a:glow rad="101600">
                  <a:schemeClr val="bg1">
                    <a:alpha val="60000"/>
                  </a:schemeClr>
                </a:glow>
                <a:outerShdw blurRad="38100" dist="38100" dir="2700000" algn="tl">
                  <a:srgbClr val="000000">
                    <a:alpha val="43137"/>
                  </a:srgbClr>
                </a:outerShdw>
              </a:effectLst>
            </a:endParaRPr>
          </a:p>
        </p:txBody>
      </p:sp>
      <p:sp>
        <p:nvSpPr>
          <p:cNvPr id="11" name="10 CuadroTexto"/>
          <p:cNvSpPr txBox="1"/>
          <p:nvPr/>
        </p:nvSpPr>
        <p:spPr>
          <a:xfrm>
            <a:off x="2051720" y="2344812"/>
            <a:ext cx="6912768" cy="3046988"/>
          </a:xfrm>
          <a:prstGeom prst="rect">
            <a:avLst/>
          </a:prstGeom>
          <a:noFill/>
        </p:spPr>
        <p:txBody>
          <a:bodyPr wrap="square">
            <a:spAutoFit/>
          </a:bodyPr>
          <a:lstStyle/>
          <a:p>
            <a:pPr marL="628650" indent="-628650"/>
            <a:r>
              <a:rPr lang="es-CO" sz="3200" dirty="0" smtClean="0">
                <a:effectLst>
                  <a:glow rad="101600">
                    <a:schemeClr val="bg1">
                      <a:alpha val="60000"/>
                    </a:schemeClr>
                  </a:glow>
                </a:effectLst>
              </a:rPr>
              <a:t>31  </a:t>
            </a:r>
            <a:r>
              <a:rPr lang="es-CO" sz="3200" dirty="0">
                <a:effectLst>
                  <a:glow rad="101600">
                    <a:schemeClr val="bg1">
                      <a:alpha val="60000"/>
                    </a:schemeClr>
                  </a:glow>
                </a:effectLst>
              </a:rPr>
              <a:t>Dijo entonces Jesús a los judíos que habían creído en él: Si vosotros permaneciereis en mi palabra, seréis verdaderamente mis </a:t>
            </a:r>
            <a:r>
              <a:rPr lang="es-CO" sz="3200" dirty="0" smtClean="0">
                <a:effectLst>
                  <a:glow rad="101600">
                    <a:schemeClr val="bg1">
                      <a:alpha val="60000"/>
                    </a:schemeClr>
                  </a:glow>
                </a:effectLst>
              </a:rPr>
              <a:t>discípulos. </a:t>
            </a:r>
          </a:p>
          <a:p>
            <a:pPr marL="628650" indent="-628650"/>
            <a:r>
              <a:rPr lang="es-CO" sz="3200" dirty="0">
                <a:effectLst>
                  <a:glow rad="101600">
                    <a:schemeClr val="bg1">
                      <a:alpha val="60000"/>
                    </a:schemeClr>
                  </a:glow>
                </a:effectLst>
              </a:rPr>
              <a:t>32  y conoceréis la verdad, y la verdad os hará libres. </a:t>
            </a:r>
            <a:r>
              <a:rPr lang="es-CO" sz="3200" dirty="0" smtClean="0">
                <a:effectLst>
                  <a:glow rad="101600">
                    <a:schemeClr val="bg1">
                      <a:alpha val="60000"/>
                    </a:schemeClr>
                  </a:glow>
                </a:effectLst>
              </a:rPr>
              <a:t> </a:t>
            </a:r>
            <a:endParaRPr lang="es-CO" sz="3200" dirty="0">
              <a:effectLst>
                <a:glow rad="101600">
                  <a:schemeClr val="bg1">
                    <a:alpha val="60000"/>
                  </a:schemeClr>
                </a:glow>
              </a:effectLst>
            </a:endParaRPr>
          </a:p>
        </p:txBody>
      </p:sp>
      <p:pic>
        <p:nvPicPr>
          <p:cNvPr id="12" name="Picture 6" descr="Biblia - 34"/>
          <p:cNvPicPr>
            <a:picLocks noChangeAspect="1" noChangeArrowheads="1"/>
          </p:cNvPicPr>
          <p:nvPr/>
        </p:nvPicPr>
        <p:blipFill>
          <a:blip r:embed="rId4" cstate="print"/>
          <a:srcRect/>
          <a:stretch>
            <a:fillRect/>
          </a:stretch>
        </p:blipFill>
        <p:spPr bwMode="auto">
          <a:xfrm>
            <a:off x="6508198" y="1652027"/>
            <a:ext cx="761195" cy="500063"/>
          </a:xfrm>
          <a:prstGeom prst="rect">
            <a:avLst/>
          </a:prstGeom>
          <a:noFill/>
          <a:ln w="9525">
            <a:noFill/>
            <a:miter lim="800000"/>
            <a:headEnd/>
            <a:tailEnd/>
          </a:ln>
        </p:spPr>
      </p:pic>
    </p:spTree>
    <p:extLst>
      <p:ext uri="{BB962C8B-B14F-4D97-AF65-F5344CB8AC3E}">
        <p14:creationId xmlns:p14="http://schemas.microsoft.com/office/powerpoint/2010/main" val="4088168023"/>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up)">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up)">
                                      <p:cBhvr>
                                        <p:cTn id="1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4"/>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00034" y="0"/>
            <a:ext cx="3857652"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8620"/>
            <a:ext cx="9144000" cy="6080760"/>
          </a:xfrm>
          <a:prstGeom prst="rect">
            <a:avLst/>
          </a:prstGeom>
        </p:spPr>
      </p:pic>
      <p:sp>
        <p:nvSpPr>
          <p:cNvPr id="2" name="1 CuadroTexto"/>
          <p:cNvSpPr txBox="1"/>
          <p:nvPr/>
        </p:nvSpPr>
        <p:spPr>
          <a:xfrm>
            <a:off x="571472" y="870967"/>
            <a:ext cx="3714776" cy="5078313"/>
          </a:xfrm>
          <a:prstGeom prst="rect">
            <a:avLst/>
          </a:prstGeom>
          <a:noFill/>
        </p:spPr>
        <p:txBody>
          <a:bodyPr wrap="square" rtlCol="0">
            <a:spAutoFit/>
          </a:bodyPr>
          <a:lstStyle/>
          <a:p>
            <a:r>
              <a:rPr lang="es-ES" sz="5400" b="1" cap="small" dirty="0" smtClean="0">
                <a:effectLst>
                  <a:glow rad="101600">
                    <a:schemeClr val="bg1">
                      <a:alpha val="60000"/>
                    </a:schemeClr>
                  </a:glow>
                  <a:outerShdw blurRad="38100" dist="38100" dir="2700000" algn="tl">
                    <a:srgbClr val="000000">
                      <a:alpha val="43137"/>
                    </a:srgbClr>
                  </a:outerShdw>
                </a:effectLst>
                <a:latin typeface="Swis721 Cn BT" pitchFamily="34" charset="0"/>
              </a:rPr>
              <a:t>Con Tantos Caminos </a:t>
            </a:r>
          </a:p>
          <a:p>
            <a:r>
              <a:rPr lang="es-ES" sz="5400" b="1" cap="small" dirty="0" smtClean="0">
                <a:effectLst>
                  <a:glow rad="101600">
                    <a:schemeClr val="bg1">
                      <a:alpha val="60000"/>
                    </a:schemeClr>
                  </a:glow>
                  <a:outerShdw blurRad="38100" dist="38100" dir="2700000" algn="tl">
                    <a:srgbClr val="000000">
                      <a:alpha val="43137"/>
                    </a:srgbClr>
                  </a:outerShdw>
                </a:effectLst>
                <a:latin typeface="Swis721 Cn BT" pitchFamily="34" charset="0"/>
              </a:rPr>
              <a:t>Diferentes, ¿Cómo Saber </a:t>
            </a:r>
          </a:p>
          <a:p>
            <a:r>
              <a:rPr lang="es-ES" sz="5400" b="1" cap="small" dirty="0" smtClean="0">
                <a:effectLst>
                  <a:glow rad="101600">
                    <a:schemeClr val="bg1">
                      <a:alpha val="60000"/>
                    </a:schemeClr>
                  </a:glow>
                  <a:outerShdw blurRad="38100" dist="38100" dir="2700000" algn="tl">
                    <a:srgbClr val="000000">
                      <a:alpha val="43137"/>
                    </a:srgbClr>
                  </a:outerShdw>
                </a:effectLst>
                <a:latin typeface="Swis721 Cn BT" pitchFamily="34" charset="0"/>
              </a:rPr>
              <a:t>Cuál es el Correcto?</a:t>
            </a:r>
            <a:endParaRPr lang="es-ES" sz="5400" b="1" cap="small" dirty="0">
              <a:effectLst>
                <a:glow rad="101600">
                  <a:schemeClr val="bg1">
                    <a:alpha val="60000"/>
                  </a:schemeClr>
                </a:glow>
                <a:outerShdw blurRad="38100" dist="38100" dir="2700000" algn="tl">
                  <a:srgbClr val="000000">
                    <a:alpha val="43137"/>
                  </a:srgbClr>
                </a:outerShdw>
              </a:effectLst>
              <a:latin typeface="Swis721 Cn BT" pitchFamily="34" charset="0"/>
            </a:endParaRPr>
          </a:p>
        </p:txBody>
      </p:sp>
    </p:spTree>
  </p:cSld>
  <p:clrMapOvr>
    <a:masterClrMapping/>
  </p:clrMapOvr>
  <p:transition>
    <p:split orient="vert"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34 Rectángulo"/>
          <p:cNvSpPr/>
          <p:nvPr/>
        </p:nvSpPr>
        <p:spPr>
          <a:xfrm>
            <a:off x="214282" y="5812674"/>
            <a:ext cx="3925670" cy="928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6" name="35 Grupo"/>
          <p:cNvGrpSpPr/>
          <p:nvPr/>
        </p:nvGrpSpPr>
        <p:grpSpPr>
          <a:xfrm>
            <a:off x="357158" y="5955550"/>
            <a:ext cx="3571900" cy="646331"/>
            <a:chOff x="357158" y="2143116"/>
            <a:chExt cx="3571900" cy="646331"/>
          </a:xfrm>
        </p:grpSpPr>
        <p:sp>
          <p:nvSpPr>
            <p:cNvPr id="37" name="36 CuadroTexto"/>
            <p:cNvSpPr txBox="1"/>
            <p:nvPr/>
          </p:nvSpPr>
          <p:spPr>
            <a:xfrm>
              <a:off x="928662" y="2143116"/>
              <a:ext cx="2143140" cy="646331"/>
            </a:xfrm>
            <a:prstGeom prst="rect">
              <a:avLst/>
            </a:prstGeom>
            <a:noFill/>
          </p:spPr>
          <p:txBody>
            <a:bodyPr wrap="square" rtlCol="0">
              <a:spAutoFit/>
            </a:bodyPr>
            <a:lstStyle/>
            <a:p>
              <a:pPr algn="ctr"/>
              <a:r>
                <a:rPr lang="es-ES" b="1" cap="small" dirty="0" smtClean="0">
                  <a:solidFill>
                    <a:schemeClr val="bg1"/>
                  </a:solidFill>
                  <a:latin typeface="Rockwell Condensed" pitchFamily="18" charset="0"/>
                </a:rPr>
                <a:t>¿El Camino De </a:t>
              </a:r>
            </a:p>
            <a:p>
              <a:pPr algn="ctr"/>
              <a:r>
                <a:rPr lang="es-ES" b="1" cap="small" dirty="0" smtClean="0">
                  <a:solidFill>
                    <a:schemeClr val="bg1"/>
                  </a:solidFill>
                  <a:latin typeface="Rockwell Condensed" pitchFamily="18" charset="0"/>
                </a:rPr>
                <a:t>Regreso a Dios?</a:t>
              </a:r>
              <a:endParaRPr lang="es-ES" b="1" cap="small" dirty="0">
                <a:solidFill>
                  <a:schemeClr val="bg1"/>
                </a:solidFill>
                <a:latin typeface="Rockwell Condensed" pitchFamily="18" charset="0"/>
              </a:endParaRPr>
            </a:p>
          </p:txBody>
        </p:sp>
        <p:cxnSp>
          <p:nvCxnSpPr>
            <p:cNvPr id="38" name="37 Conector recto"/>
            <p:cNvCxnSpPr/>
            <p:nvPr/>
          </p:nvCxnSpPr>
          <p:spPr>
            <a:xfrm>
              <a:off x="357158" y="2500306"/>
              <a:ext cx="857256" cy="1588"/>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a:off x="2786050" y="2500306"/>
              <a:ext cx="1143008" cy="1588"/>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2" name="1 CuadroTexto"/>
          <p:cNvSpPr txBox="1"/>
          <p:nvPr/>
        </p:nvSpPr>
        <p:spPr>
          <a:xfrm>
            <a:off x="251520" y="419180"/>
            <a:ext cx="4216552" cy="1569660"/>
          </a:xfrm>
          <a:prstGeom prst="rect">
            <a:avLst/>
          </a:prstGeom>
          <a:noFill/>
        </p:spPr>
        <p:txBody>
          <a:bodyPr wrap="square" rtlCol="0">
            <a:spAutoFit/>
          </a:bodyPr>
          <a:lstStyle/>
          <a:p>
            <a:r>
              <a:rPr lang="es-ES" sz="3200" b="1" cap="small" dirty="0" smtClean="0">
                <a:effectLst>
                  <a:outerShdw blurRad="38100" dist="38100" dir="2700000" algn="tl">
                    <a:srgbClr val="000000">
                      <a:alpha val="43137"/>
                    </a:srgbClr>
                  </a:outerShdw>
                </a:effectLst>
                <a:latin typeface="Swis721 Cn BT" pitchFamily="34" charset="0"/>
              </a:rPr>
              <a:t>Con Tantos Caminos </a:t>
            </a:r>
          </a:p>
          <a:p>
            <a:r>
              <a:rPr lang="es-ES" sz="3200" b="1" cap="small" dirty="0" smtClean="0">
                <a:effectLst>
                  <a:outerShdw blurRad="38100" dist="38100" dir="2700000" algn="tl">
                    <a:srgbClr val="000000">
                      <a:alpha val="43137"/>
                    </a:srgbClr>
                  </a:outerShdw>
                </a:effectLst>
                <a:latin typeface="Swis721 Cn BT" pitchFamily="34" charset="0"/>
              </a:rPr>
              <a:t>Diferentes, ¿Cómo Saber </a:t>
            </a:r>
          </a:p>
          <a:p>
            <a:r>
              <a:rPr lang="es-ES" sz="3200" b="1" cap="small" dirty="0" smtClean="0">
                <a:effectLst>
                  <a:outerShdw blurRad="38100" dist="38100" dir="2700000" algn="tl">
                    <a:srgbClr val="000000">
                      <a:alpha val="43137"/>
                    </a:srgbClr>
                  </a:outerShdw>
                </a:effectLst>
                <a:latin typeface="Swis721 Cn BT" pitchFamily="34" charset="0"/>
              </a:rPr>
              <a:t>Cuál es el Correcto?</a:t>
            </a:r>
            <a:endParaRPr lang="es-ES" sz="3200" b="1" cap="small" dirty="0">
              <a:effectLst>
                <a:outerShdw blurRad="38100" dist="38100" dir="2700000" algn="tl">
                  <a:srgbClr val="000000">
                    <a:alpha val="43137"/>
                  </a:srgbClr>
                </a:outerShdw>
              </a:effectLst>
              <a:latin typeface="Swis721 Cn BT" pitchFamily="34" charset="0"/>
            </a:endParaRPr>
          </a:p>
        </p:txBody>
      </p:sp>
      <p:pic>
        <p:nvPicPr>
          <p:cNvPr id="10" name="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410" y="2060006"/>
            <a:ext cx="6192688" cy="4133327"/>
          </a:xfrm>
          <a:prstGeom prst="rect">
            <a:avLst/>
          </a:prstGeom>
        </p:spPr>
      </p:pic>
      <p:grpSp>
        <p:nvGrpSpPr>
          <p:cNvPr id="40" name="39 Grupo"/>
          <p:cNvGrpSpPr/>
          <p:nvPr/>
        </p:nvGrpSpPr>
        <p:grpSpPr>
          <a:xfrm>
            <a:off x="4572000" y="404664"/>
            <a:ext cx="4464496" cy="949589"/>
            <a:chOff x="5000628" y="2857496"/>
            <a:chExt cx="4000528" cy="949589"/>
          </a:xfrm>
        </p:grpSpPr>
        <p:sp>
          <p:nvSpPr>
            <p:cNvPr id="41" name="40 Rectángulo"/>
            <p:cNvSpPr/>
            <p:nvPr/>
          </p:nvSpPr>
          <p:spPr>
            <a:xfrm>
              <a:off x="5000628" y="2857496"/>
              <a:ext cx="4000528" cy="928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41 CuadroTexto"/>
            <p:cNvSpPr txBox="1"/>
            <p:nvPr/>
          </p:nvSpPr>
          <p:spPr>
            <a:xfrm>
              <a:off x="5286380" y="2857496"/>
              <a:ext cx="3143272" cy="461665"/>
            </a:xfrm>
            <a:prstGeom prst="rect">
              <a:avLst/>
            </a:prstGeom>
            <a:noFill/>
          </p:spPr>
          <p:txBody>
            <a:bodyPr wrap="square" rtlCol="0">
              <a:spAutoFit/>
            </a:bodyPr>
            <a:lstStyle/>
            <a:p>
              <a:pPr algn="ctr"/>
              <a:r>
                <a:rPr lang="es-ES" sz="2400" b="1" cap="small" dirty="0" smtClean="0">
                  <a:solidFill>
                    <a:schemeClr val="bg1"/>
                  </a:solidFill>
                  <a:latin typeface="Rockwell Condensed" pitchFamily="18" charset="0"/>
                </a:rPr>
                <a:t>Simplemente Acepte a Jesús </a:t>
              </a:r>
              <a:endParaRPr lang="es-ES" sz="2400" b="1" cap="small" dirty="0">
                <a:solidFill>
                  <a:schemeClr val="bg1"/>
                </a:solidFill>
                <a:latin typeface="Rockwell Condensed" pitchFamily="18" charset="0"/>
              </a:endParaRPr>
            </a:p>
          </p:txBody>
        </p:sp>
        <p:cxnSp>
          <p:nvCxnSpPr>
            <p:cNvPr id="43" name="42 Conector recto"/>
            <p:cNvCxnSpPr/>
            <p:nvPr/>
          </p:nvCxnSpPr>
          <p:spPr>
            <a:xfrm>
              <a:off x="5143504" y="3357562"/>
              <a:ext cx="3714776" cy="1588"/>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4" name="43 CuadroTexto"/>
            <p:cNvSpPr txBox="1"/>
            <p:nvPr/>
          </p:nvSpPr>
          <p:spPr>
            <a:xfrm>
              <a:off x="5286380" y="3345420"/>
              <a:ext cx="3143272" cy="461665"/>
            </a:xfrm>
            <a:prstGeom prst="rect">
              <a:avLst/>
            </a:prstGeom>
            <a:noFill/>
          </p:spPr>
          <p:txBody>
            <a:bodyPr wrap="square" rtlCol="0">
              <a:spAutoFit/>
            </a:bodyPr>
            <a:lstStyle/>
            <a:p>
              <a:pPr algn="ctr"/>
              <a:r>
                <a:rPr lang="es-ES" sz="2400" b="1" cap="small" dirty="0" smtClean="0">
                  <a:solidFill>
                    <a:schemeClr val="bg1"/>
                  </a:solidFill>
                  <a:latin typeface="Rockwell Condensed" pitchFamily="18" charset="0"/>
                </a:rPr>
                <a:t>Como Su Salvador Personal</a:t>
              </a:r>
              <a:endParaRPr lang="es-ES" sz="2400" b="1" cap="small" dirty="0">
                <a:solidFill>
                  <a:schemeClr val="bg1"/>
                </a:solidFill>
                <a:latin typeface="Rockwell Condensed" pitchFamily="18" charset="0"/>
              </a:endParaRPr>
            </a:p>
          </p:txBody>
        </p:sp>
      </p:grpSp>
      <p:grpSp>
        <p:nvGrpSpPr>
          <p:cNvPr id="45" name="44 Grupo"/>
          <p:cNvGrpSpPr/>
          <p:nvPr/>
        </p:nvGrpSpPr>
        <p:grpSpPr>
          <a:xfrm>
            <a:off x="4572000" y="1628800"/>
            <a:ext cx="4464496" cy="949589"/>
            <a:chOff x="5000628" y="2857496"/>
            <a:chExt cx="4000528" cy="949589"/>
          </a:xfrm>
        </p:grpSpPr>
        <p:sp>
          <p:nvSpPr>
            <p:cNvPr id="46" name="45 Rectángulo"/>
            <p:cNvSpPr/>
            <p:nvPr/>
          </p:nvSpPr>
          <p:spPr>
            <a:xfrm>
              <a:off x="5000628" y="2857496"/>
              <a:ext cx="4000528" cy="928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46 CuadroTexto"/>
            <p:cNvSpPr txBox="1"/>
            <p:nvPr/>
          </p:nvSpPr>
          <p:spPr>
            <a:xfrm>
              <a:off x="5286380" y="2857496"/>
              <a:ext cx="3143272" cy="461665"/>
            </a:xfrm>
            <a:prstGeom prst="rect">
              <a:avLst/>
            </a:prstGeom>
            <a:noFill/>
          </p:spPr>
          <p:txBody>
            <a:bodyPr wrap="square" rtlCol="0">
              <a:spAutoFit/>
            </a:bodyPr>
            <a:lstStyle/>
            <a:p>
              <a:pPr algn="ctr"/>
              <a:r>
                <a:rPr lang="es-ES" sz="2400" b="1" cap="small" dirty="0" smtClean="0">
                  <a:solidFill>
                    <a:schemeClr val="bg1"/>
                  </a:solidFill>
                  <a:latin typeface="Rockwell Condensed" pitchFamily="18" charset="0"/>
                </a:rPr>
                <a:t>Dios Lo Hace Todo</a:t>
              </a:r>
              <a:endParaRPr lang="es-ES" sz="2400" b="1" cap="small" dirty="0">
                <a:solidFill>
                  <a:schemeClr val="bg1"/>
                </a:solidFill>
                <a:latin typeface="Rockwell Condensed" pitchFamily="18" charset="0"/>
              </a:endParaRPr>
            </a:p>
          </p:txBody>
        </p:sp>
        <p:cxnSp>
          <p:nvCxnSpPr>
            <p:cNvPr id="48" name="47 Conector recto"/>
            <p:cNvCxnSpPr/>
            <p:nvPr/>
          </p:nvCxnSpPr>
          <p:spPr>
            <a:xfrm>
              <a:off x="5143504" y="3357562"/>
              <a:ext cx="3714776" cy="1588"/>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48 CuadroTexto"/>
            <p:cNvSpPr txBox="1"/>
            <p:nvPr/>
          </p:nvSpPr>
          <p:spPr>
            <a:xfrm>
              <a:off x="5286380" y="3345420"/>
              <a:ext cx="3143272" cy="461665"/>
            </a:xfrm>
            <a:prstGeom prst="rect">
              <a:avLst/>
            </a:prstGeom>
            <a:noFill/>
          </p:spPr>
          <p:txBody>
            <a:bodyPr wrap="square" rtlCol="0">
              <a:spAutoFit/>
            </a:bodyPr>
            <a:lstStyle/>
            <a:p>
              <a:pPr algn="ctr"/>
              <a:r>
                <a:rPr lang="es-ES" sz="2400" b="1" cap="small" dirty="0" smtClean="0">
                  <a:solidFill>
                    <a:schemeClr val="bg1"/>
                  </a:solidFill>
                  <a:latin typeface="Rockwell Condensed" pitchFamily="18" charset="0"/>
                </a:rPr>
                <a:t>El Hombre No Hace Nada</a:t>
              </a:r>
              <a:endParaRPr lang="es-ES" sz="2400" b="1" cap="small" dirty="0">
                <a:solidFill>
                  <a:schemeClr val="bg1"/>
                </a:solidFill>
                <a:latin typeface="Rockwell Condensed" pitchFamily="18" charset="0"/>
              </a:endParaRPr>
            </a:p>
          </p:txBody>
        </p:sp>
      </p:grpSp>
      <p:grpSp>
        <p:nvGrpSpPr>
          <p:cNvPr id="50" name="49 Grupo"/>
          <p:cNvGrpSpPr/>
          <p:nvPr/>
        </p:nvGrpSpPr>
        <p:grpSpPr>
          <a:xfrm>
            <a:off x="4572000" y="2852936"/>
            <a:ext cx="4464496" cy="949589"/>
            <a:chOff x="5000628" y="2857496"/>
            <a:chExt cx="4000528" cy="949589"/>
          </a:xfrm>
        </p:grpSpPr>
        <p:sp>
          <p:nvSpPr>
            <p:cNvPr id="51" name="50 Rectángulo"/>
            <p:cNvSpPr/>
            <p:nvPr/>
          </p:nvSpPr>
          <p:spPr>
            <a:xfrm>
              <a:off x="5000628" y="2857496"/>
              <a:ext cx="4000528" cy="928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2" name="51 CuadroTexto"/>
            <p:cNvSpPr txBox="1"/>
            <p:nvPr/>
          </p:nvSpPr>
          <p:spPr>
            <a:xfrm>
              <a:off x="5286380" y="2857496"/>
              <a:ext cx="3143272" cy="461665"/>
            </a:xfrm>
            <a:prstGeom prst="rect">
              <a:avLst/>
            </a:prstGeom>
            <a:noFill/>
          </p:spPr>
          <p:txBody>
            <a:bodyPr wrap="square" rtlCol="0">
              <a:spAutoFit/>
            </a:bodyPr>
            <a:lstStyle/>
            <a:p>
              <a:pPr algn="ctr"/>
              <a:r>
                <a:rPr lang="es-ES" sz="2400" b="1" cap="small" dirty="0" smtClean="0">
                  <a:solidFill>
                    <a:schemeClr val="bg1"/>
                  </a:solidFill>
                  <a:latin typeface="Rockwell Condensed" pitchFamily="18" charset="0"/>
                </a:rPr>
                <a:t>Simplemente Sea Sincero</a:t>
              </a:r>
              <a:endParaRPr lang="es-ES" sz="2400" b="1" cap="small" dirty="0">
                <a:solidFill>
                  <a:schemeClr val="bg1"/>
                </a:solidFill>
                <a:latin typeface="Rockwell Condensed" pitchFamily="18" charset="0"/>
              </a:endParaRPr>
            </a:p>
          </p:txBody>
        </p:sp>
        <p:cxnSp>
          <p:nvCxnSpPr>
            <p:cNvPr id="53" name="52 Conector recto"/>
            <p:cNvCxnSpPr/>
            <p:nvPr/>
          </p:nvCxnSpPr>
          <p:spPr>
            <a:xfrm>
              <a:off x="5143504" y="3357562"/>
              <a:ext cx="3714776" cy="1588"/>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4" name="53 CuadroTexto"/>
            <p:cNvSpPr txBox="1"/>
            <p:nvPr/>
          </p:nvSpPr>
          <p:spPr>
            <a:xfrm>
              <a:off x="5286380" y="3345420"/>
              <a:ext cx="3143272" cy="461665"/>
            </a:xfrm>
            <a:prstGeom prst="rect">
              <a:avLst/>
            </a:prstGeom>
            <a:noFill/>
          </p:spPr>
          <p:txBody>
            <a:bodyPr wrap="square" rtlCol="0">
              <a:spAutoFit/>
            </a:bodyPr>
            <a:lstStyle/>
            <a:p>
              <a:pPr algn="ctr"/>
              <a:r>
                <a:rPr lang="es-ES" sz="2400" b="1" cap="small" dirty="0" smtClean="0">
                  <a:solidFill>
                    <a:schemeClr val="bg1"/>
                  </a:solidFill>
                  <a:latin typeface="Rockwell Condensed" pitchFamily="18" charset="0"/>
                </a:rPr>
                <a:t>Acerca De Su Religión</a:t>
              </a:r>
              <a:endParaRPr lang="es-ES" sz="2400" b="1" cap="small" dirty="0">
                <a:solidFill>
                  <a:schemeClr val="bg1"/>
                </a:solidFill>
                <a:latin typeface="Rockwell Condensed" pitchFamily="18" charset="0"/>
              </a:endParaRPr>
            </a:p>
          </p:txBody>
        </p:sp>
      </p:grpSp>
      <p:grpSp>
        <p:nvGrpSpPr>
          <p:cNvPr id="55" name="54 Grupo"/>
          <p:cNvGrpSpPr/>
          <p:nvPr/>
        </p:nvGrpSpPr>
        <p:grpSpPr>
          <a:xfrm>
            <a:off x="4572000" y="5589240"/>
            <a:ext cx="4464496" cy="949589"/>
            <a:chOff x="5000628" y="2857496"/>
            <a:chExt cx="4000528" cy="949589"/>
          </a:xfrm>
        </p:grpSpPr>
        <p:sp>
          <p:nvSpPr>
            <p:cNvPr id="56" name="55 Rectángulo"/>
            <p:cNvSpPr/>
            <p:nvPr/>
          </p:nvSpPr>
          <p:spPr>
            <a:xfrm>
              <a:off x="5000628" y="2857496"/>
              <a:ext cx="4000528" cy="928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56 CuadroTexto"/>
            <p:cNvSpPr txBox="1"/>
            <p:nvPr/>
          </p:nvSpPr>
          <p:spPr>
            <a:xfrm>
              <a:off x="5286380" y="2857496"/>
              <a:ext cx="3143272" cy="461665"/>
            </a:xfrm>
            <a:prstGeom prst="rect">
              <a:avLst/>
            </a:prstGeom>
            <a:noFill/>
          </p:spPr>
          <p:txBody>
            <a:bodyPr wrap="square" rtlCol="0">
              <a:spAutoFit/>
            </a:bodyPr>
            <a:lstStyle/>
            <a:p>
              <a:pPr algn="ctr"/>
              <a:r>
                <a:rPr lang="es-ES" sz="2400" b="1" cap="small" dirty="0" smtClean="0">
                  <a:solidFill>
                    <a:schemeClr val="bg1"/>
                  </a:solidFill>
                  <a:latin typeface="Rockwell Condensed" pitchFamily="18" charset="0"/>
                </a:rPr>
                <a:t>Para Ser Salvo</a:t>
              </a:r>
              <a:endParaRPr lang="es-ES" sz="2400" b="1" cap="small" dirty="0">
                <a:solidFill>
                  <a:schemeClr val="bg1"/>
                </a:solidFill>
                <a:latin typeface="Rockwell Condensed" pitchFamily="18" charset="0"/>
              </a:endParaRPr>
            </a:p>
          </p:txBody>
        </p:sp>
        <p:cxnSp>
          <p:nvCxnSpPr>
            <p:cNvPr id="58" name="57 Conector recto"/>
            <p:cNvCxnSpPr/>
            <p:nvPr/>
          </p:nvCxnSpPr>
          <p:spPr>
            <a:xfrm>
              <a:off x="5143504" y="3357562"/>
              <a:ext cx="3714776" cy="1588"/>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9" name="58 CuadroTexto"/>
            <p:cNvSpPr txBox="1"/>
            <p:nvPr/>
          </p:nvSpPr>
          <p:spPr>
            <a:xfrm>
              <a:off x="5286380" y="3345420"/>
              <a:ext cx="3143272" cy="461665"/>
            </a:xfrm>
            <a:prstGeom prst="rect">
              <a:avLst/>
            </a:prstGeom>
            <a:noFill/>
          </p:spPr>
          <p:txBody>
            <a:bodyPr wrap="square" rtlCol="0">
              <a:spAutoFit/>
            </a:bodyPr>
            <a:lstStyle/>
            <a:p>
              <a:pPr algn="ctr"/>
              <a:r>
                <a:rPr lang="es-ES" sz="2400" b="1" cap="small" dirty="0" smtClean="0">
                  <a:solidFill>
                    <a:schemeClr val="bg1"/>
                  </a:solidFill>
                  <a:latin typeface="Rockwell Condensed" pitchFamily="18" charset="0"/>
                </a:rPr>
                <a:t>Debe Hablar En Lenguas</a:t>
              </a:r>
              <a:endParaRPr lang="es-ES" sz="2400" b="1" cap="small" dirty="0">
                <a:solidFill>
                  <a:schemeClr val="bg1"/>
                </a:solidFill>
                <a:latin typeface="Rockwell Condensed" pitchFamily="18" charset="0"/>
              </a:endParaRPr>
            </a:p>
          </p:txBody>
        </p:sp>
      </p:grpSp>
      <p:pic>
        <p:nvPicPr>
          <p:cNvPr id="29" name="28 Imagen" descr="semaforo_01.gif"/>
          <p:cNvPicPr>
            <a:picLocks noChangeAspect="1"/>
          </p:cNvPicPr>
          <p:nvPr/>
        </p:nvPicPr>
        <p:blipFill>
          <a:blip r:embed="rId4"/>
          <a:stretch>
            <a:fillRect/>
          </a:stretch>
        </p:blipFill>
        <p:spPr>
          <a:xfrm>
            <a:off x="3810141" y="1476696"/>
            <a:ext cx="1358826" cy="1639084"/>
          </a:xfrm>
          <a:prstGeom prst="rect">
            <a:avLst/>
          </a:prstGeom>
        </p:spPr>
      </p:pic>
    </p:spTree>
    <p:extLst>
      <p:ext uri="{BB962C8B-B14F-4D97-AF65-F5344CB8AC3E}">
        <p14:creationId xmlns:p14="http://schemas.microsoft.com/office/powerpoint/2010/main" val="1290846751"/>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left)">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left)">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left)">
                                      <p:cBhvr>
                                        <p:cTn id="2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211" y="0"/>
            <a:ext cx="8615578" cy="6858000"/>
          </a:xfrm>
          <a:prstGeom prst="rect">
            <a:avLst/>
          </a:prstGeom>
        </p:spPr>
      </p:pic>
      <p:sp>
        <p:nvSpPr>
          <p:cNvPr id="2" name="1 CuadroTexto"/>
          <p:cNvSpPr txBox="1"/>
          <p:nvPr/>
        </p:nvSpPr>
        <p:spPr>
          <a:xfrm>
            <a:off x="251520" y="419180"/>
            <a:ext cx="4216552" cy="1569660"/>
          </a:xfrm>
          <a:prstGeom prst="rect">
            <a:avLst/>
          </a:prstGeom>
          <a:noFill/>
        </p:spPr>
        <p:txBody>
          <a:bodyPr wrap="square" rtlCol="0">
            <a:spAutoFit/>
          </a:bodyPr>
          <a:lstStyle/>
          <a:p>
            <a:r>
              <a:rPr lang="es-ES" sz="3200" b="1" cap="small" dirty="0" smtClean="0">
                <a:effectLst>
                  <a:glow rad="101600">
                    <a:schemeClr val="bg1">
                      <a:alpha val="60000"/>
                    </a:schemeClr>
                  </a:glow>
                  <a:outerShdw blurRad="38100" dist="38100" dir="2700000" algn="tl">
                    <a:srgbClr val="000000">
                      <a:alpha val="43137"/>
                    </a:srgbClr>
                  </a:outerShdw>
                </a:effectLst>
                <a:latin typeface="Swis721 Cn BT" pitchFamily="34" charset="0"/>
              </a:rPr>
              <a:t>Con Tantos Caminos </a:t>
            </a:r>
          </a:p>
          <a:p>
            <a:r>
              <a:rPr lang="es-ES" sz="3200" b="1" cap="small" dirty="0" smtClean="0">
                <a:effectLst>
                  <a:glow rad="101600">
                    <a:schemeClr val="bg1">
                      <a:alpha val="60000"/>
                    </a:schemeClr>
                  </a:glow>
                  <a:outerShdw blurRad="38100" dist="38100" dir="2700000" algn="tl">
                    <a:srgbClr val="000000">
                      <a:alpha val="43137"/>
                    </a:srgbClr>
                  </a:outerShdw>
                </a:effectLst>
                <a:latin typeface="Swis721 Cn BT" pitchFamily="34" charset="0"/>
              </a:rPr>
              <a:t>Diferentes, ¿Cómo Saber </a:t>
            </a:r>
          </a:p>
          <a:p>
            <a:r>
              <a:rPr lang="es-ES" sz="3200" b="1" cap="small" dirty="0" smtClean="0">
                <a:effectLst>
                  <a:glow rad="101600">
                    <a:schemeClr val="bg1">
                      <a:alpha val="60000"/>
                    </a:schemeClr>
                  </a:glow>
                  <a:outerShdw blurRad="38100" dist="38100" dir="2700000" algn="tl">
                    <a:srgbClr val="000000">
                      <a:alpha val="43137"/>
                    </a:srgbClr>
                  </a:outerShdw>
                </a:effectLst>
                <a:latin typeface="Swis721 Cn BT" pitchFamily="34" charset="0"/>
              </a:rPr>
              <a:t>Cuál es el Correcto?</a:t>
            </a:r>
            <a:endParaRPr lang="es-ES" sz="3200" b="1" cap="small" dirty="0">
              <a:effectLst>
                <a:glow rad="101600">
                  <a:schemeClr val="bg1">
                    <a:alpha val="60000"/>
                  </a:schemeClr>
                </a:glow>
                <a:outerShdw blurRad="38100" dist="38100" dir="2700000" algn="tl">
                  <a:srgbClr val="000000">
                    <a:alpha val="43137"/>
                  </a:srgbClr>
                </a:outerShdw>
              </a:effectLst>
              <a:latin typeface="Swis721 Cn BT" pitchFamily="34" charset="0"/>
            </a:endParaRPr>
          </a:p>
        </p:txBody>
      </p:sp>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348881"/>
            <a:ext cx="792088" cy="869034"/>
          </a:xfrm>
          <a:prstGeom prst="rect">
            <a:avLst/>
          </a:prstGeom>
        </p:spPr>
      </p:pic>
      <p:sp>
        <p:nvSpPr>
          <p:cNvPr id="6" name="5 CuadroTexto"/>
          <p:cNvSpPr txBox="1"/>
          <p:nvPr/>
        </p:nvSpPr>
        <p:spPr>
          <a:xfrm>
            <a:off x="1043608" y="2399397"/>
            <a:ext cx="3280448" cy="3477875"/>
          </a:xfrm>
          <a:prstGeom prst="rect">
            <a:avLst/>
          </a:prstGeom>
          <a:noFill/>
        </p:spPr>
        <p:txBody>
          <a:bodyPr wrap="square" rtlCol="0">
            <a:spAutoFit/>
          </a:bodyPr>
          <a:lstStyle/>
          <a:p>
            <a:r>
              <a:rPr lang="es-CO" sz="4400" dirty="0" smtClean="0">
                <a:effectLst>
                  <a:glow rad="101600">
                    <a:schemeClr val="bg1">
                      <a:alpha val="60000"/>
                    </a:schemeClr>
                  </a:glow>
                </a:effectLst>
              </a:rPr>
              <a:t>¿Cualquier camino nos llevará de regreso a Dios?</a:t>
            </a:r>
            <a:endParaRPr lang="es-CO" sz="4400" dirty="0">
              <a:effectLst>
                <a:glow rad="101600">
                  <a:schemeClr val="bg1">
                    <a:alpha val="60000"/>
                  </a:schemeClr>
                </a:glow>
              </a:effectLst>
            </a:endParaRPr>
          </a:p>
        </p:txBody>
      </p:sp>
      <p:sp>
        <p:nvSpPr>
          <p:cNvPr id="33" name="32 CuadroTexto"/>
          <p:cNvSpPr txBox="1"/>
          <p:nvPr/>
        </p:nvSpPr>
        <p:spPr>
          <a:xfrm>
            <a:off x="4572000" y="688703"/>
            <a:ext cx="4489684" cy="646331"/>
          </a:xfrm>
          <a:prstGeom prst="rect">
            <a:avLst/>
          </a:prstGeom>
          <a:noFill/>
        </p:spPr>
        <p:txBody>
          <a:bodyPr wrap="square">
            <a:spAutoFit/>
          </a:bodyPr>
          <a:lstStyle/>
          <a:p>
            <a:pPr algn="ctr">
              <a:defRPr/>
            </a:pPr>
            <a:r>
              <a:rPr lang="es-ES" sz="3600" b="1" dirty="0" smtClean="0">
                <a:effectLst>
                  <a:outerShdw blurRad="38100" dist="38100" dir="2700000" algn="tl">
                    <a:srgbClr val="000000">
                      <a:alpha val="43137"/>
                    </a:srgbClr>
                  </a:outerShdw>
                </a:effectLst>
              </a:rPr>
              <a:t>Mateo 7:21-23</a:t>
            </a:r>
            <a:endParaRPr lang="es-ES" sz="3600" b="1" dirty="0">
              <a:effectLst>
                <a:outerShdw blurRad="38100" dist="38100" dir="2700000" algn="tl">
                  <a:srgbClr val="000000">
                    <a:alpha val="43137"/>
                  </a:srgbClr>
                </a:outerShdw>
              </a:effectLst>
            </a:endParaRPr>
          </a:p>
        </p:txBody>
      </p:sp>
      <p:sp>
        <p:nvSpPr>
          <p:cNvPr id="34" name="33 CuadroTexto"/>
          <p:cNvSpPr txBox="1"/>
          <p:nvPr/>
        </p:nvSpPr>
        <p:spPr>
          <a:xfrm>
            <a:off x="4572000" y="1241465"/>
            <a:ext cx="4489684" cy="5262979"/>
          </a:xfrm>
          <a:prstGeom prst="rect">
            <a:avLst/>
          </a:prstGeom>
          <a:noFill/>
        </p:spPr>
        <p:txBody>
          <a:bodyPr wrap="square">
            <a:spAutoFit/>
          </a:bodyPr>
          <a:lstStyle/>
          <a:p>
            <a:pPr marL="450850" indent="-450850"/>
            <a:r>
              <a:rPr lang="es-CO" sz="2400" dirty="0" smtClean="0">
                <a:effectLst>
                  <a:glow rad="101600">
                    <a:schemeClr val="bg1">
                      <a:alpha val="60000"/>
                    </a:schemeClr>
                  </a:glow>
                </a:effectLst>
              </a:rPr>
              <a:t>21  </a:t>
            </a:r>
            <a:r>
              <a:rPr lang="es-CO" sz="2400" dirty="0">
                <a:effectLst>
                  <a:glow rad="101600">
                    <a:schemeClr val="bg1">
                      <a:alpha val="60000"/>
                    </a:schemeClr>
                  </a:glow>
                </a:effectLst>
              </a:rPr>
              <a:t>No todo el que me dice: Señor, Señor, entrará en el reino de los cielos, sino el que hace la voluntad de mi Padre que está en los cielos.</a:t>
            </a:r>
          </a:p>
          <a:p>
            <a:pPr marL="450850" indent="-450850"/>
            <a:r>
              <a:rPr lang="es-CO" sz="2400" dirty="0">
                <a:effectLst>
                  <a:glow rad="101600">
                    <a:schemeClr val="bg1">
                      <a:alpha val="60000"/>
                    </a:schemeClr>
                  </a:glow>
                </a:effectLst>
              </a:rPr>
              <a:t>22  Muchos me dirán en aquel día: Señor, Señor, ¿no profetizamos en tu nombre, y en tu nombre echamos fuera demonios, y en tu nombre hicimos muchos milagros?</a:t>
            </a:r>
          </a:p>
          <a:p>
            <a:pPr marL="450850" indent="-450850"/>
            <a:r>
              <a:rPr lang="es-CO" sz="2400" dirty="0">
                <a:effectLst>
                  <a:glow rad="101600">
                    <a:schemeClr val="bg1">
                      <a:alpha val="60000"/>
                    </a:schemeClr>
                  </a:glow>
                </a:effectLst>
              </a:rPr>
              <a:t>23  Y entonces les declararé: Nunca os conocí; apartaos de mí, hacedores de maldad</a:t>
            </a:r>
            <a:r>
              <a:rPr lang="es-CO" sz="2400" dirty="0" smtClean="0">
                <a:effectLst>
                  <a:glow rad="101600">
                    <a:schemeClr val="bg1">
                      <a:alpha val="60000"/>
                    </a:schemeClr>
                  </a:glow>
                </a:effectLst>
              </a:rPr>
              <a:t>.</a:t>
            </a:r>
            <a:endParaRPr lang="es-CO" sz="2400" dirty="0">
              <a:effectLst>
                <a:glow rad="101600">
                  <a:schemeClr val="bg1">
                    <a:alpha val="60000"/>
                  </a:schemeClr>
                </a:glow>
              </a:effectLst>
            </a:endParaRPr>
          </a:p>
        </p:txBody>
      </p:sp>
      <p:pic>
        <p:nvPicPr>
          <p:cNvPr id="60" name="Picture 6" descr="Biblia - 34"/>
          <p:cNvPicPr>
            <a:picLocks noChangeAspect="1" noChangeArrowheads="1"/>
          </p:cNvPicPr>
          <p:nvPr/>
        </p:nvPicPr>
        <p:blipFill>
          <a:blip r:embed="rId5" cstate="print"/>
          <a:srcRect/>
          <a:stretch>
            <a:fillRect/>
          </a:stretch>
        </p:blipFill>
        <p:spPr bwMode="auto">
          <a:xfrm>
            <a:off x="8347309" y="188640"/>
            <a:ext cx="761195" cy="500063"/>
          </a:xfrm>
          <a:prstGeom prst="rect">
            <a:avLst/>
          </a:prstGeom>
          <a:noFill/>
          <a:ln w="9525">
            <a:noFill/>
            <a:miter lim="800000"/>
            <a:headEnd/>
            <a:tailEnd/>
          </a:ln>
        </p:spPr>
      </p:pic>
    </p:spTree>
    <p:extLst>
      <p:ext uri="{BB962C8B-B14F-4D97-AF65-F5344CB8AC3E}">
        <p14:creationId xmlns:p14="http://schemas.microsoft.com/office/powerpoint/2010/main" val="3181835882"/>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dissolve">
                                      <p:cBhvr>
                                        <p:cTn id="16" dur="500"/>
                                        <p:tgtEl>
                                          <p:spTgt spid="60"/>
                                        </p:tgtEl>
                                      </p:cBhvr>
                                    </p:animEffect>
                                  </p:childTnLst>
                                </p:cTn>
                              </p:par>
                            </p:childTnLst>
                          </p:cTn>
                        </p:par>
                        <p:par>
                          <p:cTn id="17" fill="hold">
                            <p:stCondLst>
                              <p:cond delay="500"/>
                            </p:stCondLst>
                            <p:childTnLst>
                              <p:par>
                                <p:cTn id="18" presetID="16" presetClass="entr" presetSubtype="37"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arn(outVertical)">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4">
                                            <p:txEl>
                                              <p:pRg st="0" end="0"/>
                                            </p:txEl>
                                          </p:spTgt>
                                        </p:tgtEl>
                                        <p:attrNameLst>
                                          <p:attrName>style.visibility</p:attrName>
                                        </p:attrNameLst>
                                      </p:cBhvr>
                                      <p:to>
                                        <p:strVal val="visible"/>
                                      </p:to>
                                    </p:set>
                                    <p:animEffect transition="in" filter="wipe(up)">
                                      <p:cBhvr>
                                        <p:cTn id="25" dur="500"/>
                                        <p:tgtEl>
                                          <p:spTgt spid="3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34">
                                            <p:txEl>
                                              <p:pRg st="1" end="1"/>
                                            </p:txEl>
                                          </p:spTgt>
                                        </p:tgtEl>
                                        <p:attrNameLst>
                                          <p:attrName>style.visibility</p:attrName>
                                        </p:attrNameLst>
                                      </p:cBhvr>
                                      <p:to>
                                        <p:strVal val="visible"/>
                                      </p:to>
                                    </p:set>
                                    <p:animEffect transition="in" filter="wipe(up)">
                                      <p:cBhvr>
                                        <p:cTn id="30" dur="500"/>
                                        <p:tgtEl>
                                          <p:spTgt spid="3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34">
                                            <p:txEl>
                                              <p:pRg st="2" end="2"/>
                                            </p:txEl>
                                          </p:spTgt>
                                        </p:tgtEl>
                                        <p:attrNameLst>
                                          <p:attrName>style.visibility</p:attrName>
                                        </p:attrNameLst>
                                      </p:cBhvr>
                                      <p:to>
                                        <p:strVal val="visible"/>
                                      </p:to>
                                    </p:set>
                                    <p:animEffect transition="in" filter="wipe(up)">
                                      <p:cBhvr>
                                        <p:cTn id="35" dur="500"/>
                                        <p:tgtEl>
                                          <p:spTgt spid="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3" grpId="0"/>
      <p:bldP spid="34" grpId="0" build="p" bldLvl="4"/>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211" y="0"/>
            <a:ext cx="8615578" cy="6858000"/>
          </a:xfrm>
          <a:prstGeom prst="rect">
            <a:avLst/>
          </a:prstGeom>
        </p:spPr>
      </p:pic>
      <p:sp>
        <p:nvSpPr>
          <p:cNvPr id="2" name="1 CuadroTexto"/>
          <p:cNvSpPr txBox="1"/>
          <p:nvPr/>
        </p:nvSpPr>
        <p:spPr>
          <a:xfrm>
            <a:off x="251520" y="419180"/>
            <a:ext cx="4216552" cy="1569660"/>
          </a:xfrm>
          <a:prstGeom prst="rect">
            <a:avLst/>
          </a:prstGeom>
          <a:noFill/>
        </p:spPr>
        <p:txBody>
          <a:bodyPr wrap="square" rtlCol="0">
            <a:spAutoFit/>
          </a:bodyPr>
          <a:lstStyle/>
          <a:p>
            <a:r>
              <a:rPr lang="es-ES" sz="3200" b="1" cap="small" dirty="0" smtClean="0">
                <a:effectLst>
                  <a:glow rad="101600">
                    <a:schemeClr val="bg1">
                      <a:alpha val="60000"/>
                    </a:schemeClr>
                  </a:glow>
                  <a:outerShdw blurRad="38100" dist="38100" dir="2700000" algn="tl">
                    <a:srgbClr val="000000">
                      <a:alpha val="43137"/>
                    </a:srgbClr>
                  </a:outerShdw>
                </a:effectLst>
                <a:latin typeface="Swis721 Cn BT" pitchFamily="34" charset="0"/>
              </a:rPr>
              <a:t>Con Tantos Caminos </a:t>
            </a:r>
          </a:p>
          <a:p>
            <a:r>
              <a:rPr lang="es-ES" sz="3200" b="1" cap="small" dirty="0" smtClean="0">
                <a:effectLst>
                  <a:glow rad="101600">
                    <a:schemeClr val="bg1">
                      <a:alpha val="60000"/>
                    </a:schemeClr>
                  </a:glow>
                  <a:outerShdw blurRad="38100" dist="38100" dir="2700000" algn="tl">
                    <a:srgbClr val="000000">
                      <a:alpha val="43137"/>
                    </a:srgbClr>
                  </a:outerShdw>
                </a:effectLst>
                <a:latin typeface="Swis721 Cn BT" pitchFamily="34" charset="0"/>
              </a:rPr>
              <a:t>Diferentes, ¿Cómo Saber </a:t>
            </a:r>
          </a:p>
          <a:p>
            <a:r>
              <a:rPr lang="es-ES" sz="3200" b="1" cap="small" dirty="0" smtClean="0">
                <a:effectLst>
                  <a:glow rad="101600">
                    <a:schemeClr val="bg1">
                      <a:alpha val="60000"/>
                    </a:schemeClr>
                  </a:glow>
                  <a:outerShdw blurRad="38100" dist="38100" dir="2700000" algn="tl">
                    <a:srgbClr val="000000">
                      <a:alpha val="43137"/>
                    </a:srgbClr>
                  </a:outerShdw>
                </a:effectLst>
                <a:latin typeface="Swis721 Cn BT" pitchFamily="34" charset="0"/>
              </a:rPr>
              <a:t>Cuál es el Correcto?</a:t>
            </a:r>
            <a:endParaRPr lang="es-ES" sz="3200" b="1" cap="small" dirty="0">
              <a:effectLst>
                <a:glow rad="101600">
                  <a:schemeClr val="bg1">
                    <a:alpha val="60000"/>
                  </a:schemeClr>
                </a:glow>
                <a:outerShdw blurRad="38100" dist="38100" dir="2700000" algn="tl">
                  <a:srgbClr val="000000">
                    <a:alpha val="43137"/>
                  </a:srgbClr>
                </a:outerShdw>
              </a:effectLst>
              <a:latin typeface="Swis721 Cn BT" pitchFamily="34" charset="0"/>
            </a:endParaRPr>
          </a:p>
        </p:txBody>
      </p:sp>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348881"/>
            <a:ext cx="792088" cy="869034"/>
          </a:xfrm>
          <a:prstGeom prst="rect">
            <a:avLst/>
          </a:prstGeom>
        </p:spPr>
      </p:pic>
      <p:sp>
        <p:nvSpPr>
          <p:cNvPr id="6" name="5 CuadroTexto"/>
          <p:cNvSpPr txBox="1"/>
          <p:nvPr/>
        </p:nvSpPr>
        <p:spPr>
          <a:xfrm>
            <a:off x="1043608" y="2399397"/>
            <a:ext cx="3280448" cy="3970318"/>
          </a:xfrm>
          <a:prstGeom prst="rect">
            <a:avLst/>
          </a:prstGeom>
          <a:noFill/>
        </p:spPr>
        <p:txBody>
          <a:bodyPr wrap="square" rtlCol="0">
            <a:spAutoFit/>
          </a:bodyPr>
          <a:lstStyle/>
          <a:p>
            <a:r>
              <a:rPr lang="es-CO" sz="3600" dirty="0" smtClean="0">
                <a:effectLst>
                  <a:glow rad="101600">
                    <a:schemeClr val="bg1">
                      <a:alpha val="60000"/>
                    </a:schemeClr>
                  </a:glow>
                </a:effectLst>
              </a:rPr>
              <a:t>¿Podemos encontrar nuestro camino de regreso a Dios usando nuestra propia sabiduría?</a:t>
            </a:r>
            <a:endParaRPr lang="es-CO" sz="3600" dirty="0">
              <a:effectLst>
                <a:glow rad="101600">
                  <a:schemeClr val="bg1">
                    <a:alpha val="60000"/>
                  </a:schemeClr>
                </a:glow>
              </a:effectLst>
            </a:endParaRPr>
          </a:p>
        </p:txBody>
      </p:sp>
      <p:sp>
        <p:nvSpPr>
          <p:cNvPr id="33" name="32 CuadroTexto"/>
          <p:cNvSpPr txBox="1"/>
          <p:nvPr/>
        </p:nvSpPr>
        <p:spPr>
          <a:xfrm>
            <a:off x="4572000" y="4145087"/>
            <a:ext cx="4489684" cy="646331"/>
          </a:xfrm>
          <a:prstGeom prst="rect">
            <a:avLst/>
          </a:prstGeom>
          <a:noFill/>
        </p:spPr>
        <p:txBody>
          <a:bodyPr wrap="square">
            <a:spAutoFit/>
          </a:bodyPr>
          <a:lstStyle/>
          <a:p>
            <a:pPr algn="ctr">
              <a:defRPr/>
            </a:pPr>
            <a:r>
              <a:rPr lang="es-ES" sz="3600" b="1" dirty="0" smtClean="0">
                <a:effectLst>
                  <a:outerShdw blurRad="38100" dist="38100" dir="2700000" algn="tl">
                    <a:srgbClr val="000000">
                      <a:alpha val="43137"/>
                    </a:srgbClr>
                  </a:outerShdw>
                </a:effectLst>
              </a:rPr>
              <a:t>Proverbios 14:12</a:t>
            </a:r>
            <a:endParaRPr lang="es-ES" sz="3600" b="1" dirty="0">
              <a:effectLst>
                <a:outerShdw blurRad="38100" dist="38100" dir="2700000" algn="tl">
                  <a:srgbClr val="000000">
                    <a:alpha val="43137"/>
                  </a:srgbClr>
                </a:outerShdw>
              </a:effectLst>
            </a:endParaRPr>
          </a:p>
        </p:txBody>
      </p:sp>
      <p:sp>
        <p:nvSpPr>
          <p:cNvPr id="34" name="33 CuadroTexto"/>
          <p:cNvSpPr txBox="1"/>
          <p:nvPr/>
        </p:nvSpPr>
        <p:spPr>
          <a:xfrm>
            <a:off x="4572000" y="4697849"/>
            <a:ext cx="4489684" cy="1815882"/>
          </a:xfrm>
          <a:prstGeom prst="rect">
            <a:avLst/>
          </a:prstGeom>
          <a:noFill/>
        </p:spPr>
        <p:txBody>
          <a:bodyPr wrap="square">
            <a:spAutoFit/>
          </a:bodyPr>
          <a:lstStyle/>
          <a:p>
            <a:pPr marL="534988" indent="-534988"/>
            <a:r>
              <a:rPr lang="es-CO" sz="2800" b="1" dirty="0"/>
              <a:t>12</a:t>
            </a:r>
            <a:r>
              <a:rPr lang="es-CO" sz="2800" dirty="0"/>
              <a:t>  Hay camino que al hombre le parece derecho; </a:t>
            </a:r>
            <a:r>
              <a:rPr lang="es-CO" sz="2800" dirty="0" smtClean="0"/>
              <a:t>pero </a:t>
            </a:r>
            <a:r>
              <a:rPr lang="es-CO" sz="2800" dirty="0"/>
              <a:t>su fin es camino de muerte</a:t>
            </a:r>
            <a:r>
              <a:rPr lang="es-CO" sz="2800" dirty="0" smtClean="0"/>
              <a:t>.</a:t>
            </a:r>
            <a:endParaRPr lang="es-CO" sz="2800" dirty="0">
              <a:effectLst>
                <a:glow rad="101600">
                  <a:schemeClr val="bg1">
                    <a:alpha val="60000"/>
                  </a:schemeClr>
                </a:glow>
              </a:effectLst>
            </a:endParaRPr>
          </a:p>
        </p:txBody>
      </p:sp>
      <p:pic>
        <p:nvPicPr>
          <p:cNvPr id="60" name="Picture 6" descr="Biblia - 34"/>
          <p:cNvPicPr>
            <a:picLocks noChangeAspect="1" noChangeArrowheads="1"/>
          </p:cNvPicPr>
          <p:nvPr/>
        </p:nvPicPr>
        <p:blipFill>
          <a:blip r:embed="rId5" cstate="print"/>
          <a:srcRect/>
          <a:stretch>
            <a:fillRect/>
          </a:stretch>
        </p:blipFill>
        <p:spPr bwMode="auto">
          <a:xfrm>
            <a:off x="8347309" y="3645024"/>
            <a:ext cx="761195" cy="500063"/>
          </a:xfrm>
          <a:prstGeom prst="rect">
            <a:avLst/>
          </a:prstGeom>
          <a:noFill/>
          <a:ln w="9525">
            <a:noFill/>
            <a:miter lim="800000"/>
            <a:headEnd/>
            <a:tailEnd/>
          </a:ln>
        </p:spPr>
      </p:pic>
    </p:spTree>
    <p:extLst>
      <p:ext uri="{BB962C8B-B14F-4D97-AF65-F5344CB8AC3E}">
        <p14:creationId xmlns:p14="http://schemas.microsoft.com/office/powerpoint/2010/main" val="3504677399"/>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dissolve">
                                      <p:cBhvr>
                                        <p:cTn id="16" dur="500"/>
                                        <p:tgtEl>
                                          <p:spTgt spid="60"/>
                                        </p:tgtEl>
                                      </p:cBhvr>
                                    </p:animEffect>
                                  </p:childTnLst>
                                </p:cTn>
                              </p:par>
                            </p:childTnLst>
                          </p:cTn>
                        </p:par>
                        <p:par>
                          <p:cTn id="17" fill="hold">
                            <p:stCondLst>
                              <p:cond delay="500"/>
                            </p:stCondLst>
                            <p:childTnLst>
                              <p:par>
                                <p:cTn id="18" presetID="16" presetClass="entr" presetSubtype="37"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arn(outVertical)">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4">
                                            <p:txEl>
                                              <p:pRg st="0" end="0"/>
                                            </p:txEl>
                                          </p:spTgt>
                                        </p:tgtEl>
                                        <p:attrNameLst>
                                          <p:attrName>style.visibility</p:attrName>
                                        </p:attrNameLst>
                                      </p:cBhvr>
                                      <p:to>
                                        <p:strVal val="visible"/>
                                      </p:to>
                                    </p:set>
                                    <p:animEffect transition="in" filter="wipe(up)">
                                      <p:cBhvr>
                                        <p:cTn id="25"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3" grpId="0"/>
      <p:bldP spid="34" grpId="0" build="p" bldLvl="4"/>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aviso_07.gif"/>
          <p:cNvPicPr>
            <a:picLocks noChangeAspect="1"/>
          </p:cNvPicPr>
          <p:nvPr/>
        </p:nvPicPr>
        <p:blipFill>
          <a:blip r:embed="rId3"/>
          <a:stretch>
            <a:fillRect/>
          </a:stretch>
        </p:blipFill>
        <p:spPr>
          <a:xfrm>
            <a:off x="285721" y="928670"/>
            <a:ext cx="8572559" cy="5929330"/>
          </a:xfrm>
          <a:prstGeom prst="rect">
            <a:avLst/>
          </a:prstGeom>
        </p:spPr>
      </p:pic>
      <p:sp>
        <p:nvSpPr>
          <p:cNvPr id="4" name="3 Rectángulo redondeado"/>
          <p:cNvSpPr/>
          <p:nvPr/>
        </p:nvSpPr>
        <p:spPr>
          <a:xfrm>
            <a:off x="3571868" y="571480"/>
            <a:ext cx="4071966" cy="128588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3573796" y="891115"/>
            <a:ext cx="3998600" cy="830997"/>
          </a:xfrm>
          <a:prstGeom prst="rect">
            <a:avLst/>
          </a:prstGeom>
          <a:noFill/>
        </p:spPr>
        <p:txBody>
          <a:bodyPr wrap="square" rtlCol="0">
            <a:spAutoFit/>
          </a:bodyPr>
          <a:lstStyle/>
          <a:p>
            <a:pPr algn="ctr"/>
            <a:r>
              <a:rPr lang="es-CO" sz="2400" b="1" cap="small" dirty="0" smtClean="0">
                <a:solidFill>
                  <a:schemeClr val="bg1"/>
                </a:solidFill>
                <a:effectLst>
                  <a:outerShdw blurRad="38100" dist="38100" dir="2700000" algn="tl">
                    <a:srgbClr val="000000">
                      <a:alpha val="43137"/>
                    </a:srgbClr>
                  </a:outerShdw>
                </a:effectLst>
                <a:latin typeface="Swis721 BlkCn BT" pitchFamily="34" charset="0"/>
                <a:cs typeface="Times New Roman" pitchFamily="18" charset="0"/>
              </a:rPr>
              <a:t>El Camino de Regreso </a:t>
            </a:r>
          </a:p>
          <a:p>
            <a:pPr algn="ctr"/>
            <a:r>
              <a:rPr lang="es-CO" sz="2400" b="1" cap="small" dirty="0" smtClean="0">
                <a:solidFill>
                  <a:schemeClr val="bg1"/>
                </a:solidFill>
                <a:effectLst>
                  <a:outerShdw blurRad="38100" dist="38100" dir="2700000" algn="tl">
                    <a:srgbClr val="000000">
                      <a:alpha val="43137"/>
                    </a:srgbClr>
                  </a:outerShdw>
                </a:effectLst>
                <a:latin typeface="Swis721 BlkCn BT" pitchFamily="34" charset="0"/>
                <a:cs typeface="Times New Roman" pitchFamily="18" charset="0"/>
              </a:rPr>
              <a:t>a Dios</a:t>
            </a:r>
            <a:endParaRPr lang="es-ES" sz="2400" b="1" cap="small" dirty="0">
              <a:solidFill>
                <a:schemeClr val="bg1"/>
              </a:solidFill>
              <a:effectLst>
                <a:outerShdw blurRad="38100" dist="38100" dir="2700000" algn="tl">
                  <a:srgbClr val="000000">
                    <a:alpha val="43137"/>
                  </a:srgbClr>
                </a:outerShdw>
              </a:effectLst>
              <a:latin typeface="Swis721 BlkCn BT" pitchFamily="34" charset="0"/>
              <a:cs typeface="Times New Roman" pitchFamily="18" charset="0"/>
            </a:endParaRPr>
          </a:p>
        </p:txBody>
      </p:sp>
      <p:sp>
        <p:nvSpPr>
          <p:cNvPr id="6" name="5 CuadroTexto"/>
          <p:cNvSpPr txBox="1"/>
          <p:nvPr/>
        </p:nvSpPr>
        <p:spPr>
          <a:xfrm>
            <a:off x="6215074" y="142852"/>
            <a:ext cx="1319592" cy="369332"/>
          </a:xfrm>
          <a:prstGeom prst="rect">
            <a:avLst/>
          </a:prstGeom>
          <a:noFill/>
        </p:spPr>
        <p:txBody>
          <a:bodyPr wrap="none" rtlCol="0">
            <a:spAutoFit/>
          </a:bodyPr>
          <a:lstStyle/>
          <a:p>
            <a:r>
              <a:rPr lang="es-CO" dirty="0" smtClean="0">
                <a:effectLst>
                  <a:outerShdw blurRad="38100" dist="38100" dir="2700000" algn="tl">
                    <a:srgbClr val="000000">
                      <a:alpha val="43137"/>
                    </a:srgbClr>
                  </a:outerShdw>
                </a:effectLst>
                <a:latin typeface="Swis721 Blk BT" pitchFamily="34" charset="0"/>
              </a:rPr>
              <a:t>LECCION</a:t>
            </a:r>
            <a:endParaRPr lang="es-ES" dirty="0">
              <a:effectLst>
                <a:outerShdw blurRad="38100" dist="38100" dir="2700000" algn="tl">
                  <a:srgbClr val="000000">
                    <a:alpha val="43137"/>
                  </a:srgbClr>
                </a:outerShdw>
              </a:effectLst>
              <a:latin typeface="Swis721 Blk BT" pitchFamily="34" charset="0"/>
            </a:endParaRPr>
          </a:p>
        </p:txBody>
      </p:sp>
      <p:sp>
        <p:nvSpPr>
          <p:cNvPr id="7" name="6 CuadroTexto"/>
          <p:cNvSpPr txBox="1"/>
          <p:nvPr/>
        </p:nvSpPr>
        <p:spPr>
          <a:xfrm>
            <a:off x="8001024" y="142852"/>
            <a:ext cx="588623" cy="830997"/>
          </a:xfrm>
          <a:prstGeom prst="rect">
            <a:avLst/>
          </a:prstGeom>
          <a:noFill/>
        </p:spPr>
        <p:txBody>
          <a:bodyPr wrap="none" rtlCol="0">
            <a:spAutoFit/>
          </a:bodyPr>
          <a:lstStyle/>
          <a:p>
            <a:r>
              <a:rPr lang="es-CO" sz="4800" dirty="0" smtClean="0">
                <a:effectLst>
                  <a:outerShdw blurRad="38100" dist="38100" dir="2700000" algn="tl">
                    <a:srgbClr val="000000">
                      <a:alpha val="43137"/>
                    </a:srgbClr>
                  </a:outerShdw>
                </a:effectLst>
                <a:latin typeface="Swis721 Blk BT" pitchFamily="34" charset="0"/>
              </a:rPr>
              <a:t>2</a:t>
            </a:r>
            <a:endParaRPr lang="es-ES" sz="4800" dirty="0">
              <a:effectLst>
                <a:outerShdw blurRad="38100" dist="38100" dir="2700000" algn="tl">
                  <a:srgbClr val="000000">
                    <a:alpha val="43137"/>
                  </a:srgbClr>
                </a:outerShdw>
              </a:effectLst>
              <a:latin typeface="Swis721 Blk BT" pitchFamily="34" charset="0"/>
            </a:endParaRPr>
          </a:p>
        </p:txBody>
      </p:sp>
      <p:grpSp>
        <p:nvGrpSpPr>
          <p:cNvPr id="14" name="13 Grupo"/>
          <p:cNvGrpSpPr/>
          <p:nvPr/>
        </p:nvGrpSpPr>
        <p:grpSpPr>
          <a:xfrm>
            <a:off x="5000628" y="1714488"/>
            <a:ext cx="2428892" cy="928694"/>
            <a:chOff x="4000496" y="3500438"/>
            <a:chExt cx="2428892" cy="928694"/>
          </a:xfrm>
        </p:grpSpPr>
        <p:grpSp>
          <p:nvGrpSpPr>
            <p:cNvPr id="15" name="10 Grupo"/>
            <p:cNvGrpSpPr/>
            <p:nvPr/>
          </p:nvGrpSpPr>
          <p:grpSpPr>
            <a:xfrm>
              <a:off x="4000496" y="3786190"/>
              <a:ext cx="857256" cy="642942"/>
              <a:chOff x="4000496" y="4357694"/>
              <a:chExt cx="857256" cy="642942"/>
            </a:xfrm>
          </p:grpSpPr>
          <p:sp>
            <p:nvSpPr>
              <p:cNvPr id="22" name="21 Rectángulo redondeado"/>
              <p:cNvSpPr/>
              <p:nvPr/>
            </p:nvSpPr>
            <p:spPr>
              <a:xfrm>
                <a:off x="4000496" y="4357694"/>
                <a:ext cx="857256" cy="64294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Flecha derecha"/>
              <p:cNvSpPr/>
              <p:nvPr/>
            </p:nvSpPr>
            <p:spPr>
              <a:xfrm rot="5400000">
                <a:off x="4198726" y="4406352"/>
                <a:ext cx="481618" cy="670054"/>
              </a:xfrm>
              <a:prstGeom prst="rightArrow">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6" name="9 Grupo"/>
            <p:cNvGrpSpPr/>
            <p:nvPr/>
          </p:nvGrpSpPr>
          <p:grpSpPr>
            <a:xfrm>
              <a:off x="5572132" y="3786190"/>
              <a:ext cx="857256" cy="642942"/>
              <a:chOff x="5572132" y="4357694"/>
              <a:chExt cx="857256" cy="642942"/>
            </a:xfrm>
          </p:grpSpPr>
          <p:sp>
            <p:nvSpPr>
              <p:cNvPr id="20" name="19 Rectángulo redondeado"/>
              <p:cNvSpPr/>
              <p:nvPr/>
            </p:nvSpPr>
            <p:spPr>
              <a:xfrm>
                <a:off x="5572132" y="4357694"/>
                <a:ext cx="857256" cy="64294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Flecha derecha"/>
              <p:cNvSpPr/>
              <p:nvPr/>
            </p:nvSpPr>
            <p:spPr>
              <a:xfrm rot="5400000">
                <a:off x="5770362" y="4406352"/>
                <a:ext cx="481618" cy="67005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7" name="16 Rectángulo"/>
            <p:cNvSpPr/>
            <p:nvPr/>
          </p:nvSpPr>
          <p:spPr>
            <a:xfrm>
              <a:off x="4786314" y="4000504"/>
              <a:ext cx="857256" cy="2143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4357686" y="3500438"/>
              <a:ext cx="214314" cy="3571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Rectángulo"/>
            <p:cNvSpPr/>
            <p:nvPr/>
          </p:nvSpPr>
          <p:spPr>
            <a:xfrm>
              <a:off x="5857884" y="3500438"/>
              <a:ext cx="214314" cy="3571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24" name="23 Imagen" descr="002_ES.gif"/>
          <p:cNvPicPr>
            <a:picLocks noChangeAspect="1"/>
          </p:cNvPicPr>
          <p:nvPr/>
        </p:nvPicPr>
        <p:blipFill>
          <a:blip r:embed="rId4"/>
          <a:stretch>
            <a:fillRect/>
          </a:stretch>
        </p:blipFill>
        <p:spPr>
          <a:xfrm>
            <a:off x="-32" y="142852"/>
            <a:ext cx="4455114" cy="5572140"/>
          </a:xfrm>
          <a:prstGeom prst="rect">
            <a:avLst/>
          </a:prstGeom>
        </p:spPr>
      </p:pic>
      <p:sp>
        <p:nvSpPr>
          <p:cNvPr id="3" name="2 CuadroTexto"/>
          <p:cNvSpPr txBox="1"/>
          <p:nvPr/>
        </p:nvSpPr>
        <p:spPr>
          <a:xfrm>
            <a:off x="214282" y="142852"/>
            <a:ext cx="3143272" cy="571504"/>
          </a:xfrm>
          <a:prstGeom prst="rect">
            <a:avLst/>
          </a:prstGeom>
          <a:noFill/>
        </p:spPr>
        <p:txBody>
          <a:bodyPr wrap="none" rtlCol="0">
            <a:prstTxWarp prst="textPlain">
              <a:avLst/>
            </a:prstTxWarp>
            <a:spAutoFit/>
          </a:bodyPr>
          <a:lstStyle/>
          <a:p>
            <a:r>
              <a:rPr lang="es-CO" sz="8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SALVACION</a:t>
            </a:r>
            <a:endParaRPr lang="es-ES" sz="8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5" name="24 CuadroTexto"/>
          <p:cNvSpPr txBox="1"/>
          <p:nvPr/>
        </p:nvSpPr>
        <p:spPr>
          <a:xfrm>
            <a:off x="2428860" y="3500438"/>
            <a:ext cx="5000660" cy="3108543"/>
          </a:xfrm>
          <a:prstGeom prst="rect">
            <a:avLst/>
          </a:prstGeom>
          <a:noFill/>
        </p:spPr>
        <p:txBody>
          <a:bodyPr wrap="square" rtlCol="0">
            <a:spAutoFit/>
          </a:bodyPr>
          <a:lstStyle/>
          <a:p>
            <a:pPr algn="r"/>
            <a:r>
              <a:rPr lang="es-ES" sz="2800" dirty="0" smtClean="0">
                <a:effectLst>
                  <a:outerShdw blurRad="38100" dist="38100" dir="2700000" algn="tl">
                    <a:srgbClr val="000000">
                      <a:alpha val="43137"/>
                    </a:srgbClr>
                  </a:outerShdw>
                </a:effectLst>
                <a:latin typeface="Georgia" panose="02040502050405020303" pitchFamily="18" charset="0"/>
              </a:rPr>
              <a:t>Después que su padre murió, Esteban empezó a pensar acerca de su relación con  Dios.  Comprendió que su vida no estaba bien con Dios y que tenía que hacer algo con respecto a esto.  </a:t>
            </a:r>
          </a:p>
        </p:txBody>
      </p:sp>
    </p:spTree>
    <p:extLst>
      <p:ext uri="{BB962C8B-B14F-4D97-AF65-F5344CB8AC3E}">
        <p14:creationId xmlns:p14="http://schemas.microsoft.com/office/powerpoint/2010/main" val="2050234486"/>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211" y="0"/>
            <a:ext cx="8615578" cy="6858000"/>
          </a:xfrm>
          <a:prstGeom prst="rect">
            <a:avLst/>
          </a:prstGeom>
        </p:spPr>
      </p:pic>
      <p:sp>
        <p:nvSpPr>
          <p:cNvPr id="2" name="1 CuadroTexto"/>
          <p:cNvSpPr txBox="1"/>
          <p:nvPr/>
        </p:nvSpPr>
        <p:spPr>
          <a:xfrm>
            <a:off x="251520" y="419180"/>
            <a:ext cx="4216552" cy="1569660"/>
          </a:xfrm>
          <a:prstGeom prst="rect">
            <a:avLst/>
          </a:prstGeom>
          <a:noFill/>
        </p:spPr>
        <p:txBody>
          <a:bodyPr wrap="square" rtlCol="0">
            <a:spAutoFit/>
          </a:bodyPr>
          <a:lstStyle/>
          <a:p>
            <a:r>
              <a:rPr lang="es-ES" sz="3200" b="1" cap="small" dirty="0" smtClean="0">
                <a:effectLst>
                  <a:glow rad="101600">
                    <a:schemeClr val="bg1">
                      <a:alpha val="60000"/>
                    </a:schemeClr>
                  </a:glow>
                  <a:outerShdw blurRad="38100" dist="38100" dir="2700000" algn="tl">
                    <a:srgbClr val="000000">
                      <a:alpha val="43137"/>
                    </a:srgbClr>
                  </a:outerShdw>
                </a:effectLst>
                <a:latin typeface="Swis721 Cn BT" pitchFamily="34" charset="0"/>
              </a:rPr>
              <a:t>Con Tantos Caminos </a:t>
            </a:r>
          </a:p>
          <a:p>
            <a:r>
              <a:rPr lang="es-ES" sz="3200" b="1" cap="small" dirty="0" smtClean="0">
                <a:effectLst>
                  <a:glow rad="101600">
                    <a:schemeClr val="bg1">
                      <a:alpha val="60000"/>
                    </a:schemeClr>
                  </a:glow>
                  <a:outerShdw blurRad="38100" dist="38100" dir="2700000" algn="tl">
                    <a:srgbClr val="000000">
                      <a:alpha val="43137"/>
                    </a:srgbClr>
                  </a:outerShdw>
                </a:effectLst>
                <a:latin typeface="Swis721 Cn BT" pitchFamily="34" charset="0"/>
              </a:rPr>
              <a:t>Diferentes, ¿Cómo Saber </a:t>
            </a:r>
          </a:p>
          <a:p>
            <a:r>
              <a:rPr lang="es-ES" sz="3200" b="1" cap="small" dirty="0" smtClean="0">
                <a:effectLst>
                  <a:glow rad="101600">
                    <a:schemeClr val="bg1">
                      <a:alpha val="60000"/>
                    </a:schemeClr>
                  </a:glow>
                  <a:outerShdw blurRad="38100" dist="38100" dir="2700000" algn="tl">
                    <a:srgbClr val="000000">
                      <a:alpha val="43137"/>
                    </a:srgbClr>
                  </a:outerShdw>
                </a:effectLst>
                <a:latin typeface="Swis721 Cn BT" pitchFamily="34" charset="0"/>
              </a:rPr>
              <a:t>Cuál es el Correcto?</a:t>
            </a:r>
            <a:endParaRPr lang="es-ES" sz="3200" b="1" cap="small" dirty="0">
              <a:effectLst>
                <a:glow rad="101600">
                  <a:schemeClr val="bg1">
                    <a:alpha val="60000"/>
                  </a:schemeClr>
                </a:glow>
                <a:outerShdw blurRad="38100" dist="38100" dir="2700000" algn="tl">
                  <a:srgbClr val="000000">
                    <a:alpha val="43137"/>
                  </a:srgbClr>
                </a:outerShdw>
              </a:effectLst>
              <a:latin typeface="Swis721 Cn BT" pitchFamily="34" charset="0"/>
            </a:endParaRPr>
          </a:p>
        </p:txBody>
      </p:sp>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348881"/>
            <a:ext cx="792088" cy="869034"/>
          </a:xfrm>
          <a:prstGeom prst="rect">
            <a:avLst/>
          </a:prstGeom>
        </p:spPr>
      </p:pic>
      <p:sp>
        <p:nvSpPr>
          <p:cNvPr id="6" name="5 CuadroTexto"/>
          <p:cNvSpPr txBox="1"/>
          <p:nvPr/>
        </p:nvSpPr>
        <p:spPr>
          <a:xfrm>
            <a:off x="1043608" y="2399397"/>
            <a:ext cx="3280448" cy="3970318"/>
          </a:xfrm>
          <a:prstGeom prst="rect">
            <a:avLst/>
          </a:prstGeom>
          <a:noFill/>
        </p:spPr>
        <p:txBody>
          <a:bodyPr wrap="square" rtlCol="0">
            <a:spAutoFit/>
          </a:bodyPr>
          <a:lstStyle/>
          <a:p>
            <a:r>
              <a:rPr lang="es-CO" sz="3600" dirty="0" smtClean="0">
                <a:effectLst>
                  <a:glow rad="101600">
                    <a:schemeClr val="bg1">
                      <a:alpha val="60000"/>
                    </a:schemeClr>
                  </a:glow>
                </a:effectLst>
              </a:rPr>
              <a:t>¿Podemos encontrar nuestro camino de regreso a Dios usando nuestra propia sabiduría?</a:t>
            </a:r>
            <a:endParaRPr lang="es-CO" sz="3600" dirty="0">
              <a:effectLst>
                <a:glow rad="101600">
                  <a:schemeClr val="bg1">
                    <a:alpha val="60000"/>
                  </a:schemeClr>
                </a:glow>
              </a:effectLst>
            </a:endParaRPr>
          </a:p>
        </p:txBody>
      </p:sp>
      <p:sp>
        <p:nvSpPr>
          <p:cNvPr id="33" name="32 CuadroTexto"/>
          <p:cNvSpPr txBox="1"/>
          <p:nvPr/>
        </p:nvSpPr>
        <p:spPr>
          <a:xfrm>
            <a:off x="4572000" y="3941837"/>
            <a:ext cx="4489684" cy="646331"/>
          </a:xfrm>
          <a:prstGeom prst="rect">
            <a:avLst/>
          </a:prstGeom>
          <a:noFill/>
        </p:spPr>
        <p:txBody>
          <a:bodyPr wrap="square">
            <a:spAutoFit/>
          </a:bodyPr>
          <a:lstStyle/>
          <a:p>
            <a:pPr algn="ctr">
              <a:defRPr/>
            </a:pPr>
            <a:r>
              <a:rPr lang="es-ES" sz="3600" b="1" dirty="0" smtClean="0">
                <a:effectLst>
                  <a:outerShdw blurRad="38100" dist="38100" dir="2700000" algn="tl">
                    <a:srgbClr val="000000">
                      <a:alpha val="43137"/>
                    </a:srgbClr>
                  </a:outerShdw>
                </a:effectLst>
              </a:rPr>
              <a:t>Jeremías 10:23</a:t>
            </a:r>
            <a:endParaRPr lang="es-ES" sz="3600" b="1" dirty="0">
              <a:effectLst>
                <a:outerShdw blurRad="38100" dist="38100" dir="2700000" algn="tl">
                  <a:srgbClr val="000000">
                    <a:alpha val="43137"/>
                  </a:srgbClr>
                </a:outerShdw>
              </a:effectLst>
            </a:endParaRPr>
          </a:p>
        </p:txBody>
      </p:sp>
      <p:sp>
        <p:nvSpPr>
          <p:cNvPr id="34" name="33 CuadroTexto"/>
          <p:cNvSpPr txBox="1"/>
          <p:nvPr/>
        </p:nvSpPr>
        <p:spPr>
          <a:xfrm>
            <a:off x="4572000" y="4494599"/>
            <a:ext cx="4489684" cy="2246769"/>
          </a:xfrm>
          <a:prstGeom prst="rect">
            <a:avLst/>
          </a:prstGeom>
          <a:noFill/>
        </p:spPr>
        <p:txBody>
          <a:bodyPr wrap="square">
            <a:spAutoFit/>
          </a:bodyPr>
          <a:lstStyle/>
          <a:p>
            <a:pPr marL="534988" indent="-534988"/>
            <a:r>
              <a:rPr lang="es-CO" sz="2800" b="1" dirty="0"/>
              <a:t>23</a:t>
            </a:r>
            <a:r>
              <a:rPr lang="es-CO" sz="2800" dirty="0"/>
              <a:t>  Conozco, oh Jehová, que el hombre no es señor de su camino, ni del hombre que camina es el ordenar sus pasos. </a:t>
            </a:r>
          </a:p>
        </p:txBody>
      </p:sp>
      <p:pic>
        <p:nvPicPr>
          <p:cNvPr id="60" name="Picture 6" descr="Biblia - 34"/>
          <p:cNvPicPr>
            <a:picLocks noChangeAspect="1" noChangeArrowheads="1"/>
          </p:cNvPicPr>
          <p:nvPr/>
        </p:nvPicPr>
        <p:blipFill>
          <a:blip r:embed="rId5" cstate="print"/>
          <a:srcRect/>
          <a:stretch>
            <a:fillRect/>
          </a:stretch>
        </p:blipFill>
        <p:spPr bwMode="auto">
          <a:xfrm>
            <a:off x="8347309" y="3441774"/>
            <a:ext cx="761195" cy="500063"/>
          </a:xfrm>
          <a:prstGeom prst="rect">
            <a:avLst/>
          </a:prstGeom>
          <a:noFill/>
          <a:ln w="9525">
            <a:noFill/>
            <a:miter lim="800000"/>
            <a:headEnd/>
            <a:tailEnd/>
          </a:ln>
        </p:spPr>
      </p:pic>
    </p:spTree>
    <p:extLst>
      <p:ext uri="{BB962C8B-B14F-4D97-AF65-F5344CB8AC3E}">
        <p14:creationId xmlns:p14="http://schemas.microsoft.com/office/powerpoint/2010/main" val="2175057610"/>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up)">
                                      <p:cBhvr>
                                        <p:cTn id="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bldLvl="4"/>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20380883"/>
      </p:ext>
    </p:extLst>
  </p:cSld>
  <p:clrMapOvr>
    <a:masterClrMapping/>
  </p:clrMapOvr>
  <p:transition>
    <p:split orient="vert"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4 CuadroTexto"/>
          <p:cNvSpPr txBox="1"/>
          <p:nvPr/>
        </p:nvSpPr>
        <p:spPr>
          <a:xfrm>
            <a:off x="539552" y="332656"/>
            <a:ext cx="7632848" cy="1754326"/>
          </a:xfrm>
          <a:prstGeom prst="rect">
            <a:avLst/>
          </a:prstGeom>
          <a:noFill/>
        </p:spPr>
        <p:txBody>
          <a:bodyPr wrap="square" rtlCol="0">
            <a:spAutoFit/>
          </a:bodyPr>
          <a:lstStyle/>
          <a:p>
            <a:r>
              <a:rPr lang="es-CO" sz="3600" dirty="0">
                <a:effectLst>
                  <a:glow rad="101600">
                    <a:schemeClr val="bg1">
                      <a:alpha val="60000"/>
                    </a:schemeClr>
                  </a:glow>
                </a:effectLst>
              </a:rPr>
              <a:t>La Biblia sirve como nuestro mapa de carreteras para ayudarnos a encontrar nuestro camino de regreso a Dios. </a:t>
            </a:r>
          </a:p>
        </p:txBody>
      </p:sp>
      <p:sp>
        <p:nvSpPr>
          <p:cNvPr id="6" name="5 CuadroTexto"/>
          <p:cNvSpPr txBox="1"/>
          <p:nvPr/>
        </p:nvSpPr>
        <p:spPr>
          <a:xfrm>
            <a:off x="218423" y="2780928"/>
            <a:ext cx="5184576" cy="769441"/>
          </a:xfrm>
          <a:prstGeom prst="rect">
            <a:avLst/>
          </a:prstGeom>
          <a:noFill/>
        </p:spPr>
        <p:txBody>
          <a:bodyPr wrap="square">
            <a:spAutoFit/>
          </a:bodyPr>
          <a:lstStyle/>
          <a:p>
            <a:pPr algn="ctr">
              <a:defRPr/>
            </a:pPr>
            <a:r>
              <a:rPr lang="es-ES" sz="4400" b="1" dirty="0" smtClean="0">
                <a:effectLst>
                  <a:glow rad="101600">
                    <a:schemeClr val="bg1">
                      <a:alpha val="60000"/>
                    </a:schemeClr>
                  </a:glow>
                  <a:outerShdw blurRad="38100" dist="38100" dir="2700000" algn="tl">
                    <a:srgbClr val="000000">
                      <a:alpha val="43137"/>
                    </a:srgbClr>
                  </a:outerShdw>
                </a:effectLst>
              </a:rPr>
              <a:t>Salmo 119:105</a:t>
            </a:r>
            <a:endParaRPr lang="es-ES" sz="4400" b="1" dirty="0">
              <a:effectLst>
                <a:glow rad="101600">
                  <a:schemeClr val="bg1">
                    <a:alpha val="60000"/>
                  </a:schemeClr>
                </a:glow>
                <a:outerShdw blurRad="38100" dist="38100" dir="2700000" algn="tl">
                  <a:srgbClr val="000000">
                    <a:alpha val="43137"/>
                  </a:srgbClr>
                </a:outerShdw>
              </a:effectLst>
            </a:endParaRPr>
          </a:p>
        </p:txBody>
      </p:sp>
      <p:sp>
        <p:nvSpPr>
          <p:cNvPr id="7" name="6 CuadroTexto"/>
          <p:cNvSpPr txBox="1"/>
          <p:nvPr/>
        </p:nvSpPr>
        <p:spPr>
          <a:xfrm>
            <a:off x="218423" y="3473713"/>
            <a:ext cx="5184576" cy="2308324"/>
          </a:xfrm>
          <a:prstGeom prst="rect">
            <a:avLst/>
          </a:prstGeom>
          <a:noFill/>
        </p:spPr>
        <p:txBody>
          <a:bodyPr wrap="square">
            <a:spAutoFit/>
          </a:bodyPr>
          <a:lstStyle/>
          <a:p>
            <a:pPr marL="903288" indent="-903288"/>
            <a:r>
              <a:rPr lang="es-CO" sz="3600" b="1" dirty="0">
                <a:effectLst>
                  <a:glow rad="101600">
                    <a:schemeClr val="accent2">
                      <a:lumMod val="20000"/>
                      <a:lumOff val="80000"/>
                      <a:alpha val="60000"/>
                    </a:schemeClr>
                  </a:glow>
                </a:effectLst>
              </a:rPr>
              <a:t>105</a:t>
            </a:r>
            <a:r>
              <a:rPr lang="es-CO" sz="3600" dirty="0">
                <a:effectLst>
                  <a:glow rad="101600">
                    <a:schemeClr val="accent2">
                      <a:lumMod val="20000"/>
                      <a:lumOff val="80000"/>
                      <a:alpha val="60000"/>
                    </a:schemeClr>
                  </a:glow>
                </a:effectLst>
              </a:rPr>
              <a:t>  Lámpara es a mis pies tu palabra, </a:t>
            </a:r>
            <a:r>
              <a:rPr lang="es-CO" sz="3600" dirty="0" smtClean="0">
                <a:effectLst>
                  <a:glow rad="101600">
                    <a:schemeClr val="accent2">
                      <a:lumMod val="20000"/>
                      <a:lumOff val="80000"/>
                      <a:alpha val="60000"/>
                    </a:schemeClr>
                  </a:glow>
                </a:effectLst>
              </a:rPr>
              <a:t>y </a:t>
            </a:r>
            <a:r>
              <a:rPr lang="es-CO" sz="3600" dirty="0">
                <a:effectLst>
                  <a:glow rad="101600">
                    <a:schemeClr val="accent2">
                      <a:lumMod val="20000"/>
                      <a:lumOff val="80000"/>
                      <a:alpha val="60000"/>
                    </a:schemeClr>
                  </a:glow>
                </a:effectLst>
              </a:rPr>
              <a:t>lumbrera a mi camino. </a:t>
            </a:r>
          </a:p>
        </p:txBody>
      </p:sp>
      <p:pic>
        <p:nvPicPr>
          <p:cNvPr id="8" name="Picture 6" descr="Biblia - 34"/>
          <p:cNvPicPr>
            <a:picLocks noChangeAspect="1" noChangeArrowheads="1"/>
          </p:cNvPicPr>
          <p:nvPr/>
        </p:nvPicPr>
        <p:blipFill>
          <a:blip r:embed="rId3" cstate="print"/>
          <a:srcRect/>
          <a:stretch>
            <a:fillRect/>
          </a:stretch>
        </p:blipFill>
        <p:spPr bwMode="auto">
          <a:xfrm>
            <a:off x="4674901" y="2780928"/>
            <a:ext cx="761195" cy="500063"/>
          </a:xfrm>
          <a:prstGeom prst="rect">
            <a:avLst/>
          </a:prstGeom>
          <a:noFill/>
          <a:ln w="9525">
            <a:noFill/>
            <a:miter lim="800000"/>
            <a:headEnd/>
            <a:tailEnd/>
          </a:ln>
        </p:spPr>
      </p:pic>
    </p:spTree>
    <p:extLst>
      <p:ext uri="{BB962C8B-B14F-4D97-AF65-F5344CB8AC3E}">
        <p14:creationId xmlns:p14="http://schemas.microsoft.com/office/powerpoint/2010/main" val="1196564563"/>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up)">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bldLvl="4"/>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278605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1 Imagen" descr="hechos_01.gif"/>
          <p:cNvPicPr>
            <a:picLocks noChangeAspect="1"/>
          </p:cNvPicPr>
          <p:nvPr/>
        </p:nvPicPr>
        <p:blipFill>
          <a:blip r:embed="rId3"/>
          <a:stretch>
            <a:fillRect/>
          </a:stretch>
        </p:blipFill>
        <p:spPr>
          <a:xfrm>
            <a:off x="214282" y="2035216"/>
            <a:ext cx="5191714" cy="2393916"/>
          </a:xfrm>
          <a:prstGeom prst="rect">
            <a:avLst/>
          </a:prstGeom>
        </p:spPr>
      </p:pic>
      <p:sp>
        <p:nvSpPr>
          <p:cNvPr id="4" name="3 CuadroTexto"/>
          <p:cNvSpPr txBox="1"/>
          <p:nvPr/>
        </p:nvSpPr>
        <p:spPr>
          <a:xfrm>
            <a:off x="3143240" y="571480"/>
            <a:ext cx="5715040" cy="1285884"/>
          </a:xfrm>
          <a:prstGeom prst="rect">
            <a:avLst/>
          </a:prstGeom>
          <a:noFill/>
        </p:spPr>
        <p:txBody>
          <a:bodyPr wrap="square" rtlCol="0">
            <a:prstTxWarp prst="textPlain">
              <a:avLst/>
            </a:prstTxWarp>
            <a:spAutoFit/>
          </a:bodyPr>
          <a:lstStyle/>
          <a:p>
            <a:pPr algn="ctr"/>
            <a:r>
              <a:rPr lang="es-ES" cap="small" dirty="0" smtClean="0">
                <a:solidFill>
                  <a:srgbClr val="C00000"/>
                </a:solidFill>
                <a:effectLst>
                  <a:outerShdw blurRad="38100" dist="38100" dir="2700000" algn="tl">
                    <a:srgbClr val="000000">
                      <a:alpha val="43137"/>
                    </a:srgbClr>
                  </a:outerShdw>
                </a:effectLst>
                <a:latin typeface="Rockwell Extra Bold" pitchFamily="18" charset="0"/>
              </a:rPr>
              <a:t>¿Por Qué Hechos?</a:t>
            </a:r>
            <a:endParaRPr lang="es-ES" cap="small" dirty="0">
              <a:solidFill>
                <a:srgbClr val="C00000"/>
              </a:solidFill>
              <a:effectLst>
                <a:outerShdw blurRad="38100" dist="38100" dir="2700000" algn="tl">
                  <a:srgbClr val="000000">
                    <a:alpha val="43137"/>
                  </a:srgbClr>
                </a:outerShdw>
              </a:effectLst>
              <a:latin typeface="Rockwell Extra Bold" pitchFamily="18" charset="0"/>
            </a:endParaRPr>
          </a:p>
        </p:txBody>
      </p:sp>
      <p:cxnSp>
        <p:nvCxnSpPr>
          <p:cNvPr id="6" name="5 Conector recto"/>
          <p:cNvCxnSpPr/>
          <p:nvPr/>
        </p:nvCxnSpPr>
        <p:spPr>
          <a:xfrm>
            <a:off x="2714612" y="1928802"/>
            <a:ext cx="6215106"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orient="vert" dir="in"/>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4282" y="714356"/>
            <a:ext cx="8643998" cy="1214444"/>
            <a:chOff x="214282" y="2143116"/>
            <a:chExt cx="8643998" cy="1214444"/>
          </a:xfrm>
        </p:grpSpPr>
        <p:sp>
          <p:nvSpPr>
            <p:cNvPr id="3" name="2 Triángulo isósceles"/>
            <p:cNvSpPr/>
            <p:nvPr/>
          </p:nvSpPr>
          <p:spPr>
            <a:xfrm rot="10800000">
              <a:off x="214282" y="2428867"/>
              <a:ext cx="8643998" cy="928693"/>
            </a:xfrm>
            <a:prstGeom prst="triangle">
              <a:avLst>
                <a:gd name="adj" fmla="val 5011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p:cNvSpPr/>
            <p:nvPr/>
          </p:nvSpPr>
          <p:spPr>
            <a:xfrm>
              <a:off x="214282" y="2143116"/>
              <a:ext cx="8643998" cy="28575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cxnSp>
        <p:nvCxnSpPr>
          <p:cNvPr id="7" name="6 Conector recto"/>
          <p:cNvCxnSpPr/>
          <p:nvPr/>
        </p:nvCxnSpPr>
        <p:spPr>
          <a:xfrm>
            <a:off x="214282" y="1142984"/>
            <a:ext cx="4357718" cy="928694"/>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flipV="1">
            <a:off x="4572000" y="1142984"/>
            <a:ext cx="4286280" cy="928694"/>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571522" y="1727759"/>
            <a:ext cx="8286758" cy="923330"/>
          </a:xfrm>
          <a:prstGeom prst="rect">
            <a:avLst/>
          </a:prstGeom>
          <a:noFill/>
        </p:spPr>
        <p:txBody>
          <a:bodyPr wrap="square">
            <a:spAutoFit/>
          </a:bodyPr>
          <a:lstStyle/>
          <a:p>
            <a:pPr algn="just">
              <a:defRPr/>
            </a:pPr>
            <a:r>
              <a:rPr lang="es-ES" dirty="0" smtClean="0"/>
              <a:t>Lea Hechos 1-2 y haga una lista de algunos de los eventos principales registrados al principio de hechos.  Nótese cómo estos eventos se conectan con el final de los evangelios. </a:t>
            </a:r>
            <a:endParaRPr lang="en-US" dirty="0">
              <a:effectLst>
                <a:outerShdw blurRad="38100" dist="38100" dir="2700000" algn="tl">
                  <a:srgbClr val="000000">
                    <a:alpha val="43137"/>
                  </a:srgbClr>
                </a:outerShdw>
              </a:effectLst>
            </a:endParaRPr>
          </a:p>
        </p:txBody>
      </p:sp>
      <p:sp>
        <p:nvSpPr>
          <p:cNvPr id="2" name="1 CuadroTexto"/>
          <p:cNvSpPr txBox="1"/>
          <p:nvPr/>
        </p:nvSpPr>
        <p:spPr>
          <a:xfrm>
            <a:off x="285720" y="571481"/>
            <a:ext cx="8572560" cy="1000132"/>
          </a:xfrm>
          <a:prstGeom prst="rect">
            <a:avLst/>
          </a:prstGeom>
          <a:noFill/>
        </p:spPr>
        <p:txBody>
          <a:bodyPr wrap="square" rtlCol="0">
            <a:prstTxWarp prst="textPlain">
              <a:avLst/>
            </a:prstTxWarp>
            <a:spAutoFit/>
          </a:bodyPr>
          <a:lstStyle/>
          <a:p>
            <a:pPr algn="ctr"/>
            <a:r>
              <a:rPr lang="es-ES" sz="2400" b="1" dirty="0" smtClean="0">
                <a:solidFill>
                  <a:schemeClr val="bg2">
                    <a:lumMod val="10000"/>
                  </a:schemeClr>
                </a:solidFill>
                <a:effectLst>
                  <a:outerShdw blurRad="38100" dist="38100" dir="2700000" algn="tl">
                    <a:srgbClr val="000000">
                      <a:alpha val="43137"/>
                    </a:srgbClr>
                  </a:outerShdw>
                </a:effectLst>
                <a:latin typeface="Rockwell" pitchFamily="18" charset="0"/>
              </a:rPr>
              <a:t>¡Donde Terminan Los Evangelios ... Empieza Hechos!</a:t>
            </a:r>
            <a:endParaRPr lang="es-ES" sz="2400" b="1" dirty="0">
              <a:solidFill>
                <a:schemeClr val="bg2">
                  <a:lumMod val="10000"/>
                </a:schemeClr>
              </a:solidFill>
              <a:effectLst>
                <a:outerShdw blurRad="38100" dist="38100" dir="2700000" algn="tl">
                  <a:srgbClr val="000000">
                    <a:alpha val="43137"/>
                  </a:srgbClr>
                </a:outerShdw>
              </a:effectLst>
              <a:latin typeface="Rockwell" pitchFamily="18" charset="0"/>
            </a:endParaRPr>
          </a:p>
        </p:txBody>
      </p:sp>
      <p:pic>
        <p:nvPicPr>
          <p:cNvPr id="14" name="13 Imagen" descr="lapiz_01.gif"/>
          <p:cNvPicPr>
            <a:picLocks noChangeAspect="1"/>
          </p:cNvPicPr>
          <p:nvPr/>
        </p:nvPicPr>
        <p:blipFill>
          <a:blip r:embed="rId3"/>
          <a:stretch>
            <a:fillRect/>
          </a:stretch>
        </p:blipFill>
        <p:spPr>
          <a:xfrm>
            <a:off x="796020" y="2714620"/>
            <a:ext cx="989898" cy="3929065"/>
          </a:xfrm>
          <a:prstGeom prst="rect">
            <a:avLst/>
          </a:prstGeom>
        </p:spPr>
      </p:pic>
      <p:sp>
        <p:nvSpPr>
          <p:cNvPr id="15" name="14 CuadroTexto"/>
          <p:cNvSpPr txBox="1"/>
          <p:nvPr/>
        </p:nvSpPr>
        <p:spPr>
          <a:xfrm>
            <a:off x="2214546" y="3214686"/>
            <a:ext cx="641522" cy="707886"/>
          </a:xfrm>
          <a:prstGeom prst="rect">
            <a:avLst/>
          </a:prstGeom>
          <a:noFill/>
        </p:spPr>
        <p:txBody>
          <a:bodyPr wrap="none" rtlCol="0">
            <a:spAutoFit/>
          </a:bodyPr>
          <a:lstStyle/>
          <a:p>
            <a:r>
              <a:rPr lang="es-ES" sz="4000" dirty="0" smtClean="0">
                <a:latin typeface="Wingdings" pitchFamily="2" charset="2"/>
              </a:rPr>
              <a:t>þ</a:t>
            </a:r>
            <a:endParaRPr lang="es-ES" dirty="0">
              <a:latin typeface="Wingdings" pitchFamily="2" charset="2"/>
            </a:endParaRPr>
          </a:p>
        </p:txBody>
      </p:sp>
      <p:cxnSp>
        <p:nvCxnSpPr>
          <p:cNvPr id="17" name="16 Conector recto"/>
          <p:cNvCxnSpPr/>
          <p:nvPr/>
        </p:nvCxnSpPr>
        <p:spPr>
          <a:xfrm>
            <a:off x="2857488" y="3714752"/>
            <a:ext cx="54292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23 CuadroTexto"/>
          <p:cNvSpPr txBox="1"/>
          <p:nvPr/>
        </p:nvSpPr>
        <p:spPr>
          <a:xfrm>
            <a:off x="2214546" y="3864122"/>
            <a:ext cx="641522" cy="707886"/>
          </a:xfrm>
          <a:prstGeom prst="rect">
            <a:avLst/>
          </a:prstGeom>
          <a:noFill/>
        </p:spPr>
        <p:txBody>
          <a:bodyPr wrap="none" rtlCol="0">
            <a:spAutoFit/>
          </a:bodyPr>
          <a:lstStyle/>
          <a:p>
            <a:r>
              <a:rPr lang="es-ES" sz="4000" dirty="0" smtClean="0">
                <a:latin typeface="Wingdings" pitchFamily="2" charset="2"/>
              </a:rPr>
              <a:t>þ</a:t>
            </a:r>
            <a:endParaRPr lang="es-ES" dirty="0">
              <a:latin typeface="Wingdings" pitchFamily="2" charset="2"/>
            </a:endParaRPr>
          </a:p>
        </p:txBody>
      </p:sp>
      <p:cxnSp>
        <p:nvCxnSpPr>
          <p:cNvPr id="25" name="24 Conector recto"/>
          <p:cNvCxnSpPr/>
          <p:nvPr/>
        </p:nvCxnSpPr>
        <p:spPr>
          <a:xfrm>
            <a:off x="2857488" y="4364188"/>
            <a:ext cx="54292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25 CuadroTexto"/>
          <p:cNvSpPr txBox="1"/>
          <p:nvPr/>
        </p:nvSpPr>
        <p:spPr>
          <a:xfrm>
            <a:off x="2214546" y="4572008"/>
            <a:ext cx="641522" cy="707886"/>
          </a:xfrm>
          <a:prstGeom prst="rect">
            <a:avLst/>
          </a:prstGeom>
          <a:noFill/>
        </p:spPr>
        <p:txBody>
          <a:bodyPr wrap="none" rtlCol="0">
            <a:spAutoFit/>
          </a:bodyPr>
          <a:lstStyle/>
          <a:p>
            <a:r>
              <a:rPr lang="es-ES" sz="4000" dirty="0" smtClean="0">
                <a:latin typeface="Wingdings" pitchFamily="2" charset="2"/>
              </a:rPr>
              <a:t>þ</a:t>
            </a:r>
            <a:endParaRPr lang="es-ES" dirty="0">
              <a:latin typeface="Wingdings" pitchFamily="2" charset="2"/>
            </a:endParaRPr>
          </a:p>
        </p:txBody>
      </p:sp>
      <p:cxnSp>
        <p:nvCxnSpPr>
          <p:cNvPr id="27" name="26 Conector recto"/>
          <p:cNvCxnSpPr/>
          <p:nvPr/>
        </p:nvCxnSpPr>
        <p:spPr>
          <a:xfrm>
            <a:off x="2857488" y="5072074"/>
            <a:ext cx="54292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a:off x="2214546" y="5221444"/>
            <a:ext cx="641522" cy="707886"/>
          </a:xfrm>
          <a:prstGeom prst="rect">
            <a:avLst/>
          </a:prstGeom>
          <a:noFill/>
        </p:spPr>
        <p:txBody>
          <a:bodyPr wrap="none" rtlCol="0">
            <a:spAutoFit/>
          </a:bodyPr>
          <a:lstStyle/>
          <a:p>
            <a:r>
              <a:rPr lang="es-ES" sz="4000" dirty="0" smtClean="0">
                <a:latin typeface="Wingdings" pitchFamily="2" charset="2"/>
              </a:rPr>
              <a:t>þ</a:t>
            </a:r>
            <a:endParaRPr lang="es-ES" dirty="0">
              <a:latin typeface="Wingdings" pitchFamily="2" charset="2"/>
            </a:endParaRPr>
          </a:p>
        </p:txBody>
      </p:sp>
      <p:cxnSp>
        <p:nvCxnSpPr>
          <p:cNvPr id="29" name="28 Conector recto"/>
          <p:cNvCxnSpPr/>
          <p:nvPr/>
        </p:nvCxnSpPr>
        <p:spPr>
          <a:xfrm>
            <a:off x="2857488" y="5721510"/>
            <a:ext cx="54292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Imagen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557" y="1754821"/>
            <a:ext cx="341003" cy="347962"/>
          </a:xfrm>
          <a:prstGeom prst="rect">
            <a:avLst/>
          </a:prstGeom>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anim calcmode="lin" valueType="num">
                                      <p:cBhvr>
                                        <p:cTn id="15" dur="500" fill="hold"/>
                                        <p:tgtEl>
                                          <p:spTgt spid="15"/>
                                        </p:tgtEl>
                                        <p:attrNameLst>
                                          <p:attrName>ppt_x</p:attrName>
                                        </p:attrNameLst>
                                      </p:cBhvr>
                                      <p:tavLst>
                                        <p:tav tm="0">
                                          <p:val>
                                            <p:strVal val="#ppt_x"/>
                                          </p:val>
                                        </p:tav>
                                        <p:tav tm="100000">
                                          <p:val>
                                            <p:strVal val="#ppt_x"/>
                                          </p:val>
                                        </p:tav>
                                      </p:tavLst>
                                    </p:anim>
                                    <p:anim calcmode="lin" valueType="num">
                                      <p:cBhvr>
                                        <p:cTn id="16" dur="500" fill="hold"/>
                                        <p:tgtEl>
                                          <p:spTgt spid="15"/>
                                        </p:tgtEl>
                                        <p:attrNameLst>
                                          <p:attrName>ppt_y</p:attrName>
                                        </p:attrNameLst>
                                      </p:cBhvr>
                                      <p:tavLst>
                                        <p:tav tm="0">
                                          <p:val>
                                            <p:strVal val="#ppt_y+.1"/>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anim calcmode="lin" valueType="num">
                                      <p:cBhvr>
                                        <p:cTn id="23" dur="500" fill="hold"/>
                                        <p:tgtEl>
                                          <p:spTgt spid="24"/>
                                        </p:tgtEl>
                                        <p:attrNameLst>
                                          <p:attrName>ppt_x</p:attrName>
                                        </p:attrNameLst>
                                      </p:cBhvr>
                                      <p:tavLst>
                                        <p:tav tm="0">
                                          <p:val>
                                            <p:strVal val="#ppt_x"/>
                                          </p:val>
                                        </p:tav>
                                        <p:tav tm="100000">
                                          <p:val>
                                            <p:strVal val="#ppt_x"/>
                                          </p:val>
                                        </p:tav>
                                      </p:tavLst>
                                    </p:anim>
                                    <p:anim calcmode="lin" valueType="num">
                                      <p:cBhvr>
                                        <p:cTn id="24" dur="500" fill="hold"/>
                                        <p:tgtEl>
                                          <p:spTgt spid="24"/>
                                        </p:tgtEl>
                                        <p:attrNameLst>
                                          <p:attrName>ppt_y</p:attrName>
                                        </p:attrNameLst>
                                      </p:cBhvr>
                                      <p:tavLst>
                                        <p:tav tm="0">
                                          <p:val>
                                            <p:strVal val="#ppt_y+.1"/>
                                          </p:val>
                                        </p:tav>
                                        <p:tav tm="100000">
                                          <p:val>
                                            <p:strVal val="#ppt_y"/>
                                          </p:val>
                                        </p:tav>
                                      </p:tavLst>
                                    </p:anim>
                                  </p:childTnLst>
                                </p:cTn>
                              </p:par>
                              <p:par>
                                <p:cTn id="25" presetID="22" presetClass="entr" presetSubtype="8"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anim calcmode="lin" valueType="num">
                                      <p:cBhvr>
                                        <p:cTn id="31" dur="500" fill="hold"/>
                                        <p:tgtEl>
                                          <p:spTgt spid="26"/>
                                        </p:tgtEl>
                                        <p:attrNameLst>
                                          <p:attrName>ppt_x</p:attrName>
                                        </p:attrNameLst>
                                      </p:cBhvr>
                                      <p:tavLst>
                                        <p:tav tm="0">
                                          <p:val>
                                            <p:strVal val="#ppt_x"/>
                                          </p:val>
                                        </p:tav>
                                        <p:tav tm="100000">
                                          <p:val>
                                            <p:strVal val="#ppt_x"/>
                                          </p:val>
                                        </p:tav>
                                      </p:tavLst>
                                    </p:anim>
                                    <p:anim calcmode="lin" valueType="num">
                                      <p:cBhvr>
                                        <p:cTn id="32" dur="500" fill="hold"/>
                                        <p:tgtEl>
                                          <p:spTgt spid="26"/>
                                        </p:tgtEl>
                                        <p:attrNameLst>
                                          <p:attrName>ppt_y</p:attrName>
                                        </p:attrNameLst>
                                      </p:cBhvr>
                                      <p:tavLst>
                                        <p:tav tm="0">
                                          <p:val>
                                            <p:strVal val="#ppt_y+.1"/>
                                          </p:val>
                                        </p:tav>
                                        <p:tav tm="100000">
                                          <p:val>
                                            <p:strVal val="#ppt_y"/>
                                          </p:val>
                                        </p:tav>
                                      </p:tavLst>
                                    </p:anim>
                                  </p:childTnLst>
                                </p:cTn>
                              </p:par>
                              <p:par>
                                <p:cTn id="33" presetID="22" presetClass="entr" presetSubtype="8"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anim calcmode="lin" valueType="num">
                                      <p:cBhvr>
                                        <p:cTn id="39" dur="500" fill="hold"/>
                                        <p:tgtEl>
                                          <p:spTgt spid="28"/>
                                        </p:tgtEl>
                                        <p:attrNameLst>
                                          <p:attrName>ppt_x</p:attrName>
                                        </p:attrNameLst>
                                      </p:cBhvr>
                                      <p:tavLst>
                                        <p:tav tm="0">
                                          <p:val>
                                            <p:strVal val="#ppt_x"/>
                                          </p:val>
                                        </p:tav>
                                        <p:tav tm="100000">
                                          <p:val>
                                            <p:strVal val="#ppt_x"/>
                                          </p:val>
                                        </p:tav>
                                      </p:tavLst>
                                    </p:anim>
                                    <p:anim calcmode="lin" valueType="num">
                                      <p:cBhvr>
                                        <p:cTn id="40" dur="500" fill="hold"/>
                                        <p:tgtEl>
                                          <p:spTgt spid="28"/>
                                        </p:tgtEl>
                                        <p:attrNameLst>
                                          <p:attrName>ppt_y</p:attrName>
                                        </p:attrNameLst>
                                      </p:cBhvr>
                                      <p:tavLst>
                                        <p:tav tm="0">
                                          <p:val>
                                            <p:strVal val="#ppt_y+.1"/>
                                          </p:val>
                                        </p:tav>
                                        <p:tav tm="100000">
                                          <p:val>
                                            <p:strVal val="#ppt_y"/>
                                          </p:val>
                                        </p:tav>
                                      </p:tavLst>
                                    </p:anim>
                                  </p:childTnLst>
                                </p:cTn>
                              </p:par>
                              <p:par>
                                <p:cTn id="41" presetID="22" presetClass="entr" presetSubtype="8"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24" grpId="0"/>
      <p:bldP spid="26" grpId="0"/>
      <p:bldP spid="2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 name="1 Imagen" descr="000 - Portada.jpg"/>
          <p:cNvPicPr>
            <a:picLocks noChangeAspect="1"/>
          </p:cNvPicPr>
          <p:nvPr/>
        </p:nvPicPr>
        <p:blipFill>
          <a:blip r:embed="rId3" cstate="print"/>
          <a:stretch>
            <a:fillRect/>
          </a:stretch>
        </p:blipFill>
        <p:spPr>
          <a:xfrm>
            <a:off x="1927038" y="0"/>
            <a:ext cx="5289923" cy="6858000"/>
          </a:xfrm>
          <a:prstGeom prst="rect">
            <a:avLst/>
          </a:prstGeom>
        </p:spPr>
      </p:pic>
    </p:spTree>
  </p:cSld>
  <p:clrMapOvr>
    <a:masterClrMapping/>
  </p:clrMapOvr>
  <p:transition>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aviso_07.gif"/>
          <p:cNvPicPr>
            <a:picLocks noChangeAspect="1"/>
          </p:cNvPicPr>
          <p:nvPr/>
        </p:nvPicPr>
        <p:blipFill>
          <a:blip r:embed="rId3"/>
          <a:stretch>
            <a:fillRect/>
          </a:stretch>
        </p:blipFill>
        <p:spPr>
          <a:xfrm>
            <a:off x="285721" y="928670"/>
            <a:ext cx="8572559" cy="5929330"/>
          </a:xfrm>
          <a:prstGeom prst="rect">
            <a:avLst/>
          </a:prstGeom>
        </p:spPr>
      </p:pic>
      <p:sp>
        <p:nvSpPr>
          <p:cNvPr id="4" name="3 Rectángulo redondeado"/>
          <p:cNvSpPr/>
          <p:nvPr/>
        </p:nvSpPr>
        <p:spPr>
          <a:xfrm>
            <a:off x="3571868" y="571480"/>
            <a:ext cx="4071966" cy="128588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3573796" y="891115"/>
            <a:ext cx="3998600" cy="830997"/>
          </a:xfrm>
          <a:prstGeom prst="rect">
            <a:avLst/>
          </a:prstGeom>
          <a:noFill/>
        </p:spPr>
        <p:txBody>
          <a:bodyPr wrap="square" rtlCol="0">
            <a:spAutoFit/>
          </a:bodyPr>
          <a:lstStyle/>
          <a:p>
            <a:pPr algn="ctr"/>
            <a:r>
              <a:rPr lang="es-CO" sz="2400" b="1" cap="small" dirty="0" smtClean="0">
                <a:solidFill>
                  <a:schemeClr val="bg1"/>
                </a:solidFill>
                <a:effectLst>
                  <a:outerShdw blurRad="38100" dist="38100" dir="2700000" algn="tl">
                    <a:srgbClr val="000000">
                      <a:alpha val="43137"/>
                    </a:srgbClr>
                  </a:outerShdw>
                </a:effectLst>
                <a:latin typeface="Swis721 BlkCn BT" pitchFamily="34" charset="0"/>
                <a:cs typeface="Times New Roman" pitchFamily="18" charset="0"/>
              </a:rPr>
              <a:t>El Camino de Regreso </a:t>
            </a:r>
          </a:p>
          <a:p>
            <a:pPr algn="ctr"/>
            <a:r>
              <a:rPr lang="es-CO" sz="2400" b="1" cap="small" dirty="0" smtClean="0">
                <a:solidFill>
                  <a:schemeClr val="bg1"/>
                </a:solidFill>
                <a:effectLst>
                  <a:outerShdw blurRad="38100" dist="38100" dir="2700000" algn="tl">
                    <a:srgbClr val="000000">
                      <a:alpha val="43137"/>
                    </a:srgbClr>
                  </a:outerShdw>
                </a:effectLst>
                <a:latin typeface="Swis721 BlkCn BT" pitchFamily="34" charset="0"/>
                <a:cs typeface="Times New Roman" pitchFamily="18" charset="0"/>
              </a:rPr>
              <a:t>a Dios</a:t>
            </a:r>
            <a:endParaRPr lang="es-ES" sz="2400" b="1" cap="small" dirty="0">
              <a:solidFill>
                <a:schemeClr val="bg1"/>
              </a:solidFill>
              <a:effectLst>
                <a:outerShdw blurRad="38100" dist="38100" dir="2700000" algn="tl">
                  <a:srgbClr val="000000">
                    <a:alpha val="43137"/>
                  </a:srgbClr>
                </a:outerShdw>
              </a:effectLst>
              <a:latin typeface="Swis721 BlkCn BT" pitchFamily="34" charset="0"/>
              <a:cs typeface="Times New Roman" pitchFamily="18" charset="0"/>
            </a:endParaRPr>
          </a:p>
        </p:txBody>
      </p:sp>
      <p:sp>
        <p:nvSpPr>
          <p:cNvPr id="6" name="5 CuadroTexto"/>
          <p:cNvSpPr txBox="1"/>
          <p:nvPr/>
        </p:nvSpPr>
        <p:spPr>
          <a:xfrm>
            <a:off x="6215074" y="142852"/>
            <a:ext cx="1319592" cy="369332"/>
          </a:xfrm>
          <a:prstGeom prst="rect">
            <a:avLst/>
          </a:prstGeom>
          <a:noFill/>
        </p:spPr>
        <p:txBody>
          <a:bodyPr wrap="none" rtlCol="0">
            <a:spAutoFit/>
          </a:bodyPr>
          <a:lstStyle/>
          <a:p>
            <a:r>
              <a:rPr lang="es-CO" dirty="0" smtClean="0">
                <a:effectLst>
                  <a:outerShdw blurRad="38100" dist="38100" dir="2700000" algn="tl">
                    <a:srgbClr val="000000">
                      <a:alpha val="43137"/>
                    </a:srgbClr>
                  </a:outerShdw>
                </a:effectLst>
                <a:latin typeface="Swis721 Blk BT" pitchFamily="34" charset="0"/>
              </a:rPr>
              <a:t>LECCION</a:t>
            </a:r>
            <a:endParaRPr lang="es-ES" dirty="0">
              <a:effectLst>
                <a:outerShdw blurRad="38100" dist="38100" dir="2700000" algn="tl">
                  <a:srgbClr val="000000">
                    <a:alpha val="43137"/>
                  </a:srgbClr>
                </a:outerShdw>
              </a:effectLst>
              <a:latin typeface="Swis721 Blk BT" pitchFamily="34" charset="0"/>
            </a:endParaRPr>
          </a:p>
        </p:txBody>
      </p:sp>
      <p:sp>
        <p:nvSpPr>
          <p:cNvPr id="7" name="6 CuadroTexto"/>
          <p:cNvSpPr txBox="1"/>
          <p:nvPr/>
        </p:nvSpPr>
        <p:spPr>
          <a:xfrm>
            <a:off x="8001024" y="142852"/>
            <a:ext cx="588623" cy="830997"/>
          </a:xfrm>
          <a:prstGeom prst="rect">
            <a:avLst/>
          </a:prstGeom>
          <a:noFill/>
        </p:spPr>
        <p:txBody>
          <a:bodyPr wrap="none" rtlCol="0">
            <a:spAutoFit/>
          </a:bodyPr>
          <a:lstStyle/>
          <a:p>
            <a:r>
              <a:rPr lang="es-CO" sz="4800" dirty="0" smtClean="0">
                <a:effectLst>
                  <a:outerShdw blurRad="38100" dist="38100" dir="2700000" algn="tl">
                    <a:srgbClr val="000000">
                      <a:alpha val="43137"/>
                    </a:srgbClr>
                  </a:outerShdw>
                </a:effectLst>
                <a:latin typeface="Swis721 Blk BT" pitchFamily="34" charset="0"/>
              </a:rPr>
              <a:t>2</a:t>
            </a:r>
            <a:endParaRPr lang="es-ES" sz="4800" dirty="0">
              <a:effectLst>
                <a:outerShdw blurRad="38100" dist="38100" dir="2700000" algn="tl">
                  <a:srgbClr val="000000">
                    <a:alpha val="43137"/>
                  </a:srgbClr>
                </a:outerShdw>
              </a:effectLst>
              <a:latin typeface="Swis721 Blk BT" pitchFamily="34" charset="0"/>
            </a:endParaRPr>
          </a:p>
        </p:txBody>
      </p:sp>
      <p:grpSp>
        <p:nvGrpSpPr>
          <p:cNvPr id="14" name="13 Grupo"/>
          <p:cNvGrpSpPr/>
          <p:nvPr/>
        </p:nvGrpSpPr>
        <p:grpSpPr>
          <a:xfrm>
            <a:off x="5000628" y="1714488"/>
            <a:ext cx="2428892" cy="928694"/>
            <a:chOff x="4000496" y="3500438"/>
            <a:chExt cx="2428892" cy="928694"/>
          </a:xfrm>
        </p:grpSpPr>
        <p:grpSp>
          <p:nvGrpSpPr>
            <p:cNvPr id="15" name="10 Grupo"/>
            <p:cNvGrpSpPr/>
            <p:nvPr/>
          </p:nvGrpSpPr>
          <p:grpSpPr>
            <a:xfrm>
              <a:off x="4000496" y="3786190"/>
              <a:ext cx="857256" cy="642942"/>
              <a:chOff x="4000496" y="4357694"/>
              <a:chExt cx="857256" cy="642942"/>
            </a:xfrm>
          </p:grpSpPr>
          <p:sp>
            <p:nvSpPr>
              <p:cNvPr id="22" name="21 Rectángulo redondeado"/>
              <p:cNvSpPr/>
              <p:nvPr/>
            </p:nvSpPr>
            <p:spPr>
              <a:xfrm>
                <a:off x="4000496" y="4357694"/>
                <a:ext cx="857256" cy="64294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Flecha derecha"/>
              <p:cNvSpPr/>
              <p:nvPr/>
            </p:nvSpPr>
            <p:spPr>
              <a:xfrm rot="5400000">
                <a:off x="4198726" y="4406352"/>
                <a:ext cx="481618" cy="670054"/>
              </a:xfrm>
              <a:prstGeom prst="rightArrow">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6" name="9 Grupo"/>
            <p:cNvGrpSpPr/>
            <p:nvPr/>
          </p:nvGrpSpPr>
          <p:grpSpPr>
            <a:xfrm>
              <a:off x="5572132" y="3786190"/>
              <a:ext cx="857256" cy="642942"/>
              <a:chOff x="5572132" y="4357694"/>
              <a:chExt cx="857256" cy="642942"/>
            </a:xfrm>
          </p:grpSpPr>
          <p:sp>
            <p:nvSpPr>
              <p:cNvPr id="20" name="19 Rectángulo redondeado"/>
              <p:cNvSpPr/>
              <p:nvPr/>
            </p:nvSpPr>
            <p:spPr>
              <a:xfrm>
                <a:off x="5572132" y="4357694"/>
                <a:ext cx="857256" cy="64294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Flecha derecha"/>
              <p:cNvSpPr/>
              <p:nvPr/>
            </p:nvSpPr>
            <p:spPr>
              <a:xfrm rot="5400000">
                <a:off x="5770362" y="4406352"/>
                <a:ext cx="481618" cy="67005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7" name="16 Rectángulo"/>
            <p:cNvSpPr/>
            <p:nvPr/>
          </p:nvSpPr>
          <p:spPr>
            <a:xfrm>
              <a:off x="4786314" y="4000504"/>
              <a:ext cx="857256" cy="2143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4357686" y="3500438"/>
              <a:ext cx="214314" cy="3571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Rectángulo"/>
            <p:cNvSpPr/>
            <p:nvPr/>
          </p:nvSpPr>
          <p:spPr>
            <a:xfrm>
              <a:off x="5857884" y="3500438"/>
              <a:ext cx="214314" cy="3571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24" name="23 Imagen" descr="002_ES.gif"/>
          <p:cNvPicPr>
            <a:picLocks noChangeAspect="1"/>
          </p:cNvPicPr>
          <p:nvPr/>
        </p:nvPicPr>
        <p:blipFill>
          <a:blip r:embed="rId4"/>
          <a:stretch>
            <a:fillRect/>
          </a:stretch>
        </p:blipFill>
        <p:spPr>
          <a:xfrm>
            <a:off x="-32" y="142852"/>
            <a:ext cx="4455114" cy="5572140"/>
          </a:xfrm>
          <a:prstGeom prst="rect">
            <a:avLst/>
          </a:prstGeom>
        </p:spPr>
      </p:pic>
      <p:sp>
        <p:nvSpPr>
          <p:cNvPr id="3" name="2 CuadroTexto"/>
          <p:cNvSpPr txBox="1"/>
          <p:nvPr/>
        </p:nvSpPr>
        <p:spPr>
          <a:xfrm>
            <a:off x="214282" y="142852"/>
            <a:ext cx="3143272" cy="571504"/>
          </a:xfrm>
          <a:prstGeom prst="rect">
            <a:avLst/>
          </a:prstGeom>
          <a:noFill/>
        </p:spPr>
        <p:txBody>
          <a:bodyPr wrap="none" rtlCol="0">
            <a:prstTxWarp prst="textPlain">
              <a:avLst/>
            </a:prstTxWarp>
            <a:spAutoFit/>
          </a:bodyPr>
          <a:lstStyle/>
          <a:p>
            <a:r>
              <a:rPr lang="es-CO" sz="8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SALVACION</a:t>
            </a:r>
            <a:endParaRPr lang="es-ES" sz="8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5" name="24 CuadroTexto"/>
          <p:cNvSpPr txBox="1"/>
          <p:nvPr/>
        </p:nvSpPr>
        <p:spPr>
          <a:xfrm>
            <a:off x="2428860" y="3775680"/>
            <a:ext cx="5000660" cy="2677656"/>
          </a:xfrm>
          <a:prstGeom prst="rect">
            <a:avLst/>
          </a:prstGeom>
          <a:noFill/>
        </p:spPr>
        <p:txBody>
          <a:bodyPr wrap="square" rtlCol="0">
            <a:spAutoFit/>
          </a:bodyPr>
          <a:lstStyle/>
          <a:p>
            <a:pPr algn="r"/>
            <a:r>
              <a:rPr lang="es-ES" sz="2400" dirty="0" smtClean="0">
                <a:effectLst>
                  <a:outerShdw blurRad="38100" dist="38100" dir="2700000" algn="tl">
                    <a:srgbClr val="000000">
                      <a:alpha val="43137"/>
                    </a:srgbClr>
                  </a:outerShdw>
                </a:effectLst>
                <a:latin typeface="Georgia" panose="02040502050405020303" pitchFamily="18" charset="0"/>
              </a:rPr>
              <a:t>Esteban empezó a buscar a alguien que pudiera ayudarle.  Visitó varias iglesias en la ciudad donde vivía para buscar consejo.  Con cada iglesia que Esteban visitaría, oiría algo diferente acerca de cómo ser salvo. </a:t>
            </a:r>
          </a:p>
        </p:txBody>
      </p:sp>
    </p:spTree>
  </p:cSld>
  <p:clrMapOvr>
    <a:masterClrMapping/>
  </p:clrMapOvr>
  <p:transition>
    <p:split orient="ver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aviso_07.gif"/>
          <p:cNvPicPr>
            <a:picLocks noChangeAspect="1"/>
          </p:cNvPicPr>
          <p:nvPr/>
        </p:nvPicPr>
        <p:blipFill>
          <a:blip r:embed="rId3"/>
          <a:stretch>
            <a:fillRect/>
          </a:stretch>
        </p:blipFill>
        <p:spPr>
          <a:xfrm>
            <a:off x="285721" y="928670"/>
            <a:ext cx="8572559" cy="5929330"/>
          </a:xfrm>
          <a:prstGeom prst="rect">
            <a:avLst/>
          </a:prstGeom>
        </p:spPr>
      </p:pic>
      <p:sp>
        <p:nvSpPr>
          <p:cNvPr id="4" name="3 Rectángulo redondeado"/>
          <p:cNvSpPr/>
          <p:nvPr/>
        </p:nvSpPr>
        <p:spPr>
          <a:xfrm>
            <a:off x="3571868" y="571480"/>
            <a:ext cx="4071966" cy="128588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3573796" y="891115"/>
            <a:ext cx="3998600" cy="830997"/>
          </a:xfrm>
          <a:prstGeom prst="rect">
            <a:avLst/>
          </a:prstGeom>
          <a:noFill/>
        </p:spPr>
        <p:txBody>
          <a:bodyPr wrap="square" rtlCol="0">
            <a:spAutoFit/>
          </a:bodyPr>
          <a:lstStyle/>
          <a:p>
            <a:pPr algn="ctr"/>
            <a:r>
              <a:rPr lang="es-CO" sz="2400" b="1" cap="small" dirty="0" smtClean="0">
                <a:solidFill>
                  <a:schemeClr val="bg1"/>
                </a:solidFill>
                <a:effectLst>
                  <a:outerShdw blurRad="38100" dist="38100" dir="2700000" algn="tl">
                    <a:srgbClr val="000000">
                      <a:alpha val="43137"/>
                    </a:srgbClr>
                  </a:outerShdw>
                </a:effectLst>
                <a:latin typeface="Swis721 BlkCn BT" pitchFamily="34" charset="0"/>
                <a:cs typeface="Times New Roman" pitchFamily="18" charset="0"/>
              </a:rPr>
              <a:t>El Camino de Regreso </a:t>
            </a:r>
          </a:p>
          <a:p>
            <a:pPr algn="ctr"/>
            <a:r>
              <a:rPr lang="es-CO" sz="2400" b="1" cap="small" dirty="0" smtClean="0">
                <a:solidFill>
                  <a:schemeClr val="bg1"/>
                </a:solidFill>
                <a:effectLst>
                  <a:outerShdw blurRad="38100" dist="38100" dir="2700000" algn="tl">
                    <a:srgbClr val="000000">
                      <a:alpha val="43137"/>
                    </a:srgbClr>
                  </a:outerShdw>
                </a:effectLst>
                <a:latin typeface="Swis721 BlkCn BT" pitchFamily="34" charset="0"/>
                <a:cs typeface="Times New Roman" pitchFamily="18" charset="0"/>
              </a:rPr>
              <a:t>a Dios</a:t>
            </a:r>
            <a:endParaRPr lang="es-ES" sz="2400" b="1" cap="small" dirty="0">
              <a:solidFill>
                <a:schemeClr val="bg1"/>
              </a:solidFill>
              <a:effectLst>
                <a:outerShdw blurRad="38100" dist="38100" dir="2700000" algn="tl">
                  <a:srgbClr val="000000">
                    <a:alpha val="43137"/>
                  </a:srgbClr>
                </a:outerShdw>
              </a:effectLst>
              <a:latin typeface="Swis721 BlkCn BT" pitchFamily="34" charset="0"/>
              <a:cs typeface="Times New Roman" pitchFamily="18" charset="0"/>
            </a:endParaRPr>
          </a:p>
        </p:txBody>
      </p:sp>
      <p:sp>
        <p:nvSpPr>
          <p:cNvPr id="6" name="5 CuadroTexto"/>
          <p:cNvSpPr txBox="1"/>
          <p:nvPr/>
        </p:nvSpPr>
        <p:spPr>
          <a:xfrm>
            <a:off x="6215074" y="142852"/>
            <a:ext cx="1319592" cy="369332"/>
          </a:xfrm>
          <a:prstGeom prst="rect">
            <a:avLst/>
          </a:prstGeom>
          <a:noFill/>
        </p:spPr>
        <p:txBody>
          <a:bodyPr wrap="none" rtlCol="0">
            <a:spAutoFit/>
          </a:bodyPr>
          <a:lstStyle/>
          <a:p>
            <a:r>
              <a:rPr lang="es-CO" dirty="0" smtClean="0">
                <a:effectLst>
                  <a:outerShdw blurRad="38100" dist="38100" dir="2700000" algn="tl">
                    <a:srgbClr val="000000">
                      <a:alpha val="43137"/>
                    </a:srgbClr>
                  </a:outerShdw>
                </a:effectLst>
                <a:latin typeface="Swis721 Blk BT" pitchFamily="34" charset="0"/>
              </a:rPr>
              <a:t>LECCION</a:t>
            </a:r>
            <a:endParaRPr lang="es-ES" dirty="0">
              <a:effectLst>
                <a:outerShdw blurRad="38100" dist="38100" dir="2700000" algn="tl">
                  <a:srgbClr val="000000">
                    <a:alpha val="43137"/>
                  </a:srgbClr>
                </a:outerShdw>
              </a:effectLst>
              <a:latin typeface="Swis721 Blk BT" pitchFamily="34" charset="0"/>
            </a:endParaRPr>
          </a:p>
        </p:txBody>
      </p:sp>
      <p:sp>
        <p:nvSpPr>
          <p:cNvPr id="7" name="6 CuadroTexto"/>
          <p:cNvSpPr txBox="1"/>
          <p:nvPr/>
        </p:nvSpPr>
        <p:spPr>
          <a:xfrm>
            <a:off x="8001024" y="142852"/>
            <a:ext cx="588623" cy="830997"/>
          </a:xfrm>
          <a:prstGeom prst="rect">
            <a:avLst/>
          </a:prstGeom>
          <a:noFill/>
        </p:spPr>
        <p:txBody>
          <a:bodyPr wrap="none" rtlCol="0">
            <a:spAutoFit/>
          </a:bodyPr>
          <a:lstStyle/>
          <a:p>
            <a:r>
              <a:rPr lang="es-CO" sz="4800" dirty="0" smtClean="0">
                <a:effectLst>
                  <a:outerShdw blurRad="38100" dist="38100" dir="2700000" algn="tl">
                    <a:srgbClr val="000000">
                      <a:alpha val="43137"/>
                    </a:srgbClr>
                  </a:outerShdw>
                </a:effectLst>
                <a:latin typeface="Swis721 Blk BT" pitchFamily="34" charset="0"/>
              </a:rPr>
              <a:t>2</a:t>
            </a:r>
            <a:endParaRPr lang="es-ES" sz="4800" dirty="0">
              <a:effectLst>
                <a:outerShdw blurRad="38100" dist="38100" dir="2700000" algn="tl">
                  <a:srgbClr val="000000">
                    <a:alpha val="43137"/>
                  </a:srgbClr>
                </a:outerShdw>
              </a:effectLst>
              <a:latin typeface="Swis721 Blk BT" pitchFamily="34" charset="0"/>
            </a:endParaRPr>
          </a:p>
        </p:txBody>
      </p:sp>
      <p:grpSp>
        <p:nvGrpSpPr>
          <p:cNvPr id="8" name="13 Grupo"/>
          <p:cNvGrpSpPr/>
          <p:nvPr/>
        </p:nvGrpSpPr>
        <p:grpSpPr>
          <a:xfrm>
            <a:off x="5000628" y="1714488"/>
            <a:ext cx="2428892" cy="928694"/>
            <a:chOff x="4000496" y="3500438"/>
            <a:chExt cx="2428892" cy="928694"/>
          </a:xfrm>
        </p:grpSpPr>
        <p:grpSp>
          <p:nvGrpSpPr>
            <p:cNvPr id="9" name="10 Grupo"/>
            <p:cNvGrpSpPr/>
            <p:nvPr/>
          </p:nvGrpSpPr>
          <p:grpSpPr>
            <a:xfrm>
              <a:off x="4000496" y="3786190"/>
              <a:ext cx="857256" cy="642942"/>
              <a:chOff x="4000496" y="4357694"/>
              <a:chExt cx="857256" cy="642942"/>
            </a:xfrm>
          </p:grpSpPr>
          <p:sp>
            <p:nvSpPr>
              <p:cNvPr id="22" name="21 Rectángulo redondeado"/>
              <p:cNvSpPr/>
              <p:nvPr/>
            </p:nvSpPr>
            <p:spPr>
              <a:xfrm>
                <a:off x="4000496" y="4357694"/>
                <a:ext cx="857256" cy="64294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Flecha derecha"/>
              <p:cNvSpPr/>
              <p:nvPr/>
            </p:nvSpPr>
            <p:spPr>
              <a:xfrm rot="5400000">
                <a:off x="4198726" y="4406352"/>
                <a:ext cx="481618" cy="670054"/>
              </a:xfrm>
              <a:prstGeom prst="rightArrow">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0" name="9 Grupo"/>
            <p:cNvGrpSpPr/>
            <p:nvPr/>
          </p:nvGrpSpPr>
          <p:grpSpPr>
            <a:xfrm>
              <a:off x="5572132" y="3786190"/>
              <a:ext cx="857256" cy="642942"/>
              <a:chOff x="5572132" y="4357694"/>
              <a:chExt cx="857256" cy="642942"/>
            </a:xfrm>
          </p:grpSpPr>
          <p:sp>
            <p:nvSpPr>
              <p:cNvPr id="20" name="19 Rectángulo redondeado"/>
              <p:cNvSpPr/>
              <p:nvPr/>
            </p:nvSpPr>
            <p:spPr>
              <a:xfrm>
                <a:off x="5572132" y="4357694"/>
                <a:ext cx="857256" cy="64294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Flecha derecha"/>
              <p:cNvSpPr/>
              <p:nvPr/>
            </p:nvSpPr>
            <p:spPr>
              <a:xfrm rot="5400000">
                <a:off x="5770362" y="4406352"/>
                <a:ext cx="481618" cy="67005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7" name="16 Rectángulo"/>
            <p:cNvSpPr/>
            <p:nvPr/>
          </p:nvSpPr>
          <p:spPr>
            <a:xfrm>
              <a:off x="4786314" y="4000504"/>
              <a:ext cx="857256" cy="2143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4357686" y="3500438"/>
              <a:ext cx="214314" cy="3571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Rectángulo"/>
            <p:cNvSpPr/>
            <p:nvPr/>
          </p:nvSpPr>
          <p:spPr>
            <a:xfrm>
              <a:off x="5857884" y="3500438"/>
              <a:ext cx="214314" cy="3571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24" name="23 Imagen" descr="002_ES.gif"/>
          <p:cNvPicPr>
            <a:picLocks noChangeAspect="1"/>
          </p:cNvPicPr>
          <p:nvPr/>
        </p:nvPicPr>
        <p:blipFill>
          <a:blip r:embed="rId4"/>
          <a:stretch>
            <a:fillRect/>
          </a:stretch>
        </p:blipFill>
        <p:spPr>
          <a:xfrm>
            <a:off x="-32" y="142852"/>
            <a:ext cx="4455114" cy="5572140"/>
          </a:xfrm>
          <a:prstGeom prst="rect">
            <a:avLst/>
          </a:prstGeom>
        </p:spPr>
      </p:pic>
      <p:sp>
        <p:nvSpPr>
          <p:cNvPr id="3" name="2 CuadroTexto"/>
          <p:cNvSpPr txBox="1"/>
          <p:nvPr/>
        </p:nvSpPr>
        <p:spPr>
          <a:xfrm>
            <a:off x="214282" y="142852"/>
            <a:ext cx="3143272" cy="571504"/>
          </a:xfrm>
          <a:prstGeom prst="rect">
            <a:avLst/>
          </a:prstGeom>
          <a:noFill/>
        </p:spPr>
        <p:txBody>
          <a:bodyPr wrap="none" rtlCol="0">
            <a:prstTxWarp prst="textPlain">
              <a:avLst/>
            </a:prstTxWarp>
            <a:spAutoFit/>
          </a:bodyPr>
          <a:lstStyle/>
          <a:p>
            <a:r>
              <a:rPr lang="es-CO" sz="8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SALVACION</a:t>
            </a:r>
            <a:endParaRPr lang="es-ES" sz="8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5" name="24 CuadroTexto"/>
          <p:cNvSpPr txBox="1"/>
          <p:nvPr/>
        </p:nvSpPr>
        <p:spPr>
          <a:xfrm>
            <a:off x="2267744" y="3119477"/>
            <a:ext cx="5376090" cy="3477875"/>
          </a:xfrm>
          <a:prstGeom prst="rect">
            <a:avLst/>
          </a:prstGeom>
          <a:noFill/>
        </p:spPr>
        <p:txBody>
          <a:bodyPr wrap="square" rtlCol="0">
            <a:spAutoFit/>
          </a:bodyPr>
          <a:lstStyle/>
          <a:p>
            <a:pPr algn="r"/>
            <a:r>
              <a:rPr lang="es-ES" sz="2200" dirty="0" smtClean="0">
                <a:effectLst>
                  <a:outerShdw blurRad="38100" dist="38100" dir="2700000" algn="tl">
                    <a:srgbClr val="000000">
                      <a:alpha val="43137"/>
                    </a:srgbClr>
                  </a:outerShdw>
                </a:effectLst>
                <a:latin typeface="Georgia" panose="02040502050405020303" pitchFamily="18" charset="0"/>
              </a:rPr>
              <a:t>En una iglesia, </a:t>
            </a:r>
            <a:endParaRPr lang="es-ES" sz="2200" dirty="0" smtClean="0">
              <a:effectLst>
                <a:outerShdw blurRad="38100" dist="38100" dir="2700000" algn="tl">
                  <a:srgbClr val="000000">
                    <a:alpha val="43137"/>
                  </a:srgbClr>
                </a:outerShdw>
              </a:effectLst>
              <a:latin typeface="Georgia" panose="02040502050405020303" pitchFamily="18" charset="0"/>
            </a:endParaRPr>
          </a:p>
          <a:p>
            <a:pPr algn="r"/>
            <a:r>
              <a:rPr lang="es-ES" sz="2200" dirty="0" smtClean="0">
                <a:effectLst>
                  <a:outerShdw blurRad="38100" dist="38100" dir="2700000" algn="tl">
                    <a:srgbClr val="000000">
                      <a:alpha val="43137"/>
                    </a:srgbClr>
                  </a:outerShdw>
                </a:effectLst>
                <a:latin typeface="Georgia" panose="02040502050405020303" pitchFamily="18" charset="0"/>
              </a:rPr>
              <a:t>escuchó </a:t>
            </a:r>
            <a:r>
              <a:rPr lang="es-ES" sz="2200" dirty="0" smtClean="0">
                <a:effectLst>
                  <a:outerShdw blurRad="38100" dist="38100" dir="2700000" algn="tl">
                    <a:srgbClr val="000000">
                      <a:alpha val="43137"/>
                    </a:srgbClr>
                  </a:outerShdw>
                </a:effectLst>
                <a:latin typeface="Georgia" panose="02040502050405020303" pitchFamily="18" charset="0"/>
              </a:rPr>
              <a:t>al predicador decir que, cuando se llega a la salvación, Dios lo hace todo y el hombre no hace nada.  Después de la lección, Esteban le hizo más preguntas  al predicador acerca de lo que había dicho.  Le explicó que Dios ya ha escogido los que serán salvos y los que se perderán.  Si usted es uno de sus escogidos, El lo llamará por medio del Espíritu Santo.</a:t>
            </a:r>
            <a:endParaRPr lang="es-ES" sz="2200" dirty="0">
              <a:effectLst>
                <a:outerShdw blurRad="38100" dist="38100" dir="2700000" algn="tl">
                  <a:srgbClr val="000000">
                    <a:alpha val="43137"/>
                  </a:srgbClr>
                </a:outerShdw>
              </a:effectLst>
              <a:latin typeface="Georgia" panose="02040502050405020303" pitchFamily="18" charset="0"/>
            </a:endParaRPr>
          </a:p>
        </p:txBody>
      </p:sp>
    </p:spTree>
  </p:cSld>
  <p:clrMapOvr>
    <a:masterClrMapping/>
  </p:clrMapOvr>
  <p:transition>
    <p:split orient="ver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aviso_07.gif"/>
          <p:cNvPicPr>
            <a:picLocks noChangeAspect="1"/>
          </p:cNvPicPr>
          <p:nvPr/>
        </p:nvPicPr>
        <p:blipFill>
          <a:blip r:embed="rId3"/>
          <a:stretch>
            <a:fillRect/>
          </a:stretch>
        </p:blipFill>
        <p:spPr>
          <a:xfrm>
            <a:off x="285721" y="928670"/>
            <a:ext cx="8572559" cy="5929330"/>
          </a:xfrm>
          <a:prstGeom prst="rect">
            <a:avLst/>
          </a:prstGeom>
        </p:spPr>
      </p:pic>
      <p:sp>
        <p:nvSpPr>
          <p:cNvPr id="4" name="3 Rectángulo redondeado"/>
          <p:cNvSpPr/>
          <p:nvPr/>
        </p:nvSpPr>
        <p:spPr>
          <a:xfrm>
            <a:off x="3571868" y="571480"/>
            <a:ext cx="4071966" cy="128588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3573796" y="891115"/>
            <a:ext cx="3998600" cy="830997"/>
          </a:xfrm>
          <a:prstGeom prst="rect">
            <a:avLst/>
          </a:prstGeom>
          <a:noFill/>
        </p:spPr>
        <p:txBody>
          <a:bodyPr wrap="square" rtlCol="0">
            <a:spAutoFit/>
          </a:bodyPr>
          <a:lstStyle/>
          <a:p>
            <a:pPr algn="ctr"/>
            <a:r>
              <a:rPr lang="es-CO" sz="2400" b="1" cap="small" dirty="0" smtClean="0">
                <a:solidFill>
                  <a:schemeClr val="bg1"/>
                </a:solidFill>
                <a:effectLst>
                  <a:outerShdw blurRad="38100" dist="38100" dir="2700000" algn="tl">
                    <a:srgbClr val="000000">
                      <a:alpha val="43137"/>
                    </a:srgbClr>
                  </a:outerShdw>
                </a:effectLst>
                <a:latin typeface="Swis721 BlkCn BT" pitchFamily="34" charset="0"/>
                <a:cs typeface="Times New Roman" pitchFamily="18" charset="0"/>
              </a:rPr>
              <a:t>El Camino de Regreso </a:t>
            </a:r>
          </a:p>
          <a:p>
            <a:pPr algn="ctr"/>
            <a:r>
              <a:rPr lang="es-CO" sz="2400" b="1" cap="small" dirty="0" smtClean="0">
                <a:solidFill>
                  <a:schemeClr val="bg1"/>
                </a:solidFill>
                <a:effectLst>
                  <a:outerShdw blurRad="38100" dist="38100" dir="2700000" algn="tl">
                    <a:srgbClr val="000000">
                      <a:alpha val="43137"/>
                    </a:srgbClr>
                  </a:outerShdw>
                </a:effectLst>
                <a:latin typeface="Swis721 BlkCn BT" pitchFamily="34" charset="0"/>
                <a:cs typeface="Times New Roman" pitchFamily="18" charset="0"/>
              </a:rPr>
              <a:t>a Dios</a:t>
            </a:r>
            <a:endParaRPr lang="es-ES" sz="2400" b="1" cap="small" dirty="0">
              <a:solidFill>
                <a:schemeClr val="bg1"/>
              </a:solidFill>
              <a:effectLst>
                <a:outerShdw blurRad="38100" dist="38100" dir="2700000" algn="tl">
                  <a:srgbClr val="000000">
                    <a:alpha val="43137"/>
                  </a:srgbClr>
                </a:outerShdw>
              </a:effectLst>
              <a:latin typeface="Swis721 BlkCn BT" pitchFamily="34" charset="0"/>
              <a:cs typeface="Times New Roman" pitchFamily="18" charset="0"/>
            </a:endParaRPr>
          </a:p>
        </p:txBody>
      </p:sp>
      <p:sp>
        <p:nvSpPr>
          <p:cNvPr id="6" name="5 CuadroTexto"/>
          <p:cNvSpPr txBox="1"/>
          <p:nvPr/>
        </p:nvSpPr>
        <p:spPr>
          <a:xfrm>
            <a:off x="6215074" y="142852"/>
            <a:ext cx="1319592" cy="369332"/>
          </a:xfrm>
          <a:prstGeom prst="rect">
            <a:avLst/>
          </a:prstGeom>
          <a:noFill/>
        </p:spPr>
        <p:txBody>
          <a:bodyPr wrap="none" rtlCol="0">
            <a:spAutoFit/>
          </a:bodyPr>
          <a:lstStyle/>
          <a:p>
            <a:r>
              <a:rPr lang="es-CO" dirty="0" smtClean="0">
                <a:effectLst>
                  <a:outerShdw blurRad="38100" dist="38100" dir="2700000" algn="tl">
                    <a:srgbClr val="000000">
                      <a:alpha val="43137"/>
                    </a:srgbClr>
                  </a:outerShdw>
                </a:effectLst>
                <a:latin typeface="Swis721 Blk BT" pitchFamily="34" charset="0"/>
              </a:rPr>
              <a:t>LECCION</a:t>
            </a:r>
            <a:endParaRPr lang="es-ES" dirty="0">
              <a:effectLst>
                <a:outerShdw blurRad="38100" dist="38100" dir="2700000" algn="tl">
                  <a:srgbClr val="000000">
                    <a:alpha val="43137"/>
                  </a:srgbClr>
                </a:outerShdw>
              </a:effectLst>
              <a:latin typeface="Swis721 Blk BT" pitchFamily="34" charset="0"/>
            </a:endParaRPr>
          </a:p>
        </p:txBody>
      </p:sp>
      <p:sp>
        <p:nvSpPr>
          <p:cNvPr id="7" name="6 CuadroTexto"/>
          <p:cNvSpPr txBox="1"/>
          <p:nvPr/>
        </p:nvSpPr>
        <p:spPr>
          <a:xfrm>
            <a:off x="8001024" y="142852"/>
            <a:ext cx="588623" cy="830997"/>
          </a:xfrm>
          <a:prstGeom prst="rect">
            <a:avLst/>
          </a:prstGeom>
          <a:noFill/>
        </p:spPr>
        <p:txBody>
          <a:bodyPr wrap="none" rtlCol="0">
            <a:spAutoFit/>
          </a:bodyPr>
          <a:lstStyle/>
          <a:p>
            <a:r>
              <a:rPr lang="es-CO" sz="4800" dirty="0" smtClean="0">
                <a:effectLst>
                  <a:outerShdw blurRad="38100" dist="38100" dir="2700000" algn="tl">
                    <a:srgbClr val="000000">
                      <a:alpha val="43137"/>
                    </a:srgbClr>
                  </a:outerShdw>
                </a:effectLst>
                <a:latin typeface="Swis721 Blk BT" pitchFamily="34" charset="0"/>
              </a:rPr>
              <a:t>2</a:t>
            </a:r>
            <a:endParaRPr lang="es-ES" sz="4800" dirty="0">
              <a:effectLst>
                <a:outerShdw blurRad="38100" dist="38100" dir="2700000" algn="tl">
                  <a:srgbClr val="000000">
                    <a:alpha val="43137"/>
                  </a:srgbClr>
                </a:outerShdw>
              </a:effectLst>
              <a:latin typeface="Swis721 Blk BT" pitchFamily="34" charset="0"/>
            </a:endParaRPr>
          </a:p>
        </p:txBody>
      </p:sp>
      <p:grpSp>
        <p:nvGrpSpPr>
          <p:cNvPr id="8" name="13 Grupo"/>
          <p:cNvGrpSpPr/>
          <p:nvPr/>
        </p:nvGrpSpPr>
        <p:grpSpPr>
          <a:xfrm>
            <a:off x="5000628" y="1714488"/>
            <a:ext cx="2428892" cy="928694"/>
            <a:chOff x="4000496" y="3500438"/>
            <a:chExt cx="2428892" cy="928694"/>
          </a:xfrm>
        </p:grpSpPr>
        <p:grpSp>
          <p:nvGrpSpPr>
            <p:cNvPr id="9" name="10 Grupo"/>
            <p:cNvGrpSpPr/>
            <p:nvPr/>
          </p:nvGrpSpPr>
          <p:grpSpPr>
            <a:xfrm>
              <a:off x="4000496" y="3786190"/>
              <a:ext cx="857256" cy="642942"/>
              <a:chOff x="4000496" y="4357694"/>
              <a:chExt cx="857256" cy="642942"/>
            </a:xfrm>
          </p:grpSpPr>
          <p:sp>
            <p:nvSpPr>
              <p:cNvPr id="22" name="21 Rectángulo redondeado"/>
              <p:cNvSpPr/>
              <p:nvPr/>
            </p:nvSpPr>
            <p:spPr>
              <a:xfrm>
                <a:off x="4000496" y="4357694"/>
                <a:ext cx="857256" cy="64294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Flecha derecha"/>
              <p:cNvSpPr/>
              <p:nvPr/>
            </p:nvSpPr>
            <p:spPr>
              <a:xfrm rot="5400000">
                <a:off x="4198726" y="4406352"/>
                <a:ext cx="481618" cy="670054"/>
              </a:xfrm>
              <a:prstGeom prst="rightArrow">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0" name="9 Grupo"/>
            <p:cNvGrpSpPr/>
            <p:nvPr/>
          </p:nvGrpSpPr>
          <p:grpSpPr>
            <a:xfrm>
              <a:off x="5572132" y="3786190"/>
              <a:ext cx="857256" cy="642942"/>
              <a:chOff x="5572132" y="4357694"/>
              <a:chExt cx="857256" cy="642942"/>
            </a:xfrm>
          </p:grpSpPr>
          <p:sp>
            <p:nvSpPr>
              <p:cNvPr id="20" name="19 Rectángulo redondeado"/>
              <p:cNvSpPr/>
              <p:nvPr/>
            </p:nvSpPr>
            <p:spPr>
              <a:xfrm>
                <a:off x="5572132" y="4357694"/>
                <a:ext cx="857256" cy="64294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Flecha derecha"/>
              <p:cNvSpPr/>
              <p:nvPr/>
            </p:nvSpPr>
            <p:spPr>
              <a:xfrm rot="5400000">
                <a:off x="5770362" y="4406352"/>
                <a:ext cx="481618" cy="67005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7" name="16 Rectángulo"/>
            <p:cNvSpPr/>
            <p:nvPr/>
          </p:nvSpPr>
          <p:spPr>
            <a:xfrm>
              <a:off x="4786314" y="4000504"/>
              <a:ext cx="857256" cy="2143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4357686" y="3500438"/>
              <a:ext cx="214314" cy="3571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Rectángulo"/>
            <p:cNvSpPr/>
            <p:nvPr/>
          </p:nvSpPr>
          <p:spPr>
            <a:xfrm>
              <a:off x="5857884" y="3500438"/>
              <a:ext cx="214314" cy="3571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24" name="23 Imagen" descr="002_ES.gif"/>
          <p:cNvPicPr>
            <a:picLocks noChangeAspect="1"/>
          </p:cNvPicPr>
          <p:nvPr/>
        </p:nvPicPr>
        <p:blipFill>
          <a:blip r:embed="rId4"/>
          <a:stretch>
            <a:fillRect/>
          </a:stretch>
        </p:blipFill>
        <p:spPr>
          <a:xfrm>
            <a:off x="-32" y="142852"/>
            <a:ext cx="4455114" cy="5572140"/>
          </a:xfrm>
          <a:prstGeom prst="rect">
            <a:avLst/>
          </a:prstGeom>
        </p:spPr>
      </p:pic>
      <p:sp>
        <p:nvSpPr>
          <p:cNvPr id="3" name="2 CuadroTexto"/>
          <p:cNvSpPr txBox="1"/>
          <p:nvPr/>
        </p:nvSpPr>
        <p:spPr>
          <a:xfrm>
            <a:off x="214282" y="142852"/>
            <a:ext cx="3143272" cy="571504"/>
          </a:xfrm>
          <a:prstGeom prst="rect">
            <a:avLst/>
          </a:prstGeom>
          <a:noFill/>
        </p:spPr>
        <p:txBody>
          <a:bodyPr wrap="none" rtlCol="0">
            <a:prstTxWarp prst="textPlain">
              <a:avLst/>
            </a:prstTxWarp>
            <a:spAutoFit/>
          </a:bodyPr>
          <a:lstStyle/>
          <a:p>
            <a:r>
              <a:rPr lang="es-CO" sz="8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SALVACION</a:t>
            </a:r>
            <a:endParaRPr lang="es-ES" sz="8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5" name="24 CuadroTexto"/>
          <p:cNvSpPr txBox="1"/>
          <p:nvPr/>
        </p:nvSpPr>
        <p:spPr>
          <a:xfrm>
            <a:off x="2534006" y="3356992"/>
            <a:ext cx="5000660" cy="3416320"/>
          </a:xfrm>
          <a:prstGeom prst="rect">
            <a:avLst/>
          </a:prstGeom>
          <a:noFill/>
        </p:spPr>
        <p:txBody>
          <a:bodyPr wrap="square" rtlCol="0">
            <a:spAutoFit/>
          </a:bodyPr>
          <a:lstStyle/>
          <a:p>
            <a:pPr algn="r"/>
            <a:r>
              <a:rPr lang="es-ES" sz="2400" dirty="0" smtClean="0">
                <a:latin typeface="Georgia" panose="02040502050405020303" pitchFamily="18" charset="0"/>
              </a:rPr>
              <a:t>A la semana siguiente Esteban visitó otra iglesia.  A medida que el predicador llegaba al final de su sermón, apeló a cualquiera en la audiencia que no fuera salvo.  “Todo lo usted debe hacer es aceptar a Cristo en su corazón como su Salvador personal y será salvo”, dijo él. </a:t>
            </a:r>
            <a:endParaRPr lang="es-ES" sz="2400" dirty="0">
              <a:latin typeface="Georgia" panose="02040502050405020303" pitchFamily="18" charset="0"/>
            </a:endParaRPr>
          </a:p>
        </p:txBody>
      </p:sp>
    </p:spTree>
  </p:cSld>
  <p:clrMapOvr>
    <a:masterClrMapping/>
  </p:clrMapOvr>
  <p:transition>
    <p:split orient="ver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aviso_07.gif"/>
          <p:cNvPicPr>
            <a:picLocks noChangeAspect="1"/>
          </p:cNvPicPr>
          <p:nvPr/>
        </p:nvPicPr>
        <p:blipFill>
          <a:blip r:embed="rId3"/>
          <a:stretch>
            <a:fillRect/>
          </a:stretch>
        </p:blipFill>
        <p:spPr>
          <a:xfrm>
            <a:off x="285721" y="928670"/>
            <a:ext cx="8572559" cy="5929330"/>
          </a:xfrm>
          <a:prstGeom prst="rect">
            <a:avLst/>
          </a:prstGeom>
        </p:spPr>
      </p:pic>
      <p:sp>
        <p:nvSpPr>
          <p:cNvPr id="4" name="3 Rectángulo redondeado"/>
          <p:cNvSpPr/>
          <p:nvPr/>
        </p:nvSpPr>
        <p:spPr>
          <a:xfrm>
            <a:off x="3571868" y="571480"/>
            <a:ext cx="4071966" cy="128588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3573796" y="891115"/>
            <a:ext cx="3998600" cy="830997"/>
          </a:xfrm>
          <a:prstGeom prst="rect">
            <a:avLst/>
          </a:prstGeom>
          <a:noFill/>
        </p:spPr>
        <p:txBody>
          <a:bodyPr wrap="square" rtlCol="0">
            <a:spAutoFit/>
          </a:bodyPr>
          <a:lstStyle/>
          <a:p>
            <a:pPr algn="ctr"/>
            <a:r>
              <a:rPr lang="es-CO" sz="2400" b="1" cap="small" dirty="0" smtClean="0">
                <a:solidFill>
                  <a:schemeClr val="bg1"/>
                </a:solidFill>
                <a:effectLst>
                  <a:outerShdw blurRad="38100" dist="38100" dir="2700000" algn="tl">
                    <a:srgbClr val="000000">
                      <a:alpha val="43137"/>
                    </a:srgbClr>
                  </a:outerShdw>
                </a:effectLst>
                <a:latin typeface="Swis721 BlkCn BT" pitchFamily="34" charset="0"/>
                <a:cs typeface="Times New Roman" pitchFamily="18" charset="0"/>
              </a:rPr>
              <a:t>El Camino de Regreso </a:t>
            </a:r>
          </a:p>
          <a:p>
            <a:pPr algn="ctr"/>
            <a:r>
              <a:rPr lang="es-CO" sz="2400" b="1" cap="small" dirty="0" smtClean="0">
                <a:solidFill>
                  <a:schemeClr val="bg1"/>
                </a:solidFill>
                <a:effectLst>
                  <a:outerShdw blurRad="38100" dist="38100" dir="2700000" algn="tl">
                    <a:srgbClr val="000000">
                      <a:alpha val="43137"/>
                    </a:srgbClr>
                  </a:outerShdw>
                </a:effectLst>
                <a:latin typeface="Swis721 BlkCn BT" pitchFamily="34" charset="0"/>
                <a:cs typeface="Times New Roman" pitchFamily="18" charset="0"/>
              </a:rPr>
              <a:t>a Dios</a:t>
            </a:r>
            <a:endParaRPr lang="es-ES" sz="2400" b="1" cap="small" dirty="0">
              <a:solidFill>
                <a:schemeClr val="bg1"/>
              </a:solidFill>
              <a:effectLst>
                <a:outerShdw blurRad="38100" dist="38100" dir="2700000" algn="tl">
                  <a:srgbClr val="000000">
                    <a:alpha val="43137"/>
                  </a:srgbClr>
                </a:outerShdw>
              </a:effectLst>
              <a:latin typeface="Swis721 BlkCn BT" pitchFamily="34" charset="0"/>
              <a:cs typeface="Times New Roman" pitchFamily="18" charset="0"/>
            </a:endParaRPr>
          </a:p>
        </p:txBody>
      </p:sp>
      <p:sp>
        <p:nvSpPr>
          <p:cNvPr id="6" name="5 CuadroTexto"/>
          <p:cNvSpPr txBox="1"/>
          <p:nvPr/>
        </p:nvSpPr>
        <p:spPr>
          <a:xfrm>
            <a:off x="6215074" y="142852"/>
            <a:ext cx="1319592" cy="369332"/>
          </a:xfrm>
          <a:prstGeom prst="rect">
            <a:avLst/>
          </a:prstGeom>
          <a:noFill/>
        </p:spPr>
        <p:txBody>
          <a:bodyPr wrap="none" rtlCol="0">
            <a:spAutoFit/>
          </a:bodyPr>
          <a:lstStyle/>
          <a:p>
            <a:r>
              <a:rPr lang="es-CO" dirty="0" smtClean="0">
                <a:effectLst>
                  <a:outerShdw blurRad="38100" dist="38100" dir="2700000" algn="tl">
                    <a:srgbClr val="000000">
                      <a:alpha val="43137"/>
                    </a:srgbClr>
                  </a:outerShdw>
                </a:effectLst>
                <a:latin typeface="Swis721 Blk BT" pitchFamily="34" charset="0"/>
              </a:rPr>
              <a:t>LECCION</a:t>
            </a:r>
            <a:endParaRPr lang="es-ES" dirty="0">
              <a:effectLst>
                <a:outerShdw blurRad="38100" dist="38100" dir="2700000" algn="tl">
                  <a:srgbClr val="000000">
                    <a:alpha val="43137"/>
                  </a:srgbClr>
                </a:outerShdw>
              </a:effectLst>
              <a:latin typeface="Swis721 Blk BT" pitchFamily="34" charset="0"/>
            </a:endParaRPr>
          </a:p>
        </p:txBody>
      </p:sp>
      <p:sp>
        <p:nvSpPr>
          <p:cNvPr id="7" name="6 CuadroTexto"/>
          <p:cNvSpPr txBox="1"/>
          <p:nvPr/>
        </p:nvSpPr>
        <p:spPr>
          <a:xfrm>
            <a:off x="8001024" y="142852"/>
            <a:ext cx="588623" cy="830997"/>
          </a:xfrm>
          <a:prstGeom prst="rect">
            <a:avLst/>
          </a:prstGeom>
          <a:noFill/>
        </p:spPr>
        <p:txBody>
          <a:bodyPr wrap="none" rtlCol="0">
            <a:spAutoFit/>
          </a:bodyPr>
          <a:lstStyle/>
          <a:p>
            <a:r>
              <a:rPr lang="es-CO" sz="4800" dirty="0" smtClean="0">
                <a:effectLst>
                  <a:outerShdw blurRad="38100" dist="38100" dir="2700000" algn="tl">
                    <a:srgbClr val="000000">
                      <a:alpha val="43137"/>
                    </a:srgbClr>
                  </a:outerShdw>
                </a:effectLst>
                <a:latin typeface="Swis721 Blk BT" pitchFamily="34" charset="0"/>
              </a:rPr>
              <a:t>2</a:t>
            </a:r>
            <a:endParaRPr lang="es-ES" sz="4800" dirty="0">
              <a:effectLst>
                <a:outerShdw blurRad="38100" dist="38100" dir="2700000" algn="tl">
                  <a:srgbClr val="000000">
                    <a:alpha val="43137"/>
                  </a:srgbClr>
                </a:outerShdw>
              </a:effectLst>
              <a:latin typeface="Swis721 Blk BT" pitchFamily="34" charset="0"/>
            </a:endParaRPr>
          </a:p>
        </p:txBody>
      </p:sp>
      <p:grpSp>
        <p:nvGrpSpPr>
          <p:cNvPr id="8" name="13 Grupo"/>
          <p:cNvGrpSpPr/>
          <p:nvPr/>
        </p:nvGrpSpPr>
        <p:grpSpPr>
          <a:xfrm>
            <a:off x="5000628" y="1714488"/>
            <a:ext cx="2428892" cy="928694"/>
            <a:chOff x="4000496" y="3500438"/>
            <a:chExt cx="2428892" cy="928694"/>
          </a:xfrm>
        </p:grpSpPr>
        <p:grpSp>
          <p:nvGrpSpPr>
            <p:cNvPr id="9" name="10 Grupo"/>
            <p:cNvGrpSpPr/>
            <p:nvPr/>
          </p:nvGrpSpPr>
          <p:grpSpPr>
            <a:xfrm>
              <a:off x="4000496" y="3786190"/>
              <a:ext cx="857256" cy="642942"/>
              <a:chOff x="4000496" y="4357694"/>
              <a:chExt cx="857256" cy="642942"/>
            </a:xfrm>
          </p:grpSpPr>
          <p:sp>
            <p:nvSpPr>
              <p:cNvPr id="22" name="21 Rectángulo redondeado"/>
              <p:cNvSpPr/>
              <p:nvPr/>
            </p:nvSpPr>
            <p:spPr>
              <a:xfrm>
                <a:off x="4000496" y="4357694"/>
                <a:ext cx="857256" cy="64294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Flecha derecha"/>
              <p:cNvSpPr/>
              <p:nvPr/>
            </p:nvSpPr>
            <p:spPr>
              <a:xfrm rot="5400000">
                <a:off x="4198726" y="4406352"/>
                <a:ext cx="481618" cy="670054"/>
              </a:xfrm>
              <a:prstGeom prst="rightArrow">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0" name="9 Grupo"/>
            <p:cNvGrpSpPr/>
            <p:nvPr/>
          </p:nvGrpSpPr>
          <p:grpSpPr>
            <a:xfrm>
              <a:off x="5572132" y="3786190"/>
              <a:ext cx="857256" cy="642942"/>
              <a:chOff x="5572132" y="4357694"/>
              <a:chExt cx="857256" cy="642942"/>
            </a:xfrm>
          </p:grpSpPr>
          <p:sp>
            <p:nvSpPr>
              <p:cNvPr id="20" name="19 Rectángulo redondeado"/>
              <p:cNvSpPr/>
              <p:nvPr/>
            </p:nvSpPr>
            <p:spPr>
              <a:xfrm>
                <a:off x="5572132" y="4357694"/>
                <a:ext cx="857256" cy="64294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Flecha derecha"/>
              <p:cNvSpPr/>
              <p:nvPr/>
            </p:nvSpPr>
            <p:spPr>
              <a:xfrm rot="5400000">
                <a:off x="5770362" y="4406352"/>
                <a:ext cx="481618" cy="67005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7" name="16 Rectángulo"/>
            <p:cNvSpPr/>
            <p:nvPr/>
          </p:nvSpPr>
          <p:spPr>
            <a:xfrm>
              <a:off x="4786314" y="4000504"/>
              <a:ext cx="857256" cy="2143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4357686" y="3500438"/>
              <a:ext cx="214314" cy="3571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Rectángulo"/>
            <p:cNvSpPr/>
            <p:nvPr/>
          </p:nvSpPr>
          <p:spPr>
            <a:xfrm>
              <a:off x="5857884" y="3500438"/>
              <a:ext cx="214314" cy="3571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24" name="23 Imagen" descr="002_ES.gif"/>
          <p:cNvPicPr>
            <a:picLocks noChangeAspect="1"/>
          </p:cNvPicPr>
          <p:nvPr/>
        </p:nvPicPr>
        <p:blipFill>
          <a:blip r:embed="rId4"/>
          <a:stretch>
            <a:fillRect/>
          </a:stretch>
        </p:blipFill>
        <p:spPr>
          <a:xfrm>
            <a:off x="-32" y="142852"/>
            <a:ext cx="4455114" cy="5572140"/>
          </a:xfrm>
          <a:prstGeom prst="rect">
            <a:avLst/>
          </a:prstGeom>
        </p:spPr>
      </p:pic>
      <p:sp>
        <p:nvSpPr>
          <p:cNvPr id="3" name="2 CuadroTexto"/>
          <p:cNvSpPr txBox="1"/>
          <p:nvPr/>
        </p:nvSpPr>
        <p:spPr>
          <a:xfrm>
            <a:off x="214282" y="142852"/>
            <a:ext cx="3143272" cy="571504"/>
          </a:xfrm>
          <a:prstGeom prst="rect">
            <a:avLst/>
          </a:prstGeom>
          <a:noFill/>
        </p:spPr>
        <p:txBody>
          <a:bodyPr wrap="none" rtlCol="0">
            <a:prstTxWarp prst="textPlain">
              <a:avLst/>
            </a:prstTxWarp>
            <a:spAutoFit/>
          </a:bodyPr>
          <a:lstStyle/>
          <a:p>
            <a:r>
              <a:rPr lang="es-CO" sz="8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SALVACION</a:t>
            </a:r>
            <a:endParaRPr lang="es-ES" sz="8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5" name="24 CuadroTexto"/>
          <p:cNvSpPr txBox="1"/>
          <p:nvPr/>
        </p:nvSpPr>
        <p:spPr>
          <a:xfrm>
            <a:off x="2453458" y="3118810"/>
            <a:ext cx="5214974" cy="3477875"/>
          </a:xfrm>
          <a:prstGeom prst="rect">
            <a:avLst/>
          </a:prstGeom>
          <a:noFill/>
        </p:spPr>
        <p:txBody>
          <a:bodyPr wrap="square" rtlCol="0">
            <a:spAutoFit/>
          </a:bodyPr>
          <a:lstStyle/>
          <a:p>
            <a:pPr algn="r"/>
            <a:r>
              <a:rPr lang="es-ES" sz="2000" dirty="0" smtClean="0">
                <a:latin typeface="Georgia" panose="02040502050405020303" pitchFamily="18" charset="0"/>
              </a:rPr>
              <a:t>A la tercera semana </a:t>
            </a:r>
            <a:endParaRPr lang="es-ES" sz="2000" dirty="0" smtClean="0">
              <a:latin typeface="Georgia" panose="02040502050405020303" pitchFamily="18" charset="0"/>
            </a:endParaRPr>
          </a:p>
          <a:p>
            <a:pPr algn="r"/>
            <a:r>
              <a:rPr lang="es-ES" sz="2000" dirty="0" smtClean="0">
                <a:latin typeface="Georgia" panose="02040502050405020303" pitchFamily="18" charset="0"/>
              </a:rPr>
              <a:t>visitó </a:t>
            </a:r>
            <a:r>
              <a:rPr lang="es-ES" sz="2000" dirty="0" smtClean="0">
                <a:latin typeface="Georgia" panose="02040502050405020303" pitchFamily="18" charset="0"/>
              </a:rPr>
              <a:t>otra iglesia.  Esta iglesia en particular era un poco más “avivada” que las dos primeras.  Como la semana anterior, este predicador afirmó que para ser salvo uno debe aceptar a Jesús como su Salvador personal; pero, añadió luego que usted debe hablar en lenguas como señal de que Dios lo ha salvado.  Después del servicio, varios en la congregación oraron sobre un hombre que estaba tratando de hablar en lenguas.</a:t>
            </a:r>
            <a:endParaRPr lang="es-ES" sz="2000" dirty="0">
              <a:latin typeface="Georgia" panose="02040502050405020303" pitchFamily="18" charset="0"/>
            </a:endParaRPr>
          </a:p>
        </p:txBody>
      </p:sp>
    </p:spTree>
  </p:cSld>
  <p:clrMapOvr>
    <a:masterClrMapping/>
  </p:clrMapOvr>
  <p:transition>
    <p:split orient="ver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aviso_07.gif"/>
          <p:cNvPicPr>
            <a:picLocks noChangeAspect="1"/>
          </p:cNvPicPr>
          <p:nvPr/>
        </p:nvPicPr>
        <p:blipFill>
          <a:blip r:embed="rId3"/>
          <a:stretch>
            <a:fillRect/>
          </a:stretch>
        </p:blipFill>
        <p:spPr>
          <a:xfrm>
            <a:off x="285721" y="928670"/>
            <a:ext cx="8572559" cy="5929330"/>
          </a:xfrm>
          <a:prstGeom prst="rect">
            <a:avLst/>
          </a:prstGeom>
        </p:spPr>
      </p:pic>
      <p:sp>
        <p:nvSpPr>
          <p:cNvPr id="4" name="3 Rectángulo redondeado"/>
          <p:cNvSpPr/>
          <p:nvPr/>
        </p:nvSpPr>
        <p:spPr>
          <a:xfrm>
            <a:off x="3571868" y="571480"/>
            <a:ext cx="4071966" cy="128588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3573796" y="891115"/>
            <a:ext cx="3998600" cy="830997"/>
          </a:xfrm>
          <a:prstGeom prst="rect">
            <a:avLst/>
          </a:prstGeom>
          <a:noFill/>
        </p:spPr>
        <p:txBody>
          <a:bodyPr wrap="square" rtlCol="0">
            <a:spAutoFit/>
          </a:bodyPr>
          <a:lstStyle/>
          <a:p>
            <a:pPr algn="ctr"/>
            <a:r>
              <a:rPr lang="es-CO" sz="2400" b="1" cap="small" dirty="0" smtClean="0">
                <a:solidFill>
                  <a:schemeClr val="bg1"/>
                </a:solidFill>
                <a:effectLst>
                  <a:outerShdw blurRad="38100" dist="38100" dir="2700000" algn="tl">
                    <a:srgbClr val="000000">
                      <a:alpha val="43137"/>
                    </a:srgbClr>
                  </a:outerShdw>
                </a:effectLst>
                <a:latin typeface="Swis721 BlkCn BT" pitchFamily="34" charset="0"/>
                <a:cs typeface="Times New Roman" pitchFamily="18" charset="0"/>
              </a:rPr>
              <a:t>El Camino de Regreso </a:t>
            </a:r>
          </a:p>
          <a:p>
            <a:pPr algn="ctr"/>
            <a:r>
              <a:rPr lang="es-CO" sz="2400" b="1" cap="small" dirty="0" smtClean="0">
                <a:solidFill>
                  <a:schemeClr val="bg1"/>
                </a:solidFill>
                <a:effectLst>
                  <a:outerShdw blurRad="38100" dist="38100" dir="2700000" algn="tl">
                    <a:srgbClr val="000000">
                      <a:alpha val="43137"/>
                    </a:srgbClr>
                  </a:outerShdw>
                </a:effectLst>
                <a:latin typeface="Swis721 BlkCn BT" pitchFamily="34" charset="0"/>
                <a:cs typeface="Times New Roman" pitchFamily="18" charset="0"/>
              </a:rPr>
              <a:t>a Dios</a:t>
            </a:r>
            <a:endParaRPr lang="es-ES" sz="2400" b="1" cap="small" dirty="0">
              <a:solidFill>
                <a:schemeClr val="bg1"/>
              </a:solidFill>
              <a:effectLst>
                <a:outerShdw blurRad="38100" dist="38100" dir="2700000" algn="tl">
                  <a:srgbClr val="000000">
                    <a:alpha val="43137"/>
                  </a:srgbClr>
                </a:outerShdw>
              </a:effectLst>
              <a:latin typeface="Swis721 BlkCn BT" pitchFamily="34" charset="0"/>
              <a:cs typeface="Times New Roman" pitchFamily="18" charset="0"/>
            </a:endParaRPr>
          </a:p>
        </p:txBody>
      </p:sp>
      <p:sp>
        <p:nvSpPr>
          <p:cNvPr id="6" name="5 CuadroTexto"/>
          <p:cNvSpPr txBox="1"/>
          <p:nvPr/>
        </p:nvSpPr>
        <p:spPr>
          <a:xfrm>
            <a:off x="6215074" y="142852"/>
            <a:ext cx="1319592" cy="369332"/>
          </a:xfrm>
          <a:prstGeom prst="rect">
            <a:avLst/>
          </a:prstGeom>
          <a:noFill/>
        </p:spPr>
        <p:txBody>
          <a:bodyPr wrap="none" rtlCol="0">
            <a:spAutoFit/>
          </a:bodyPr>
          <a:lstStyle/>
          <a:p>
            <a:r>
              <a:rPr lang="es-CO" dirty="0" smtClean="0">
                <a:effectLst>
                  <a:outerShdw blurRad="38100" dist="38100" dir="2700000" algn="tl">
                    <a:srgbClr val="000000">
                      <a:alpha val="43137"/>
                    </a:srgbClr>
                  </a:outerShdw>
                </a:effectLst>
                <a:latin typeface="Swis721 Blk BT" pitchFamily="34" charset="0"/>
              </a:rPr>
              <a:t>LECCION</a:t>
            </a:r>
            <a:endParaRPr lang="es-ES" dirty="0">
              <a:effectLst>
                <a:outerShdw blurRad="38100" dist="38100" dir="2700000" algn="tl">
                  <a:srgbClr val="000000">
                    <a:alpha val="43137"/>
                  </a:srgbClr>
                </a:outerShdw>
              </a:effectLst>
              <a:latin typeface="Swis721 Blk BT" pitchFamily="34" charset="0"/>
            </a:endParaRPr>
          </a:p>
        </p:txBody>
      </p:sp>
      <p:sp>
        <p:nvSpPr>
          <p:cNvPr id="7" name="6 CuadroTexto"/>
          <p:cNvSpPr txBox="1"/>
          <p:nvPr/>
        </p:nvSpPr>
        <p:spPr>
          <a:xfrm>
            <a:off x="8001024" y="142852"/>
            <a:ext cx="588623" cy="830997"/>
          </a:xfrm>
          <a:prstGeom prst="rect">
            <a:avLst/>
          </a:prstGeom>
          <a:noFill/>
        </p:spPr>
        <p:txBody>
          <a:bodyPr wrap="none" rtlCol="0">
            <a:spAutoFit/>
          </a:bodyPr>
          <a:lstStyle/>
          <a:p>
            <a:r>
              <a:rPr lang="es-CO" sz="4800" dirty="0" smtClean="0">
                <a:effectLst>
                  <a:outerShdw blurRad="38100" dist="38100" dir="2700000" algn="tl">
                    <a:srgbClr val="000000">
                      <a:alpha val="43137"/>
                    </a:srgbClr>
                  </a:outerShdw>
                </a:effectLst>
                <a:latin typeface="Swis721 Blk BT" pitchFamily="34" charset="0"/>
              </a:rPr>
              <a:t>2</a:t>
            </a:r>
            <a:endParaRPr lang="es-ES" sz="4800" dirty="0">
              <a:effectLst>
                <a:outerShdw blurRad="38100" dist="38100" dir="2700000" algn="tl">
                  <a:srgbClr val="000000">
                    <a:alpha val="43137"/>
                  </a:srgbClr>
                </a:outerShdw>
              </a:effectLst>
              <a:latin typeface="Swis721 Blk BT" pitchFamily="34" charset="0"/>
            </a:endParaRPr>
          </a:p>
        </p:txBody>
      </p:sp>
      <p:grpSp>
        <p:nvGrpSpPr>
          <p:cNvPr id="8" name="13 Grupo"/>
          <p:cNvGrpSpPr/>
          <p:nvPr/>
        </p:nvGrpSpPr>
        <p:grpSpPr>
          <a:xfrm>
            <a:off x="5000628" y="1714488"/>
            <a:ext cx="2428892" cy="928694"/>
            <a:chOff x="4000496" y="3500438"/>
            <a:chExt cx="2428892" cy="928694"/>
          </a:xfrm>
        </p:grpSpPr>
        <p:grpSp>
          <p:nvGrpSpPr>
            <p:cNvPr id="9" name="10 Grupo"/>
            <p:cNvGrpSpPr/>
            <p:nvPr/>
          </p:nvGrpSpPr>
          <p:grpSpPr>
            <a:xfrm>
              <a:off x="4000496" y="3786190"/>
              <a:ext cx="857256" cy="642942"/>
              <a:chOff x="4000496" y="4357694"/>
              <a:chExt cx="857256" cy="642942"/>
            </a:xfrm>
          </p:grpSpPr>
          <p:sp>
            <p:nvSpPr>
              <p:cNvPr id="22" name="21 Rectángulo redondeado"/>
              <p:cNvSpPr/>
              <p:nvPr/>
            </p:nvSpPr>
            <p:spPr>
              <a:xfrm>
                <a:off x="4000496" y="4357694"/>
                <a:ext cx="857256" cy="64294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Flecha derecha"/>
              <p:cNvSpPr/>
              <p:nvPr/>
            </p:nvSpPr>
            <p:spPr>
              <a:xfrm rot="5400000">
                <a:off x="4198726" y="4406352"/>
                <a:ext cx="481618" cy="670054"/>
              </a:xfrm>
              <a:prstGeom prst="rightArrow">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0" name="9 Grupo"/>
            <p:cNvGrpSpPr/>
            <p:nvPr/>
          </p:nvGrpSpPr>
          <p:grpSpPr>
            <a:xfrm>
              <a:off x="5572132" y="3786190"/>
              <a:ext cx="857256" cy="642942"/>
              <a:chOff x="5572132" y="4357694"/>
              <a:chExt cx="857256" cy="642942"/>
            </a:xfrm>
          </p:grpSpPr>
          <p:sp>
            <p:nvSpPr>
              <p:cNvPr id="20" name="19 Rectángulo redondeado"/>
              <p:cNvSpPr/>
              <p:nvPr/>
            </p:nvSpPr>
            <p:spPr>
              <a:xfrm>
                <a:off x="5572132" y="4357694"/>
                <a:ext cx="857256" cy="64294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Flecha derecha"/>
              <p:cNvSpPr/>
              <p:nvPr/>
            </p:nvSpPr>
            <p:spPr>
              <a:xfrm rot="5400000">
                <a:off x="5770362" y="4406352"/>
                <a:ext cx="481618" cy="67005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7" name="16 Rectángulo"/>
            <p:cNvSpPr/>
            <p:nvPr/>
          </p:nvSpPr>
          <p:spPr>
            <a:xfrm>
              <a:off x="4786314" y="4000504"/>
              <a:ext cx="857256" cy="2143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4357686" y="3500438"/>
              <a:ext cx="214314" cy="3571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Rectángulo"/>
            <p:cNvSpPr/>
            <p:nvPr/>
          </p:nvSpPr>
          <p:spPr>
            <a:xfrm>
              <a:off x="5857884" y="3500438"/>
              <a:ext cx="214314" cy="3571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24" name="23 Imagen" descr="002_ES.gif"/>
          <p:cNvPicPr>
            <a:picLocks noChangeAspect="1"/>
          </p:cNvPicPr>
          <p:nvPr/>
        </p:nvPicPr>
        <p:blipFill>
          <a:blip r:embed="rId4"/>
          <a:stretch>
            <a:fillRect/>
          </a:stretch>
        </p:blipFill>
        <p:spPr>
          <a:xfrm>
            <a:off x="-32" y="142852"/>
            <a:ext cx="4455114" cy="5572140"/>
          </a:xfrm>
          <a:prstGeom prst="rect">
            <a:avLst/>
          </a:prstGeom>
        </p:spPr>
      </p:pic>
      <p:sp>
        <p:nvSpPr>
          <p:cNvPr id="3" name="2 CuadroTexto"/>
          <p:cNvSpPr txBox="1"/>
          <p:nvPr/>
        </p:nvSpPr>
        <p:spPr>
          <a:xfrm>
            <a:off x="214282" y="142852"/>
            <a:ext cx="3143272" cy="571504"/>
          </a:xfrm>
          <a:prstGeom prst="rect">
            <a:avLst/>
          </a:prstGeom>
          <a:noFill/>
        </p:spPr>
        <p:txBody>
          <a:bodyPr wrap="none" rtlCol="0">
            <a:prstTxWarp prst="textPlain">
              <a:avLst/>
            </a:prstTxWarp>
            <a:spAutoFit/>
          </a:bodyPr>
          <a:lstStyle/>
          <a:p>
            <a:r>
              <a:rPr lang="es-CO" sz="8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SALVACION</a:t>
            </a:r>
            <a:endParaRPr lang="es-ES" sz="8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5" name="24 CuadroTexto"/>
          <p:cNvSpPr txBox="1"/>
          <p:nvPr/>
        </p:nvSpPr>
        <p:spPr>
          <a:xfrm>
            <a:off x="2534006" y="3237279"/>
            <a:ext cx="5000660" cy="3416320"/>
          </a:xfrm>
          <a:prstGeom prst="rect">
            <a:avLst/>
          </a:prstGeom>
          <a:noFill/>
        </p:spPr>
        <p:txBody>
          <a:bodyPr wrap="square" rtlCol="0">
            <a:spAutoFit/>
          </a:bodyPr>
          <a:lstStyle/>
          <a:p>
            <a:pPr algn="r"/>
            <a:r>
              <a:rPr lang="es-ES" sz="2400" dirty="0" smtClean="0">
                <a:latin typeface="Georgia" panose="02040502050405020303" pitchFamily="18" charset="0"/>
              </a:rPr>
              <a:t>No hace falta decir, </a:t>
            </a:r>
            <a:endParaRPr lang="es-ES" sz="2400" dirty="0" smtClean="0">
              <a:latin typeface="Georgia" panose="02040502050405020303" pitchFamily="18" charset="0"/>
            </a:endParaRPr>
          </a:p>
          <a:p>
            <a:pPr algn="r"/>
            <a:r>
              <a:rPr lang="es-ES" sz="2400" dirty="0" smtClean="0">
                <a:latin typeface="Georgia" panose="02040502050405020303" pitchFamily="18" charset="0"/>
              </a:rPr>
              <a:t>después </a:t>
            </a:r>
            <a:r>
              <a:rPr lang="es-ES" sz="2400" dirty="0" smtClean="0">
                <a:latin typeface="Georgia" panose="02040502050405020303" pitchFamily="18" charset="0"/>
              </a:rPr>
              <a:t>de tres semanas de </a:t>
            </a:r>
            <a:r>
              <a:rPr lang="es-ES" sz="2400" dirty="0" err="1" smtClean="0">
                <a:latin typeface="Georgia" panose="02040502050405020303" pitchFamily="18" charset="0"/>
              </a:rPr>
              <a:t>oir</a:t>
            </a:r>
            <a:r>
              <a:rPr lang="es-ES" sz="2400" dirty="0" smtClean="0">
                <a:latin typeface="Georgia" panose="02040502050405020303" pitchFamily="18" charset="0"/>
              </a:rPr>
              <a:t> ideas diferentes acerca de la salvación, Esteban estaba muy confundido.  ¿Cómo sería capaz en algún momento de encontrar su camino de regreso a Dios?  Compartió su frustración con algunos amigos en el trabajo. </a:t>
            </a:r>
            <a:endParaRPr lang="es-ES" sz="2400" dirty="0">
              <a:latin typeface="Georgia" panose="02040502050405020303" pitchFamily="18" charset="0"/>
            </a:endParaRPr>
          </a:p>
        </p:txBody>
      </p:sp>
    </p:spTree>
  </p:cSld>
  <p:clrMapOvr>
    <a:masterClrMapping/>
  </p:clrMapOvr>
  <p:transition>
    <p:split orient="ver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aviso_07.gif"/>
          <p:cNvPicPr>
            <a:picLocks noChangeAspect="1"/>
          </p:cNvPicPr>
          <p:nvPr/>
        </p:nvPicPr>
        <p:blipFill>
          <a:blip r:embed="rId3"/>
          <a:stretch>
            <a:fillRect/>
          </a:stretch>
        </p:blipFill>
        <p:spPr>
          <a:xfrm>
            <a:off x="285721" y="928670"/>
            <a:ext cx="8572559" cy="5929330"/>
          </a:xfrm>
          <a:prstGeom prst="rect">
            <a:avLst/>
          </a:prstGeom>
        </p:spPr>
      </p:pic>
      <p:sp>
        <p:nvSpPr>
          <p:cNvPr id="4" name="3 Rectángulo redondeado"/>
          <p:cNvSpPr/>
          <p:nvPr/>
        </p:nvSpPr>
        <p:spPr>
          <a:xfrm>
            <a:off x="3571868" y="571480"/>
            <a:ext cx="4071966" cy="128588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3573796" y="891115"/>
            <a:ext cx="3998600" cy="830997"/>
          </a:xfrm>
          <a:prstGeom prst="rect">
            <a:avLst/>
          </a:prstGeom>
          <a:noFill/>
        </p:spPr>
        <p:txBody>
          <a:bodyPr wrap="square" rtlCol="0">
            <a:spAutoFit/>
          </a:bodyPr>
          <a:lstStyle/>
          <a:p>
            <a:pPr algn="ctr"/>
            <a:r>
              <a:rPr lang="es-CO" sz="2400" b="1" cap="small" dirty="0" smtClean="0">
                <a:solidFill>
                  <a:schemeClr val="bg1"/>
                </a:solidFill>
                <a:effectLst>
                  <a:outerShdw blurRad="38100" dist="38100" dir="2700000" algn="tl">
                    <a:srgbClr val="000000">
                      <a:alpha val="43137"/>
                    </a:srgbClr>
                  </a:outerShdw>
                </a:effectLst>
                <a:latin typeface="Swis721 BlkCn BT" pitchFamily="34" charset="0"/>
                <a:cs typeface="Times New Roman" pitchFamily="18" charset="0"/>
              </a:rPr>
              <a:t>El Camino de Regreso </a:t>
            </a:r>
          </a:p>
          <a:p>
            <a:pPr algn="ctr"/>
            <a:r>
              <a:rPr lang="es-CO" sz="2400" b="1" cap="small" dirty="0" smtClean="0">
                <a:solidFill>
                  <a:schemeClr val="bg1"/>
                </a:solidFill>
                <a:effectLst>
                  <a:outerShdw blurRad="38100" dist="38100" dir="2700000" algn="tl">
                    <a:srgbClr val="000000">
                      <a:alpha val="43137"/>
                    </a:srgbClr>
                  </a:outerShdw>
                </a:effectLst>
                <a:latin typeface="Swis721 BlkCn BT" pitchFamily="34" charset="0"/>
                <a:cs typeface="Times New Roman" pitchFamily="18" charset="0"/>
              </a:rPr>
              <a:t>a Dios</a:t>
            </a:r>
            <a:endParaRPr lang="es-ES" sz="2400" b="1" cap="small" dirty="0">
              <a:solidFill>
                <a:schemeClr val="bg1"/>
              </a:solidFill>
              <a:effectLst>
                <a:outerShdw blurRad="38100" dist="38100" dir="2700000" algn="tl">
                  <a:srgbClr val="000000">
                    <a:alpha val="43137"/>
                  </a:srgbClr>
                </a:outerShdw>
              </a:effectLst>
              <a:latin typeface="Swis721 BlkCn BT" pitchFamily="34" charset="0"/>
              <a:cs typeface="Times New Roman" pitchFamily="18" charset="0"/>
            </a:endParaRPr>
          </a:p>
        </p:txBody>
      </p:sp>
      <p:sp>
        <p:nvSpPr>
          <p:cNvPr id="6" name="5 CuadroTexto"/>
          <p:cNvSpPr txBox="1"/>
          <p:nvPr/>
        </p:nvSpPr>
        <p:spPr>
          <a:xfrm>
            <a:off x="6215074" y="142852"/>
            <a:ext cx="1319592" cy="369332"/>
          </a:xfrm>
          <a:prstGeom prst="rect">
            <a:avLst/>
          </a:prstGeom>
          <a:noFill/>
        </p:spPr>
        <p:txBody>
          <a:bodyPr wrap="none" rtlCol="0">
            <a:spAutoFit/>
          </a:bodyPr>
          <a:lstStyle/>
          <a:p>
            <a:r>
              <a:rPr lang="es-CO" dirty="0" smtClean="0">
                <a:effectLst>
                  <a:outerShdw blurRad="38100" dist="38100" dir="2700000" algn="tl">
                    <a:srgbClr val="000000">
                      <a:alpha val="43137"/>
                    </a:srgbClr>
                  </a:outerShdw>
                </a:effectLst>
                <a:latin typeface="Swis721 Blk BT" pitchFamily="34" charset="0"/>
              </a:rPr>
              <a:t>LECCION</a:t>
            </a:r>
            <a:endParaRPr lang="es-ES" dirty="0">
              <a:effectLst>
                <a:outerShdw blurRad="38100" dist="38100" dir="2700000" algn="tl">
                  <a:srgbClr val="000000">
                    <a:alpha val="43137"/>
                  </a:srgbClr>
                </a:outerShdw>
              </a:effectLst>
              <a:latin typeface="Swis721 Blk BT" pitchFamily="34" charset="0"/>
            </a:endParaRPr>
          </a:p>
        </p:txBody>
      </p:sp>
      <p:sp>
        <p:nvSpPr>
          <p:cNvPr id="7" name="6 CuadroTexto"/>
          <p:cNvSpPr txBox="1"/>
          <p:nvPr/>
        </p:nvSpPr>
        <p:spPr>
          <a:xfrm>
            <a:off x="8001024" y="142852"/>
            <a:ext cx="588623" cy="830997"/>
          </a:xfrm>
          <a:prstGeom prst="rect">
            <a:avLst/>
          </a:prstGeom>
          <a:noFill/>
        </p:spPr>
        <p:txBody>
          <a:bodyPr wrap="none" rtlCol="0">
            <a:spAutoFit/>
          </a:bodyPr>
          <a:lstStyle/>
          <a:p>
            <a:r>
              <a:rPr lang="es-CO" sz="4800" dirty="0" smtClean="0">
                <a:effectLst>
                  <a:outerShdw blurRad="38100" dist="38100" dir="2700000" algn="tl">
                    <a:srgbClr val="000000">
                      <a:alpha val="43137"/>
                    </a:srgbClr>
                  </a:outerShdw>
                </a:effectLst>
                <a:latin typeface="Swis721 Blk BT" pitchFamily="34" charset="0"/>
              </a:rPr>
              <a:t>2</a:t>
            </a:r>
            <a:endParaRPr lang="es-ES" sz="4800" dirty="0">
              <a:effectLst>
                <a:outerShdw blurRad="38100" dist="38100" dir="2700000" algn="tl">
                  <a:srgbClr val="000000">
                    <a:alpha val="43137"/>
                  </a:srgbClr>
                </a:outerShdw>
              </a:effectLst>
              <a:latin typeface="Swis721 Blk BT" pitchFamily="34" charset="0"/>
            </a:endParaRPr>
          </a:p>
        </p:txBody>
      </p:sp>
      <p:grpSp>
        <p:nvGrpSpPr>
          <p:cNvPr id="8" name="13 Grupo"/>
          <p:cNvGrpSpPr/>
          <p:nvPr/>
        </p:nvGrpSpPr>
        <p:grpSpPr>
          <a:xfrm>
            <a:off x="5000628" y="1714488"/>
            <a:ext cx="2428892" cy="928694"/>
            <a:chOff x="4000496" y="3500438"/>
            <a:chExt cx="2428892" cy="928694"/>
          </a:xfrm>
        </p:grpSpPr>
        <p:grpSp>
          <p:nvGrpSpPr>
            <p:cNvPr id="9" name="10 Grupo"/>
            <p:cNvGrpSpPr/>
            <p:nvPr/>
          </p:nvGrpSpPr>
          <p:grpSpPr>
            <a:xfrm>
              <a:off x="4000496" y="3786190"/>
              <a:ext cx="857256" cy="642942"/>
              <a:chOff x="4000496" y="4357694"/>
              <a:chExt cx="857256" cy="642942"/>
            </a:xfrm>
          </p:grpSpPr>
          <p:sp>
            <p:nvSpPr>
              <p:cNvPr id="22" name="21 Rectángulo redondeado"/>
              <p:cNvSpPr/>
              <p:nvPr/>
            </p:nvSpPr>
            <p:spPr>
              <a:xfrm>
                <a:off x="4000496" y="4357694"/>
                <a:ext cx="857256" cy="64294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Flecha derecha"/>
              <p:cNvSpPr/>
              <p:nvPr/>
            </p:nvSpPr>
            <p:spPr>
              <a:xfrm rot="5400000">
                <a:off x="4198726" y="4406352"/>
                <a:ext cx="481618" cy="670054"/>
              </a:xfrm>
              <a:prstGeom prst="rightArrow">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0" name="9 Grupo"/>
            <p:cNvGrpSpPr/>
            <p:nvPr/>
          </p:nvGrpSpPr>
          <p:grpSpPr>
            <a:xfrm>
              <a:off x="5572132" y="3786190"/>
              <a:ext cx="857256" cy="642942"/>
              <a:chOff x="5572132" y="4357694"/>
              <a:chExt cx="857256" cy="642942"/>
            </a:xfrm>
          </p:grpSpPr>
          <p:sp>
            <p:nvSpPr>
              <p:cNvPr id="20" name="19 Rectángulo redondeado"/>
              <p:cNvSpPr/>
              <p:nvPr/>
            </p:nvSpPr>
            <p:spPr>
              <a:xfrm>
                <a:off x="5572132" y="4357694"/>
                <a:ext cx="857256" cy="64294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Flecha derecha"/>
              <p:cNvSpPr/>
              <p:nvPr/>
            </p:nvSpPr>
            <p:spPr>
              <a:xfrm rot="5400000">
                <a:off x="5770362" y="4406352"/>
                <a:ext cx="481618" cy="67005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7" name="16 Rectángulo"/>
            <p:cNvSpPr/>
            <p:nvPr/>
          </p:nvSpPr>
          <p:spPr>
            <a:xfrm>
              <a:off x="4786314" y="4000504"/>
              <a:ext cx="857256" cy="2143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4357686" y="3500438"/>
              <a:ext cx="214314" cy="3571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Rectángulo"/>
            <p:cNvSpPr/>
            <p:nvPr/>
          </p:nvSpPr>
          <p:spPr>
            <a:xfrm>
              <a:off x="5857884" y="3500438"/>
              <a:ext cx="214314" cy="3571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24" name="23 Imagen" descr="002_ES.gif"/>
          <p:cNvPicPr>
            <a:picLocks noChangeAspect="1"/>
          </p:cNvPicPr>
          <p:nvPr/>
        </p:nvPicPr>
        <p:blipFill>
          <a:blip r:embed="rId4"/>
          <a:stretch>
            <a:fillRect/>
          </a:stretch>
        </p:blipFill>
        <p:spPr>
          <a:xfrm>
            <a:off x="-32" y="142852"/>
            <a:ext cx="4455114" cy="5572140"/>
          </a:xfrm>
          <a:prstGeom prst="rect">
            <a:avLst/>
          </a:prstGeom>
        </p:spPr>
      </p:pic>
      <p:sp>
        <p:nvSpPr>
          <p:cNvPr id="3" name="2 CuadroTexto"/>
          <p:cNvSpPr txBox="1"/>
          <p:nvPr/>
        </p:nvSpPr>
        <p:spPr>
          <a:xfrm>
            <a:off x="214282" y="142852"/>
            <a:ext cx="3143272" cy="571504"/>
          </a:xfrm>
          <a:prstGeom prst="rect">
            <a:avLst/>
          </a:prstGeom>
          <a:noFill/>
        </p:spPr>
        <p:txBody>
          <a:bodyPr wrap="none" rtlCol="0">
            <a:prstTxWarp prst="textPlain">
              <a:avLst/>
            </a:prstTxWarp>
            <a:spAutoFit/>
          </a:bodyPr>
          <a:lstStyle/>
          <a:p>
            <a:r>
              <a:rPr lang="es-CO" sz="8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SALVACION</a:t>
            </a:r>
            <a:endParaRPr lang="es-ES" sz="8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5" name="24 CuadroTexto"/>
          <p:cNvSpPr txBox="1"/>
          <p:nvPr/>
        </p:nvSpPr>
        <p:spPr>
          <a:xfrm>
            <a:off x="2446780" y="3005381"/>
            <a:ext cx="5000660" cy="3785652"/>
          </a:xfrm>
          <a:prstGeom prst="rect">
            <a:avLst/>
          </a:prstGeom>
          <a:noFill/>
        </p:spPr>
        <p:txBody>
          <a:bodyPr wrap="square" rtlCol="0">
            <a:spAutoFit/>
          </a:bodyPr>
          <a:lstStyle/>
          <a:p>
            <a:pPr algn="r"/>
            <a:r>
              <a:rPr lang="es-ES" sz="2400" dirty="0" smtClean="0">
                <a:latin typeface="Georgia" panose="02040502050405020303" pitchFamily="18" charset="0"/>
              </a:rPr>
              <a:t>Roberto, </a:t>
            </a:r>
            <a:endParaRPr lang="es-ES" sz="2400" dirty="0" smtClean="0">
              <a:latin typeface="Georgia" panose="02040502050405020303" pitchFamily="18" charset="0"/>
            </a:endParaRPr>
          </a:p>
          <a:p>
            <a:pPr algn="r"/>
            <a:r>
              <a:rPr lang="es-ES" sz="2400" dirty="0" smtClean="0">
                <a:latin typeface="Georgia" panose="02040502050405020303" pitchFamily="18" charset="0"/>
              </a:rPr>
              <a:t>su </a:t>
            </a:r>
            <a:r>
              <a:rPr lang="es-ES" sz="2400" dirty="0" smtClean="0">
                <a:latin typeface="Georgia" panose="02040502050405020303" pitchFamily="18" charset="0"/>
              </a:rPr>
              <a:t>supervisor, le dijo que había pasado por una situación similar en su búsqueda de la verdad varios años atrás y que se había topado con los mismos problemas.  Le sugirió a Esteban que simplemente desistiera de la búsqueda.  “Nunca lo encontrarás en esta confusión de mundo religioso”. </a:t>
            </a:r>
            <a:endParaRPr lang="es-ES" sz="2400" dirty="0">
              <a:latin typeface="Georgia" panose="02040502050405020303" pitchFamily="18" charset="0"/>
            </a:endParaRPr>
          </a:p>
        </p:txBody>
      </p:sp>
    </p:spTree>
  </p:cSld>
  <p:clrMapOvr>
    <a:masterClrMapping/>
  </p:clrMapOvr>
  <p:transition>
    <p:split orient="vert" dir="in"/>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TotalTime>
  <Words>2040</Words>
  <Application>Microsoft Office PowerPoint</Application>
  <PresentationFormat>Presentación en pantalla (4:3)</PresentationFormat>
  <Paragraphs>286</Paragraphs>
  <Slides>35</Slides>
  <Notes>33</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35</vt:i4>
      </vt:variant>
    </vt:vector>
  </HeadingPairs>
  <TitlesOfParts>
    <vt:vector size="49" baseType="lpstr">
      <vt:lpstr>Calibri</vt:lpstr>
      <vt:lpstr>OzHandicraft BT</vt:lpstr>
      <vt:lpstr>Times New Roman</vt:lpstr>
      <vt:lpstr>Rockwell Extra Bold</vt:lpstr>
      <vt:lpstr>Wingdings</vt:lpstr>
      <vt:lpstr>Arial</vt:lpstr>
      <vt:lpstr>Arial Narrow</vt:lpstr>
      <vt:lpstr>Swis721 Cn BT</vt:lpstr>
      <vt:lpstr>Swis721 BlkCn BT</vt:lpstr>
      <vt:lpstr>Swis721 Blk BT</vt:lpstr>
      <vt:lpstr>Rockwell Condensed</vt:lpstr>
      <vt:lpstr>Georgia</vt:lpstr>
      <vt:lpstr>Rockwell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CASA</dc:creator>
  <cp:lastModifiedBy>JAREMOVA</cp:lastModifiedBy>
  <cp:revision>220</cp:revision>
  <dcterms:created xsi:type="dcterms:W3CDTF">2010-11-09T22:29:50Z</dcterms:created>
  <dcterms:modified xsi:type="dcterms:W3CDTF">2017-12-24T10:34:50Z</dcterms:modified>
</cp:coreProperties>
</file>