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66" r:id="rId3"/>
    <p:sldId id="267" r:id="rId4"/>
    <p:sldId id="268" r:id="rId5"/>
    <p:sldId id="269" r:id="rId6"/>
    <p:sldId id="270" r:id="rId7"/>
    <p:sldId id="286" r:id="rId8"/>
    <p:sldId id="287" r:id="rId9"/>
    <p:sldId id="288" r:id="rId10"/>
    <p:sldId id="289" r:id="rId11"/>
    <p:sldId id="290" r:id="rId12"/>
    <p:sldId id="291" r:id="rId13"/>
    <p:sldId id="292" r:id="rId14"/>
    <p:sldId id="293" r:id="rId15"/>
    <p:sldId id="294" r:id="rId16"/>
    <p:sldId id="295"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Arial Black" panose="020B0A04020102020204" pitchFamily="34" charset="0"/>
      <p:regular r:id="rId33"/>
      <p:bold r:id="rId34"/>
    </p:embeddedFont>
    <p:embeddedFont>
      <p:font typeface="Calibri" panose="020F0502020204030204" pitchFamily="34" charset="0"/>
      <p:regular r:id="rId35"/>
      <p:bold r:id="rId36"/>
      <p:italic r:id="rId37"/>
      <p:boldItalic r:id="rId38"/>
    </p:embeddedFont>
    <p:embeddedFont>
      <p:font typeface="Benguiat Bk BT" panose="02030604050306020704" pitchFamily="18" charset="0"/>
      <p:regular r:id="rId39"/>
      <p:bold r:id="rId40"/>
      <p:italic r:id="rId41"/>
      <p:boldItalic r:id="rId42"/>
    </p:embeddedFont>
    <p:embeddedFont>
      <p:font typeface="Franklin Gothic Medium Cond" panose="020B0606030402020204" pitchFamily="34" charset="0"/>
      <p:regular r:id="rId43"/>
    </p:embeddedFont>
    <p:embeddedFont>
      <p:font typeface="Swis721 BlkCn BT" panose="020B0806030502040204" pitchFamily="34" charset="0"/>
      <p:regular r:id="rId44"/>
      <p:italic r:id="rId45"/>
    </p:embeddedFont>
    <p:embeddedFont>
      <p:font typeface="Franklin Gothic Heavy" panose="020B0903020102020204" pitchFamily="34" charset="0"/>
      <p:regular r:id="rId46"/>
      <p:italic r:id="rId47"/>
    </p:embeddedFont>
    <p:embeddedFont>
      <p:font typeface="Georgia" panose="02040502050405020303" pitchFamily="18" charset="0"/>
      <p:regular r:id="rId48"/>
      <p:bold r:id="rId49"/>
      <p:italic r:id="rId50"/>
      <p:boldItalic r:id="rId5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4A3BC-5930-4811-BA1A-45663BE80AF1}" type="datetimeFigureOut">
              <a:rPr lang="es-ES" smtClean="0"/>
              <a:t>24/12/2017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C7BDE-304B-4295-8072-77C744DE4EB5}" type="slidenum">
              <a:rPr lang="es-ES" smtClean="0"/>
              <a:t>‹Nº›</a:t>
            </a:fld>
            <a:endParaRPr lang="es-ES"/>
          </a:p>
        </p:txBody>
      </p:sp>
    </p:spTree>
    <p:extLst>
      <p:ext uri="{BB962C8B-B14F-4D97-AF65-F5344CB8AC3E}">
        <p14:creationId xmlns:p14="http://schemas.microsoft.com/office/powerpoint/2010/main" val="311016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8EC7BDE-304B-4295-8072-77C744DE4EB5}" type="slidenum">
              <a:rPr lang="es-ES" smtClean="0"/>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24</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25</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26</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27</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28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8EC7BDE-304B-4295-8072-77C744DE4EB5}" type="slidenum">
              <a:rPr lang="es-ES" smtClean="0"/>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17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18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19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20</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21</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22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F5C243-376F-44AF-A72C-D5B385CEA97D}" type="slidenum">
              <a:rPr lang="es-ES" smtClean="0"/>
              <a:t>23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87FD9-01AD-4DB2-A264-D74A51C270C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CuadroTexto"/>
          <p:cNvSpPr txBox="1"/>
          <p:nvPr/>
        </p:nvSpPr>
        <p:spPr>
          <a:xfrm>
            <a:off x="5498983" y="1580599"/>
            <a:ext cx="317747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a:t>
            </a:r>
            <a:endParaRPr lang="es-CO" sz="7200" b="1" dirty="0">
              <a:ln>
                <a:solidFill>
                  <a:schemeClr val="tx1"/>
                </a:solidFill>
              </a:ln>
              <a:solidFill>
                <a:schemeClr val="bg1"/>
              </a:solidFill>
              <a:latin typeface="BrodyD" pitchFamily="66" charset="0"/>
            </a:endParaRPr>
          </a:p>
        </p:txBody>
      </p:sp>
      <p:sp>
        <p:nvSpPr>
          <p:cNvPr id="4" name="3 CuadroTexto"/>
          <p:cNvSpPr txBox="1"/>
          <p:nvPr/>
        </p:nvSpPr>
        <p:spPr>
          <a:xfrm>
            <a:off x="4716016" y="2708920"/>
            <a:ext cx="4104456" cy="3785652"/>
          </a:xfrm>
          <a:prstGeom prst="rect">
            <a:avLst/>
          </a:prstGeom>
          <a:noFill/>
        </p:spPr>
        <p:txBody>
          <a:bodyPr wrap="square" rtlCol="0">
            <a:spAutoFit/>
          </a:bodyPr>
          <a:lstStyle/>
          <a:p>
            <a:pPr marL="452438" indent="-452438"/>
            <a:r>
              <a:rPr lang="es-CO" sz="4000" dirty="0">
                <a:effectLst>
                  <a:glow rad="101600">
                    <a:schemeClr val="bg1">
                      <a:alpha val="60000"/>
                    </a:schemeClr>
                  </a:glow>
                </a:effectLst>
                <a:latin typeface="Georgia" pitchFamily="18" charset="0"/>
              </a:rPr>
              <a:t>1  Cuando llegó el día de Pentecostés, estaban todos unánimes juntos</a:t>
            </a:r>
            <a:r>
              <a:rPr lang="es-CO" sz="4000" dirty="0" smtClean="0">
                <a:effectLst>
                  <a:glow rad="101600">
                    <a:schemeClr val="bg1">
                      <a:alpha val="60000"/>
                    </a:schemeClr>
                  </a:glow>
                </a:effectLst>
                <a:latin typeface="Georgia" pitchFamily="18" charset="0"/>
              </a:rPr>
              <a:t>.</a:t>
            </a:r>
            <a:endParaRPr lang="es-CO" sz="4000" dirty="0">
              <a:effectLst>
                <a:glow rad="101600">
                  <a:schemeClr val="bg1">
                    <a:alpha val="60000"/>
                  </a:schemeClr>
                </a:glow>
              </a:effectLst>
              <a:latin typeface="Georgia" pitchFamily="18" charset="0"/>
            </a:endParaRPr>
          </a:p>
        </p:txBody>
      </p:sp>
    </p:spTree>
    <p:extLst>
      <p:ext uri="{BB962C8B-B14F-4D97-AF65-F5344CB8AC3E}">
        <p14:creationId xmlns:p14="http://schemas.microsoft.com/office/powerpoint/2010/main" val="259426861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467544" y="-3577"/>
            <a:ext cx="440614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2:14-36</a:t>
            </a:r>
            <a:endParaRPr lang="es-CO" sz="7200" b="1" dirty="0">
              <a:ln>
                <a:solidFill>
                  <a:schemeClr val="tx1"/>
                </a:solidFill>
              </a:ln>
              <a:solidFill>
                <a:schemeClr val="bg1"/>
              </a:solidFill>
              <a:latin typeface="BrodyD" pitchFamily="66" charset="0"/>
            </a:endParaRPr>
          </a:p>
        </p:txBody>
      </p:sp>
      <p:sp>
        <p:nvSpPr>
          <p:cNvPr id="8" name="7 CuadroTexto"/>
          <p:cNvSpPr txBox="1"/>
          <p:nvPr/>
        </p:nvSpPr>
        <p:spPr>
          <a:xfrm>
            <a:off x="467544" y="1124744"/>
            <a:ext cx="8136904" cy="6124754"/>
          </a:xfrm>
          <a:prstGeom prst="rect">
            <a:avLst/>
          </a:prstGeom>
          <a:noFill/>
        </p:spPr>
        <p:txBody>
          <a:bodyPr wrap="square" rtlCol="0">
            <a:spAutoFit/>
          </a:bodyPr>
          <a:lstStyle/>
          <a:p>
            <a:pPr marL="514350" indent="-514350">
              <a:buAutoNum type="arabicPlain" startAt="14"/>
            </a:pPr>
            <a:r>
              <a:rPr lang="es-CO" sz="2800" dirty="0" smtClean="0">
                <a:effectLst>
                  <a:glow rad="101600">
                    <a:schemeClr val="bg1">
                      <a:alpha val="60000"/>
                    </a:schemeClr>
                  </a:glow>
                </a:effectLst>
                <a:latin typeface="Georgia" pitchFamily="18" charset="0"/>
              </a:rPr>
              <a:t>Entonces </a:t>
            </a:r>
            <a:r>
              <a:rPr lang="es-CO" sz="2800" dirty="0">
                <a:effectLst>
                  <a:glow rad="101600">
                    <a:schemeClr val="bg1">
                      <a:alpha val="60000"/>
                    </a:schemeClr>
                  </a:glow>
                </a:effectLst>
                <a:latin typeface="Georgia" pitchFamily="18" charset="0"/>
              </a:rPr>
              <a:t>Pedro, poniéndose en pie con los once, alzó la voz y les habló diciendo: Varones judíos, y todos los que habitáis en Jerusalén, esto os sea notorio, y oíd mis palabras</a:t>
            </a:r>
            <a:r>
              <a:rPr lang="es-CO" sz="2800" dirty="0" smtClean="0">
                <a:effectLst>
                  <a:glow rad="101600">
                    <a:schemeClr val="bg1">
                      <a:alpha val="60000"/>
                    </a:schemeClr>
                  </a:glow>
                </a:effectLst>
                <a:latin typeface="Georgia" pitchFamily="18" charset="0"/>
              </a:rPr>
              <a:t>. </a:t>
            </a:r>
          </a:p>
          <a:p>
            <a:pPr marL="539750" indent="-539750">
              <a:buAutoNum type="arabicPlain" startAt="15"/>
            </a:pPr>
            <a:r>
              <a:rPr lang="es-CO" sz="2800" dirty="0" smtClean="0">
                <a:effectLst>
                  <a:glow rad="101600">
                    <a:schemeClr val="bg1">
                      <a:alpha val="60000"/>
                    </a:schemeClr>
                  </a:glow>
                </a:effectLst>
                <a:latin typeface="Georgia" pitchFamily="18" charset="0"/>
              </a:rPr>
              <a:t>Porque </a:t>
            </a:r>
            <a:r>
              <a:rPr lang="es-CO" sz="2800" dirty="0">
                <a:effectLst>
                  <a:glow rad="101600">
                    <a:schemeClr val="bg1">
                      <a:alpha val="60000"/>
                    </a:schemeClr>
                  </a:glow>
                </a:effectLst>
                <a:latin typeface="Georgia" pitchFamily="18" charset="0"/>
              </a:rPr>
              <a:t>éstos no están ebrios, como vosotros suponéis, puesto que es la hora tercera del </a:t>
            </a:r>
            <a:r>
              <a:rPr lang="es-CO" sz="2800" dirty="0" smtClean="0">
                <a:effectLst>
                  <a:glow rad="101600">
                    <a:schemeClr val="bg1">
                      <a:alpha val="60000"/>
                    </a:schemeClr>
                  </a:glow>
                </a:effectLst>
                <a:latin typeface="Georgia" pitchFamily="18" charset="0"/>
              </a:rPr>
              <a:t>día. </a:t>
            </a:r>
          </a:p>
          <a:p>
            <a:pPr marL="539750" indent="-539750">
              <a:buAutoNum type="arabicPlain" startAt="15"/>
            </a:pPr>
            <a:r>
              <a:rPr lang="es-CO" sz="2800" dirty="0" smtClean="0">
                <a:effectLst>
                  <a:glow rad="101600">
                    <a:schemeClr val="bg1">
                      <a:alpha val="60000"/>
                    </a:schemeClr>
                  </a:glow>
                </a:effectLst>
                <a:latin typeface="Georgia" pitchFamily="18" charset="0"/>
              </a:rPr>
              <a:t>Mas </a:t>
            </a:r>
            <a:r>
              <a:rPr lang="es-CO" sz="2800" dirty="0">
                <a:effectLst>
                  <a:glow rad="101600">
                    <a:schemeClr val="bg1">
                      <a:alpha val="60000"/>
                    </a:schemeClr>
                  </a:glow>
                </a:effectLst>
                <a:latin typeface="Georgia" pitchFamily="18" charset="0"/>
              </a:rPr>
              <a:t>esto es lo dicho por el profeta Joel:</a:t>
            </a:r>
          </a:p>
          <a:p>
            <a:pPr marL="539750" indent="-539750"/>
            <a:r>
              <a:rPr lang="es-CO" sz="2800" dirty="0">
                <a:effectLst>
                  <a:glow rad="101600">
                    <a:schemeClr val="bg1">
                      <a:alpha val="60000"/>
                    </a:schemeClr>
                  </a:glow>
                </a:effectLst>
                <a:latin typeface="Georgia" pitchFamily="18" charset="0"/>
              </a:rPr>
              <a:t>17  Y en los postreros días, dice Dios, </a:t>
            </a:r>
          </a:p>
          <a:p>
            <a:pPr marL="539750"/>
            <a:r>
              <a:rPr lang="es-CO" sz="2800" dirty="0">
                <a:effectLst>
                  <a:glow rad="101600">
                    <a:schemeClr val="bg1">
                      <a:alpha val="60000"/>
                    </a:schemeClr>
                  </a:glow>
                </a:effectLst>
                <a:latin typeface="Georgia" pitchFamily="18" charset="0"/>
              </a:rPr>
              <a:t> Derramaré de mi Espíritu sobre toda carne, </a:t>
            </a:r>
          </a:p>
          <a:p>
            <a:pPr marL="539750"/>
            <a:r>
              <a:rPr lang="es-CO" sz="2800" dirty="0">
                <a:effectLst>
                  <a:glow rad="101600">
                    <a:schemeClr val="bg1">
                      <a:alpha val="60000"/>
                    </a:schemeClr>
                  </a:glow>
                </a:effectLst>
                <a:latin typeface="Georgia" pitchFamily="18" charset="0"/>
              </a:rPr>
              <a:t> Y vuestros hijos y vuestras hijas profetizarán; </a:t>
            </a:r>
          </a:p>
          <a:p>
            <a:pPr marL="539750"/>
            <a:r>
              <a:rPr lang="es-CO" sz="2800" dirty="0">
                <a:effectLst>
                  <a:glow rad="101600">
                    <a:schemeClr val="bg1">
                      <a:alpha val="60000"/>
                    </a:schemeClr>
                  </a:glow>
                </a:effectLst>
                <a:latin typeface="Georgia" pitchFamily="18" charset="0"/>
              </a:rPr>
              <a:t> Vuestros jóvenes verán visiones, </a:t>
            </a:r>
          </a:p>
          <a:p>
            <a:pPr marL="539750"/>
            <a:r>
              <a:rPr lang="es-CO" sz="2800" dirty="0">
                <a:effectLst>
                  <a:glow rad="101600">
                    <a:schemeClr val="bg1">
                      <a:alpha val="60000"/>
                    </a:schemeClr>
                  </a:glow>
                </a:effectLst>
                <a:latin typeface="Georgia" pitchFamily="18" charset="0"/>
              </a:rPr>
              <a:t> Y vuestros ancianos soñarán sueños; </a:t>
            </a:r>
          </a:p>
          <a:p>
            <a:endParaRPr lang="es-CO" sz="2800" dirty="0"/>
          </a:p>
          <a:p>
            <a:endParaRPr lang="es-CO" sz="2800" dirty="0"/>
          </a:p>
        </p:txBody>
      </p:sp>
    </p:spTree>
    <p:extLst>
      <p:ext uri="{BB962C8B-B14F-4D97-AF65-F5344CB8AC3E}">
        <p14:creationId xmlns:p14="http://schemas.microsoft.com/office/powerpoint/2010/main" val="262132314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up)">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up)">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up)">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467544" y="-3577"/>
            <a:ext cx="440614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2:14-36</a:t>
            </a:r>
            <a:endParaRPr lang="es-CO" sz="7200" b="1" dirty="0">
              <a:ln>
                <a:solidFill>
                  <a:schemeClr val="tx1"/>
                </a:solidFill>
              </a:ln>
              <a:solidFill>
                <a:schemeClr val="bg1"/>
              </a:solidFill>
              <a:latin typeface="BrodyD" pitchFamily="66" charset="0"/>
            </a:endParaRPr>
          </a:p>
        </p:txBody>
      </p:sp>
      <p:sp>
        <p:nvSpPr>
          <p:cNvPr id="8" name="7 CuadroTexto"/>
          <p:cNvSpPr txBox="1"/>
          <p:nvPr/>
        </p:nvSpPr>
        <p:spPr>
          <a:xfrm>
            <a:off x="467544" y="1124744"/>
            <a:ext cx="8136904" cy="5262979"/>
          </a:xfrm>
          <a:prstGeom prst="rect">
            <a:avLst/>
          </a:prstGeom>
          <a:noFill/>
        </p:spPr>
        <p:txBody>
          <a:bodyPr wrap="square" rtlCol="0">
            <a:spAutoFit/>
          </a:bodyPr>
          <a:lstStyle/>
          <a:p>
            <a:pPr marL="539750" indent="-539750"/>
            <a:r>
              <a:rPr lang="es-CO" sz="2800" dirty="0" smtClean="0">
                <a:effectLst>
                  <a:glow rad="101600">
                    <a:schemeClr val="bg1">
                      <a:alpha val="60000"/>
                    </a:schemeClr>
                  </a:glow>
                </a:effectLst>
                <a:latin typeface="Georgia" pitchFamily="18" charset="0"/>
              </a:rPr>
              <a:t>18  </a:t>
            </a:r>
            <a:r>
              <a:rPr lang="es-CO" sz="2800" dirty="0">
                <a:effectLst>
                  <a:glow rad="101600">
                    <a:schemeClr val="bg1">
                      <a:alpha val="60000"/>
                    </a:schemeClr>
                  </a:glow>
                </a:effectLst>
                <a:latin typeface="Georgia" pitchFamily="18" charset="0"/>
              </a:rPr>
              <a:t>Y de cierto sobre mis siervos y sobre mis siervas en aquellos días </a:t>
            </a:r>
          </a:p>
          <a:p>
            <a:pPr marL="539750"/>
            <a:r>
              <a:rPr lang="es-CO" sz="2800" dirty="0">
                <a:effectLst>
                  <a:glow rad="101600">
                    <a:schemeClr val="bg1">
                      <a:alpha val="60000"/>
                    </a:schemeClr>
                  </a:glow>
                </a:effectLst>
                <a:latin typeface="Georgia" pitchFamily="18" charset="0"/>
              </a:rPr>
              <a:t> Derramaré de mi Espíritu, y profetizarán. </a:t>
            </a:r>
          </a:p>
          <a:p>
            <a:pPr marL="539750" indent="-539750"/>
            <a:r>
              <a:rPr lang="es-CO" sz="2800" dirty="0">
                <a:effectLst>
                  <a:glow rad="101600">
                    <a:schemeClr val="bg1">
                      <a:alpha val="60000"/>
                    </a:schemeClr>
                  </a:glow>
                </a:effectLst>
                <a:latin typeface="Georgia" pitchFamily="18" charset="0"/>
              </a:rPr>
              <a:t>19  Y daré prodigios arriba en el cielo, </a:t>
            </a:r>
          </a:p>
          <a:p>
            <a:pPr marL="539750"/>
            <a:r>
              <a:rPr lang="es-CO" sz="2800" dirty="0">
                <a:effectLst>
                  <a:glow rad="101600">
                    <a:schemeClr val="bg1">
                      <a:alpha val="60000"/>
                    </a:schemeClr>
                  </a:glow>
                </a:effectLst>
                <a:latin typeface="Georgia" pitchFamily="18" charset="0"/>
              </a:rPr>
              <a:t> Y señales abajo en la tierra, </a:t>
            </a:r>
          </a:p>
          <a:p>
            <a:pPr marL="539750"/>
            <a:r>
              <a:rPr lang="es-CO" sz="2800" dirty="0">
                <a:effectLst>
                  <a:glow rad="101600">
                    <a:schemeClr val="bg1">
                      <a:alpha val="60000"/>
                    </a:schemeClr>
                  </a:glow>
                </a:effectLst>
                <a:latin typeface="Georgia" pitchFamily="18" charset="0"/>
              </a:rPr>
              <a:t> Sangre y fuego y vapor de humo; </a:t>
            </a:r>
          </a:p>
          <a:p>
            <a:pPr marL="539750" indent="-539750"/>
            <a:r>
              <a:rPr lang="es-CO" sz="2800" dirty="0">
                <a:effectLst>
                  <a:glow rad="101600">
                    <a:schemeClr val="bg1">
                      <a:alpha val="60000"/>
                    </a:schemeClr>
                  </a:glow>
                </a:effectLst>
                <a:latin typeface="Georgia" pitchFamily="18" charset="0"/>
              </a:rPr>
              <a:t>20  El sol se convertirá en tinieblas, </a:t>
            </a:r>
          </a:p>
          <a:p>
            <a:pPr marL="539750"/>
            <a:r>
              <a:rPr lang="es-CO" sz="2800" dirty="0">
                <a:effectLst>
                  <a:glow rad="101600">
                    <a:schemeClr val="bg1">
                      <a:alpha val="60000"/>
                    </a:schemeClr>
                  </a:glow>
                </a:effectLst>
                <a:latin typeface="Georgia" pitchFamily="18" charset="0"/>
              </a:rPr>
              <a:t> Y la luna en sangre, </a:t>
            </a:r>
          </a:p>
          <a:p>
            <a:pPr marL="539750"/>
            <a:r>
              <a:rPr lang="es-CO" sz="2800" dirty="0">
                <a:effectLst>
                  <a:glow rad="101600">
                    <a:schemeClr val="bg1">
                      <a:alpha val="60000"/>
                    </a:schemeClr>
                  </a:glow>
                </a:effectLst>
                <a:latin typeface="Georgia" pitchFamily="18" charset="0"/>
              </a:rPr>
              <a:t> Antes que venga el día del Señor, </a:t>
            </a:r>
          </a:p>
          <a:p>
            <a:pPr marL="539750"/>
            <a:r>
              <a:rPr lang="es-CO" sz="2800" dirty="0">
                <a:effectLst>
                  <a:glow rad="101600">
                    <a:schemeClr val="bg1">
                      <a:alpha val="60000"/>
                    </a:schemeClr>
                  </a:glow>
                </a:effectLst>
                <a:latin typeface="Georgia" pitchFamily="18" charset="0"/>
              </a:rPr>
              <a:t> Grande y manifiesto; </a:t>
            </a:r>
          </a:p>
          <a:p>
            <a:pPr marL="539750" indent="-539750"/>
            <a:r>
              <a:rPr lang="es-CO" sz="2800" dirty="0">
                <a:effectLst>
                  <a:glow rad="101600">
                    <a:schemeClr val="bg1">
                      <a:alpha val="60000"/>
                    </a:schemeClr>
                  </a:glow>
                </a:effectLst>
                <a:latin typeface="Georgia" pitchFamily="18" charset="0"/>
              </a:rPr>
              <a:t>21  Y todo aquel que invocare el nombre del Señor, será salvo</a:t>
            </a:r>
            <a:r>
              <a:rPr lang="es-CO" sz="2800" dirty="0" smtClean="0">
                <a:effectLst>
                  <a:glow rad="101600">
                    <a:schemeClr val="bg1">
                      <a:alpha val="60000"/>
                    </a:schemeClr>
                  </a:glow>
                </a:effectLst>
                <a:latin typeface="Georgia" pitchFamily="18" charset="0"/>
              </a:rPr>
              <a:t>.</a:t>
            </a:r>
            <a:endParaRPr lang="es-CO" sz="2800" dirty="0">
              <a:effectLst>
                <a:glow rad="101600">
                  <a:schemeClr val="bg1">
                    <a:alpha val="60000"/>
                  </a:schemeClr>
                </a:glow>
              </a:effectLst>
              <a:latin typeface="Georgia" pitchFamily="18" charset="0"/>
            </a:endParaRPr>
          </a:p>
        </p:txBody>
      </p:sp>
    </p:spTree>
    <p:extLst>
      <p:ext uri="{BB962C8B-B14F-4D97-AF65-F5344CB8AC3E}">
        <p14:creationId xmlns:p14="http://schemas.microsoft.com/office/powerpoint/2010/main" val="4250136794"/>
      </p:ext>
    </p:extLst>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467544" y="-3577"/>
            <a:ext cx="440614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2:14-36</a:t>
            </a:r>
            <a:endParaRPr lang="es-CO" sz="7200" b="1" dirty="0">
              <a:ln>
                <a:solidFill>
                  <a:schemeClr val="tx1"/>
                </a:solidFill>
              </a:ln>
              <a:solidFill>
                <a:schemeClr val="bg1"/>
              </a:solidFill>
              <a:latin typeface="BrodyD" pitchFamily="66" charset="0"/>
            </a:endParaRPr>
          </a:p>
        </p:txBody>
      </p:sp>
      <p:sp>
        <p:nvSpPr>
          <p:cNvPr id="8" name="7 CuadroTexto"/>
          <p:cNvSpPr txBox="1"/>
          <p:nvPr/>
        </p:nvSpPr>
        <p:spPr>
          <a:xfrm>
            <a:off x="467544" y="1124744"/>
            <a:ext cx="8136904" cy="5262979"/>
          </a:xfrm>
          <a:prstGeom prst="rect">
            <a:avLst/>
          </a:prstGeom>
          <a:noFill/>
        </p:spPr>
        <p:txBody>
          <a:bodyPr wrap="square" rtlCol="0">
            <a:spAutoFit/>
          </a:bodyPr>
          <a:lstStyle/>
          <a:p>
            <a:pPr marL="539750" indent="-539750"/>
            <a:r>
              <a:rPr lang="es-CO" sz="2800" dirty="0" smtClean="0">
                <a:effectLst>
                  <a:glow rad="101600">
                    <a:schemeClr val="bg1">
                      <a:alpha val="60000"/>
                    </a:schemeClr>
                  </a:glow>
                </a:effectLst>
                <a:latin typeface="Georgia" pitchFamily="18" charset="0"/>
              </a:rPr>
              <a:t>22  </a:t>
            </a:r>
            <a:r>
              <a:rPr lang="es-CO" sz="2800" dirty="0">
                <a:effectLst>
                  <a:glow rad="101600">
                    <a:schemeClr val="bg1">
                      <a:alpha val="60000"/>
                    </a:schemeClr>
                  </a:glow>
                </a:effectLst>
                <a:latin typeface="Georgia" pitchFamily="18" charset="0"/>
              </a:rPr>
              <a:t>Varones israelitas, oíd estas palabras: Jesús nazareno, varón aprobado por Dios entre vosotros con las maravillas, prodigios y señales que Dios hizo entre vosotros por medio de él, como vosotros mismos sabéis;</a:t>
            </a:r>
          </a:p>
          <a:p>
            <a:pPr marL="539750" indent="-539750">
              <a:buAutoNum type="arabicPlain" startAt="23"/>
            </a:pPr>
            <a:r>
              <a:rPr lang="es-CO" sz="2800" dirty="0" smtClean="0">
                <a:effectLst>
                  <a:glow rad="101600">
                    <a:schemeClr val="bg1">
                      <a:alpha val="60000"/>
                    </a:schemeClr>
                  </a:glow>
                </a:effectLst>
                <a:latin typeface="Georgia" pitchFamily="18" charset="0"/>
              </a:rPr>
              <a:t>a </a:t>
            </a:r>
            <a:r>
              <a:rPr lang="es-CO" sz="2800" dirty="0">
                <a:effectLst>
                  <a:glow rad="101600">
                    <a:schemeClr val="bg1">
                      <a:alpha val="60000"/>
                    </a:schemeClr>
                  </a:glow>
                </a:effectLst>
                <a:latin typeface="Georgia" pitchFamily="18" charset="0"/>
              </a:rPr>
              <a:t>éste, entregado por el determinado consejo y anticipado conocimiento de Dios, prendisteis y matasteis por manos de inicuos, crucificándole</a:t>
            </a:r>
            <a:r>
              <a:rPr lang="es-CO" sz="2800" dirty="0" smtClean="0">
                <a:effectLst>
                  <a:glow rad="101600">
                    <a:schemeClr val="bg1">
                      <a:alpha val="60000"/>
                    </a:schemeClr>
                  </a:glow>
                </a:effectLst>
                <a:latin typeface="Georgia" pitchFamily="18" charset="0"/>
              </a:rPr>
              <a:t>; </a:t>
            </a:r>
          </a:p>
          <a:p>
            <a:pPr marL="539750" indent="-539750">
              <a:buAutoNum type="arabicPlain" startAt="23"/>
            </a:pPr>
            <a:r>
              <a:rPr lang="es-CO" sz="2800" dirty="0" smtClean="0">
                <a:effectLst>
                  <a:glow rad="101600">
                    <a:schemeClr val="bg1">
                      <a:alpha val="60000"/>
                    </a:schemeClr>
                  </a:glow>
                </a:effectLst>
                <a:latin typeface="Georgia" pitchFamily="18" charset="0"/>
              </a:rPr>
              <a:t>al </a:t>
            </a:r>
            <a:r>
              <a:rPr lang="es-CO" sz="2800" dirty="0">
                <a:effectLst>
                  <a:glow rad="101600">
                    <a:schemeClr val="bg1">
                      <a:alpha val="60000"/>
                    </a:schemeClr>
                  </a:glow>
                </a:effectLst>
                <a:latin typeface="Georgia" pitchFamily="18" charset="0"/>
              </a:rPr>
              <a:t>cual Dios levantó</a:t>
            </a:r>
            <a:r>
              <a:rPr lang="es-CO" sz="2800" dirty="0" smtClean="0">
                <a:effectLst>
                  <a:glow rad="101600">
                    <a:schemeClr val="bg1">
                      <a:alpha val="60000"/>
                    </a:schemeClr>
                  </a:glow>
                </a:effectLst>
                <a:latin typeface="Georgia" pitchFamily="18" charset="0"/>
              </a:rPr>
              <a:t>, </a:t>
            </a:r>
            <a:r>
              <a:rPr lang="es-CO" sz="2800" dirty="0">
                <a:effectLst>
                  <a:glow rad="101600">
                    <a:schemeClr val="bg1">
                      <a:alpha val="60000"/>
                    </a:schemeClr>
                  </a:glow>
                </a:effectLst>
                <a:latin typeface="Georgia" pitchFamily="18" charset="0"/>
              </a:rPr>
              <a:t>sueltos los dolores de la muerte, por cuanto era imposible que fuese retenido por ella. </a:t>
            </a:r>
          </a:p>
        </p:txBody>
      </p:sp>
    </p:spTree>
    <p:extLst>
      <p:ext uri="{BB962C8B-B14F-4D97-AF65-F5344CB8AC3E}">
        <p14:creationId xmlns:p14="http://schemas.microsoft.com/office/powerpoint/2010/main" val="2577914801"/>
      </p:ext>
    </p:extLst>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467544" y="-3577"/>
            <a:ext cx="440614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2:14-36</a:t>
            </a:r>
            <a:endParaRPr lang="es-CO" sz="7200" b="1" dirty="0">
              <a:ln>
                <a:solidFill>
                  <a:schemeClr val="tx1"/>
                </a:solidFill>
              </a:ln>
              <a:solidFill>
                <a:schemeClr val="bg1"/>
              </a:solidFill>
              <a:latin typeface="BrodyD" pitchFamily="66" charset="0"/>
            </a:endParaRPr>
          </a:p>
        </p:txBody>
      </p:sp>
      <p:sp>
        <p:nvSpPr>
          <p:cNvPr id="8" name="7 CuadroTexto"/>
          <p:cNvSpPr txBox="1"/>
          <p:nvPr/>
        </p:nvSpPr>
        <p:spPr>
          <a:xfrm>
            <a:off x="467544" y="1124744"/>
            <a:ext cx="8136904" cy="4401205"/>
          </a:xfrm>
          <a:prstGeom prst="rect">
            <a:avLst/>
          </a:prstGeom>
          <a:noFill/>
        </p:spPr>
        <p:txBody>
          <a:bodyPr wrap="square" rtlCol="0">
            <a:spAutoFit/>
          </a:bodyPr>
          <a:lstStyle/>
          <a:p>
            <a:pPr marL="539750" indent="-539750"/>
            <a:r>
              <a:rPr lang="es-CO" sz="2800" dirty="0">
                <a:effectLst>
                  <a:glow rad="101600">
                    <a:schemeClr val="bg1">
                      <a:alpha val="60000"/>
                    </a:schemeClr>
                  </a:glow>
                </a:effectLst>
                <a:latin typeface="Georgia" pitchFamily="18" charset="0"/>
              </a:rPr>
              <a:t>25  Porque David dice de él: </a:t>
            </a:r>
          </a:p>
          <a:p>
            <a:pPr marL="539750"/>
            <a:r>
              <a:rPr lang="es-CO" sz="2800" dirty="0">
                <a:effectLst>
                  <a:glow rad="101600">
                    <a:schemeClr val="bg1">
                      <a:alpha val="60000"/>
                    </a:schemeClr>
                  </a:glow>
                </a:effectLst>
                <a:latin typeface="Georgia" pitchFamily="18" charset="0"/>
              </a:rPr>
              <a:t> </a:t>
            </a:r>
            <a:r>
              <a:rPr lang="es-CO" sz="2800" i="1" dirty="0">
                <a:effectLst>
                  <a:glow rad="101600">
                    <a:schemeClr val="bg1">
                      <a:alpha val="60000"/>
                    </a:schemeClr>
                  </a:glow>
                </a:effectLst>
                <a:latin typeface="Georgia" pitchFamily="18" charset="0"/>
              </a:rPr>
              <a:t>Veía al Señor siempre delante de mí; </a:t>
            </a:r>
          </a:p>
          <a:p>
            <a:pPr marL="539750"/>
            <a:r>
              <a:rPr lang="es-CO" sz="2800" i="1" dirty="0">
                <a:effectLst>
                  <a:glow rad="101600">
                    <a:schemeClr val="bg1">
                      <a:alpha val="60000"/>
                    </a:schemeClr>
                  </a:glow>
                </a:effectLst>
                <a:latin typeface="Georgia" pitchFamily="18" charset="0"/>
              </a:rPr>
              <a:t> Porque está a mi diestra, no seré conmovido.</a:t>
            </a:r>
            <a:r>
              <a:rPr lang="es-CO" sz="2800" dirty="0">
                <a:effectLst>
                  <a:glow rad="101600">
                    <a:schemeClr val="bg1">
                      <a:alpha val="60000"/>
                    </a:schemeClr>
                  </a:glow>
                </a:effectLst>
                <a:latin typeface="Georgia" pitchFamily="18" charset="0"/>
              </a:rPr>
              <a:t> </a:t>
            </a:r>
            <a:r>
              <a:rPr lang="es-CO" sz="2800" dirty="0" smtClean="0">
                <a:effectLst>
                  <a:glow rad="101600">
                    <a:schemeClr val="bg1">
                      <a:alpha val="60000"/>
                    </a:schemeClr>
                  </a:glow>
                </a:effectLst>
                <a:latin typeface="Georgia" pitchFamily="18" charset="0"/>
              </a:rPr>
              <a:t> </a:t>
            </a:r>
          </a:p>
          <a:p>
            <a:pPr marL="539750" indent="-539750"/>
            <a:r>
              <a:rPr lang="es-CO" sz="2800" dirty="0">
                <a:effectLst>
                  <a:glow rad="101600">
                    <a:schemeClr val="bg1">
                      <a:alpha val="60000"/>
                    </a:schemeClr>
                  </a:glow>
                </a:effectLst>
                <a:latin typeface="Georgia" pitchFamily="18" charset="0"/>
              </a:rPr>
              <a:t>26  </a:t>
            </a:r>
            <a:r>
              <a:rPr lang="es-CO" sz="2800" i="1" dirty="0">
                <a:effectLst>
                  <a:glow rad="101600">
                    <a:schemeClr val="bg1">
                      <a:alpha val="60000"/>
                    </a:schemeClr>
                  </a:glow>
                </a:effectLst>
                <a:latin typeface="Georgia" pitchFamily="18" charset="0"/>
              </a:rPr>
              <a:t>Por lo cual mi corazón se alegró, y se gozó mi lengua, </a:t>
            </a:r>
          </a:p>
          <a:p>
            <a:pPr marL="539750"/>
            <a:r>
              <a:rPr lang="es-CO" sz="2800" i="1" dirty="0">
                <a:effectLst>
                  <a:glow rad="101600">
                    <a:schemeClr val="bg1">
                      <a:alpha val="60000"/>
                    </a:schemeClr>
                  </a:glow>
                </a:effectLst>
                <a:latin typeface="Georgia" pitchFamily="18" charset="0"/>
              </a:rPr>
              <a:t> Y aun mi carne descansará en esperanza; </a:t>
            </a:r>
            <a:r>
              <a:rPr lang="es-CO" sz="2800" dirty="0">
                <a:effectLst>
                  <a:glow rad="101600">
                    <a:schemeClr val="bg1">
                      <a:alpha val="60000"/>
                    </a:schemeClr>
                  </a:glow>
                </a:effectLst>
                <a:latin typeface="Georgia" pitchFamily="18" charset="0"/>
              </a:rPr>
              <a:t> </a:t>
            </a:r>
          </a:p>
          <a:p>
            <a:pPr marL="539750" indent="-539750"/>
            <a:r>
              <a:rPr lang="es-CO" sz="2800" dirty="0">
                <a:effectLst>
                  <a:glow rad="101600">
                    <a:schemeClr val="bg1">
                      <a:alpha val="60000"/>
                    </a:schemeClr>
                  </a:glow>
                </a:effectLst>
                <a:latin typeface="Georgia" pitchFamily="18" charset="0"/>
              </a:rPr>
              <a:t>27  </a:t>
            </a:r>
            <a:r>
              <a:rPr lang="es-CO" sz="2800" i="1" dirty="0">
                <a:effectLst>
                  <a:glow rad="101600">
                    <a:schemeClr val="bg1">
                      <a:alpha val="60000"/>
                    </a:schemeClr>
                  </a:glow>
                </a:effectLst>
                <a:latin typeface="Georgia" pitchFamily="18" charset="0"/>
              </a:rPr>
              <a:t>Porque no dejarás mi alma en el Hades, </a:t>
            </a:r>
          </a:p>
          <a:p>
            <a:pPr marL="539750"/>
            <a:r>
              <a:rPr lang="es-CO" sz="2800" i="1" dirty="0">
                <a:effectLst>
                  <a:glow rad="101600">
                    <a:schemeClr val="bg1">
                      <a:alpha val="60000"/>
                    </a:schemeClr>
                  </a:glow>
                </a:effectLst>
                <a:latin typeface="Georgia" pitchFamily="18" charset="0"/>
              </a:rPr>
              <a:t> Ni permitirás que tu Santo vea corrupción. </a:t>
            </a:r>
            <a:r>
              <a:rPr lang="es-CO" sz="2800" dirty="0">
                <a:effectLst>
                  <a:glow rad="101600">
                    <a:schemeClr val="bg1">
                      <a:alpha val="60000"/>
                    </a:schemeClr>
                  </a:glow>
                </a:effectLst>
                <a:latin typeface="Georgia" pitchFamily="18" charset="0"/>
              </a:rPr>
              <a:t> </a:t>
            </a:r>
          </a:p>
          <a:p>
            <a:pPr marL="539750" indent="-539750"/>
            <a:r>
              <a:rPr lang="es-CO" sz="2800" dirty="0">
                <a:effectLst>
                  <a:glow rad="101600">
                    <a:schemeClr val="bg1">
                      <a:alpha val="60000"/>
                    </a:schemeClr>
                  </a:glow>
                </a:effectLst>
                <a:latin typeface="Georgia" pitchFamily="18" charset="0"/>
              </a:rPr>
              <a:t>28  </a:t>
            </a:r>
            <a:r>
              <a:rPr lang="es-CO" sz="2800" i="1" dirty="0">
                <a:effectLst>
                  <a:glow rad="101600">
                    <a:schemeClr val="bg1">
                      <a:alpha val="60000"/>
                    </a:schemeClr>
                  </a:glow>
                </a:effectLst>
                <a:latin typeface="Georgia" pitchFamily="18" charset="0"/>
              </a:rPr>
              <a:t>Me hiciste conocer los caminos de la vida; </a:t>
            </a:r>
          </a:p>
          <a:p>
            <a:pPr marL="539750"/>
            <a:r>
              <a:rPr lang="es-CO" sz="2800" i="1" dirty="0">
                <a:effectLst>
                  <a:glow rad="101600">
                    <a:schemeClr val="bg1">
                      <a:alpha val="60000"/>
                    </a:schemeClr>
                  </a:glow>
                </a:effectLst>
                <a:latin typeface="Georgia" pitchFamily="18" charset="0"/>
              </a:rPr>
              <a:t> Me llenarás de gozo con tu presencia</a:t>
            </a:r>
            <a:endParaRPr lang="es-CO" sz="2800" dirty="0">
              <a:effectLst>
                <a:glow rad="101600">
                  <a:schemeClr val="bg1">
                    <a:alpha val="60000"/>
                  </a:schemeClr>
                </a:glow>
              </a:effectLst>
              <a:latin typeface="Georgia" pitchFamily="18" charset="0"/>
            </a:endParaRPr>
          </a:p>
        </p:txBody>
      </p:sp>
    </p:spTree>
    <p:extLst>
      <p:ext uri="{BB962C8B-B14F-4D97-AF65-F5344CB8AC3E}">
        <p14:creationId xmlns:p14="http://schemas.microsoft.com/office/powerpoint/2010/main" val="444682192"/>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467544" y="-3577"/>
            <a:ext cx="440614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2:14-36</a:t>
            </a:r>
            <a:endParaRPr lang="es-CO" sz="7200" b="1" dirty="0">
              <a:ln>
                <a:solidFill>
                  <a:schemeClr val="tx1"/>
                </a:solidFill>
              </a:ln>
              <a:solidFill>
                <a:schemeClr val="bg1"/>
              </a:solidFill>
              <a:latin typeface="BrodyD" pitchFamily="66" charset="0"/>
            </a:endParaRPr>
          </a:p>
        </p:txBody>
      </p:sp>
      <p:sp>
        <p:nvSpPr>
          <p:cNvPr id="8" name="7 CuadroTexto"/>
          <p:cNvSpPr txBox="1"/>
          <p:nvPr/>
        </p:nvSpPr>
        <p:spPr>
          <a:xfrm>
            <a:off x="467544" y="1124744"/>
            <a:ext cx="8136904" cy="5693866"/>
          </a:xfrm>
          <a:prstGeom prst="rect">
            <a:avLst/>
          </a:prstGeom>
          <a:noFill/>
        </p:spPr>
        <p:txBody>
          <a:bodyPr wrap="square" rtlCol="0">
            <a:spAutoFit/>
          </a:bodyPr>
          <a:lstStyle/>
          <a:p>
            <a:pPr marL="539750" indent="-539750"/>
            <a:r>
              <a:rPr lang="es-CO" sz="2800" dirty="0" smtClean="0">
                <a:effectLst>
                  <a:glow rad="101600">
                    <a:schemeClr val="bg1">
                      <a:alpha val="60000"/>
                    </a:schemeClr>
                  </a:glow>
                </a:effectLst>
                <a:latin typeface="Georgia" pitchFamily="18" charset="0"/>
              </a:rPr>
              <a:t>29  </a:t>
            </a:r>
            <a:r>
              <a:rPr lang="es-CO" sz="2800" dirty="0">
                <a:effectLst>
                  <a:glow rad="101600">
                    <a:schemeClr val="bg1">
                      <a:alpha val="60000"/>
                    </a:schemeClr>
                  </a:glow>
                </a:effectLst>
                <a:latin typeface="Georgia" pitchFamily="18" charset="0"/>
              </a:rPr>
              <a:t>Varones hermanos, se os puede decir libremente del patriarca David, que murió y fue sepultado, y su sepulcro está con nosotros hasta el día de hoy.</a:t>
            </a:r>
          </a:p>
          <a:p>
            <a:pPr marL="539750" indent="-539750"/>
            <a:r>
              <a:rPr lang="es-CO" sz="2800" dirty="0">
                <a:effectLst>
                  <a:glow rad="101600">
                    <a:schemeClr val="bg1">
                      <a:alpha val="60000"/>
                    </a:schemeClr>
                  </a:glow>
                </a:effectLst>
                <a:latin typeface="Georgia" pitchFamily="18" charset="0"/>
              </a:rPr>
              <a:t>30  Pero siendo profeta, y sabiendo que con juramento Dios le había jurado que de su descendencia, en cuanto a la carne, levantaría al Cristo para que se sentase en su trono</a:t>
            </a:r>
            <a:r>
              <a:rPr lang="es-CO" sz="2800" dirty="0" smtClean="0">
                <a:effectLst>
                  <a:glow rad="101600">
                    <a:schemeClr val="bg1">
                      <a:alpha val="60000"/>
                    </a:schemeClr>
                  </a:glow>
                </a:effectLst>
                <a:latin typeface="Georgia" pitchFamily="18" charset="0"/>
              </a:rPr>
              <a:t>,</a:t>
            </a:r>
            <a:endParaRPr lang="es-CO" sz="2800" dirty="0">
              <a:effectLst>
                <a:glow rad="101600">
                  <a:schemeClr val="bg1">
                    <a:alpha val="60000"/>
                  </a:schemeClr>
                </a:glow>
              </a:effectLst>
              <a:latin typeface="Georgia" pitchFamily="18" charset="0"/>
            </a:endParaRPr>
          </a:p>
          <a:p>
            <a:pPr marL="539750" indent="-539750"/>
            <a:r>
              <a:rPr lang="es-CO" sz="2800" dirty="0">
                <a:effectLst>
                  <a:glow rad="101600">
                    <a:schemeClr val="bg1">
                      <a:alpha val="60000"/>
                    </a:schemeClr>
                  </a:glow>
                </a:effectLst>
                <a:latin typeface="Georgia" pitchFamily="18" charset="0"/>
              </a:rPr>
              <a:t>31  viéndolo antes, habló de la resurrección de Cristo, que su alma no fue dejada en el Hades, ni su carne vio corrupción.</a:t>
            </a:r>
          </a:p>
          <a:p>
            <a:pPr marL="539750" indent="-539750"/>
            <a:r>
              <a:rPr lang="es-CO" sz="2800" dirty="0">
                <a:effectLst>
                  <a:glow rad="101600">
                    <a:schemeClr val="bg1">
                      <a:alpha val="60000"/>
                    </a:schemeClr>
                  </a:glow>
                </a:effectLst>
                <a:latin typeface="Georgia" pitchFamily="18" charset="0"/>
              </a:rPr>
              <a:t>32  A este Jesús resucitó Dios, de lo cual todos nosotros somos testigos</a:t>
            </a:r>
            <a:r>
              <a:rPr lang="es-CO" sz="2800" dirty="0" smtClean="0">
                <a:effectLst>
                  <a:glow rad="101600">
                    <a:schemeClr val="bg1">
                      <a:alpha val="60000"/>
                    </a:schemeClr>
                  </a:glow>
                </a:effectLst>
                <a:latin typeface="Georgia" pitchFamily="18" charset="0"/>
              </a:rPr>
              <a:t>.</a:t>
            </a:r>
            <a:endParaRPr lang="es-CO" sz="2800" dirty="0">
              <a:effectLst>
                <a:glow rad="101600">
                  <a:schemeClr val="bg1">
                    <a:alpha val="60000"/>
                  </a:schemeClr>
                </a:glow>
              </a:effectLst>
              <a:latin typeface="Georgia" pitchFamily="18" charset="0"/>
            </a:endParaRPr>
          </a:p>
        </p:txBody>
      </p:sp>
    </p:spTree>
    <p:extLst>
      <p:ext uri="{BB962C8B-B14F-4D97-AF65-F5344CB8AC3E}">
        <p14:creationId xmlns:p14="http://schemas.microsoft.com/office/powerpoint/2010/main" val="3765026881"/>
      </p:ext>
    </p:extLst>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467544" y="-3577"/>
            <a:ext cx="440614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2:14-36</a:t>
            </a:r>
            <a:endParaRPr lang="es-CO" sz="7200" b="1" dirty="0">
              <a:ln>
                <a:solidFill>
                  <a:schemeClr val="tx1"/>
                </a:solidFill>
              </a:ln>
              <a:solidFill>
                <a:schemeClr val="bg1"/>
              </a:solidFill>
              <a:latin typeface="BrodyD" pitchFamily="66" charset="0"/>
            </a:endParaRPr>
          </a:p>
        </p:txBody>
      </p:sp>
      <p:sp>
        <p:nvSpPr>
          <p:cNvPr id="8" name="7 CuadroTexto"/>
          <p:cNvSpPr txBox="1"/>
          <p:nvPr/>
        </p:nvSpPr>
        <p:spPr>
          <a:xfrm>
            <a:off x="467544" y="980728"/>
            <a:ext cx="8136904" cy="5693866"/>
          </a:xfrm>
          <a:prstGeom prst="rect">
            <a:avLst/>
          </a:prstGeom>
          <a:noFill/>
        </p:spPr>
        <p:txBody>
          <a:bodyPr wrap="square" rtlCol="0">
            <a:spAutoFit/>
          </a:bodyPr>
          <a:lstStyle/>
          <a:p>
            <a:pPr marL="514350" indent="-514350">
              <a:buAutoNum type="arabicPlain" startAt="33"/>
            </a:pPr>
            <a:r>
              <a:rPr lang="es-CO" sz="2800" dirty="0" smtClean="0">
                <a:effectLst>
                  <a:glow rad="101600">
                    <a:schemeClr val="bg1">
                      <a:alpha val="60000"/>
                    </a:schemeClr>
                  </a:glow>
                </a:effectLst>
                <a:latin typeface="Georgia" pitchFamily="18" charset="0"/>
              </a:rPr>
              <a:t>Así </a:t>
            </a:r>
            <a:r>
              <a:rPr lang="es-CO" sz="2800" dirty="0">
                <a:effectLst>
                  <a:glow rad="101600">
                    <a:schemeClr val="bg1">
                      <a:alpha val="60000"/>
                    </a:schemeClr>
                  </a:glow>
                </a:effectLst>
                <a:latin typeface="Georgia" pitchFamily="18" charset="0"/>
              </a:rPr>
              <a:t>que, exaltado por la diestra de Dios, y habiendo recibido del Padre la promesa del Espíritu Santo, ha derramado esto que vosotros veis y oís. </a:t>
            </a:r>
            <a:r>
              <a:rPr lang="es-CO" sz="2800" dirty="0" smtClean="0">
                <a:effectLst>
                  <a:glow rad="101600">
                    <a:schemeClr val="bg1">
                      <a:alpha val="60000"/>
                    </a:schemeClr>
                  </a:glow>
                </a:effectLst>
                <a:latin typeface="Georgia" pitchFamily="18" charset="0"/>
              </a:rPr>
              <a:t> </a:t>
            </a:r>
          </a:p>
          <a:p>
            <a:pPr marL="539750" indent="-539750"/>
            <a:r>
              <a:rPr lang="es-CO" sz="2800" dirty="0">
                <a:effectLst>
                  <a:glow rad="101600">
                    <a:schemeClr val="bg1">
                      <a:alpha val="60000"/>
                    </a:schemeClr>
                  </a:glow>
                </a:effectLst>
                <a:latin typeface="Georgia" pitchFamily="18" charset="0"/>
              </a:rPr>
              <a:t>34  Porque David no subió a los cielos; pero él mismo dice: </a:t>
            </a:r>
          </a:p>
          <a:p>
            <a:pPr indent="539750"/>
            <a:r>
              <a:rPr lang="es-CO" sz="2800" dirty="0">
                <a:effectLst>
                  <a:glow rad="101600">
                    <a:schemeClr val="bg1">
                      <a:alpha val="60000"/>
                    </a:schemeClr>
                  </a:glow>
                </a:effectLst>
                <a:latin typeface="Georgia" pitchFamily="18" charset="0"/>
              </a:rPr>
              <a:t> </a:t>
            </a:r>
            <a:r>
              <a:rPr lang="es-CO" sz="2800" i="1" dirty="0">
                <a:effectLst>
                  <a:glow rad="101600">
                    <a:schemeClr val="bg1">
                      <a:alpha val="60000"/>
                    </a:schemeClr>
                  </a:glow>
                </a:effectLst>
                <a:latin typeface="Georgia" pitchFamily="18" charset="0"/>
              </a:rPr>
              <a:t>Dijo el Señor a mi Señor: </a:t>
            </a:r>
          </a:p>
          <a:p>
            <a:pPr indent="539750"/>
            <a:r>
              <a:rPr lang="es-CO" sz="2800" i="1" dirty="0">
                <a:effectLst>
                  <a:glow rad="101600">
                    <a:schemeClr val="bg1">
                      <a:alpha val="60000"/>
                    </a:schemeClr>
                  </a:glow>
                </a:effectLst>
                <a:latin typeface="Georgia" pitchFamily="18" charset="0"/>
              </a:rPr>
              <a:t> Siéntate a mi diestra,</a:t>
            </a:r>
            <a:r>
              <a:rPr lang="es-CO" sz="2800" dirty="0">
                <a:effectLst>
                  <a:glow rad="101600">
                    <a:schemeClr val="bg1">
                      <a:alpha val="60000"/>
                    </a:schemeClr>
                  </a:glow>
                </a:effectLst>
                <a:latin typeface="Georgia" pitchFamily="18" charset="0"/>
              </a:rPr>
              <a:t> </a:t>
            </a:r>
          </a:p>
          <a:p>
            <a:pPr marL="539750" indent="-539750"/>
            <a:r>
              <a:rPr lang="es-CO" sz="2800" dirty="0" smtClean="0">
                <a:effectLst>
                  <a:glow rad="101600">
                    <a:schemeClr val="bg1">
                      <a:alpha val="60000"/>
                    </a:schemeClr>
                  </a:glow>
                </a:effectLst>
                <a:latin typeface="Georgia" pitchFamily="18" charset="0"/>
              </a:rPr>
              <a:t>35  </a:t>
            </a:r>
            <a:r>
              <a:rPr lang="es-CO" sz="2800" dirty="0">
                <a:effectLst>
                  <a:glow rad="101600">
                    <a:schemeClr val="bg1">
                      <a:alpha val="60000"/>
                    </a:schemeClr>
                  </a:glow>
                </a:effectLst>
                <a:latin typeface="Georgia" pitchFamily="18" charset="0"/>
              </a:rPr>
              <a:t>Hasta que ponga a tus enemigos por estrado de tus pies</a:t>
            </a:r>
            <a:r>
              <a:rPr lang="es-CO" sz="2800" dirty="0" smtClean="0">
                <a:effectLst>
                  <a:glow rad="101600">
                    <a:schemeClr val="bg1">
                      <a:alpha val="60000"/>
                    </a:schemeClr>
                  </a:glow>
                </a:effectLst>
                <a:latin typeface="Georgia" pitchFamily="18" charset="0"/>
              </a:rPr>
              <a:t>.</a:t>
            </a:r>
            <a:endParaRPr lang="es-CO" sz="2800" dirty="0">
              <a:effectLst>
                <a:glow rad="101600">
                  <a:schemeClr val="bg1">
                    <a:alpha val="60000"/>
                  </a:schemeClr>
                </a:glow>
              </a:effectLst>
              <a:latin typeface="Georgia" pitchFamily="18" charset="0"/>
            </a:endParaRPr>
          </a:p>
          <a:p>
            <a:pPr marL="539750" indent="-539750"/>
            <a:r>
              <a:rPr lang="es-CO" sz="2800" dirty="0">
                <a:effectLst>
                  <a:glow rad="101600">
                    <a:schemeClr val="bg1">
                      <a:alpha val="60000"/>
                    </a:schemeClr>
                  </a:glow>
                </a:effectLst>
                <a:latin typeface="Georgia" pitchFamily="18" charset="0"/>
              </a:rPr>
              <a:t>36  Sepa, pues, ciertísimamente toda la casa de Israel, que a este Jesús a quien vosotros crucificasteis, Dios le ha hecho Señor y Cristo</a:t>
            </a:r>
            <a:r>
              <a:rPr lang="es-CO" sz="2800" dirty="0" smtClean="0">
                <a:effectLst>
                  <a:glow rad="101600">
                    <a:schemeClr val="bg1">
                      <a:alpha val="60000"/>
                    </a:schemeClr>
                  </a:glow>
                </a:effectLst>
                <a:latin typeface="Georgia" pitchFamily="18" charset="0"/>
              </a:rPr>
              <a:t>.</a:t>
            </a:r>
            <a:endParaRPr lang="es-CO" sz="2800" dirty="0">
              <a:effectLst>
                <a:glow rad="101600">
                  <a:schemeClr val="bg1">
                    <a:alpha val="60000"/>
                  </a:schemeClr>
                </a:glow>
              </a:effectLst>
              <a:latin typeface="Georgia" pitchFamily="18" charset="0"/>
            </a:endParaRPr>
          </a:p>
        </p:txBody>
      </p:sp>
    </p:spTree>
    <p:extLst>
      <p:ext uri="{BB962C8B-B14F-4D97-AF65-F5344CB8AC3E}">
        <p14:creationId xmlns:p14="http://schemas.microsoft.com/office/powerpoint/2010/main" val="3647148631"/>
      </p:ext>
    </p:extLst>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571480"/>
            <a:ext cx="8643998" cy="714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2171771" y="642918"/>
            <a:ext cx="3900427" cy="584775"/>
          </a:xfrm>
          <a:prstGeom prst="rect">
            <a:avLst/>
          </a:prstGeom>
          <a:noFill/>
        </p:spPr>
        <p:txBody>
          <a:bodyPr wrap="none" rtlCol="0">
            <a:spAutoFit/>
          </a:bodyPr>
          <a:lstStyle/>
          <a:p>
            <a:r>
              <a:rPr lang="es-ES" sz="3200" dirty="0" smtClean="0">
                <a:solidFill>
                  <a:schemeClr val="bg1"/>
                </a:solidFill>
                <a:latin typeface="Arial Black" pitchFamily="34" charset="0"/>
              </a:rPr>
              <a:t>HECHOS 2:14-36</a:t>
            </a:r>
            <a:endParaRPr lang="es-ES" sz="3200" dirty="0">
              <a:solidFill>
                <a:schemeClr val="bg1"/>
              </a:solidFill>
              <a:latin typeface="Arial Black" pitchFamily="34" charset="0"/>
            </a:endParaRPr>
          </a:p>
        </p:txBody>
      </p:sp>
      <p:pic>
        <p:nvPicPr>
          <p:cNvPr id="4" name="3 Imagen" descr="notas 2.gif"/>
          <p:cNvPicPr>
            <a:picLocks noChangeAspect="1"/>
          </p:cNvPicPr>
          <p:nvPr/>
        </p:nvPicPr>
        <p:blipFill>
          <a:blip r:embed="rId3"/>
          <a:stretch>
            <a:fillRect/>
          </a:stretch>
        </p:blipFill>
        <p:spPr>
          <a:xfrm>
            <a:off x="5071218" y="857232"/>
            <a:ext cx="4072782" cy="4500570"/>
          </a:xfrm>
          <a:prstGeom prst="rect">
            <a:avLst/>
          </a:prstGeom>
        </p:spPr>
      </p:pic>
      <p:grpSp>
        <p:nvGrpSpPr>
          <p:cNvPr id="7" name="6 Grupo"/>
          <p:cNvGrpSpPr/>
          <p:nvPr/>
        </p:nvGrpSpPr>
        <p:grpSpPr>
          <a:xfrm>
            <a:off x="214283" y="1312119"/>
            <a:ext cx="5429288" cy="1211341"/>
            <a:chOff x="214283" y="1312119"/>
            <a:chExt cx="5429288" cy="1211341"/>
          </a:xfrm>
        </p:grpSpPr>
        <p:sp>
          <p:nvSpPr>
            <p:cNvPr id="5" name="4 CuadroTexto"/>
            <p:cNvSpPr txBox="1"/>
            <p:nvPr/>
          </p:nvSpPr>
          <p:spPr>
            <a:xfrm>
              <a:off x="214283" y="1312119"/>
              <a:ext cx="5429288" cy="830997"/>
            </a:xfrm>
            <a:prstGeom prst="rect">
              <a:avLst/>
            </a:prstGeom>
            <a:noFill/>
          </p:spPr>
          <p:txBody>
            <a:bodyPr wrap="square" rtlCol="0">
              <a:spAutoFit/>
            </a:bodyPr>
            <a:lstStyle/>
            <a:p>
              <a:pPr algn="ctr"/>
              <a:r>
                <a:rPr lang="es-ES" sz="4800" cap="small" dirty="0" smtClean="0">
                  <a:solidFill>
                    <a:srgbClr val="C00000"/>
                  </a:solidFill>
                  <a:effectLst>
                    <a:outerShdw blurRad="38100" dist="38100" dir="2700000" algn="tl">
                      <a:srgbClr val="000000">
                        <a:alpha val="43137"/>
                      </a:srgbClr>
                    </a:outerShdw>
                  </a:effectLst>
                  <a:latin typeface="Franklin Gothic Medium Cond" panose="020B0606030402020204" pitchFamily="34" charset="0"/>
                </a:rPr>
                <a:t>Mi Bosquejo</a:t>
              </a:r>
              <a:endParaRPr lang="es-ES" sz="4800" cap="small" dirty="0">
                <a:solidFill>
                  <a:srgbClr val="C00000"/>
                </a:solidFill>
                <a:effectLst>
                  <a:outerShdw blurRad="38100" dist="38100" dir="2700000" algn="tl">
                    <a:srgbClr val="000000">
                      <a:alpha val="43137"/>
                    </a:srgbClr>
                  </a:outerShdw>
                </a:effectLst>
                <a:latin typeface="Franklin Gothic Medium Cond" panose="020B0606030402020204" pitchFamily="34" charset="0"/>
              </a:endParaRPr>
            </a:p>
          </p:txBody>
        </p:sp>
        <p:sp>
          <p:nvSpPr>
            <p:cNvPr id="6" name="5 CuadroTexto"/>
            <p:cNvSpPr txBox="1"/>
            <p:nvPr/>
          </p:nvSpPr>
          <p:spPr>
            <a:xfrm>
              <a:off x="285720" y="2000240"/>
              <a:ext cx="5143536" cy="523220"/>
            </a:xfrm>
            <a:prstGeom prst="rect">
              <a:avLst/>
            </a:prstGeom>
            <a:noFill/>
          </p:spPr>
          <p:txBody>
            <a:bodyPr wrap="square" rtlCol="0">
              <a:spAutoFit/>
            </a:bodyPr>
            <a:lstStyle/>
            <a:p>
              <a:pPr algn="ctr"/>
              <a:r>
                <a:rPr lang="es-ES" sz="2800" b="1" i="1" cap="small" dirty="0" smtClean="0">
                  <a:latin typeface="Benguiat Bk BT" pitchFamily="18" charset="0"/>
                </a:rPr>
                <a:t>del gran sermón de Pedro</a:t>
              </a:r>
              <a:endParaRPr lang="es-ES" sz="2800" b="1" i="1" cap="small" dirty="0">
                <a:latin typeface="Benguiat Bk BT" pitchFamily="18" charset="0"/>
              </a:endParaRPr>
            </a:p>
          </p:txBody>
        </p:sp>
      </p:grpSp>
      <p:grpSp>
        <p:nvGrpSpPr>
          <p:cNvPr id="10" name="9 Grupo"/>
          <p:cNvGrpSpPr/>
          <p:nvPr/>
        </p:nvGrpSpPr>
        <p:grpSpPr>
          <a:xfrm>
            <a:off x="285720" y="2571744"/>
            <a:ext cx="4786346" cy="500066"/>
            <a:chOff x="285720" y="2571744"/>
            <a:chExt cx="4786346" cy="500066"/>
          </a:xfrm>
        </p:grpSpPr>
        <p:sp>
          <p:nvSpPr>
            <p:cNvPr id="9" name="8 Rectángulo"/>
            <p:cNvSpPr/>
            <p:nvPr/>
          </p:nvSpPr>
          <p:spPr>
            <a:xfrm>
              <a:off x="285720" y="2571744"/>
              <a:ext cx="4786346" cy="50006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357158" y="2571744"/>
              <a:ext cx="4643470" cy="461665"/>
            </a:xfrm>
            <a:prstGeom prst="rect">
              <a:avLst/>
            </a:prstGeom>
            <a:noFill/>
            <a:ln>
              <a:noFill/>
            </a:ln>
          </p:spPr>
          <p:txBody>
            <a:bodyPr wrap="square" rtlCol="0">
              <a:spAutoFit/>
            </a:bodyPr>
            <a:lstStyle/>
            <a:p>
              <a:pPr algn="ctr"/>
              <a:r>
                <a:rPr lang="es-ES"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rPr>
                <a:t>PASO # 1</a:t>
              </a:r>
              <a:endParaRPr lang="es-ES" sz="2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endParaRPr>
            </a:p>
          </p:txBody>
        </p:sp>
      </p:grpSp>
      <p:sp>
        <p:nvSpPr>
          <p:cNvPr id="11" name="10 CuadroTexto"/>
          <p:cNvSpPr txBox="1"/>
          <p:nvPr/>
        </p:nvSpPr>
        <p:spPr>
          <a:xfrm>
            <a:off x="500059" y="3257993"/>
            <a:ext cx="4572007" cy="400110"/>
          </a:xfrm>
          <a:prstGeom prst="rect">
            <a:avLst/>
          </a:prstGeom>
          <a:noFill/>
        </p:spPr>
        <p:txBody>
          <a:bodyPr wrap="square">
            <a:spAutoFit/>
          </a:bodyPr>
          <a:lstStyle/>
          <a:p>
            <a:pPr>
              <a:defRPr/>
            </a:pPr>
            <a:r>
              <a:rPr lang="es-ES" sz="2000" dirty="0" smtClean="0">
                <a:effectLst>
                  <a:outerShdw blurRad="38100" dist="38100" dir="2700000" algn="tl">
                    <a:srgbClr val="000000">
                      <a:alpha val="43137"/>
                    </a:srgbClr>
                  </a:outerShdw>
                </a:effectLst>
              </a:rPr>
              <a:t>Puntos claves en Hechos 2:14-36  -- </a:t>
            </a:r>
            <a:endParaRPr lang="en-US" sz="2000" dirty="0">
              <a:effectLst>
                <a:outerShdw blurRad="38100" dist="38100" dir="2700000" algn="tl">
                  <a:srgbClr val="000000">
                    <a:alpha val="43137"/>
                  </a:srgbClr>
                </a:outerShdw>
              </a:effectLst>
            </a:endParaRPr>
          </a:p>
        </p:txBody>
      </p:sp>
      <p:sp>
        <p:nvSpPr>
          <p:cNvPr id="13" name="12 CuadroTexto"/>
          <p:cNvSpPr txBox="1"/>
          <p:nvPr/>
        </p:nvSpPr>
        <p:spPr>
          <a:xfrm>
            <a:off x="642910" y="3854239"/>
            <a:ext cx="571504" cy="646331"/>
          </a:xfrm>
          <a:prstGeom prst="rect">
            <a:avLst/>
          </a:prstGeom>
          <a:noFill/>
        </p:spPr>
        <p:txBody>
          <a:bodyPr wrap="square">
            <a:spAutoFit/>
          </a:bodyPr>
          <a:lstStyle/>
          <a:p>
            <a:pPr>
              <a:defRPr/>
            </a:pPr>
            <a:r>
              <a:rPr lang="es-ES" sz="3600" dirty="0" smtClean="0">
                <a:solidFill>
                  <a:srgbClr val="C00000"/>
                </a:solidFill>
                <a:effectLst>
                  <a:outerShdw blurRad="38100" dist="38100" dir="2700000" algn="tl">
                    <a:srgbClr val="000000">
                      <a:alpha val="43137"/>
                    </a:srgbClr>
                  </a:outerShdw>
                </a:effectLst>
                <a:latin typeface="Wingdings" pitchFamily="2" charset="2"/>
              </a:rPr>
              <a:t>þ</a:t>
            </a:r>
          </a:p>
        </p:txBody>
      </p:sp>
      <p:cxnSp>
        <p:nvCxnSpPr>
          <p:cNvPr id="14" name="13 Conector recto"/>
          <p:cNvCxnSpPr/>
          <p:nvPr/>
        </p:nvCxnSpPr>
        <p:spPr>
          <a:xfrm>
            <a:off x="1142976" y="4284668"/>
            <a:ext cx="300039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142976" y="4641858"/>
            <a:ext cx="300039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642910" y="4640057"/>
            <a:ext cx="571504" cy="646331"/>
          </a:xfrm>
          <a:prstGeom prst="rect">
            <a:avLst/>
          </a:prstGeom>
          <a:noFill/>
        </p:spPr>
        <p:txBody>
          <a:bodyPr wrap="square">
            <a:spAutoFit/>
          </a:bodyPr>
          <a:lstStyle/>
          <a:p>
            <a:pPr>
              <a:defRPr/>
            </a:pPr>
            <a:r>
              <a:rPr lang="es-ES" sz="3600" dirty="0" smtClean="0">
                <a:solidFill>
                  <a:srgbClr val="C00000"/>
                </a:solidFill>
                <a:effectLst>
                  <a:outerShdw blurRad="38100" dist="38100" dir="2700000" algn="tl">
                    <a:srgbClr val="000000">
                      <a:alpha val="43137"/>
                    </a:srgbClr>
                  </a:outerShdw>
                </a:effectLst>
                <a:latin typeface="Wingdings" pitchFamily="2" charset="2"/>
              </a:rPr>
              <a:t>þ</a:t>
            </a:r>
          </a:p>
        </p:txBody>
      </p:sp>
      <p:cxnSp>
        <p:nvCxnSpPr>
          <p:cNvPr id="20" name="19 Conector recto"/>
          <p:cNvCxnSpPr/>
          <p:nvPr/>
        </p:nvCxnSpPr>
        <p:spPr>
          <a:xfrm>
            <a:off x="1142976" y="5070486"/>
            <a:ext cx="300039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1142976" y="5427676"/>
            <a:ext cx="300039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642910" y="5425875"/>
            <a:ext cx="571504" cy="646331"/>
          </a:xfrm>
          <a:prstGeom prst="rect">
            <a:avLst/>
          </a:prstGeom>
          <a:noFill/>
        </p:spPr>
        <p:txBody>
          <a:bodyPr wrap="square">
            <a:spAutoFit/>
          </a:bodyPr>
          <a:lstStyle/>
          <a:p>
            <a:pPr>
              <a:defRPr/>
            </a:pPr>
            <a:r>
              <a:rPr lang="es-ES" sz="3600" dirty="0" smtClean="0">
                <a:solidFill>
                  <a:srgbClr val="C00000"/>
                </a:solidFill>
                <a:effectLst>
                  <a:outerShdw blurRad="38100" dist="38100" dir="2700000" algn="tl">
                    <a:srgbClr val="000000">
                      <a:alpha val="43137"/>
                    </a:srgbClr>
                  </a:outerShdw>
                </a:effectLst>
                <a:latin typeface="Wingdings" pitchFamily="2" charset="2"/>
              </a:rPr>
              <a:t>þ</a:t>
            </a:r>
          </a:p>
        </p:txBody>
      </p:sp>
      <p:cxnSp>
        <p:nvCxnSpPr>
          <p:cNvPr id="23" name="22 Conector recto"/>
          <p:cNvCxnSpPr/>
          <p:nvPr/>
        </p:nvCxnSpPr>
        <p:spPr>
          <a:xfrm>
            <a:off x="1142976" y="5856304"/>
            <a:ext cx="300039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1142976" y="6213494"/>
            <a:ext cx="300039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Imagen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282" y="3294539"/>
            <a:ext cx="341003" cy="337744"/>
          </a:xfrm>
          <a:prstGeom prst="rect">
            <a:avLst/>
          </a:prstGeom>
        </p:spPr>
      </p:pic>
    </p:spTree>
    <p:extLst>
      <p:ext uri="{BB962C8B-B14F-4D97-AF65-F5344CB8AC3E}">
        <p14:creationId xmlns:p14="http://schemas.microsoft.com/office/powerpoint/2010/main" val="165001101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par>
                                <p:cTn id="27" presetID="2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par>
                                <p:cTn id="51" presetID="22" presetClass="entr" presetSubtype="8"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par>
                                <p:cTn id="54" presetID="22" presetClass="entr" presetSubtype="8"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571480"/>
            <a:ext cx="8643998" cy="714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2171771" y="642918"/>
            <a:ext cx="3900427" cy="584775"/>
          </a:xfrm>
          <a:prstGeom prst="rect">
            <a:avLst/>
          </a:prstGeom>
          <a:noFill/>
        </p:spPr>
        <p:txBody>
          <a:bodyPr wrap="none" rtlCol="0">
            <a:spAutoFit/>
          </a:bodyPr>
          <a:lstStyle/>
          <a:p>
            <a:r>
              <a:rPr lang="es-ES" sz="3200" dirty="0" smtClean="0">
                <a:solidFill>
                  <a:schemeClr val="bg1"/>
                </a:solidFill>
                <a:latin typeface="Arial Black" pitchFamily="34" charset="0"/>
              </a:rPr>
              <a:t>HECHOS 2:14-36</a:t>
            </a:r>
            <a:endParaRPr lang="es-ES" sz="3200" dirty="0">
              <a:solidFill>
                <a:schemeClr val="bg1"/>
              </a:solidFill>
              <a:latin typeface="Arial Black" pitchFamily="34" charset="0"/>
            </a:endParaRPr>
          </a:p>
        </p:txBody>
      </p:sp>
      <p:pic>
        <p:nvPicPr>
          <p:cNvPr id="4" name="3 Imagen" descr="notas 2.gif"/>
          <p:cNvPicPr>
            <a:picLocks noChangeAspect="1"/>
          </p:cNvPicPr>
          <p:nvPr/>
        </p:nvPicPr>
        <p:blipFill>
          <a:blip r:embed="rId3"/>
          <a:stretch>
            <a:fillRect/>
          </a:stretch>
        </p:blipFill>
        <p:spPr>
          <a:xfrm>
            <a:off x="5071218" y="857232"/>
            <a:ext cx="4072782" cy="4500570"/>
          </a:xfrm>
          <a:prstGeom prst="rect">
            <a:avLst/>
          </a:prstGeom>
        </p:spPr>
      </p:pic>
      <p:grpSp>
        <p:nvGrpSpPr>
          <p:cNvPr id="7" name="6 Grupo"/>
          <p:cNvGrpSpPr/>
          <p:nvPr/>
        </p:nvGrpSpPr>
        <p:grpSpPr>
          <a:xfrm>
            <a:off x="214283" y="1312119"/>
            <a:ext cx="5429288" cy="1211341"/>
            <a:chOff x="214283" y="1312119"/>
            <a:chExt cx="5429288" cy="1211341"/>
          </a:xfrm>
        </p:grpSpPr>
        <p:sp>
          <p:nvSpPr>
            <p:cNvPr id="5" name="4 CuadroTexto"/>
            <p:cNvSpPr txBox="1"/>
            <p:nvPr/>
          </p:nvSpPr>
          <p:spPr>
            <a:xfrm>
              <a:off x="214283" y="1312119"/>
              <a:ext cx="5429288" cy="830997"/>
            </a:xfrm>
            <a:prstGeom prst="rect">
              <a:avLst/>
            </a:prstGeom>
            <a:noFill/>
          </p:spPr>
          <p:txBody>
            <a:bodyPr wrap="square" rtlCol="0">
              <a:spAutoFit/>
            </a:bodyPr>
            <a:lstStyle/>
            <a:p>
              <a:pPr algn="ctr"/>
              <a:r>
                <a:rPr lang="es-ES" sz="4800" cap="small" dirty="0" smtClean="0">
                  <a:solidFill>
                    <a:srgbClr val="C00000"/>
                  </a:solidFill>
                  <a:effectLst>
                    <a:outerShdw blurRad="38100" dist="38100" dir="2700000" algn="tl">
                      <a:srgbClr val="000000">
                        <a:alpha val="43137"/>
                      </a:srgbClr>
                    </a:outerShdw>
                  </a:effectLst>
                  <a:latin typeface="Franklin Gothic Medium Cond" panose="020B0606030402020204" pitchFamily="34" charset="0"/>
                </a:rPr>
                <a:t>Mi Bosquejo</a:t>
              </a:r>
              <a:endParaRPr lang="es-ES" sz="4800" cap="small" dirty="0">
                <a:solidFill>
                  <a:srgbClr val="C00000"/>
                </a:solidFill>
                <a:effectLst>
                  <a:outerShdw blurRad="38100" dist="38100" dir="2700000" algn="tl">
                    <a:srgbClr val="000000">
                      <a:alpha val="43137"/>
                    </a:srgbClr>
                  </a:outerShdw>
                </a:effectLst>
                <a:latin typeface="Franklin Gothic Medium Cond" panose="020B0606030402020204" pitchFamily="34" charset="0"/>
              </a:endParaRPr>
            </a:p>
          </p:txBody>
        </p:sp>
        <p:sp>
          <p:nvSpPr>
            <p:cNvPr id="6" name="5 CuadroTexto"/>
            <p:cNvSpPr txBox="1"/>
            <p:nvPr/>
          </p:nvSpPr>
          <p:spPr>
            <a:xfrm>
              <a:off x="285720" y="2000240"/>
              <a:ext cx="5143536" cy="523220"/>
            </a:xfrm>
            <a:prstGeom prst="rect">
              <a:avLst/>
            </a:prstGeom>
            <a:noFill/>
          </p:spPr>
          <p:txBody>
            <a:bodyPr wrap="square" rtlCol="0">
              <a:spAutoFit/>
            </a:bodyPr>
            <a:lstStyle/>
            <a:p>
              <a:pPr algn="ctr"/>
              <a:r>
                <a:rPr lang="es-ES" sz="2800" b="1" i="1" cap="small" dirty="0" smtClean="0">
                  <a:latin typeface="Benguiat Bk BT" pitchFamily="18" charset="0"/>
                </a:rPr>
                <a:t>del gran sermón de Pedro</a:t>
              </a:r>
              <a:endParaRPr lang="es-ES" sz="2800" b="1" i="1" cap="small" dirty="0">
                <a:latin typeface="Benguiat Bk BT" pitchFamily="18" charset="0"/>
              </a:endParaRPr>
            </a:p>
          </p:txBody>
        </p:sp>
      </p:grpSp>
      <p:grpSp>
        <p:nvGrpSpPr>
          <p:cNvPr id="10" name="9 Grupo"/>
          <p:cNvGrpSpPr/>
          <p:nvPr/>
        </p:nvGrpSpPr>
        <p:grpSpPr>
          <a:xfrm>
            <a:off x="285720" y="2571744"/>
            <a:ext cx="4786346" cy="500066"/>
            <a:chOff x="285720" y="2571744"/>
            <a:chExt cx="4786346" cy="500066"/>
          </a:xfrm>
        </p:grpSpPr>
        <p:sp>
          <p:nvSpPr>
            <p:cNvPr id="9" name="8 Rectángulo"/>
            <p:cNvSpPr/>
            <p:nvPr/>
          </p:nvSpPr>
          <p:spPr>
            <a:xfrm>
              <a:off x="285720" y="2571744"/>
              <a:ext cx="4786346" cy="50006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357158" y="2571744"/>
              <a:ext cx="4643470" cy="461665"/>
            </a:xfrm>
            <a:prstGeom prst="rect">
              <a:avLst/>
            </a:prstGeom>
            <a:noFill/>
            <a:ln>
              <a:noFill/>
            </a:ln>
          </p:spPr>
          <p:txBody>
            <a:bodyPr wrap="square" rtlCol="0">
              <a:spAutoFit/>
            </a:bodyPr>
            <a:lstStyle/>
            <a:p>
              <a:pPr algn="ctr"/>
              <a:r>
                <a:rPr lang="es-ES"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rPr>
                <a:t>PASO # 2</a:t>
              </a:r>
              <a:endParaRPr lang="es-ES" sz="2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endParaRPr>
            </a:p>
          </p:txBody>
        </p:sp>
      </p:grpSp>
      <p:sp>
        <p:nvSpPr>
          <p:cNvPr id="11" name="10 CuadroTexto"/>
          <p:cNvSpPr txBox="1"/>
          <p:nvPr/>
        </p:nvSpPr>
        <p:spPr>
          <a:xfrm>
            <a:off x="714373" y="3357562"/>
            <a:ext cx="4572007" cy="1323439"/>
          </a:xfrm>
          <a:prstGeom prst="rect">
            <a:avLst/>
          </a:prstGeom>
          <a:noFill/>
        </p:spPr>
        <p:txBody>
          <a:bodyPr wrap="square">
            <a:spAutoFit/>
          </a:bodyPr>
          <a:lstStyle/>
          <a:p>
            <a:pPr>
              <a:defRPr/>
            </a:pPr>
            <a:r>
              <a:rPr lang="es-ES" sz="2000" dirty="0" smtClean="0">
                <a:effectLst>
                  <a:outerShdw blurRad="38100" dist="38100" dir="2700000" algn="tl">
                    <a:srgbClr val="000000">
                      <a:alpha val="43137"/>
                    </a:srgbClr>
                  </a:outerShdw>
                </a:effectLst>
              </a:rPr>
              <a:t>¿Qué dijo Pedro acerca de la venida del Espíritu Santo y del hablar en lenguas a estas personas que recién habían sido testigos?</a:t>
            </a:r>
            <a:endParaRPr lang="en-US" sz="2000" dirty="0">
              <a:effectLst>
                <a:outerShdw blurRad="38100" dist="38100" dir="2700000" algn="tl">
                  <a:srgbClr val="000000">
                    <a:alpha val="43137"/>
                  </a:srgbClr>
                </a:outerShdw>
              </a:effectLst>
            </a:endParaRPr>
          </a:p>
        </p:txBody>
      </p:sp>
      <p:sp>
        <p:nvSpPr>
          <p:cNvPr id="12" name="11 CuadroTexto"/>
          <p:cNvSpPr txBox="1"/>
          <p:nvPr/>
        </p:nvSpPr>
        <p:spPr>
          <a:xfrm>
            <a:off x="285746" y="3254888"/>
            <a:ext cx="357188" cy="584775"/>
          </a:xfrm>
          <a:prstGeom prst="rect">
            <a:avLst/>
          </a:prstGeom>
          <a:noFill/>
        </p:spPr>
        <p:txBody>
          <a:bodyPr>
            <a:spAutoFit/>
          </a:bodyPr>
          <a:lstStyle/>
          <a:p>
            <a:pPr>
              <a:defRPr/>
            </a:pPr>
            <a:r>
              <a:rPr lang="en-US" sz="3200" dirty="0" smtClean="0">
                <a:solidFill>
                  <a:srgbClr val="C00000"/>
                </a:solidFill>
                <a:effectLst>
                  <a:outerShdw blurRad="38100" dist="38100" dir="2700000" algn="tl">
                    <a:srgbClr val="000000">
                      <a:alpha val="43137"/>
                    </a:srgbClr>
                  </a:outerShdw>
                </a:effectLst>
                <a:latin typeface="Wingdings" pitchFamily="2" charset="2"/>
              </a:rPr>
              <a:t>´</a:t>
            </a:r>
            <a:endParaRPr lang="en-US" sz="2400" dirty="0" smtClean="0">
              <a:solidFill>
                <a:srgbClr val="C00000"/>
              </a:solidFill>
              <a:effectLst>
                <a:outerShdw blurRad="38100" dist="38100" dir="2700000" algn="tl">
                  <a:srgbClr val="000000">
                    <a:alpha val="43137"/>
                  </a:srgbClr>
                </a:outerShdw>
              </a:effectLst>
              <a:latin typeface="Wingdings" pitchFamily="2" charset="2"/>
            </a:endParaRPr>
          </a:p>
        </p:txBody>
      </p:sp>
      <p:cxnSp>
        <p:nvCxnSpPr>
          <p:cNvPr id="25" name="24 Conector recto"/>
          <p:cNvCxnSpPr/>
          <p:nvPr/>
        </p:nvCxnSpPr>
        <p:spPr>
          <a:xfrm>
            <a:off x="1000100" y="5000636"/>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000100" y="5357826"/>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1000100" y="5713428"/>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1000100" y="6070618"/>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26417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22" presetClass="entr" presetSubtype="8"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571480"/>
            <a:ext cx="8643998" cy="714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2171771" y="642918"/>
            <a:ext cx="3900427" cy="584775"/>
          </a:xfrm>
          <a:prstGeom prst="rect">
            <a:avLst/>
          </a:prstGeom>
          <a:noFill/>
        </p:spPr>
        <p:txBody>
          <a:bodyPr wrap="none" rtlCol="0">
            <a:spAutoFit/>
          </a:bodyPr>
          <a:lstStyle/>
          <a:p>
            <a:r>
              <a:rPr lang="es-ES" sz="3200" dirty="0" smtClean="0">
                <a:solidFill>
                  <a:schemeClr val="bg1"/>
                </a:solidFill>
                <a:latin typeface="Arial Black" pitchFamily="34" charset="0"/>
              </a:rPr>
              <a:t>HECHOS 2:14-36</a:t>
            </a:r>
            <a:endParaRPr lang="es-ES" sz="3200" dirty="0">
              <a:solidFill>
                <a:schemeClr val="bg1"/>
              </a:solidFill>
              <a:latin typeface="Arial Black" pitchFamily="34" charset="0"/>
            </a:endParaRPr>
          </a:p>
        </p:txBody>
      </p:sp>
      <p:pic>
        <p:nvPicPr>
          <p:cNvPr id="4" name="3 Imagen" descr="notas 2.gif"/>
          <p:cNvPicPr>
            <a:picLocks noChangeAspect="1"/>
          </p:cNvPicPr>
          <p:nvPr/>
        </p:nvPicPr>
        <p:blipFill>
          <a:blip r:embed="rId3"/>
          <a:stretch>
            <a:fillRect/>
          </a:stretch>
        </p:blipFill>
        <p:spPr>
          <a:xfrm>
            <a:off x="5071218" y="857232"/>
            <a:ext cx="4072782" cy="4500570"/>
          </a:xfrm>
          <a:prstGeom prst="rect">
            <a:avLst/>
          </a:prstGeom>
        </p:spPr>
      </p:pic>
      <p:grpSp>
        <p:nvGrpSpPr>
          <p:cNvPr id="7" name="6 Grupo"/>
          <p:cNvGrpSpPr/>
          <p:nvPr/>
        </p:nvGrpSpPr>
        <p:grpSpPr>
          <a:xfrm>
            <a:off x="214283" y="1312119"/>
            <a:ext cx="5429288" cy="1211341"/>
            <a:chOff x="214283" y="1312119"/>
            <a:chExt cx="5429288" cy="1211341"/>
          </a:xfrm>
        </p:grpSpPr>
        <p:sp>
          <p:nvSpPr>
            <p:cNvPr id="5" name="4 CuadroTexto"/>
            <p:cNvSpPr txBox="1"/>
            <p:nvPr/>
          </p:nvSpPr>
          <p:spPr>
            <a:xfrm>
              <a:off x="214283" y="1312119"/>
              <a:ext cx="5429288" cy="830997"/>
            </a:xfrm>
            <a:prstGeom prst="rect">
              <a:avLst/>
            </a:prstGeom>
            <a:noFill/>
          </p:spPr>
          <p:txBody>
            <a:bodyPr wrap="square" rtlCol="0">
              <a:spAutoFit/>
            </a:bodyPr>
            <a:lstStyle/>
            <a:p>
              <a:pPr algn="ctr"/>
              <a:r>
                <a:rPr lang="es-ES" sz="4800" cap="small" dirty="0" smtClean="0">
                  <a:solidFill>
                    <a:srgbClr val="C00000"/>
                  </a:solidFill>
                  <a:effectLst>
                    <a:outerShdw blurRad="38100" dist="38100" dir="2700000" algn="tl">
                      <a:srgbClr val="000000">
                        <a:alpha val="43137"/>
                      </a:srgbClr>
                    </a:outerShdw>
                  </a:effectLst>
                  <a:latin typeface="Franklin Gothic Medium Cond" panose="020B0606030402020204" pitchFamily="34" charset="0"/>
                </a:rPr>
                <a:t>Mi Bosquejo</a:t>
              </a:r>
              <a:endParaRPr lang="es-ES" sz="4800" cap="small" dirty="0">
                <a:solidFill>
                  <a:srgbClr val="C00000"/>
                </a:solidFill>
                <a:effectLst>
                  <a:outerShdw blurRad="38100" dist="38100" dir="2700000" algn="tl">
                    <a:srgbClr val="000000">
                      <a:alpha val="43137"/>
                    </a:srgbClr>
                  </a:outerShdw>
                </a:effectLst>
                <a:latin typeface="Franklin Gothic Medium Cond" panose="020B0606030402020204" pitchFamily="34" charset="0"/>
              </a:endParaRPr>
            </a:p>
          </p:txBody>
        </p:sp>
        <p:sp>
          <p:nvSpPr>
            <p:cNvPr id="6" name="5 CuadroTexto"/>
            <p:cNvSpPr txBox="1"/>
            <p:nvPr/>
          </p:nvSpPr>
          <p:spPr>
            <a:xfrm>
              <a:off x="285720" y="2000240"/>
              <a:ext cx="5143536" cy="523220"/>
            </a:xfrm>
            <a:prstGeom prst="rect">
              <a:avLst/>
            </a:prstGeom>
            <a:noFill/>
          </p:spPr>
          <p:txBody>
            <a:bodyPr wrap="square" rtlCol="0">
              <a:spAutoFit/>
            </a:bodyPr>
            <a:lstStyle/>
            <a:p>
              <a:pPr algn="ctr"/>
              <a:r>
                <a:rPr lang="es-ES" sz="2800" b="1" i="1" cap="small" dirty="0" smtClean="0">
                  <a:latin typeface="Benguiat Bk BT" pitchFamily="18" charset="0"/>
                </a:rPr>
                <a:t>del gran sermón de Pedro</a:t>
              </a:r>
              <a:endParaRPr lang="es-ES" sz="2800" b="1" i="1" cap="small" dirty="0">
                <a:latin typeface="Benguiat Bk BT" pitchFamily="18" charset="0"/>
              </a:endParaRPr>
            </a:p>
          </p:txBody>
        </p:sp>
      </p:grpSp>
      <p:grpSp>
        <p:nvGrpSpPr>
          <p:cNvPr id="10" name="9 Grupo"/>
          <p:cNvGrpSpPr/>
          <p:nvPr/>
        </p:nvGrpSpPr>
        <p:grpSpPr>
          <a:xfrm>
            <a:off x="285720" y="2571744"/>
            <a:ext cx="4786346" cy="500066"/>
            <a:chOff x="285720" y="2571744"/>
            <a:chExt cx="4786346" cy="500066"/>
          </a:xfrm>
        </p:grpSpPr>
        <p:sp>
          <p:nvSpPr>
            <p:cNvPr id="9" name="8 Rectángulo"/>
            <p:cNvSpPr/>
            <p:nvPr/>
          </p:nvSpPr>
          <p:spPr>
            <a:xfrm>
              <a:off x="285720" y="2571744"/>
              <a:ext cx="4786346" cy="50006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357158" y="2571744"/>
              <a:ext cx="4643470" cy="461665"/>
            </a:xfrm>
            <a:prstGeom prst="rect">
              <a:avLst/>
            </a:prstGeom>
            <a:noFill/>
            <a:ln>
              <a:noFill/>
            </a:ln>
          </p:spPr>
          <p:txBody>
            <a:bodyPr wrap="square" rtlCol="0">
              <a:spAutoFit/>
            </a:bodyPr>
            <a:lstStyle/>
            <a:p>
              <a:pPr algn="ctr"/>
              <a:r>
                <a:rPr lang="es-ES"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rPr>
                <a:t>PASO # 2</a:t>
              </a:r>
              <a:endParaRPr lang="es-ES" sz="2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endParaRPr>
            </a:p>
          </p:txBody>
        </p:sp>
      </p:grpSp>
      <p:sp>
        <p:nvSpPr>
          <p:cNvPr id="17" name="16 CuadroTexto"/>
          <p:cNvSpPr txBox="1"/>
          <p:nvPr/>
        </p:nvSpPr>
        <p:spPr>
          <a:xfrm>
            <a:off x="500059" y="3257993"/>
            <a:ext cx="4572007" cy="707886"/>
          </a:xfrm>
          <a:prstGeom prst="rect">
            <a:avLst/>
          </a:prstGeom>
          <a:noFill/>
        </p:spPr>
        <p:txBody>
          <a:bodyPr wrap="square">
            <a:spAutoFit/>
          </a:bodyPr>
          <a:lstStyle/>
          <a:p>
            <a:pPr>
              <a:defRPr/>
            </a:pPr>
            <a:r>
              <a:rPr lang="es-ES" sz="2000" dirty="0" smtClean="0">
                <a:effectLst>
                  <a:outerShdw blurRad="38100" dist="38100" dir="2700000" algn="tl">
                    <a:srgbClr val="000000">
                      <a:alpha val="43137"/>
                    </a:srgbClr>
                  </a:outerShdw>
                </a:effectLst>
              </a:rPr>
              <a:t>Haga una lista de todas las cosas que Pedro dice acerca de Jesús. </a:t>
            </a:r>
            <a:endParaRPr lang="en-US" sz="2000" dirty="0">
              <a:effectLst>
                <a:outerShdw blurRad="38100" dist="38100" dir="2700000" algn="tl">
                  <a:srgbClr val="000000">
                    <a:alpha val="43137"/>
                  </a:srgbClr>
                </a:outerShdw>
              </a:effectLst>
            </a:endParaRPr>
          </a:p>
        </p:txBody>
      </p:sp>
      <p:cxnSp>
        <p:nvCxnSpPr>
          <p:cNvPr id="19" name="18 Conector recto"/>
          <p:cNvCxnSpPr/>
          <p:nvPr/>
        </p:nvCxnSpPr>
        <p:spPr>
          <a:xfrm>
            <a:off x="642910" y="4286256"/>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642910" y="4643446"/>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642910" y="4999048"/>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642910" y="5356238"/>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642910" y="5715016"/>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642910" y="6070618"/>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642910" y="6427808"/>
            <a:ext cx="38576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Imagen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284984"/>
            <a:ext cx="341003" cy="347962"/>
          </a:xfrm>
          <a:prstGeom prst="rect">
            <a:avLst/>
          </a:prstGeom>
        </p:spPr>
      </p:pic>
    </p:spTree>
    <p:extLst>
      <p:ext uri="{BB962C8B-B14F-4D97-AF65-F5344CB8AC3E}">
        <p14:creationId xmlns:p14="http://schemas.microsoft.com/office/powerpoint/2010/main" val="121090553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8"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22" presetClass="entr" presetSubtype="8"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22" presetClass="entr" presetSubtype="8"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1 Imagen" descr="000 - Portada.jpg"/>
          <p:cNvPicPr>
            <a:picLocks noChangeAspect="1"/>
          </p:cNvPicPr>
          <p:nvPr/>
        </p:nvPicPr>
        <p:blipFill>
          <a:blip r:embed="rId3" cstate="print"/>
          <a:stretch>
            <a:fillRect/>
          </a:stretch>
        </p:blipFill>
        <p:spPr>
          <a:xfrm>
            <a:off x="1927038" y="0"/>
            <a:ext cx="5289923" cy="68580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571480"/>
            <a:ext cx="8643998" cy="714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2171771" y="642918"/>
            <a:ext cx="3900427" cy="584775"/>
          </a:xfrm>
          <a:prstGeom prst="rect">
            <a:avLst/>
          </a:prstGeom>
          <a:noFill/>
        </p:spPr>
        <p:txBody>
          <a:bodyPr wrap="none" rtlCol="0">
            <a:spAutoFit/>
          </a:bodyPr>
          <a:lstStyle/>
          <a:p>
            <a:r>
              <a:rPr lang="es-ES" sz="3200" dirty="0" smtClean="0">
                <a:solidFill>
                  <a:schemeClr val="bg1"/>
                </a:solidFill>
                <a:latin typeface="Arial Black" pitchFamily="34" charset="0"/>
              </a:rPr>
              <a:t>HECHOS 2:14-36</a:t>
            </a:r>
            <a:endParaRPr lang="es-ES" sz="3200" dirty="0">
              <a:solidFill>
                <a:schemeClr val="bg1"/>
              </a:solidFill>
              <a:latin typeface="Arial Black" pitchFamily="34" charset="0"/>
            </a:endParaRPr>
          </a:p>
        </p:txBody>
      </p:sp>
      <p:pic>
        <p:nvPicPr>
          <p:cNvPr id="4" name="3 Imagen" descr="notas 2.gif"/>
          <p:cNvPicPr>
            <a:picLocks noChangeAspect="1"/>
          </p:cNvPicPr>
          <p:nvPr/>
        </p:nvPicPr>
        <p:blipFill>
          <a:blip r:embed="rId3"/>
          <a:stretch>
            <a:fillRect/>
          </a:stretch>
        </p:blipFill>
        <p:spPr>
          <a:xfrm>
            <a:off x="5071218" y="857232"/>
            <a:ext cx="4072782" cy="4500570"/>
          </a:xfrm>
          <a:prstGeom prst="rect">
            <a:avLst/>
          </a:prstGeom>
        </p:spPr>
      </p:pic>
      <p:grpSp>
        <p:nvGrpSpPr>
          <p:cNvPr id="7" name="6 Grupo"/>
          <p:cNvGrpSpPr/>
          <p:nvPr/>
        </p:nvGrpSpPr>
        <p:grpSpPr>
          <a:xfrm>
            <a:off x="214283" y="1312119"/>
            <a:ext cx="5429288" cy="1211341"/>
            <a:chOff x="214283" y="1312119"/>
            <a:chExt cx="5429288" cy="1211341"/>
          </a:xfrm>
        </p:grpSpPr>
        <p:sp>
          <p:nvSpPr>
            <p:cNvPr id="5" name="4 CuadroTexto"/>
            <p:cNvSpPr txBox="1"/>
            <p:nvPr/>
          </p:nvSpPr>
          <p:spPr>
            <a:xfrm>
              <a:off x="214283" y="1312119"/>
              <a:ext cx="5429288" cy="830997"/>
            </a:xfrm>
            <a:prstGeom prst="rect">
              <a:avLst/>
            </a:prstGeom>
            <a:noFill/>
          </p:spPr>
          <p:txBody>
            <a:bodyPr wrap="square" rtlCol="0">
              <a:spAutoFit/>
            </a:bodyPr>
            <a:lstStyle/>
            <a:p>
              <a:pPr algn="ctr"/>
              <a:r>
                <a:rPr lang="es-ES" sz="4800" cap="small" dirty="0" smtClean="0">
                  <a:solidFill>
                    <a:srgbClr val="C00000"/>
                  </a:solidFill>
                  <a:effectLst>
                    <a:outerShdw blurRad="38100" dist="38100" dir="2700000" algn="tl">
                      <a:srgbClr val="000000">
                        <a:alpha val="43137"/>
                      </a:srgbClr>
                    </a:outerShdw>
                  </a:effectLst>
                  <a:latin typeface="Franklin Gothic Medium Cond" panose="020B0606030402020204" pitchFamily="34" charset="0"/>
                </a:rPr>
                <a:t>Mi Bosquejo</a:t>
              </a:r>
              <a:endParaRPr lang="es-ES" sz="4800" cap="small" dirty="0">
                <a:solidFill>
                  <a:srgbClr val="C00000"/>
                </a:solidFill>
                <a:effectLst>
                  <a:outerShdw blurRad="38100" dist="38100" dir="2700000" algn="tl">
                    <a:srgbClr val="000000">
                      <a:alpha val="43137"/>
                    </a:srgbClr>
                  </a:outerShdw>
                </a:effectLst>
                <a:latin typeface="Franklin Gothic Medium Cond" panose="020B0606030402020204" pitchFamily="34" charset="0"/>
              </a:endParaRPr>
            </a:p>
          </p:txBody>
        </p:sp>
        <p:sp>
          <p:nvSpPr>
            <p:cNvPr id="6" name="5 CuadroTexto"/>
            <p:cNvSpPr txBox="1"/>
            <p:nvPr/>
          </p:nvSpPr>
          <p:spPr>
            <a:xfrm>
              <a:off x="285720" y="2000240"/>
              <a:ext cx="5143536" cy="523220"/>
            </a:xfrm>
            <a:prstGeom prst="rect">
              <a:avLst/>
            </a:prstGeom>
            <a:noFill/>
          </p:spPr>
          <p:txBody>
            <a:bodyPr wrap="square" rtlCol="0">
              <a:spAutoFit/>
            </a:bodyPr>
            <a:lstStyle/>
            <a:p>
              <a:pPr algn="ctr"/>
              <a:r>
                <a:rPr lang="es-ES" sz="2800" b="1" i="1" cap="small" dirty="0" smtClean="0">
                  <a:latin typeface="Benguiat Bk BT" pitchFamily="18" charset="0"/>
                </a:rPr>
                <a:t>del gran sermón de Pedro</a:t>
              </a:r>
              <a:endParaRPr lang="es-ES" sz="2800" b="1" i="1" cap="small" dirty="0">
                <a:latin typeface="Benguiat Bk BT" pitchFamily="18" charset="0"/>
              </a:endParaRPr>
            </a:p>
          </p:txBody>
        </p:sp>
      </p:grpSp>
      <p:grpSp>
        <p:nvGrpSpPr>
          <p:cNvPr id="10" name="9 Grupo"/>
          <p:cNvGrpSpPr/>
          <p:nvPr/>
        </p:nvGrpSpPr>
        <p:grpSpPr>
          <a:xfrm>
            <a:off x="285720" y="2571744"/>
            <a:ext cx="4786346" cy="500066"/>
            <a:chOff x="285720" y="2571744"/>
            <a:chExt cx="4786346" cy="500066"/>
          </a:xfrm>
        </p:grpSpPr>
        <p:sp>
          <p:nvSpPr>
            <p:cNvPr id="9" name="8 Rectángulo"/>
            <p:cNvSpPr/>
            <p:nvPr/>
          </p:nvSpPr>
          <p:spPr>
            <a:xfrm>
              <a:off x="285720" y="2571744"/>
              <a:ext cx="4786346" cy="50006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357158" y="2571744"/>
              <a:ext cx="4643470" cy="461665"/>
            </a:xfrm>
            <a:prstGeom prst="rect">
              <a:avLst/>
            </a:prstGeom>
            <a:noFill/>
            <a:ln>
              <a:noFill/>
            </a:ln>
          </p:spPr>
          <p:txBody>
            <a:bodyPr wrap="square" rtlCol="0">
              <a:spAutoFit/>
            </a:bodyPr>
            <a:lstStyle/>
            <a:p>
              <a:pPr algn="ctr"/>
              <a:r>
                <a:rPr lang="es-ES"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rPr>
                <a:t>PASO # 2</a:t>
              </a:r>
              <a:endParaRPr lang="es-ES" sz="2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endParaRPr>
            </a:p>
          </p:txBody>
        </p:sp>
      </p:grpSp>
      <p:sp>
        <p:nvSpPr>
          <p:cNvPr id="11" name="10 CuadroTexto"/>
          <p:cNvSpPr txBox="1"/>
          <p:nvPr/>
        </p:nvSpPr>
        <p:spPr>
          <a:xfrm>
            <a:off x="714373" y="3357562"/>
            <a:ext cx="4572007" cy="1015663"/>
          </a:xfrm>
          <a:prstGeom prst="rect">
            <a:avLst/>
          </a:prstGeom>
          <a:noFill/>
        </p:spPr>
        <p:txBody>
          <a:bodyPr wrap="square">
            <a:spAutoFit/>
          </a:bodyPr>
          <a:lstStyle/>
          <a:p>
            <a:pPr>
              <a:defRPr/>
            </a:pPr>
            <a:r>
              <a:rPr lang="es-ES" sz="2000" dirty="0" smtClean="0">
                <a:effectLst>
                  <a:outerShdw blurRad="38100" dist="38100" dir="2700000" algn="tl">
                    <a:srgbClr val="000000">
                      <a:alpha val="43137"/>
                    </a:srgbClr>
                  </a:outerShdw>
                </a:effectLst>
              </a:rPr>
              <a:t>¿Qué evidencia dio Pedro para probar que era verdad lo que estaba diciendo acerca de Jesús? </a:t>
            </a:r>
            <a:endParaRPr lang="en-US" sz="2000" dirty="0">
              <a:effectLst>
                <a:outerShdw blurRad="38100" dist="38100" dir="2700000" algn="tl">
                  <a:srgbClr val="000000">
                    <a:alpha val="43137"/>
                  </a:srgbClr>
                </a:outerShdw>
              </a:effectLst>
            </a:endParaRPr>
          </a:p>
        </p:txBody>
      </p:sp>
      <p:sp>
        <p:nvSpPr>
          <p:cNvPr id="12" name="11 CuadroTexto"/>
          <p:cNvSpPr txBox="1"/>
          <p:nvPr/>
        </p:nvSpPr>
        <p:spPr>
          <a:xfrm>
            <a:off x="285746" y="3254888"/>
            <a:ext cx="357188" cy="584775"/>
          </a:xfrm>
          <a:prstGeom prst="rect">
            <a:avLst/>
          </a:prstGeom>
          <a:noFill/>
        </p:spPr>
        <p:txBody>
          <a:bodyPr>
            <a:spAutoFit/>
          </a:bodyPr>
          <a:lstStyle/>
          <a:p>
            <a:pPr>
              <a:defRPr/>
            </a:pPr>
            <a:r>
              <a:rPr lang="en-US" sz="3200" dirty="0" smtClean="0">
                <a:solidFill>
                  <a:srgbClr val="C00000"/>
                </a:solidFill>
                <a:effectLst>
                  <a:outerShdw blurRad="38100" dist="38100" dir="2700000" algn="tl">
                    <a:srgbClr val="000000">
                      <a:alpha val="43137"/>
                    </a:srgbClr>
                  </a:outerShdw>
                </a:effectLst>
                <a:latin typeface="Wingdings" pitchFamily="2" charset="2"/>
              </a:rPr>
              <a:t>´</a:t>
            </a:r>
            <a:endParaRPr lang="en-US" sz="2400" dirty="0" smtClean="0">
              <a:solidFill>
                <a:srgbClr val="C00000"/>
              </a:solidFill>
              <a:effectLst>
                <a:outerShdw blurRad="38100" dist="38100" dir="2700000" algn="tl">
                  <a:srgbClr val="000000">
                    <a:alpha val="43137"/>
                  </a:srgbClr>
                </a:outerShdw>
              </a:effectLst>
              <a:latin typeface="Wingdings" pitchFamily="2" charset="2"/>
            </a:endParaRPr>
          </a:p>
        </p:txBody>
      </p:sp>
      <p:sp>
        <p:nvSpPr>
          <p:cNvPr id="17" name="16 CuadroTexto"/>
          <p:cNvSpPr txBox="1"/>
          <p:nvPr/>
        </p:nvSpPr>
        <p:spPr>
          <a:xfrm>
            <a:off x="1187624" y="4305290"/>
            <a:ext cx="3363162" cy="707886"/>
          </a:xfrm>
          <a:prstGeom prst="rect">
            <a:avLst/>
          </a:prstGeom>
          <a:noFill/>
        </p:spPr>
        <p:txBody>
          <a:bodyPr wrap="square">
            <a:spAutoFit/>
          </a:bodyPr>
          <a:lstStyle/>
          <a:p>
            <a:pPr algn="ctr">
              <a:defRPr/>
            </a:pPr>
            <a:r>
              <a:rPr lang="es-ES" sz="4000" b="1" dirty="0" smtClean="0">
                <a:effectLst>
                  <a:outerShdw blurRad="38100" dist="38100" dir="2700000" algn="tl">
                    <a:srgbClr val="000000">
                      <a:alpha val="43137"/>
                    </a:srgbClr>
                  </a:outerShdw>
                </a:effectLst>
              </a:rPr>
              <a:t>Hechos 2:25</a:t>
            </a:r>
            <a:endParaRPr lang="es-ES" sz="4000" b="1" dirty="0">
              <a:effectLst>
                <a:outerShdw blurRad="38100" dist="38100" dir="2700000" algn="tl">
                  <a:srgbClr val="000000">
                    <a:alpha val="43137"/>
                  </a:srgbClr>
                </a:outerShdw>
              </a:effectLst>
            </a:endParaRPr>
          </a:p>
        </p:txBody>
      </p:sp>
      <p:sp>
        <p:nvSpPr>
          <p:cNvPr id="18" name="17 CuadroTexto"/>
          <p:cNvSpPr txBox="1"/>
          <p:nvPr/>
        </p:nvSpPr>
        <p:spPr>
          <a:xfrm>
            <a:off x="357158" y="4892967"/>
            <a:ext cx="4929222" cy="1815882"/>
          </a:xfrm>
          <a:prstGeom prst="rect">
            <a:avLst/>
          </a:prstGeom>
          <a:noFill/>
        </p:spPr>
        <p:txBody>
          <a:bodyPr wrap="square">
            <a:spAutoFit/>
          </a:bodyPr>
          <a:lstStyle/>
          <a:p>
            <a:pPr marL="539750" indent="-539750"/>
            <a:r>
              <a:rPr lang="es-CO" sz="2800" dirty="0"/>
              <a:t>25  Porque David dice de él: </a:t>
            </a:r>
            <a:r>
              <a:rPr lang="es-CO" sz="2800" i="1" dirty="0" smtClean="0"/>
              <a:t>Veía </a:t>
            </a:r>
            <a:r>
              <a:rPr lang="es-CO" sz="2800" i="1" dirty="0"/>
              <a:t>al Señor siempre delante de mí; </a:t>
            </a:r>
            <a:r>
              <a:rPr lang="es-CO" sz="2800" i="1" dirty="0" smtClean="0"/>
              <a:t>porque </a:t>
            </a:r>
            <a:r>
              <a:rPr lang="es-CO" sz="2800" i="1" dirty="0"/>
              <a:t>está a mi diestra, no seré conmovido.</a:t>
            </a:r>
            <a:r>
              <a:rPr lang="es-CO" sz="2800" dirty="0"/>
              <a:t> </a:t>
            </a:r>
          </a:p>
        </p:txBody>
      </p:sp>
      <p:pic>
        <p:nvPicPr>
          <p:cNvPr id="19" name="Picture 1027" descr="Biblia - 71"/>
          <p:cNvPicPr>
            <a:picLocks noChangeAspect="1" noChangeArrowheads="1"/>
          </p:cNvPicPr>
          <p:nvPr/>
        </p:nvPicPr>
        <p:blipFill>
          <a:blip r:embed="rId4" cstate="print"/>
          <a:srcRect/>
          <a:stretch>
            <a:fillRect/>
          </a:stretch>
        </p:blipFill>
        <p:spPr bwMode="auto">
          <a:xfrm>
            <a:off x="5125343" y="5791424"/>
            <a:ext cx="902496" cy="835876"/>
          </a:xfrm>
          <a:prstGeom prst="rect">
            <a:avLst/>
          </a:prstGeom>
          <a:noFill/>
          <a:ln w="9525">
            <a:noFill/>
            <a:miter lim="800000"/>
            <a:headEnd/>
            <a:tailEnd/>
          </a:ln>
        </p:spPr>
      </p:pic>
    </p:spTree>
    <p:extLst>
      <p:ext uri="{BB962C8B-B14F-4D97-AF65-F5344CB8AC3E}">
        <p14:creationId xmlns:p14="http://schemas.microsoft.com/office/powerpoint/2010/main" val="30948426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strips(downLeft)">
                                      <p:cBhvr>
                                        <p:cTn id="18" dur="500"/>
                                        <p:tgtEl>
                                          <p:spTgt spid="19"/>
                                        </p:tgtEl>
                                      </p:cBhvr>
                                    </p:animEffect>
                                  </p:childTnLst>
                                </p:cTn>
                              </p:par>
                            </p:childTnLst>
                          </p:cTn>
                        </p:par>
                        <p:par>
                          <p:cTn id="19" fill="hold">
                            <p:stCondLst>
                              <p:cond delay="500"/>
                            </p:stCondLst>
                            <p:childTnLst>
                              <p:par>
                                <p:cTn id="20" presetID="16" presetClass="entr" presetSubtype="37"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out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up)">
                                      <p:cBhvr>
                                        <p:cTn id="2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571480"/>
            <a:ext cx="8643998" cy="714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2171771" y="642918"/>
            <a:ext cx="3900427" cy="584775"/>
          </a:xfrm>
          <a:prstGeom prst="rect">
            <a:avLst/>
          </a:prstGeom>
          <a:noFill/>
        </p:spPr>
        <p:txBody>
          <a:bodyPr wrap="none" rtlCol="0">
            <a:spAutoFit/>
          </a:bodyPr>
          <a:lstStyle/>
          <a:p>
            <a:r>
              <a:rPr lang="es-ES" sz="3200" dirty="0" smtClean="0">
                <a:solidFill>
                  <a:schemeClr val="bg1"/>
                </a:solidFill>
                <a:latin typeface="Arial Black" pitchFamily="34" charset="0"/>
              </a:rPr>
              <a:t>HECHOS 2:14-36</a:t>
            </a:r>
            <a:endParaRPr lang="es-ES" sz="3200" dirty="0">
              <a:solidFill>
                <a:schemeClr val="bg1"/>
              </a:solidFill>
              <a:latin typeface="Arial Black" pitchFamily="34" charset="0"/>
            </a:endParaRPr>
          </a:p>
        </p:txBody>
      </p:sp>
      <p:pic>
        <p:nvPicPr>
          <p:cNvPr id="4" name="3 Imagen" descr="notas 2.gif"/>
          <p:cNvPicPr>
            <a:picLocks noChangeAspect="1"/>
          </p:cNvPicPr>
          <p:nvPr/>
        </p:nvPicPr>
        <p:blipFill>
          <a:blip r:embed="rId3"/>
          <a:stretch>
            <a:fillRect/>
          </a:stretch>
        </p:blipFill>
        <p:spPr>
          <a:xfrm>
            <a:off x="5071218" y="857232"/>
            <a:ext cx="4072782" cy="4500570"/>
          </a:xfrm>
          <a:prstGeom prst="rect">
            <a:avLst/>
          </a:prstGeom>
        </p:spPr>
      </p:pic>
      <p:grpSp>
        <p:nvGrpSpPr>
          <p:cNvPr id="7" name="6 Grupo"/>
          <p:cNvGrpSpPr/>
          <p:nvPr/>
        </p:nvGrpSpPr>
        <p:grpSpPr>
          <a:xfrm>
            <a:off x="214283" y="1312119"/>
            <a:ext cx="5429288" cy="1211341"/>
            <a:chOff x="214283" y="1312119"/>
            <a:chExt cx="5429288" cy="1211341"/>
          </a:xfrm>
        </p:grpSpPr>
        <p:sp>
          <p:nvSpPr>
            <p:cNvPr id="5" name="4 CuadroTexto"/>
            <p:cNvSpPr txBox="1"/>
            <p:nvPr/>
          </p:nvSpPr>
          <p:spPr>
            <a:xfrm>
              <a:off x="214283" y="1312119"/>
              <a:ext cx="5429288" cy="830997"/>
            </a:xfrm>
            <a:prstGeom prst="rect">
              <a:avLst/>
            </a:prstGeom>
            <a:noFill/>
          </p:spPr>
          <p:txBody>
            <a:bodyPr wrap="square" rtlCol="0">
              <a:spAutoFit/>
            </a:bodyPr>
            <a:lstStyle/>
            <a:p>
              <a:pPr algn="ctr"/>
              <a:r>
                <a:rPr lang="es-ES" sz="4800" cap="small" dirty="0" smtClean="0">
                  <a:solidFill>
                    <a:srgbClr val="C00000"/>
                  </a:solidFill>
                  <a:effectLst>
                    <a:outerShdw blurRad="38100" dist="38100" dir="2700000" algn="tl">
                      <a:srgbClr val="000000">
                        <a:alpha val="43137"/>
                      </a:srgbClr>
                    </a:outerShdw>
                  </a:effectLst>
                  <a:latin typeface="Franklin Gothic Medium Cond" panose="020B0606030402020204" pitchFamily="34" charset="0"/>
                </a:rPr>
                <a:t>Mi Bosquejo</a:t>
              </a:r>
              <a:endParaRPr lang="es-ES" sz="4800" cap="small" dirty="0">
                <a:solidFill>
                  <a:srgbClr val="C00000"/>
                </a:solidFill>
                <a:effectLst>
                  <a:outerShdw blurRad="38100" dist="38100" dir="2700000" algn="tl">
                    <a:srgbClr val="000000">
                      <a:alpha val="43137"/>
                    </a:srgbClr>
                  </a:outerShdw>
                </a:effectLst>
                <a:latin typeface="Franklin Gothic Medium Cond" panose="020B0606030402020204" pitchFamily="34" charset="0"/>
              </a:endParaRPr>
            </a:p>
          </p:txBody>
        </p:sp>
        <p:sp>
          <p:nvSpPr>
            <p:cNvPr id="6" name="5 CuadroTexto"/>
            <p:cNvSpPr txBox="1"/>
            <p:nvPr/>
          </p:nvSpPr>
          <p:spPr>
            <a:xfrm>
              <a:off x="285720" y="2000240"/>
              <a:ext cx="5143536" cy="523220"/>
            </a:xfrm>
            <a:prstGeom prst="rect">
              <a:avLst/>
            </a:prstGeom>
            <a:noFill/>
          </p:spPr>
          <p:txBody>
            <a:bodyPr wrap="square" rtlCol="0">
              <a:spAutoFit/>
            </a:bodyPr>
            <a:lstStyle/>
            <a:p>
              <a:pPr algn="ctr"/>
              <a:r>
                <a:rPr lang="es-ES" sz="2800" b="1" i="1" cap="small" dirty="0" smtClean="0">
                  <a:latin typeface="Benguiat Bk BT" pitchFamily="18" charset="0"/>
                </a:rPr>
                <a:t>del gran sermón de Pedro</a:t>
              </a:r>
              <a:endParaRPr lang="es-ES" sz="2800" b="1" i="1" cap="small" dirty="0">
                <a:latin typeface="Benguiat Bk BT" pitchFamily="18" charset="0"/>
              </a:endParaRPr>
            </a:p>
          </p:txBody>
        </p:sp>
      </p:grpSp>
      <p:grpSp>
        <p:nvGrpSpPr>
          <p:cNvPr id="10" name="9 Grupo"/>
          <p:cNvGrpSpPr/>
          <p:nvPr/>
        </p:nvGrpSpPr>
        <p:grpSpPr>
          <a:xfrm>
            <a:off x="285720" y="2571744"/>
            <a:ext cx="4786346" cy="500066"/>
            <a:chOff x="285720" y="2571744"/>
            <a:chExt cx="4786346" cy="500066"/>
          </a:xfrm>
        </p:grpSpPr>
        <p:sp>
          <p:nvSpPr>
            <p:cNvPr id="9" name="8 Rectángulo"/>
            <p:cNvSpPr/>
            <p:nvPr/>
          </p:nvSpPr>
          <p:spPr>
            <a:xfrm>
              <a:off x="285720" y="2571744"/>
              <a:ext cx="4786346" cy="50006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357158" y="2571744"/>
              <a:ext cx="4643470" cy="461665"/>
            </a:xfrm>
            <a:prstGeom prst="rect">
              <a:avLst/>
            </a:prstGeom>
            <a:noFill/>
            <a:ln>
              <a:noFill/>
            </a:ln>
          </p:spPr>
          <p:txBody>
            <a:bodyPr wrap="square" rtlCol="0">
              <a:spAutoFit/>
            </a:bodyPr>
            <a:lstStyle/>
            <a:p>
              <a:pPr algn="ctr"/>
              <a:r>
                <a:rPr lang="es-ES"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rPr>
                <a:t>PASO # 2</a:t>
              </a:r>
              <a:endParaRPr lang="es-ES" sz="2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endParaRPr>
            </a:p>
          </p:txBody>
        </p:sp>
      </p:grpSp>
      <p:sp>
        <p:nvSpPr>
          <p:cNvPr id="11" name="10 CuadroTexto"/>
          <p:cNvSpPr txBox="1"/>
          <p:nvPr/>
        </p:nvSpPr>
        <p:spPr>
          <a:xfrm>
            <a:off x="714373" y="3357562"/>
            <a:ext cx="4572007" cy="1015663"/>
          </a:xfrm>
          <a:prstGeom prst="rect">
            <a:avLst/>
          </a:prstGeom>
          <a:noFill/>
        </p:spPr>
        <p:txBody>
          <a:bodyPr wrap="square">
            <a:spAutoFit/>
          </a:bodyPr>
          <a:lstStyle/>
          <a:p>
            <a:pPr>
              <a:defRPr/>
            </a:pPr>
            <a:r>
              <a:rPr lang="es-ES" sz="2000" dirty="0" smtClean="0">
                <a:effectLst>
                  <a:outerShdw blurRad="38100" dist="38100" dir="2700000" algn="tl">
                    <a:srgbClr val="000000">
                      <a:alpha val="43137"/>
                    </a:srgbClr>
                  </a:outerShdw>
                </a:effectLst>
              </a:rPr>
              <a:t>¿Qué evidencia dio Pedro para probar que era verdad lo que estaba diciendo acerca de Jesús? </a:t>
            </a:r>
            <a:endParaRPr lang="en-US" sz="2000" dirty="0">
              <a:effectLst>
                <a:outerShdw blurRad="38100" dist="38100" dir="2700000" algn="tl">
                  <a:srgbClr val="000000">
                    <a:alpha val="43137"/>
                  </a:srgbClr>
                </a:outerShdw>
              </a:effectLst>
            </a:endParaRPr>
          </a:p>
        </p:txBody>
      </p:sp>
      <p:sp>
        <p:nvSpPr>
          <p:cNvPr id="12" name="11 CuadroTexto"/>
          <p:cNvSpPr txBox="1"/>
          <p:nvPr/>
        </p:nvSpPr>
        <p:spPr>
          <a:xfrm>
            <a:off x="285746" y="3254888"/>
            <a:ext cx="357188" cy="584775"/>
          </a:xfrm>
          <a:prstGeom prst="rect">
            <a:avLst/>
          </a:prstGeom>
          <a:noFill/>
        </p:spPr>
        <p:txBody>
          <a:bodyPr>
            <a:spAutoFit/>
          </a:bodyPr>
          <a:lstStyle/>
          <a:p>
            <a:pPr>
              <a:defRPr/>
            </a:pPr>
            <a:r>
              <a:rPr lang="en-US" sz="3200" dirty="0" smtClean="0">
                <a:solidFill>
                  <a:srgbClr val="C00000"/>
                </a:solidFill>
                <a:effectLst>
                  <a:outerShdw blurRad="38100" dist="38100" dir="2700000" algn="tl">
                    <a:srgbClr val="000000">
                      <a:alpha val="43137"/>
                    </a:srgbClr>
                  </a:outerShdw>
                </a:effectLst>
                <a:latin typeface="Wingdings" pitchFamily="2" charset="2"/>
              </a:rPr>
              <a:t>´</a:t>
            </a:r>
            <a:endParaRPr lang="en-US" sz="2400" dirty="0" smtClean="0">
              <a:solidFill>
                <a:srgbClr val="C00000"/>
              </a:solidFill>
              <a:effectLst>
                <a:outerShdw blurRad="38100" dist="38100" dir="2700000" algn="tl">
                  <a:srgbClr val="000000">
                    <a:alpha val="43137"/>
                  </a:srgbClr>
                </a:outerShdw>
              </a:effectLst>
              <a:latin typeface="Wingdings" pitchFamily="2" charset="2"/>
            </a:endParaRPr>
          </a:p>
        </p:txBody>
      </p:sp>
      <p:sp>
        <p:nvSpPr>
          <p:cNvPr id="17" name="16 CuadroTexto"/>
          <p:cNvSpPr txBox="1"/>
          <p:nvPr/>
        </p:nvSpPr>
        <p:spPr>
          <a:xfrm>
            <a:off x="1187624" y="4305290"/>
            <a:ext cx="3363162" cy="707886"/>
          </a:xfrm>
          <a:prstGeom prst="rect">
            <a:avLst/>
          </a:prstGeom>
          <a:noFill/>
        </p:spPr>
        <p:txBody>
          <a:bodyPr wrap="square">
            <a:spAutoFit/>
          </a:bodyPr>
          <a:lstStyle/>
          <a:p>
            <a:pPr algn="ctr">
              <a:defRPr/>
            </a:pPr>
            <a:r>
              <a:rPr lang="es-ES" sz="4000" b="1" dirty="0" smtClean="0">
                <a:effectLst>
                  <a:outerShdw blurRad="38100" dist="38100" dir="2700000" algn="tl">
                    <a:srgbClr val="000000">
                      <a:alpha val="43137"/>
                    </a:srgbClr>
                  </a:outerShdw>
                </a:effectLst>
              </a:rPr>
              <a:t>Hechos 2:32</a:t>
            </a:r>
            <a:endParaRPr lang="es-ES" sz="4000" b="1" dirty="0">
              <a:effectLst>
                <a:outerShdw blurRad="38100" dist="38100" dir="2700000" algn="tl">
                  <a:srgbClr val="000000">
                    <a:alpha val="43137"/>
                  </a:srgbClr>
                </a:outerShdw>
              </a:effectLst>
            </a:endParaRPr>
          </a:p>
        </p:txBody>
      </p:sp>
      <p:sp>
        <p:nvSpPr>
          <p:cNvPr id="18" name="17 CuadroTexto"/>
          <p:cNvSpPr txBox="1"/>
          <p:nvPr/>
        </p:nvSpPr>
        <p:spPr>
          <a:xfrm>
            <a:off x="357158" y="4892967"/>
            <a:ext cx="4929222" cy="1384995"/>
          </a:xfrm>
          <a:prstGeom prst="rect">
            <a:avLst/>
          </a:prstGeom>
          <a:noFill/>
        </p:spPr>
        <p:txBody>
          <a:bodyPr wrap="square">
            <a:spAutoFit/>
          </a:bodyPr>
          <a:lstStyle/>
          <a:p>
            <a:pPr marL="539750" indent="-539750"/>
            <a:r>
              <a:rPr lang="es-CO" sz="2800" dirty="0"/>
              <a:t>32  A este Jesús resucitó Dios, de lo cual todos nosotros somos testigos. </a:t>
            </a:r>
          </a:p>
        </p:txBody>
      </p:sp>
      <p:pic>
        <p:nvPicPr>
          <p:cNvPr id="19" name="Picture 1027" descr="Biblia - 71"/>
          <p:cNvPicPr>
            <a:picLocks noChangeAspect="1" noChangeArrowheads="1"/>
          </p:cNvPicPr>
          <p:nvPr/>
        </p:nvPicPr>
        <p:blipFill>
          <a:blip r:embed="rId4" cstate="print"/>
          <a:srcRect/>
          <a:stretch>
            <a:fillRect/>
          </a:stretch>
        </p:blipFill>
        <p:spPr bwMode="auto">
          <a:xfrm>
            <a:off x="4671191" y="5791424"/>
            <a:ext cx="902496" cy="835876"/>
          </a:xfrm>
          <a:prstGeom prst="rect">
            <a:avLst/>
          </a:prstGeom>
          <a:noFill/>
          <a:ln w="9525">
            <a:noFill/>
            <a:miter lim="800000"/>
            <a:headEnd/>
            <a:tailEnd/>
          </a:ln>
        </p:spPr>
      </p:pic>
    </p:spTree>
    <p:extLst>
      <p:ext uri="{BB962C8B-B14F-4D97-AF65-F5344CB8AC3E}">
        <p14:creationId xmlns:p14="http://schemas.microsoft.com/office/powerpoint/2010/main" val="389328780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up)">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571480"/>
            <a:ext cx="8643998" cy="714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2171771" y="642918"/>
            <a:ext cx="3900427" cy="584775"/>
          </a:xfrm>
          <a:prstGeom prst="rect">
            <a:avLst/>
          </a:prstGeom>
          <a:noFill/>
        </p:spPr>
        <p:txBody>
          <a:bodyPr wrap="none" rtlCol="0">
            <a:spAutoFit/>
          </a:bodyPr>
          <a:lstStyle/>
          <a:p>
            <a:r>
              <a:rPr lang="es-ES" sz="3200" dirty="0" smtClean="0">
                <a:solidFill>
                  <a:schemeClr val="bg1"/>
                </a:solidFill>
                <a:latin typeface="Arial Black" pitchFamily="34" charset="0"/>
              </a:rPr>
              <a:t>HECHOS 2:14-36</a:t>
            </a:r>
            <a:endParaRPr lang="es-ES" sz="3200" dirty="0">
              <a:solidFill>
                <a:schemeClr val="bg1"/>
              </a:solidFill>
              <a:latin typeface="Arial Black" pitchFamily="34" charset="0"/>
            </a:endParaRPr>
          </a:p>
        </p:txBody>
      </p:sp>
      <p:pic>
        <p:nvPicPr>
          <p:cNvPr id="4" name="3 Imagen" descr="notas 2.gif"/>
          <p:cNvPicPr>
            <a:picLocks noChangeAspect="1"/>
          </p:cNvPicPr>
          <p:nvPr/>
        </p:nvPicPr>
        <p:blipFill>
          <a:blip r:embed="rId3"/>
          <a:stretch>
            <a:fillRect/>
          </a:stretch>
        </p:blipFill>
        <p:spPr>
          <a:xfrm>
            <a:off x="5071218" y="857232"/>
            <a:ext cx="4072782" cy="4500570"/>
          </a:xfrm>
          <a:prstGeom prst="rect">
            <a:avLst/>
          </a:prstGeom>
        </p:spPr>
      </p:pic>
      <p:grpSp>
        <p:nvGrpSpPr>
          <p:cNvPr id="7" name="6 Grupo"/>
          <p:cNvGrpSpPr/>
          <p:nvPr/>
        </p:nvGrpSpPr>
        <p:grpSpPr>
          <a:xfrm>
            <a:off x="214283" y="1312119"/>
            <a:ext cx="5429288" cy="1211341"/>
            <a:chOff x="214283" y="1312119"/>
            <a:chExt cx="5429288" cy="1211341"/>
          </a:xfrm>
        </p:grpSpPr>
        <p:sp>
          <p:nvSpPr>
            <p:cNvPr id="5" name="4 CuadroTexto"/>
            <p:cNvSpPr txBox="1"/>
            <p:nvPr/>
          </p:nvSpPr>
          <p:spPr>
            <a:xfrm>
              <a:off x="214283" y="1312119"/>
              <a:ext cx="5429288" cy="830997"/>
            </a:xfrm>
            <a:prstGeom prst="rect">
              <a:avLst/>
            </a:prstGeom>
            <a:noFill/>
          </p:spPr>
          <p:txBody>
            <a:bodyPr wrap="square" rtlCol="0">
              <a:spAutoFit/>
            </a:bodyPr>
            <a:lstStyle/>
            <a:p>
              <a:pPr algn="ctr"/>
              <a:r>
                <a:rPr lang="es-ES" sz="4800" cap="small" dirty="0" smtClean="0">
                  <a:solidFill>
                    <a:srgbClr val="C00000"/>
                  </a:solidFill>
                  <a:effectLst>
                    <a:outerShdw blurRad="38100" dist="38100" dir="2700000" algn="tl">
                      <a:srgbClr val="000000">
                        <a:alpha val="43137"/>
                      </a:srgbClr>
                    </a:outerShdw>
                  </a:effectLst>
                  <a:latin typeface="Franklin Gothic Medium Cond" panose="020B0606030402020204" pitchFamily="34" charset="0"/>
                </a:rPr>
                <a:t>Mi Bosquejo</a:t>
              </a:r>
              <a:endParaRPr lang="es-ES" sz="4800" cap="small" dirty="0">
                <a:solidFill>
                  <a:srgbClr val="C00000"/>
                </a:solidFill>
                <a:effectLst>
                  <a:outerShdw blurRad="38100" dist="38100" dir="2700000" algn="tl">
                    <a:srgbClr val="000000">
                      <a:alpha val="43137"/>
                    </a:srgbClr>
                  </a:outerShdw>
                </a:effectLst>
                <a:latin typeface="Franklin Gothic Medium Cond" panose="020B0606030402020204" pitchFamily="34" charset="0"/>
              </a:endParaRPr>
            </a:p>
          </p:txBody>
        </p:sp>
        <p:sp>
          <p:nvSpPr>
            <p:cNvPr id="6" name="5 CuadroTexto"/>
            <p:cNvSpPr txBox="1"/>
            <p:nvPr/>
          </p:nvSpPr>
          <p:spPr>
            <a:xfrm>
              <a:off x="285720" y="2000240"/>
              <a:ext cx="5143536" cy="523220"/>
            </a:xfrm>
            <a:prstGeom prst="rect">
              <a:avLst/>
            </a:prstGeom>
            <a:noFill/>
          </p:spPr>
          <p:txBody>
            <a:bodyPr wrap="square" rtlCol="0">
              <a:spAutoFit/>
            </a:bodyPr>
            <a:lstStyle/>
            <a:p>
              <a:pPr algn="ctr"/>
              <a:r>
                <a:rPr lang="es-ES" sz="2800" b="1" i="1" cap="small" dirty="0" smtClean="0">
                  <a:latin typeface="Benguiat Bk BT" pitchFamily="18" charset="0"/>
                </a:rPr>
                <a:t>del gran sermón de Pedro</a:t>
              </a:r>
              <a:endParaRPr lang="es-ES" sz="2800" b="1" i="1" cap="small" dirty="0">
                <a:latin typeface="Benguiat Bk BT" pitchFamily="18" charset="0"/>
              </a:endParaRPr>
            </a:p>
          </p:txBody>
        </p:sp>
      </p:grpSp>
      <p:grpSp>
        <p:nvGrpSpPr>
          <p:cNvPr id="10" name="9 Grupo"/>
          <p:cNvGrpSpPr/>
          <p:nvPr/>
        </p:nvGrpSpPr>
        <p:grpSpPr>
          <a:xfrm>
            <a:off x="285720" y="2571744"/>
            <a:ext cx="4786346" cy="500066"/>
            <a:chOff x="285720" y="2571744"/>
            <a:chExt cx="4786346" cy="500066"/>
          </a:xfrm>
        </p:grpSpPr>
        <p:sp>
          <p:nvSpPr>
            <p:cNvPr id="9" name="8 Rectángulo"/>
            <p:cNvSpPr/>
            <p:nvPr/>
          </p:nvSpPr>
          <p:spPr>
            <a:xfrm>
              <a:off x="285720" y="2571744"/>
              <a:ext cx="4786346" cy="50006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357158" y="2571744"/>
              <a:ext cx="4643470" cy="461665"/>
            </a:xfrm>
            <a:prstGeom prst="rect">
              <a:avLst/>
            </a:prstGeom>
            <a:noFill/>
            <a:ln>
              <a:noFill/>
            </a:ln>
          </p:spPr>
          <p:txBody>
            <a:bodyPr wrap="square" rtlCol="0">
              <a:spAutoFit/>
            </a:bodyPr>
            <a:lstStyle/>
            <a:p>
              <a:pPr algn="ctr"/>
              <a:r>
                <a:rPr lang="es-ES"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rPr>
                <a:t>PASO # 2</a:t>
              </a:r>
              <a:endParaRPr lang="es-ES" sz="2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anose="020B0903020102020204" pitchFamily="34" charset="0"/>
              </a:endParaRPr>
            </a:p>
          </p:txBody>
        </p:sp>
      </p:grpSp>
      <p:sp>
        <p:nvSpPr>
          <p:cNvPr id="11" name="10 CuadroTexto"/>
          <p:cNvSpPr txBox="1"/>
          <p:nvPr/>
        </p:nvSpPr>
        <p:spPr>
          <a:xfrm>
            <a:off x="714373" y="3164775"/>
            <a:ext cx="4572007" cy="1200329"/>
          </a:xfrm>
          <a:prstGeom prst="rect">
            <a:avLst/>
          </a:prstGeom>
          <a:noFill/>
        </p:spPr>
        <p:txBody>
          <a:bodyPr wrap="square">
            <a:spAutoFit/>
          </a:bodyPr>
          <a:lstStyle/>
          <a:p>
            <a:pPr>
              <a:defRPr/>
            </a:pPr>
            <a:r>
              <a:rPr lang="es-ES" sz="2400" dirty="0" smtClean="0">
                <a:effectLst>
                  <a:outerShdw blurRad="38100" dist="38100" dir="2700000" algn="tl">
                    <a:srgbClr val="000000">
                      <a:alpha val="43137"/>
                    </a:srgbClr>
                  </a:outerShdw>
                </a:effectLst>
              </a:rPr>
              <a:t>¿Cuál fue el terrible pecado que dice Pedro que cometieron estas personas? </a:t>
            </a:r>
            <a:endParaRPr lang="en-US" sz="2400" dirty="0">
              <a:effectLst>
                <a:outerShdw blurRad="38100" dist="38100" dir="2700000" algn="tl">
                  <a:srgbClr val="000000">
                    <a:alpha val="43137"/>
                  </a:srgbClr>
                </a:outerShdw>
              </a:effectLst>
            </a:endParaRPr>
          </a:p>
        </p:txBody>
      </p:sp>
      <p:sp>
        <p:nvSpPr>
          <p:cNvPr id="12" name="11 CuadroTexto"/>
          <p:cNvSpPr txBox="1"/>
          <p:nvPr/>
        </p:nvSpPr>
        <p:spPr>
          <a:xfrm>
            <a:off x="285746" y="3062101"/>
            <a:ext cx="357188" cy="584775"/>
          </a:xfrm>
          <a:prstGeom prst="rect">
            <a:avLst/>
          </a:prstGeom>
          <a:noFill/>
        </p:spPr>
        <p:txBody>
          <a:bodyPr>
            <a:spAutoFit/>
          </a:bodyPr>
          <a:lstStyle/>
          <a:p>
            <a:pPr>
              <a:defRPr/>
            </a:pPr>
            <a:r>
              <a:rPr lang="en-US" sz="3200" dirty="0" smtClean="0">
                <a:solidFill>
                  <a:srgbClr val="C00000"/>
                </a:solidFill>
                <a:effectLst>
                  <a:outerShdw blurRad="38100" dist="38100" dir="2700000" algn="tl">
                    <a:srgbClr val="000000">
                      <a:alpha val="43137"/>
                    </a:srgbClr>
                  </a:outerShdw>
                </a:effectLst>
                <a:latin typeface="Wingdings" pitchFamily="2" charset="2"/>
              </a:rPr>
              <a:t>´</a:t>
            </a:r>
            <a:endParaRPr lang="en-US" sz="2400" dirty="0" smtClean="0">
              <a:solidFill>
                <a:srgbClr val="C00000"/>
              </a:solidFill>
              <a:effectLst>
                <a:outerShdw blurRad="38100" dist="38100" dir="2700000" algn="tl">
                  <a:srgbClr val="000000">
                    <a:alpha val="43137"/>
                  </a:srgbClr>
                </a:outerShdw>
              </a:effectLst>
              <a:latin typeface="Wingdings" pitchFamily="2" charset="2"/>
            </a:endParaRPr>
          </a:p>
        </p:txBody>
      </p:sp>
      <p:sp>
        <p:nvSpPr>
          <p:cNvPr id="23" name="22 CuadroTexto"/>
          <p:cNvSpPr txBox="1"/>
          <p:nvPr/>
        </p:nvSpPr>
        <p:spPr>
          <a:xfrm>
            <a:off x="1187624" y="4305290"/>
            <a:ext cx="3363162" cy="707886"/>
          </a:xfrm>
          <a:prstGeom prst="rect">
            <a:avLst/>
          </a:prstGeom>
          <a:noFill/>
        </p:spPr>
        <p:txBody>
          <a:bodyPr wrap="square">
            <a:spAutoFit/>
          </a:bodyPr>
          <a:lstStyle/>
          <a:p>
            <a:pPr algn="ctr">
              <a:defRPr/>
            </a:pPr>
            <a:r>
              <a:rPr lang="es-ES" sz="4000" b="1" dirty="0" smtClean="0">
                <a:effectLst>
                  <a:outerShdw blurRad="38100" dist="38100" dir="2700000" algn="tl">
                    <a:srgbClr val="000000">
                      <a:alpha val="43137"/>
                    </a:srgbClr>
                  </a:outerShdw>
                </a:effectLst>
              </a:rPr>
              <a:t>Hechos 2:36</a:t>
            </a:r>
            <a:endParaRPr lang="es-ES" sz="4000" b="1" dirty="0">
              <a:effectLst>
                <a:outerShdw blurRad="38100" dist="38100" dir="2700000" algn="tl">
                  <a:srgbClr val="000000">
                    <a:alpha val="43137"/>
                  </a:srgbClr>
                </a:outerShdw>
              </a:effectLst>
            </a:endParaRPr>
          </a:p>
        </p:txBody>
      </p:sp>
      <p:pic>
        <p:nvPicPr>
          <p:cNvPr id="25" name="Picture 1027" descr="Biblia - 71"/>
          <p:cNvPicPr>
            <a:picLocks noChangeAspect="1" noChangeArrowheads="1"/>
          </p:cNvPicPr>
          <p:nvPr/>
        </p:nvPicPr>
        <p:blipFill>
          <a:blip r:embed="rId4" cstate="print"/>
          <a:srcRect/>
          <a:stretch>
            <a:fillRect/>
          </a:stretch>
        </p:blipFill>
        <p:spPr bwMode="auto">
          <a:xfrm>
            <a:off x="5947402" y="5829562"/>
            <a:ext cx="902496" cy="835876"/>
          </a:xfrm>
          <a:prstGeom prst="rect">
            <a:avLst/>
          </a:prstGeom>
          <a:noFill/>
          <a:ln w="9525">
            <a:noFill/>
            <a:miter lim="800000"/>
            <a:headEnd/>
            <a:tailEnd/>
          </a:ln>
        </p:spPr>
      </p:pic>
      <p:sp>
        <p:nvSpPr>
          <p:cNvPr id="24" name="23 CuadroTexto"/>
          <p:cNvSpPr txBox="1"/>
          <p:nvPr/>
        </p:nvSpPr>
        <p:spPr>
          <a:xfrm>
            <a:off x="357158" y="4892967"/>
            <a:ext cx="6015042" cy="1815882"/>
          </a:xfrm>
          <a:prstGeom prst="rect">
            <a:avLst/>
          </a:prstGeom>
          <a:noFill/>
        </p:spPr>
        <p:txBody>
          <a:bodyPr wrap="square">
            <a:spAutoFit/>
          </a:bodyPr>
          <a:lstStyle/>
          <a:p>
            <a:pPr marL="539750" indent="-539750"/>
            <a:r>
              <a:rPr lang="es-CO" sz="2800" dirty="0"/>
              <a:t>36  Sepa, pues, ciertísimamente </a:t>
            </a:r>
            <a:r>
              <a:rPr lang="es-CO" sz="2800" dirty="0">
                <a:effectLst>
                  <a:glow rad="101600">
                    <a:schemeClr val="bg1">
                      <a:alpha val="60000"/>
                    </a:schemeClr>
                  </a:glow>
                </a:effectLst>
              </a:rPr>
              <a:t>toda la </a:t>
            </a:r>
            <a:r>
              <a:rPr lang="es-CO" sz="2800" dirty="0"/>
              <a:t>casa de Israel, que a este Jesús a quien vosotros crucificasteis, Dios le ha hecho Señor y Cristo. </a:t>
            </a:r>
          </a:p>
        </p:txBody>
      </p:sp>
    </p:spTree>
    <p:extLst>
      <p:ext uri="{BB962C8B-B14F-4D97-AF65-F5344CB8AC3E}">
        <p14:creationId xmlns:p14="http://schemas.microsoft.com/office/powerpoint/2010/main" val="213864872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trips(downLeft)">
                                      <p:cBhvr>
                                        <p:cTn id="18" dur="500"/>
                                        <p:tgtEl>
                                          <p:spTgt spid="25"/>
                                        </p:tgtEl>
                                      </p:cBhvr>
                                    </p:animEffect>
                                  </p:childTnLst>
                                </p:cTn>
                              </p:par>
                            </p:childTnLst>
                          </p:cTn>
                        </p:par>
                        <p:par>
                          <p:cTn id="19" fill="hold">
                            <p:stCondLst>
                              <p:cond delay="500"/>
                            </p:stCondLst>
                            <p:childTnLst>
                              <p:par>
                                <p:cTn id="20" presetID="16" presetClass="entr" presetSubtype="37"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out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up)">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3" grpId="0"/>
      <p:bldP spid="24"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571480"/>
            <a:ext cx="8643998" cy="714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2171771" y="642918"/>
            <a:ext cx="3900427" cy="584775"/>
          </a:xfrm>
          <a:prstGeom prst="rect">
            <a:avLst/>
          </a:prstGeom>
          <a:noFill/>
        </p:spPr>
        <p:txBody>
          <a:bodyPr wrap="none" rtlCol="0">
            <a:spAutoFit/>
          </a:bodyPr>
          <a:lstStyle/>
          <a:p>
            <a:r>
              <a:rPr lang="es-ES" sz="3200" dirty="0" smtClean="0">
                <a:solidFill>
                  <a:schemeClr val="bg1"/>
                </a:solidFill>
                <a:latin typeface="Arial Black" pitchFamily="34" charset="0"/>
              </a:rPr>
              <a:t>HECHOS 2:27-41</a:t>
            </a:r>
            <a:endParaRPr lang="es-ES" sz="3200" dirty="0">
              <a:solidFill>
                <a:schemeClr val="bg1"/>
              </a:solidFill>
              <a:latin typeface="Arial Black" pitchFamily="34" charset="0"/>
            </a:endParaRPr>
          </a:p>
        </p:txBody>
      </p:sp>
      <p:pic>
        <p:nvPicPr>
          <p:cNvPr id="23" name="22 Imagen" descr="cara_02.gif"/>
          <p:cNvPicPr>
            <a:picLocks noChangeAspect="1"/>
          </p:cNvPicPr>
          <p:nvPr/>
        </p:nvPicPr>
        <p:blipFill>
          <a:blip r:embed="rId3"/>
          <a:stretch>
            <a:fillRect/>
          </a:stretch>
        </p:blipFill>
        <p:spPr>
          <a:xfrm>
            <a:off x="6762779" y="1214422"/>
            <a:ext cx="1952625" cy="2543175"/>
          </a:xfrm>
          <a:prstGeom prst="rect">
            <a:avLst/>
          </a:prstGeom>
        </p:spPr>
      </p:pic>
      <p:grpSp>
        <p:nvGrpSpPr>
          <p:cNvPr id="28" name="27 Grupo"/>
          <p:cNvGrpSpPr/>
          <p:nvPr/>
        </p:nvGrpSpPr>
        <p:grpSpPr>
          <a:xfrm>
            <a:off x="500034" y="1454995"/>
            <a:ext cx="6286544" cy="1548766"/>
            <a:chOff x="214282" y="1454995"/>
            <a:chExt cx="6286544" cy="1548766"/>
          </a:xfrm>
        </p:grpSpPr>
        <p:sp>
          <p:nvSpPr>
            <p:cNvPr id="24" name="23 CuadroTexto"/>
            <p:cNvSpPr txBox="1"/>
            <p:nvPr/>
          </p:nvSpPr>
          <p:spPr>
            <a:xfrm>
              <a:off x="214282" y="1454995"/>
              <a:ext cx="6072230" cy="830997"/>
            </a:xfrm>
            <a:prstGeom prst="rect">
              <a:avLst/>
            </a:prstGeom>
            <a:noFill/>
          </p:spPr>
          <p:txBody>
            <a:bodyPr wrap="none" rtlCol="0">
              <a:prstTxWarp prst="textPlain">
                <a:avLst/>
              </a:prstTxWarp>
              <a:spAutoFit/>
            </a:bodyPr>
            <a:lstStyle/>
            <a:p>
              <a:r>
                <a:rPr lang="es-ES" sz="4800" b="1" i="1" cap="small"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¡Reacciones!</a:t>
              </a:r>
              <a:endParaRPr lang="es-ES" sz="4800" b="1" i="1" cap="small"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24 CuadroTexto"/>
            <p:cNvSpPr txBox="1"/>
            <p:nvPr/>
          </p:nvSpPr>
          <p:spPr>
            <a:xfrm>
              <a:off x="1928794" y="2357430"/>
              <a:ext cx="4572032" cy="646331"/>
            </a:xfrm>
            <a:prstGeom prst="rect">
              <a:avLst/>
            </a:prstGeom>
            <a:noFill/>
          </p:spPr>
          <p:txBody>
            <a:bodyPr wrap="square" rtlCol="0">
              <a:spAutoFit/>
            </a:bodyPr>
            <a:lstStyle/>
            <a:p>
              <a:pPr algn="r"/>
              <a:r>
                <a:rPr lang="es-ES" dirty="0" smtClean="0">
                  <a:effectLst>
                    <a:outerShdw blurRad="38100" dist="38100" dir="2700000" algn="tl">
                      <a:srgbClr val="000000">
                        <a:alpha val="43137"/>
                      </a:srgbClr>
                    </a:outerShdw>
                  </a:effectLst>
                </a:rPr>
                <a:t>¿Esta Audiencia de Personas </a:t>
              </a:r>
            </a:p>
            <a:p>
              <a:pPr algn="r"/>
              <a:r>
                <a:rPr lang="es-ES" dirty="0" smtClean="0">
                  <a:effectLst>
                    <a:outerShdw blurRad="38100" dist="38100" dir="2700000" algn="tl">
                      <a:srgbClr val="000000">
                        <a:alpha val="43137"/>
                      </a:srgbClr>
                    </a:outerShdw>
                  </a:effectLst>
                </a:rPr>
                <a:t>Perdidas Que Pensó del Sermón de Pedro?</a:t>
              </a:r>
              <a:endParaRPr lang="es-ES" dirty="0">
                <a:effectLst>
                  <a:outerShdw blurRad="38100" dist="38100" dir="2700000" algn="tl">
                    <a:srgbClr val="000000">
                      <a:alpha val="43137"/>
                    </a:srgbClr>
                  </a:outerShdw>
                </a:effectLst>
              </a:endParaRPr>
            </a:p>
          </p:txBody>
        </p:sp>
        <p:cxnSp>
          <p:nvCxnSpPr>
            <p:cNvPr id="27" name="26 Conector recto"/>
            <p:cNvCxnSpPr/>
            <p:nvPr/>
          </p:nvCxnSpPr>
          <p:spPr>
            <a:xfrm>
              <a:off x="214282" y="2570156"/>
              <a:ext cx="350046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8 CuadroTexto"/>
          <p:cNvSpPr txBox="1"/>
          <p:nvPr/>
        </p:nvSpPr>
        <p:spPr>
          <a:xfrm>
            <a:off x="1000100" y="3093554"/>
            <a:ext cx="3363162" cy="769441"/>
          </a:xfrm>
          <a:prstGeom prst="rect">
            <a:avLst/>
          </a:prstGeom>
          <a:noFill/>
        </p:spPr>
        <p:txBody>
          <a:bodyPr wrap="square">
            <a:spAutoFit/>
          </a:bodyPr>
          <a:lstStyle/>
          <a:p>
            <a:pPr algn="r">
              <a:defRPr/>
            </a:pPr>
            <a:r>
              <a:rPr lang="es-ES" sz="4400" b="1" dirty="0" smtClean="0">
                <a:effectLst>
                  <a:outerShdw blurRad="38100" dist="38100" dir="2700000" algn="tl">
                    <a:srgbClr val="000000">
                      <a:alpha val="43137"/>
                    </a:srgbClr>
                  </a:outerShdw>
                </a:effectLst>
              </a:rPr>
              <a:t>Hechos 2:37</a:t>
            </a:r>
            <a:endParaRPr lang="es-ES" sz="4400" b="1" dirty="0">
              <a:effectLst>
                <a:outerShdw blurRad="38100" dist="38100" dir="2700000" algn="tl">
                  <a:srgbClr val="000000">
                    <a:alpha val="43137"/>
                  </a:srgbClr>
                </a:outerShdw>
              </a:effectLst>
            </a:endParaRPr>
          </a:p>
        </p:txBody>
      </p:sp>
      <p:sp>
        <p:nvSpPr>
          <p:cNvPr id="10" name="9 CuadroTexto"/>
          <p:cNvSpPr txBox="1"/>
          <p:nvPr/>
        </p:nvSpPr>
        <p:spPr>
          <a:xfrm>
            <a:off x="323528" y="3846527"/>
            <a:ext cx="4177034" cy="2246769"/>
          </a:xfrm>
          <a:prstGeom prst="rect">
            <a:avLst/>
          </a:prstGeom>
          <a:noFill/>
        </p:spPr>
        <p:txBody>
          <a:bodyPr wrap="square">
            <a:spAutoFit/>
          </a:bodyPr>
          <a:lstStyle/>
          <a:p>
            <a:pPr indent="180975"/>
            <a:r>
              <a:rPr lang="es-ES" sz="2800" baseline="30000" dirty="0" smtClean="0"/>
              <a:t>37</a:t>
            </a:r>
            <a:r>
              <a:rPr lang="es-ES" sz="2800" dirty="0" smtClean="0"/>
              <a:t>Al oír esto, se compungieron de corazón, y dijeron a Pedro y a los otros apóstoles: Varones hermanos, ¿qué haremos?</a:t>
            </a:r>
          </a:p>
        </p:txBody>
      </p:sp>
      <p:pic>
        <p:nvPicPr>
          <p:cNvPr id="11" name="Picture 1027" descr="Biblia - 71"/>
          <p:cNvPicPr>
            <a:picLocks noChangeAspect="1" noChangeArrowheads="1"/>
          </p:cNvPicPr>
          <p:nvPr/>
        </p:nvPicPr>
        <p:blipFill>
          <a:blip r:embed="rId4" cstate="print"/>
          <a:srcRect/>
          <a:stretch>
            <a:fillRect/>
          </a:stretch>
        </p:blipFill>
        <p:spPr bwMode="auto">
          <a:xfrm>
            <a:off x="142844" y="2225675"/>
            <a:ext cx="1376363" cy="1274763"/>
          </a:xfrm>
          <a:prstGeom prst="rect">
            <a:avLst/>
          </a:prstGeom>
          <a:noFill/>
          <a:ln w="9525">
            <a:noFill/>
            <a:miter lim="800000"/>
            <a:headEnd/>
            <a:tailEnd/>
          </a:ln>
        </p:spPr>
      </p:pic>
      <p:cxnSp>
        <p:nvCxnSpPr>
          <p:cNvPr id="13" name="12 Conector recto"/>
          <p:cNvCxnSpPr/>
          <p:nvPr/>
        </p:nvCxnSpPr>
        <p:spPr>
          <a:xfrm rot="5400000">
            <a:off x="3143240" y="4857760"/>
            <a:ext cx="2857520" cy="1588"/>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4642868" y="3714752"/>
            <a:ext cx="577204" cy="646331"/>
          </a:xfrm>
          <a:prstGeom prst="rect">
            <a:avLst/>
          </a:prstGeom>
          <a:noFill/>
        </p:spPr>
        <p:txBody>
          <a:bodyPr wrap="square">
            <a:spAutoFit/>
          </a:bodyPr>
          <a:lstStyle/>
          <a:p>
            <a:pPr>
              <a:defRPr/>
            </a:pPr>
            <a:r>
              <a:rPr lang="en-US" sz="3600" dirty="0">
                <a:solidFill>
                  <a:srgbClr val="C00000"/>
                </a:solidFill>
                <a:effectLst>
                  <a:outerShdw blurRad="38100" dist="38100" dir="2700000" algn="tl">
                    <a:srgbClr val="000000">
                      <a:alpha val="43137"/>
                    </a:srgbClr>
                  </a:outerShdw>
                </a:effectLst>
                <a:latin typeface="Wingdings" pitchFamily="2" charset="2"/>
              </a:rPr>
              <a:t>´</a:t>
            </a:r>
            <a:endParaRPr lang="en-US" sz="2800" dirty="0">
              <a:solidFill>
                <a:srgbClr val="C00000"/>
              </a:solidFill>
              <a:effectLst>
                <a:outerShdw blurRad="38100" dist="38100" dir="2700000" algn="tl">
                  <a:srgbClr val="000000">
                    <a:alpha val="43137"/>
                  </a:srgbClr>
                </a:outerShdw>
              </a:effectLst>
              <a:latin typeface="Wingdings" pitchFamily="2" charset="2"/>
            </a:endParaRPr>
          </a:p>
        </p:txBody>
      </p:sp>
      <p:sp>
        <p:nvSpPr>
          <p:cNvPr id="15" name="14 CuadroTexto"/>
          <p:cNvSpPr txBox="1"/>
          <p:nvPr/>
        </p:nvSpPr>
        <p:spPr>
          <a:xfrm>
            <a:off x="5072064" y="3699029"/>
            <a:ext cx="3643315" cy="830997"/>
          </a:xfrm>
          <a:prstGeom prst="rect">
            <a:avLst/>
          </a:prstGeom>
          <a:noFill/>
        </p:spPr>
        <p:txBody>
          <a:bodyPr wrap="square">
            <a:spAutoFit/>
          </a:bodyPr>
          <a:lstStyle/>
          <a:p>
            <a:pPr>
              <a:defRPr/>
            </a:pPr>
            <a:r>
              <a:rPr lang="es-ES" sz="2400" dirty="0" smtClean="0">
                <a:effectLst>
                  <a:outerShdw blurRad="38100" dist="38100" dir="2700000" algn="tl">
                    <a:srgbClr val="000000">
                      <a:alpha val="43137"/>
                    </a:srgbClr>
                  </a:outerShdw>
                </a:effectLst>
                <a:latin typeface="Georgia" panose="02040502050405020303" pitchFamily="18" charset="0"/>
              </a:rPr>
              <a:t>¿Piensa usted que le creyeron?</a:t>
            </a:r>
            <a:endParaRPr lang="en-US" sz="2400" dirty="0">
              <a:effectLst>
                <a:outerShdw blurRad="38100" dist="38100" dir="2700000" algn="tl">
                  <a:srgbClr val="000000">
                    <a:alpha val="43137"/>
                  </a:srgbClr>
                </a:outerShdw>
              </a:effectLst>
              <a:latin typeface="Georgia" panose="02040502050405020303" pitchFamily="18" charset="0"/>
            </a:endParaRPr>
          </a:p>
        </p:txBody>
      </p:sp>
      <p:sp>
        <p:nvSpPr>
          <p:cNvPr id="16" name="15 CuadroTexto"/>
          <p:cNvSpPr txBox="1"/>
          <p:nvPr/>
        </p:nvSpPr>
        <p:spPr>
          <a:xfrm>
            <a:off x="4644008" y="4567178"/>
            <a:ext cx="577204" cy="646331"/>
          </a:xfrm>
          <a:prstGeom prst="rect">
            <a:avLst/>
          </a:prstGeom>
          <a:noFill/>
        </p:spPr>
        <p:txBody>
          <a:bodyPr wrap="square">
            <a:spAutoFit/>
          </a:bodyPr>
          <a:lstStyle/>
          <a:p>
            <a:pPr>
              <a:defRPr/>
            </a:pPr>
            <a:r>
              <a:rPr lang="en-US" sz="3600" dirty="0">
                <a:solidFill>
                  <a:srgbClr val="C00000"/>
                </a:solidFill>
                <a:effectLst>
                  <a:outerShdw blurRad="38100" dist="38100" dir="2700000" algn="tl">
                    <a:srgbClr val="000000">
                      <a:alpha val="43137"/>
                    </a:srgbClr>
                  </a:outerShdw>
                </a:effectLst>
                <a:latin typeface="Wingdings" pitchFamily="2" charset="2"/>
              </a:rPr>
              <a:t>´</a:t>
            </a:r>
          </a:p>
        </p:txBody>
      </p:sp>
      <p:sp>
        <p:nvSpPr>
          <p:cNvPr id="17" name="16 CuadroTexto"/>
          <p:cNvSpPr txBox="1"/>
          <p:nvPr/>
        </p:nvSpPr>
        <p:spPr>
          <a:xfrm>
            <a:off x="5072064" y="4638615"/>
            <a:ext cx="3643315" cy="1569660"/>
          </a:xfrm>
          <a:prstGeom prst="rect">
            <a:avLst/>
          </a:prstGeom>
          <a:noFill/>
        </p:spPr>
        <p:txBody>
          <a:bodyPr wrap="square">
            <a:spAutoFit/>
          </a:bodyPr>
          <a:lstStyle/>
          <a:p>
            <a:pPr>
              <a:defRPr/>
            </a:pPr>
            <a:r>
              <a:rPr lang="es-ES" sz="2400" dirty="0" smtClean="0">
                <a:effectLst>
                  <a:outerShdw blurRad="38100" dist="38100" dir="2700000" algn="tl">
                    <a:srgbClr val="000000">
                      <a:alpha val="43137"/>
                    </a:srgbClr>
                  </a:outerShdw>
                </a:effectLst>
                <a:latin typeface="Georgia" panose="02040502050405020303" pitchFamily="18" charset="0"/>
              </a:rPr>
              <a:t>¿Piensa usted que creyeron que eran verdad todas las cosas que él dijo acerca de Jesús? </a:t>
            </a:r>
            <a:endParaRPr lang="en-US" sz="240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44415531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up)">
                                      <p:cBhvr>
                                        <p:cTn id="16" dur="500"/>
                                        <p:tgtEl>
                                          <p:spTgt spid="10">
                                            <p:txEl>
                                              <p:pRg st="0" end="0"/>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bldLvl="4"/>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571480"/>
            <a:ext cx="8643998" cy="714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2171771" y="642918"/>
            <a:ext cx="3900427" cy="584775"/>
          </a:xfrm>
          <a:prstGeom prst="rect">
            <a:avLst/>
          </a:prstGeom>
          <a:noFill/>
        </p:spPr>
        <p:txBody>
          <a:bodyPr wrap="none" rtlCol="0">
            <a:spAutoFit/>
          </a:bodyPr>
          <a:lstStyle/>
          <a:p>
            <a:r>
              <a:rPr lang="es-ES" sz="3200" dirty="0" smtClean="0">
                <a:solidFill>
                  <a:schemeClr val="bg1"/>
                </a:solidFill>
                <a:latin typeface="Arial Black" pitchFamily="34" charset="0"/>
              </a:rPr>
              <a:t>HECHOS 2:27-41</a:t>
            </a:r>
            <a:endParaRPr lang="es-ES" sz="3200" dirty="0">
              <a:solidFill>
                <a:schemeClr val="bg1"/>
              </a:solidFill>
              <a:latin typeface="Arial Black" pitchFamily="34" charset="0"/>
            </a:endParaRPr>
          </a:p>
        </p:txBody>
      </p:sp>
      <p:pic>
        <p:nvPicPr>
          <p:cNvPr id="23" name="22 Imagen" descr="cara_02.gif"/>
          <p:cNvPicPr>
            <a:picLocks noChangeAspect="1"/>
          </p:cNvPicPr>
          <p:nvPr/>
        </p:nvPicPr>
        <p:blipFill>
          <a:blip r:embed="rId3"/>
          <a:stretch>
            <a:fillRect/>
          </a:stretch>
        </p:blipFill>
        <p:spPr>
          <a:xfrm>
            <a:off x="6762779" y="1214422"/>
            <a:ext cx="1952625" cy="2543175"/>
          </a:xfrm>
          <a:prstGeom prst="rect">
            <a:avLst/>
          </a:prstGeom>
        </p:spPr>
      </p:pic>
      <p:grpSp>
        <p:nvGrpSpPr>
          <p:cNvPr id="4" name="27 Grupo"/>
          <p:cNvGrpSpPr/>
          <p:nvPr/>
        </p:nvGrpSpPr>
        <p:grpSpPr>
          <a:xfrm>
            <a:off x="500034" y="1454995"/>
            <a:ext cx="6286544" cy="1548766"/>
            <a:chOff x="214282" y="1454995"/>
            <a:chExt cx="6286544" cy="1548766"/>
          </a:xfrm>
        </p:grpSpPr>
        <p:sp>
          <p:nvSpPr>
            <p:cNvPr id="24" name="23 CuadroTexto"/>
            <p:cNvSpPr txBox="1"/>
            <p:nvPr/>
          </p:nvSpPr>
          <p:spPr>
            <a:xfrm>
              <a:off x="214282" y="1454995"/>
              <a:ext cx="6072230" cy="830997"/>
            </a:xfrm>
            <a:prstGeom prst="rect">
              <a:avLst/>
            </a:prstGeom>
            <a:noFill/>
          </p:spPr>
          <p:txBody>
            <a:bodyPr wrap="none" rtlCol="0">
              <a:prstTxWarp prst="textPlain">
                <a:avLst/>
              </a:prstTxWarp>
              <a:spAutoFit/>
            </a:bodyPr>
            <a:lstStyle/>
            <a:p>
              <a:r>
                <a:rPr lang="es-ES" sz="4800" b="1" i="1" cap="small"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¡Reacciones!</a:t>
              </a:r>
              <a:endParaRPr lang="es-ES" sz="4800" b="1" i="1" cap="small"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24 CuadroTexto"/>
            <p:cNvSpPr txBox="1"/>
            <p:nvPr/>
          </p:nvSpPr>
          <p:spPr>
            <a:xfrm>
              <a:off x="1928794" y="2357430"/>
              <a:ext cx="4572032" cy="646331"/>
            </a:xfrm>
            <a:prstGeom prst="rect">
              <a:avLst/>
            </a:prstGeom>
            <a:noFill/>
          </p:spPr>
          <p:txBody>
            <a:bodyPr wrap="square" rtlCol="0">
              <a:spAutoFit/>
            </a:bodyPr>
            <a:lstStyle/>
            <a:p>
              <a:pPr algn="r"/>
              <a:r>
                <a:rPr lang="es-ES" dirty="0" smtClean="0">
                  <a:effectLst>
                    <a:outerShdw blurRad="38100" dist="38100" dir="2700000" algn="tl">
                      <a:srgbClr val="000000">
                        <a:alpha val="43137"/>
                      </a:srgbClr>
                    </a:outerShdw>
                  </a:effectLst>
                </a:rPr>
                <a:t>¿Esta Audiencia de Personas </a:t>
              </a:r>
            </a:p>
            <a:p>
              <a:pPr algn="r"/>
              <a:r>
                <a:rPr lang="es-ES" dirty="0" smtClean="0">
                  <a:effectLst>
                    <a:outerShdw blurRad="38100" dist="38100" dir="2700000" algn="tl">
                      <a:srgbClr val="000000">
                        <a:alpha val="43137"/>
                      </a:srgbClr>
                    </a:outerShdw>
                  </a:effectLst>
                </a:rPr>
                <a:t>Perdidas Que Pensó del Sermón de Pedro?</a:t>
              </a:r>
              <a:endParaRPr lang="es-ES" dirty="0">
                <a:effectLst>
                  <a:outerShdw blurRad="38100" dist="38100" dir="2700000" algn="tl">
                    <a:srgbClr val="000000">
                      <a:alpha val="43137"/>
                    </a:srgbClr>
                  </a:outerShdw>
                </a:effectLst>
              </a:endParaRPr>
            </a:p>
          </p:txBody>
        </p:sp>
        <p:cxnSp>
          <p:nvCxnSpPr>
            <p:cNvPr id="27" name="26 Conector recto"/>
            <p:cNvCxnSpPr/>
            <p:nvPr/>
          </p:nvCxnSpPr>
          <p:spPr>
            <a:xfrm>
              <a:off x="214282" y="2570156"/>
              <a:ext cx="350046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8 CuadroTexto"/>
          <p:cNvSpPr txBox="1"/>
          <p:nvPr/>
        </p:nvSpPr>
        <p:spPr>
          <a:xfrm>
            <a:off x="1000100" y="3093554"/>
            <a:ext cx="3363162" cy="646331"/>
          </a:xfrm>
          <a:prstGeom prst="rect">
            <a:avLst/>
          </a:prstGeom>
          <a:noFill/>
        </p:spPr>
        <p:txBody>
          <a:bodyPr wrap="square">
            <a:spAutoFit/>
          </a:bodyPr>
          <a:lstStyle/>
          <a:p>
            <a:pPr algn="r">
              <a:defRPr/>
            </a:pPr>
            <a:r>
              <a:rPr lang="es-ES" sz="3600" b="1" dirty="0" smtClean="0">
                <a:effectLst>
                  <a:outerShdw blurRad="38100" dist="38100" dir="2700000" algn="tl">
                    <a:srgbClr val="000000">
                      <a:alpha val="43137"/>
                    </a:srgbClr>
                  </a:outerShdw>
                </a:effectLst>
              </a:rPr>
              <a:t>Hechos 2:37-38</a:t>
            </a:r>
            <a:endParaRPr lang="es-ES" sz="3600" b="1" dirty="0">
              <a:effectLst>
                <a:outerShdw blurRad="38100" dist="38100" dir="2700000" algn="tl">
                  <a:srgbClr val="000000">
                    <a:alpha val="43137"/>
                  </a:srgbClr>
                </a:outerShdw>
              </a:effectLst>
            </a:endParaRPr>
          </a:p>
        </p:txBody>
      </p:sp>
      <p:sp>
        <p:nvSpPr>
          <p:cNvPr id="10" name="9 CuadroTexto"/>
          <p:cNvSpPr txBox="1"/>
          <p:nvPr/>
        </p:nvSpPr>
        <p:spPr>
          <a:xfrm>
            <a:off x="323528" y="3645024"/>
            <a:ext cx="4039734" cy="1323439"/>
          </a:xfrm>
          <a:prstGeom prst="rect">
            <a:avLst/>
          </a:prstGeom>
          <a:noFill/>
        </p:spPr>
        <p:txBody>
          <a:bodyPr wrap="square">
            <a:spAutoFit/>
          </a:bodyPr>
          <a:lstStyle/>
          <a:p>
            <a:pPr indent="180975"/>
            <a:r>
              <a:rPr lang="es-ES" sz="2000" baseline="30000" dirty="0" smtClean="0"/>
              <a:t>37</a:t>
            </a:r>
            <a:r>
              <a:rPr lang="es-ES" sz="2000" dirty="0" smtClean="0"/>
              <a:t>Al oír esto, se compungieron de corazón, y dijeron a Pedro y a los otros apóstoles: Varones hermanos, ¿qué haremos?</a:t>
            </a:r>
          </a:p>
        </p:txBody>
      </p:sp>
      <p:pic>
        <p:nvPicPr>
          <p:cNvPr id="11" name="Picture 1027" descr="Biblia - 71"/>
          <p:cNvPicPr>
            <a:picLocks noChangeAspect="1" noChangeArrowheads="1"/>
          </p:cNvPicPr>
          <p:nvPr/>
        </p:nvPicPr>
        <p:blipFill>
          <a:blip r:embed="rId4" cstate="print"/>
          <a:srcRect/>
          <a:stretch>
            <a:fillRect/>
          </a:stretch>
        </p:blipFill>
        <p:spPr bwMode="auto">
          <a:xfrm>
            <a:off x="142844" y="2225675"/>
            <a:ext cx="1376363" cy="1274763"/>
          </a:xfrm>
          <a:prstGeom prst="rect">
            <a:avLst/>
          </a:prstGeom>
          <a:noFill/>
          <a:ln w="9525">
            <a:noFill/>
            <a:miter lim="800000"/>
            <a:headEnd/>
            <a:tailEnd/>
          </a:ln>
        </p:spPr>
      </p:pic>
      <p:cxnSp>
        <p:nvCxnSpPr>
          <p:cNvPr id="13" name="12 Conector recto"/>
          <p:cNvCxnSpPr/>
          <p:nvPr/>
        </p:nvCxnSpPr>
        <p:spPr>
          <a:xfrm rot="5400000">
            <a:off x="3143240" y="4857760"/>
            <a:ext cx="2857520" cy="1588"/>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395536" y="4941168"/>
            <a:ext cx="3967726" cy="1631216"/>
          </a:xfrm>
          <a:prstGeom prst="rect">
            <a:avLst/>
          </a:prstGeom>
          <a:noFill/>
        </p:spPr>
        <p:txBody>
          <a:bodyPr wrap="square">
            <a:spAutoFit/>
          </a:bodyPr>
          <a:lstStyle/>
          <a:p>
            <a:pPr indent="180975"/>
            <a:r>
              <a:rPr lang="es-ES" sz="2000" baseline="30000" dirty="0" smtClean="0"/>
              <a:t>38</a:t>
            </a:r>
            <a:r>
              <a:rPr lang="es-ES" sz="2000" dirty="0" smtClean="0"/>
              <a:t>Pedro les dijo: Arrepentíos, y bautícese cada uno de vosotros en el nombre de Jesucristo para perdón de los pecados; y recibiréis el don del Espíritu Santo.</a:t>
            </a:r>
          </a:p>
        </p:txBody>
      </p:sp>
      <p:sp>
        <p:nvSpPr>
          <p:cNvPr id="19" name="18 CuadroTexto"/>
          <p:cNvSpPr txBox="1"/>
          <p:nvPr/>
        </p:nvSpPr>
        <p:spPr>
          <a:xfrm>
            <a:off x="4714876" y="3620160"/>
            <a:ext cx="357187" cy="523220"/>
          </a:xfrm>
          <a:prstGeom prst="rect">
            <a:avLst/>
          </a:prstGeom>
          <a:noFill/>
        </p:spPr>
        <p:txBody>
          <a:bodyPr>
            <a:spAutoFit/>
          </a:bodyPr>
          <a:lstStyle/>
          <a:p>
            <a:pPr>
              <a:defRPr/>
            </a:pPr>
            <a:r>
              <a:rPr lang="en-US" sz="2800" dirty="0">
                <a:solidFill>
                  <a:srgbClr val="C00000"/>
                </a:solidFill>
                <a:effectLst>
                  <a:outerShdw blurRad="38100" dist="38100" dir="2700000" algn="tl">
                    <a:srgbClr val="000000">
                      <a:alpha val="43137"/>
                    </a:srgbClr>
                  </a:outerShdw>
                </a:effectLst>
                <a:latin typeface="Wingdings" pitchFamily="2" charset="2"/>
              </a:rPr>
              <a:t>´</a:t>
            </a:r>
          </a:p>
        </p:txBody>
      </p:sp>
      <p:sp>
        <p:nvSpPr>
          <p:cNvPr id="20" name="19 CuadroTexto"/>
          <p:cNvSpPr txBox="1"/>
          <p:nvPr/>
        </p:nvSpPr>
        <p:spPr>
          <a:xfrm>
            <a:off x="5072064" y="3691597"/>
            <a:ext cx="3643315" cy="646331"/>
          </a:xfrm>
          <a:prstGeom prst="rect">
            <a:avLst/>
          </a:prstGeom>
          <a:noFill/>
        </p:spPr>
        <p:txBody>
          <a:bodyPr wrap="square">
            <a:spAutoFit/>
          </a:bodyPr>
          <a:lstStyle/>
          <a:p>
            <a:pPr>
              <a:defRPr/>
            </a:pPr>
            <a:r>
              <a:rPr lang="es-ES" dirty="0" smtClean="0">
                <a:effectLst>
                  <a:outerShdw blurRad="38100" dist="38100" dir="2700000" algn="tl">
                    <a:srgbClr val="000000">
                      <a:alpha val="43137"/>
                    </a:srgbClr>
                  </a:outerShdw>
                </a:effectLst>
                <a:latin typeface="Georgia" panose="02040502050405020303" pitchFamily="18" charset="0"/>
              </a:rPr>
              <a:t>¿Qué pregunta importante le hicieron estas personas a Pedro?</a:t>
            </a:r>
            <a:endParaRPr lang="en-US" dirty="0">
              <a:effectLst>
                <a:outerShdw blurRad="38100" dist="38100" dir="2700000" algn="tl">
                  <a:srgbClr val="000000">
                    <a:alpha val="43137"/>
                  </a:srgbClr>
                </a:outerShdw>
              </a:effectLst>
              <a:latin typeface="Georgia" panose="02040502050405020303" pitchFamily="18" charset="0"/>
            </a:endParaRPr>
          </a:p>
        </p:txBody>
      </p:sp>
      <p:sp>
        <p:nvSpPr>
          <p:cNvPr id="21" name="20 CuadroTexto"/>
          <p:cNvSpPr txBox="1"/>
          <p:nvPr/>
        </p:nvSpPr>
        <p:spPr>
          <a:xfrm>
            <a:off x="4714876" y="4211430"/>
            <a:ext cx="357187" cy="523220"/>
          </a:xfrm>
          <a:prstGeom prst="rect">
            <a:avLst/>
          </a:prstGeom>
          <a:noFill/>
        </p:spPr>
        <p:txBody>
          <a:bodyPr>
            <a:spAutoFit/>
          </a:bodyPr>
          <a:lstStyle/>
          <a:p>
            <a:pPr>
              <a:defRPr/>
            </a:pPr>
            <a:r>
              <a:rPr lang="en-US" sz="2800" dirty="0">
                <a:solidFill>
                  <a:srgbClr val="C00000"/>
                </a:solidFill>
                <a:effectLst>
                  <a:outerShdw blurRad="38100" dist="38100" dir="2700000" algn="tl">
                    <a:srgbClr val="000000">
                      <a:alpha val="43137"/>
                    </a:srgbClr>
                  </a:outerShdw>
                </a:effectLst>
                <a:latin typeface="Wingdings" pitchFamily="2" charset="2"/>
              </a:rPr>
              <a:t>´</a:t>
            </a:r>
          </a:p>
        </p:txBody>
      </p:sp>
      <p:sp>
        <p:nvSpPr>
          <p:cNvPr id="22" name="21 CuadroTexto"/>
          <p:cNvSpPr txBox="1"/>
          <p:nvPr/>
        </p:nvSpPr>
        <p:spPr>
          <a:xfrm>
            <a:off x="5072064" y="4282867"/>
            <a:ext cx="3643315" cy="646331"/>
          </a:xfrm>
          <a:prstGeom prst="rect">
            <a:avLst/>
          </a:prstGeom>
          <a:noFill/>
        </p:spPr>
        <p:txBody>
          <a:bodyPr wrap="square">
            <a:spAutoFit/>
          </a:bodyPr>
          <a:lstStyle/>
          <a:p>
            <a:pPr>
              <a:defRPr/>
            </a:pPr>
            <a:r>
              <a:rPr lang="es-ES" dirty="0" smtClean="0">
                <a:effectLst>
                  <a:outerShdw blurRad="38100" dist="38100" dir="2700000" algn="tl">
                    <a:srgbClr val="000000">
                      <a:alpha val="43137"/>
                    </a:srgbClr>
                  </a:outerShdw>
                </a:effectLst>
                <a:latin typeface="Georgia" panose="02040502050405020303" pitchFamily="18" charset="0"/>
              </a:rPr>
              <a:t>¿Por qué cree usted que preguntaron esto? </a:t>
            </a:r>
            <a:endParaRPr lang="en-US" dirty="0">
              <a:effectLst>
                <a:outerShdw blurRad="38100" dist="38100" dir="2700000" algn="tl">
                  <a:srgbClr val="000000">
                    <a:alpha val="43137"/>
                  </a:srgbClr>
                </a:outerShdw>
              </a:effectLst>
              <a:latin typeface="Georgia" panose="02040502050405020303" pitchFamily="18" charset="0"/>
            </a:endParaRPr>
          </a:p>
        </p:txBody>
      </p:sp>
      <p:sp>
        <p:nvSpPr>
          <p:cNvPr id="26" name="25 CuadroTexto"/>
          <p:cNvSpPr txBox="1"/>
          <p:nvPr/>
        </p:nvSpPr>
        <p:spPr>
          <a:xfrm>
            <a:off x="4714876" y="4854372"/>
            <a:ext cx="357187" cy="523220"/>
          </a:xfrm>
          <a:prstGeom prst="rect">
            <a:avLst/>
          </a:prstGeom>
          <a:noFill/>
        </p:spPr>
        <p:txBody>
          <a:bodyPr>
            <a:spAutoFit/>
          </a:bodyPr>
          <a:lstStyle/>
          <a:p>
            <a:pPr>
              <a:defRPr/>
            </a:pPr>
            <a:r>
              <a:rPr lang="en-US" sz="2800" dirty="0">
                <a:solidFill>
                  <a:srgbClr val="C00000"/>
                </a:solidFill>
                <a:effectLst>
                  <a:outerShdw blurRad="38100" dist="38100" dir="2700000" algn="tl">
                    <a:srgbClr val="000000">
                      <a:alpha val="43137"/>
                    </a:srgbClr>
                  </a:outerShdw>
                </a:effectLst>
                <a:latin typeface="Wingdings" pitchFamily="2" charset="2"/>
              </a:rPr>
              <a:t>´</a:t>
            </a:r>
          </a:p>
        </p:txBody>
      </p:sp>
      <p:sp>
        <p:nvSpPr>
          <p:cNvPr id="28" name="27 CuadroTexto"/>
          <p:cNvSpPr txBox="1"/>
          <p:nvPr/>
        </p:nvSpPr>
        <p:spPr>
          <a:xfrm>
            <a:off x="5072064" y="4925809"/>
            <a:ext cx="3643315" cy="646331"/>
          </a:xfrm>
          <a:prstGeom prst="rect">
            <a:avLst/>
          </a:prstGeom>
          <a:noFill/>
        </p:spPr>
        <p:txBody>
          <a:bodyPr wrap="square">
            <a:spAutoFit/>
          </a:bodyPr>
          <a:lstStyle/>
          <a:p>
            <a:pPr>
              <a:defRPr/>
            </a:pPr>
            <a:r>
              <a:rPr lang="es-ES" dirty="0" smtClean="0">
                <a:effectLst>
                  <a:outerShdw blurRad="38100" dist="38100" dir="2700000" algn="tl">
                    <a:srgbClr val="000000">
                      <a:alpha val="43137"/>
                    </a:srgbClr>
                  </a:outerShdw>
                </a:effectLst>
                <a:latin typeface="Georgia" panose="02040502050405020303" pitchFamily="18" charset="0"/>
              </a:rPr>
              <a:t>¿Cuáles son las dos cosas que Pedro dijo que hicieran?</a:t>
            </a:r>
            <a:endParaRPr lang="en-US" dirty="0">
              <a:effectLst>
                <a:outerShdw blurRad="38100" dist="38100" dir="2700000" algn="tl">
                  <a:srgbClr val="000000">
                    <a:alpha val="43137"/>
                  </a:srgbClr>
                </a:outerShdw>
              </a:effectLst>
              <a:latin typeface="Georgia" panose="02040502050405020303" pitchFamily="18" charset="0"/>
            </a:endParaRPr>
          </a:p>
        </p:txBody>
      </p:sp>
      <p:sp>
        <p:nvSpPr>
          <p:cNvPr id="29" name="28 CuadroTexto"/>
          <p:cNvSpPr txBox="1"/>
          <p:nvPr/>
        </p:nvSpPr>
        <p:spPr>
          <a:xfrm>
            <a:off x="4714876" y="5497314"/>
            <a:ext cx="357187" cy="523220"/>
          </a:xfrm>
          <a:prstGeom prst="rect">
            <a:avLst/>
          </a:prstGeom>
          <a:noFill/>
        </p:spPr>
        <p:txBody>
          <a:bodyPr>
            <a:spAutoFit/>
          </a:bodyPr>
          <a:lstStyle/>
          <a:p>
            <a:pPr>
              <a:defRPr/>
            </a:pPr>
            <a:r>
              <a:rPr lang="en-US" sz="2800" dirty="0">
                <a:solidFill>
                  <a:srgbClr val="C00000"/>
                </a:solidFill>
                <a:effectLst>
                  <a:outerShdw blurRad="38100" dist="38100" dir="2700000" algn="tl">
                    <a:srgbClr val="000000">
                      <a:alpha val="43137"/>
                    </a:srgbClr>
                  </a:outerShdw>
                </a:effectLst>
                <a:latin typeface="Wingdings" pitchFamily="2" charset="2"/>
              </a:rPr>
              <a:t>´</a:t>
            </a:r>
          </a:p>
        </p:txBody>
      </p:sp>
      <p:sp>
        <p:nvSpPr>
          <p:cNvPr id="30" name="29 CuadroTexto"/>
          <p:cNvSpPr txBox="1"/>
          <p:nvPr/>
        </p:nvSpPr>
        <p:spPr>
          <a:xfrm>
            <a:off x="5072064" y="5568751"/>
            <a:ext cx="3643315" cy="923330"/>
          </a:xfrm>
          <a:prstGeom prst="rect">
            <a:avLst/>
          </a:prstGeom>
          <a:noFill/>
        </p:spPr>
        <p:txBody>
          <a:bodyPr wrap="square">
            <a:spAutoFit/>
          </a:bodyPr>
          <a:lstStyle/>
          <a:p>
            <a:pPr>
              <a:defRPr/>
            </a:pPr>
            <a:r>
              <a:rPr lang="es-ES" dirty="0" smtClean="0">
                <a:effectLst>
                  <a:outerShdw blurRad="38100" dist="38100" dir="2700000" algn="tl">
                    <a:srgbClr val="000000">
                      <a:alpha val="43137"/>
                    </a:srgbClr>
                  </a:outerShdw>
                </a:effectLst>
                <a:latin typeface="Georgia" panose="02040502050405020303" pitchFamily="18" charset="0"/>
              </a:rPr>
              <a:t>Si hacían estas dos cosas, ¿qué bendiciones recibirían estas personas?</a:t>
            </a:r>
            <a:endParaRPr lang="en-US"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38791161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anim calcmode="lin" valueType="num">
                                      <p:cBhvr>
                                        <p:cTn id="19" dur="500" fill="hold"/>
                                        <p:tgtEl>
                                          <p:spTgt spid="21"/>
                                        </p:tgtEl>
                                        <p:attrNameLst>
                                          <p:attrName>ppt_x</p:attrName>
                                        </p:attrNameLst>
                                      </p:cBhvr>
                                      <p:tavLst>
                                        <p:tav tm="0">
                                          <p:val>
                                            <p:strVal val="#ppt_x"/>
                                          </p:val>
                                        </p:tav>
                                        <p:tav tm="100000">
                                          <p:val>
                                            <p:strVal val="#ppt_x"/>
                                          </p:val>
                                        </p:tav>
                                      </p:tavLst>
                                    </p:anim>
                                    <p:anim calcmode="lin" valueType="num">
                                      <p:cBhvr>
                                        <p:cTn id="20" dur="5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wipe(up)">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anim calcmode="lin" valueType="num">
                                      <p:cBhvr>
                                        <p:cTn id="46" dur="500" fill="hold"/>
                                        <p:tgtEl>
                                          <p:spTgt spid="29"/>
                                        </p:tgtEl>
                                        <p:attrNameLst>
                                          <p:attrName>ppt_x</p:attrName>
                                        </p:attrNameLst>
                                      </p:cBhvr>
                                      <p:tavLst>
                                        <p:tav tm="0">
                                          <p:val>
                                            <p:strVal val="#ppt_x"/>
                                          </p:val>
                                        </p:tav>
                                        <p:tav tm="100000">
                                          <p:val>
                                            <p:strVal val="#ppt_x"/>
                                          </p:val>
                                        </p:tav>
                                      </p:tavLst>
                                    </p:anim>
                                    <p:anim calcmode="lin" valueType="num">
                                      <p:cBhvr>
                                        <p:cTn id="47" dur="5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4"/>
      <p:bldP spid="19" grpId="0"/>
      <p:bldP spid="20" grpId="0"/>
      <p:bldP spid="21" grpId="0"/>
      <p:bldP spid="22" grpId="0"/>
      <p:bldP spid="26"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571480"/>
            <a:ext cx="8643998" cy="714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2171771" y="642918"/>
            <a:ext cx="3900427" cy="584775"/>
          </a:xfrm>
          <a:prstGeom prst="rect">
            <a:avLst/>
          </a:prstGeom>
          <a:noFill/>
        </p:spPr>
        <p:txBody>
          <a:bodyPr wrap="none" rtlCol="0">
            <a:spAutoFit/>
          </a:bodyPr>
          <a:lstStyle/>
          <a:p>
            <a:r>
              <a:rPr lang="es-ES" sz="3200" dirty="0" smtClean="0">
                <a:solidFill>
                  <a:schemeClr val="bg1"/>
                </a:solidFill>
                <a:latin typeface="Arial Black" pitchFamily="34" charset="0"/>
              </a:rPr>
              <a:t>HECHOS 2:27-41</a:t>
            </a:r>
            <a:endParaRPr lang="es-ES" sz="3200" dirty="0">
              <a:solidFill>
                <a:schemeClr val="bg1"/>
              </a:solidFill>
              <a:latin typeface="Arial Black" pitchFamily="34" charset="0"/>
            </a:endParaRPr>
          </a:p>
        </p:txBody>
      </p:sp>
      <p:pic>
        <p:nvPicPr>
          <p:cNvPr id="23" name="22 Imagen" descr="cara_02.gif"/>
          <p:cNvPicPr>
            <a:picLocks noChangeAspect="1"/>
          </p:cNvPicPr>
          <p:nvPr/>
        </p:nvPicPr>
        <p:blipFill>
          <a:blip r:embed="rId3"/>
          <a:stretch>
            <a:fillRect/>
          </a:stretch>
        </p:blipFill>
        <p:spPr>
          <a:xfrm>
            <a:off x="6762779" y="1214422"/>
            <a:ext cx="1952625" cy="2543175"/>
          </a:xfrm>
          <a:prstGeom prst="rect">
            <a:avLst/>
          </a:prstGeom>
        </p:spPr>
      </p:pic>
      <p:grpSp>
        <p:nvGrpSpPr>
          <p:cNvPr id="4" name="27 Grupo"/>
          <p:cNvGrpSpPr/>
          <p:nvPr/>
        </p:nvGrpSpPr>
        <p:grpSpPr>
          <a:xfrm>
            <a:off x="500034" y="1454995"/>
            <a:ext cx="6286544" cy="1548766"/>
            <a:chOff x="214282" y="1454995"/>
            <a:chExt cx="6286544" cy="1548766"/>
          </a:xfrm>
        </p:grpSpPr>
        <p:sp>
          <p:nvSpPr>
            <p:cNvPr id="24" name="23 CuadroTexto"/>
            <p:cNvSpPr txBox="1"/>
            <p:nvPr/>
          </p:nvSpPr>
          <p:spPr>
            <a:xfrm>
              <a:off x="214282" y="1454995"/>
              <a:ext cx="6072230" cy="830997"/>
            </a:xfrm>
            <a:prstGeom prst="rect">
              <a:avLst/>
            </a:prstGeom>
            <a:noFill/>
          </p:spPr>
          <p:txBody>
            <a:bodyPr wrap="none" rtlCol="0">
              <a:prstTxWarp prst="textPlain">
                <a:avLst/>
              </a:prstTxWarp>
              <a:spAutoFit/>
            </a:bodyPr>
            <a:lstStyle/>
            <a:p>
              <a:r>
                <a:rPr lang="es-ES" sz="4800" b="1" i="1" cap="small"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¡Reacciones!</a:t>
              </a:r>
              <a:endParaRPr lang="es-ES" sz="4800" b="1" i="1" cap="small"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24 CuadroTexto"/>
            <p:cNvSpPr txBox="1"/>
            <p:nvPr/>
          </p:nvSpPr>
          <p:spPr>
            <a:xfrm>
              <a:off x="1928794" y="2357430"/>
              <a:ext cx="4572032" cy="646331"/>
            </a:xfrm>
            <a:prstGeom prst="rect">
              <a:avLst/>
            </a:prstGeom>
            <a:noFill/>
          </p:spPr>
          <p:txBody>
            <a:bodyPr wrap="square" rtlCol="0">
              <a:spAutoFit/>
            </a:bodyPr>
            <a:lstStyle/>
            <a:p>
              <a:pPr algn="r"/>
              <a:r>
                <a:rPr lang="es-ES" dirty="0" smtClean="0">
                  <a:effectLst>
                    <a:outerShdw blurRad="38100" dist="38100" dir="2700000" algn="tl">
                      <a:srgbClr val="000000">
                        <a:alpha val="43137"/>
                      </a:srgbClr>
                    </a:outerShdw>
                  </a:effectLst>
                </a:rPr>
                <a:t>¿Esta Audiencia de Personas </a:t>
              </a:r>
            </a:p>
            <a:p>
              <a:pPr algn="r"/>
              <a:r>
                <a:rPr lang="es-ES" dirty="0" smtClean="0">
                  <a:effectLst>
                    <a:outerShdw blurRad="38100" dist="38100" dir="2700000" algn="tl">
                      <a:srgbClr val="000000">
                        <a:alpha val="43137"/>
                      </a:srgbClr>
                    </a:outerShdw>
                  </a:effectLst>
                </a:rPr>
                <a:t>Perdidas Que Pensó del Sermón de Pedro?</a:t>
              </a:r>
              <a:endParaRPr lang="es-ES" dirty="0">
                <a:effectLst>
                  <a:outerShdw blurRad="38100" dist="38100" dir="2700000" algn="tl">
                    <a:srgbClr val="000000">
                      <a:alpha val="43137"/>
                    </a:srgbClr>
                  </a:outerShdw>
                </a:effectLst>
              </a:endParaRPr>
            </a:p>
          </p:txBody>
        </p:sp>
        <p:cxnSp>
          <p:nvCxnSpPr>
            <p:cNvPr id="27" name="26 Conector recto"/>
            <p:cNvCxnSpPr/>
            <p:nvPr/>
          </p:nvCxnSpPr>
          <p:spPr>
            <a:xfrm>
              <a:off x="214282" y="2570156"/>
              <a:ext cx="350046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8 CuadroTexto"/>
          <p:cNvSpPr txBox="1"/>
          <p:nvPr/>
        </p:nvSpPr>
        <p:spPr>
          <a:xfrm>
            <a:off x="1000100" y="2988241"/>
            <a:ext cx="3363162" cy="584775"/>
          </a:xfrm>
          <a:prstGeom prst="rect">
            <a:avLst/>
          </a:prstGeom>
          <a:noFill/>
        </p:spPr>
        <p:txBody>
          <a:bodyPr wrap="square">
            <a:spAutoFit/>
          </a:bodyPr>
          <a:lstStyle/>
          <a:p>
            <a:pPr algn="r">
              <a:defRPr/>
            </a:pPr>
            <a:r>
              <a:rPr lang="es-ES" sz="3200" b="1" dirty="0" smtClean="0">
                <a:effectLst>
                  <a:outerShdw blurRad="38100" dist="38100" dir="2700000" algn="tl">
                    <a:srgbClr val="000000">
                      <a:alpha val="43137"/>
                    </a:srgbClr>
                  </a:outerShdw>
                </a:effectLst>
              </a:rPr>
              <a:t>Hechos 2:39-41</a:t>
            </a:r>
            <a:endParaRPr lang="es-ES" sz="3200" b="1" dirty="0">
              <a:effectLst>
                <a:outerShdw blurRad="38100" dist="38100" dir="2700000" algn="tl">
                  <a:srgbClr val="000000">
                    <a:alpha val="43137"/>
                  </a:srgbClr>
                </a:outerShdw>
              </a:effectLst>
            </a:endParaRPr>
          </a:p>
        </p:txBody>
      </p:sp>
      <p:sp>
        <p:nvSpPr>
          <p:cNvPr id="10" name="9 CuadroTexto"/>
          <p:cNvSpPr txBox="1"/>
          <p:nvPr/>
        </p:nvSpPr>
        <p:spPr>
          <a:xfrm>
            <a:off x="500034" y="3450741"/>
            <a:ext cx="3863228" cy="3139321"/>
          </a:xfrm>
          <a:prstGeom prst="rect">
            <a:avLst/>
          </a:prstGeom>
          <a:noFill/>
        </p:spPr>
        <p:txBody>
          <a:bodyPr wrap="square">
            <a:spAutoFit/>
          </a:bodyPr>
          <a:lstStyle/>
          <a:p>
            <a:pPr indent="177800"/>
            <a:r>
              <a:rPr lang="es-ES" baseline="30000" dirty="0" smtClean="0"/>
              <a:t>39</a:t>
            </a:r>
            <a:r>
              <a:rPr lang="es-ES" dirty="0" smtClean="0"/>
              <a:t>Porque para vosotros es la promesa, y para vuestros hijos, y para todos los que están lejos; para cuantos el Señor nuestro Dios llamare.</a:t>
            </a:r>
            <a:r>
              <a:rPr lang="es-ES" baseline="30000" dirty="0" smtClean="0"/>
              <a:t> </a:t>
            </a:r>
          </a:p>
          <a:p>
            <a:pPr indent="177800"/>
            <a:r>
              <a:rPr lang="es-ES" baseline="30000" dirty="0" smtClean="0"/>
              <a:t>40</a:t>
            </a:r>
            <a:r>
              <a:rPr lang="es-ES" dirty="0" smtClean="0"/>
              <a:t>Y con otras muchas palabras testificaba y les exhortaba, diciendo: Sed salvos de esta perversa generación.</a:t>
            </a:r>
            <a:r>
              <a:rPr lang="es-ES" baseline="30000" dirty="0" smtClean="0"/>
              <a:t> </a:t>
            </a:r>
          </a:p>
          <a:p>
            <a:pPr indent="177800"/>
            <a:r>
              <a:rPr lang="es-ES" baseline="30000" dirty="0" smtClean="0"/>
              <a:t>41</a:t>
            </a:r>
            <a:r>
              <a:rPr lang="es-ES" dirty="0" smtClean="0"/>
              <a:t>Así que, los que recibieron su palabra fueron bautizados; y se añadieron aquel día como tres mil personas.</a:t>
            </a:r>
            <a:r>
              <a:rPr lang="es-ES" baseline="30000" dirty="0" smtClean="0"/>
              <a:t> </a:t>
            </a:r>
          </a:p>
        </p:txBody>
      </p:sp>
      <p:pic>
        <p:nvPicPr>
          <p:cNvPr id="11" name="Picture 1027" descr="Biblia - 71"/>
          <p:cNvPicPr>
            <a:picLocks noChangeAspect="1" noChangeArrowheads="1"/>
          </p:cNvPicPr>
          <p:nvPr/>
        </p:nvPicPr>
        <p:blipFill>
          <a:blip r:embed="rId4" cstate="print"/>
          <a:srcRect/>
          <a:stretch>
            <a:fillRect/>
          </a:stretch>
        </p:blipFill>
        <p:spPr bwMode="auto">
          <a:xfrm>
            <a:off x="142844" y="2225675"/>
            <a:ext cx="1376363" cy="1274763"/>
          </a:xfrm>
          <a:prstGeom prst="rect">
            <a:avLst/>
          </a:prstGeom>
          <a:noFill/>
          <a:ln w="9525">
            <a:noFill/>
            <a:miter lim="800000"/>
            <a:headEnd/>
            <a:tailEnd/>
          </a:ln>
        </p:spPr>
      </p:pic>
      <p:cxnSp>
        <p:nvCxnSpPr>
          <p:cNvPr id="13" name="12 Conector recto"/>
          <p:cNvCxnSpPr/>
          <p:nvPr/>
        </p:nvCxnSpPr>
        <p:spPr>
          <a:xfrm rot="5400000">
            <a:off x="3143240" y="4857760"/>
            <a:ext cx="2857520" cy="1588"/>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4714876" y="3620160"/>
            <a:ext cx="357187" cy="523220"/>
          </a:xfrm>
          <a:prstGeom prst="rect">
            <a:avLst/>
          </a:prstGeom>
          <a:noFill/>
        </p:spPr>
        <p:txBody>
          <a:bodyPr>
            <a:spAutoFit/>
          </a:bodyPr>
          <a:lstStyle/>
          <a:p>
            <a:pPr>
              <a:defRPr/>
            </a:pPr>
            <a:r>
              <a:rPr lang="en-US" sz="2800" dirty="0">
                <a:solidFill>
                  <a:srgbClr val="C00000"/>
                </a:solidFill>
                <a:effectLst>
                  <a:outerShdw blurRad="38100" dist="38100" dir="2700000" algn="tl">
                    <a:srgbClr val="000000">
                      <a:alpha val="43137"/>
                    </a:srgbClr>
                  </a:outerShdw>
                </a:effectLst>
                <a:latin typeface="Wingdings" pitchFamily="2" charset="2"/>
              </a:rPr>
              <a:t>´</a:t>
            </a:r>
          </a:p>
        </p:txBody>
      </p:sp>
      <p:sp>
        <p:nvSpPr>
          <p:cNvPr id="19" name="18 CuadroTexto"/>
          <p:cNvSpPr txBox="1"/>
          <p:nvPr/>
        </p:nvSpPr>
        <p:spPr>
          <a:xfrm>
            <a:off x="5072064" y="3691597"/>
            <a:ext cx="3643315" cy="923330"/>
          </a:xfrm>
          <a:prstGeom prst="rect">
            <a:avLst/>
          </a:prstGeom>
          <a:noFill/>
        </p:spPr>
        <p:txBody>
          <a:bodyPr wrap="square">
            <a:spAutoFit/>
          </a:bodyPr>
          <a:lstStyle/>
          <a:p>
            <a:pPr>
              <a:defRPr/>
            </a:pPr>
            <a:r>
              <a:rPr lang="es-ES" dirty="0" smtClean="0">
                <a:effectLst>
                  <a:outerShdw blurRad="38100" dist="38100" dir="2700000" algn="tl">
                    <a:srgbClr val="000000">
                      <a:alpha val="43137"/>
                    </a:srgbClr>
                  </a:outerShdw>
                </a:effectLst>
                <a:latin typeface="Georgia" panose="02040502050405020303" pitchFamily="18" charset="0"/>
              </a:rPr>
              <a:t>Después de recibir estas instrucciones, ¿qué hicieron las personas? </a:t>
            </a:r>
            <a:endParaRPr lang="en-US"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84422032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strVal val="#ppt_x"/>
                                          </p:val>
                                        </p:tav>
                                        <p:tav tm="100000">
                                          <p:val>
                                            <p:strVal val="#ppt_x"/>
                                          </p:val>
                                        </p:tav>
                                      </p:tavLst>
                                    </p:anim>
                                    <p:anim calcmode="lin" valueType="num">
                                      <p:cBhvr>
                                        <p:cTn id="32" dur="50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bldLvl="4"/>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 Grupo"/>
          <p:cNvGrpSpPr/>
          <p:nvPr/>
        </p:nvGrpSpPr>
        <p:grpSpPr>
          <a:xfrm>
            <a:off x="0" y="428604"/>
            <a:ext cx="8858280" cy="769441"/>
            <a:chOff x="0" y="714356"/>
            <a:chExt cx="8858280" cy="769441"/>
          </a:xfrm>
        </p:grpSpPr>
        <p:sp>
          <p:nvSpPr>
            <p:cNvPr id="6" name="5 Rectángulo"/>
            <p:cNvSpPr/>
            <p:nvPr/>
          </p:nvSpPr>
          <p:spPr>
            <a:xfrm>
              <a:off x="0" y="785794"/>
              <a:ext cx="8858280" cy="64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786446" y="714356"/>
              <a:ext cx="3025765" cy="769441"/>
            </a:xfrm>
            <a:prstGeom prst="rect">
              <a:avLst/>
            </a:prstGeom>
            <a:noFill/>
          </p:spPr>
          <p:txBody>
            <a:bodyPr wrap="none" rtlCol="0">
              <a:spAutoFit/>
            </a:bodyPr>
            <a:lstStyle/>
            <a:p>
              <a:r>
                <a:rPr lang="es-ES" sz="4400" b="1" cap="small" dirty="0" smtClean="0">
                  <a:solidFill>
                    <a:schemeClr val="bg1"/>
                  </a:solidFill>
                  <a:latin typeface="Arial Black" pitchFamily="34" charset="0"/>
                </a:rPr>
                <a:t>Historial</a:t>
              </a:r>
              <a:endParaRPr lang="es-ES" sz="4400" b="1" cap="small" dirty="0">
                <a:solidFill>
                  <a:schemeClr val="bg1"/>
                </a:solidFill>
                <a:latin typeface="Arial Black" pitchFamily="34" charset="0"/>
              </a:endParaRPr>
            </a:p>
          </p:txBody>
        </p:sp>
      </p:grpSp>
      <p:sp>
        <p:nvSpPr>
          <p:cNvPr id="9" name="8 CuadroTexto"/>
          <p:cNvSpPr txBox="1"/>
          <p:nvPr/>
        </p:nvSpPr>
        <p:spPr>
          <a:xfrm>
            <a:off x="3286116" y="1214422"/>
            <a:ext cx="5572164" cy="4154984"/>
          </a:xfrm>
          <a:prstGeom prst="rect">
            <a:avLst/>
          </a:prstGeom>
          <a:noFill/>
        </p:spPr>
        <p:txBody>
          <a:bodyPr wrap="square" rtlCol="0">
            <a:spAutoFit/>
          </a:bodyPr>
          <a:lstStyle/>
          <a:p>
            <a:r>
              <a:rPr lang="es-ES" sz="2400" dirty="0" smtClean="0">
                <a:effectLst>
                  <a:outerShdw blurRad="38100" dist="38100" dir="2700000" algn="tl">
                    <a:srgbClr val="000000">
                      <a:alpha val="43137"/>
                    </a:srgbClr>
                  </a:outerShdw>
                </a:effectLst>
                <a:latin typeface="Georgia" panose="02040502050405020303" pitchFamily="18" charset="0"/>
              </a:rPr>
              <a:t>Elena Silva luchó por un tiempo con respecto a su decisión de convertirse en Cristiana y servir a Jesús con su vida.  Sabía que era lo que debía hacer, solo que no estaba muy segura de si estaba lista para ese compromiso.  Finalmente, después de un sermón en particular que la tocó acerca de lo que Jesús había hecho por ella, no podía esperar más tiempo.  Esa mañana fue bautizada en Cristo. </a:t>
            </a:r>
          </a:p>
        </p:txBody>
      </p:sp>
      <p:pic>
        <p:nvPicPr>
          <p:cNvPr id="11" name="10 Imagen" descr="04_ES.gif"/>
          <p:cNvPicPr>
            <a:picLocks noChangeAspect="1"/>
          </p:cNvPicPr>
          <p:nvPr/>
        </p:nvPicPr>
        <p:blipFill>
          <a:blip r:embed="rId3"/>
          <a:stretch>
            <a:fillRect/>
          </a:stretch>
        </p:blipFill>
        <p:spPr>
          <a:xfrm>
            <a:off x="-32" y="0"/>
            <a:ext cx="3136790" cy="6858000"/>
          </a:xfrm>
          <a:prstGeom prst="rect">
            <a:avLst/>
          </a:prstGeom>
        </p:spPr>
      </p:pic>
    </p:spTree>
    <p:extLst>
      <p:ext uri="{BB962C8B-B14F-4D97-AF65-F5344CB8AC3E}">
        <p14:creationId xmlns:p14="http://schemas.microsoft.com/office/powerpoint/2010/main" val="405462135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 Grupo"/>
          <p:cNvGrpSpPr/>
          <p:nvPr/>
        </p:nvGrpSpPr>
        <p:grpSpPr>
          <a:xfrm>
            <a:off x="0" y="428604"/>
            <a:ext cx="8858280" cy="769441"/>
            <a:chOff x="0" y="714356"/>
            <a:chExt cx="8858280" cy="769441"/>
          </a:xfrm>
        </p:grpSpPr>
        <p:sp>
          <p:nvSpPr>
            <p:cNvPr id="6" name="5 Rectángulo"/>
            <p:cNvSpPr/>
            <p:nvPr/>
          </p:nvSpPr>
          <p:spPr>
            <a:xfrm>
              <a:off x="0" y="785794"/>
              <a:ext cx="8858280" cy="64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786446" y="714356"/>
              <a:ext cx="3025765" cy="769441"/>
            </a:xfrm>
            <a:prstGeom prst="rect">
              <a:avLst/>
            </a:prstGeom>
            <a:noFill/>
          </p:spPr>
          <p:txBody>
            <a:bodyPr wrap="none" rtlCol="0">
              <a:spAutoFit/>
            </a:bodyPr>
            <a:lstStyle/>
            <a:p>
              <a:r>
                <a:rPr lang="es-ES" sz="4400" b="1" cap="small" dirty="0" smtClean="0">
                  <a:solidFill>
                    <a:schemeClr val="bg1"/>
                  </a:solidFill>
                  <a:latin typeface="Arial Black" pitchFamily="34" charset="0"/>
                </a:rPr>
                <a:t>Historial</a:t>
              </a:r>
              <a:endParaRPr lang="es-ES" sz="4400" b="1" cap="small" dirty="0">
                <a:solidFill>
                  <a:schemeClr val="bg1"/>
                </a:solidFill>
                <a:latin typeface="Arial Black" pitchFamily="34" charset="0"/>
              </a:endParaRPr>
            </a:p>
          </p:txBody>
        </p:sp>
      </p:grpSp>
      <p:sp>
        <p:nvSpPr>
          <p:cNvPr id="10" name="9 CuadroTexto"/>
          <p:cNvSpPr txBox="1"/>
          <p:nvPr/>
        </p:nvSpPr>
        <p:spPr>
          <a:xfrm>
            <a:off x="3301795" y="1196752"/>
            <a:ext cx="5510416" cy="5016758"/>
          </a:xfrm>
          <a:prstGeom prst="rect">
            <a:avLst/>
          </a:prstGeom>
          <a:noFill/>
        </p:spPr>
        <p:txBody>
          <a:bodyPr wrap="square" rtlCol="0">
            <a:spAutoFit/>
          </a:bodyPr>
          <a:lstStyle/>
          <a:p>
            <a:r>
              <a:rPr lang="es-ES" sz="3200" dirty="0" smtClean="0">
                <a:effectLst>
                  <a:outerShdw blurRad="38100" dist="38100" dir="2700000" algn="tl">
                    <a:srgbClr val="000000">
                      <a:alpha val="43137"/>
                    </a:srgbClr>
                  </a:outerShdw>
                </a:effectLst>
                <a:latin typeface="Georgia" panose="02040502050405020303" pitchFamily="18" charset="0"/>
              </a:rPr>
              <a:t>El Lunes siguiente en la escuela le estaba diciendo a una de sus amigas, Catalina, acerca de su experiencia.  Catalina escuchó a Elena atentamente lo que le había pasado el día anterior.  Cuando terminó, Catalina francamente estaba perturbada. </a:t>
            </a:r>
          </a:p>
        </p:txBody>
      </p:sp>
      <p:pic>
        <p:nvPicPr>
          <p:cNvPr id="11" name="10 Imagen" descr="04_ES.gif"/>
          <p:cNvPicPr>
            <a:picLocks noChangeAspect="1"/>
          </p:cNvPicPr>
          <p:nvPr/>
        </p:nvPicPr>
        <p:blipFill>
          <a:blip r:embed="rId3"/>
          <a:stretch>
            <a:fillRect/>
          </a:stretch>
        </p:blipFill>
        <p:spPr>
          <a:xfrm>
            <a:off x="-32" y="0"/>
            <a:ext cx="3136790" cy="6858000"/>
          </a:xfrm>
          <a:prstGeom prst="rect">
            <a:avLst/>
          </a:prstGeom>
        </p:spPr>
      </p:pic>
    </p:spTree>
    <p:extLst>
      <p:ext uri="{BB962C8B-B14F-4D97-AF65-F5344CB8AC3E}">
        <p14:creationId xmlns:p14="http://schemas.microsoft.com/office/powerpoint/2010/main" val="353672527"/>
      </p:ext>
    </p:extLst>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 Grupo"/>
          <p:cNvGrpSpPr/>
          <p:nvPr/>
        </p:nvGrpSpPr>
        <p:grpSpPr>
          <a:xfrm>
            <a:off x="0" y="428604"/>
            <a:ext cx="8858280" cy="769441"/>
            <a:chOff x="0" y="714356"/>
            <a:chExt cx="8858280" cy="769441"/>
          </a:xfrm>
        </p:grpSpPr>
        <p:sp>
          <p:nvSpPr>
            <p:cNvPr id="6" name="5 Rectángulo"/>
            <p:cNvSpPr/>
            <p:nvPr/>
          </p:nvSpPr>
          <p:spPr>
            <a:xfrm>
              <a:off x="0" y="785794"/>
              <a:ext cx="8858280" cy="64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786446" y="714356"/>
              <a:ext cx="3025765" cy="769441"/>
            </a:xfrm>
            <a:prstGeom prst="rect">
              <a:avLst/>
            </a:prstGeom>
            <a:noFill/>
          </p:spPr>
          <p:txBody>
            <a:bodyPr wrap="none" rtlCol="0">
              <a:spAutoFit/>
            </a:bodyPr>
            <a:lstStyle/>
            <a:p>
              <a:r>
                <a:rPr lang="es-ES" sz="4400" b="1" cap="small" dirty="0" smtClean="0">
                  <a:solidFill>
                    <a:schemeClr val="bg1"/>
                  </a:solidFill>
                  <a:latin typeface="Arial Black" pitchFamily="34" charset="0"/>
                </a:rPr>
                <a:t>Historial</a:t>
              </a:r>
              <a:endParaRPr lang="es-ES" sz="4400" b="1" cap="small" dirty="0">
                <a:solidFill>
                  <a:schemeClr val="bg1"/>
                </a:solidFill>
                <a:latin typeface="Arial Black" pitchFamily="34" charset="0"/>
              </a:endParaRPr>
            </a:p>
          </p:txBody>
        </p:sp>
      </p:grpSp>
      <p:pic>
        <p:nvPicPr>
          <p:cNvPr id="11" name="10 Imagen" descr="04_ES.gif"/>
          <p:cNvPicPr>
            <a:picLocks noChangeAspect="1"/>
          </p:cNvPicPr>
          <p:nvPr/>
        </p:nvPicPr>
        <p:blipFill>
          <a:blip r:embed="rId3"/>
          <a:stretch>
            <a:fillRect/>
          </a:stretch>
        </p:blipFill>
        <p:spPr>
          <a:xfrm>
            <a:off x="-32" y="0"/>
            <a:ext cx="3136790" cy="6858000"/>
          </a:xfrm>
          <a:prstGeom prst="rect">
            <a:avLst/>
          </a:prstGeom>
        </p:spPr>
      </p:pic>
      <p:sp>
        <p:nvSpPr>
          <p:cNvPr id="12" name="11 CuadroTexto"/>
          <p:cNvSpPr txBox="1"/>
          <p:nvPr/>
        </p:nvSpPr>
        <p:spPr>
          <a:xfrm>
            <a:off x="3275856" y="1268760"/>
            <a:ext cx="5582424" cy="4832092"/>
          </a:xfrm>
          <a:prstGeom prst="rect">
            <a:avLst/>
          </a:prstGeom>
          <a:noFill/>
        </p:spPr>
        <p:txBody>
          <a:bodyPr wrap="square" rtlCol="0">
            <a:spAutoFit/>
          </a:bodyPr>
          <a:lstStyle/>
          <a:p>
            <a:r>
              <a:rPr lang="es-ES" sz="2800" dirty="0" smtClean="0">
                <a:effectLst>
                  <a:outerShdw blurRad="38100" dist="38100" dir="2700000" algn="tl">
                    <a:srgbClr val="000000">
                      <a:alpha val="43137"/>
                    </a:srgbClr>
                  </a:outerShdw>
                </a:effectLst>
                <a:latin typeface="Georgia" panose="02040502050405020303" pitchFamily="18" charset="0"/>
              </a:rPr>
              <a:t>Le preguntó ¿por qué había tenido que pasar por eso del bautismo?  “Cuando yo fui salva lo único que tuve que hacer fue aceptar a Jesús como mi Salvador.  Todo lo que tenías que hacer era creer en El y El te salvaría.  No tienes que trabajar por la salvación por medio de ser bautizada”, fue lo que sugirió Catalina. </a:t>
            </a:r>
          </a:p>
        </p:txBody>
      </p:sp>
    </p:spTree>
    <p:extLst>
      <p:ext uri="{BB962C8B-B14F-4D97-AF65-F5344CB8AC3E}">
        <p14:creationId xmlns:p14="http://schemas.microsoft.com/office/powerpoint/2010/main" val="1813302291"/>
      </p:ext>
    </p:extLst>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838356"/>
            <a:ext cx="3406696" cy="5181287"/>
          </a:xfrm>
          <a:prstGeom prst="rect">
            <a:avLst/>
          </a:prstGeom>
        </p:spPr>
      </p:pic>
      <p:sp>
        <p:nvSpPr>
          <p:cNvPr id="3" name="2 CuadroTexto"/>
          <p:cNvSpPr txBox="1"/>
          <p:nvPr/>
        </p:nvSpPr>
        <p:spPr>
          <a:xfrm>
            <a:off x="254372" y="1124744"/>
            <a:ext cx="933252" cy="1015663"/>
          </a:xfrm>
          <a:prstGeom prst="rect">
            <a:avLst/>
          </a:prstGeom>
          <a:noFill/>
        </p:spPr>
        <p:txBody>
          <a:bodyPr wrap="square">
            <a:spAutoFit/>
          </a:bodyPr>
          <a:lstStyle/>
          <a:p>
            <a:pPr>
              <a:defRPr/>
            </a:pPr>
            <a:r>
              <a:rPr lang="en-US" sz="6000" dirty="0">
                <a:solidFill>
                  <a:srgbClr val="C00000"/>
                </a:solidFill>
                <a:effectLst>
                  <a:outerShdw blurRad="38100" dist="38100" dir="2700000" algn="tl">
                    <a:srgbClr val="000000">
                      <a:alpha val="43137"/>
                    </a:srgbClr>
                  </a:outerShdw>
                </a:effectLst>
                <a:latin typeface="Wingdings" pitchFamily="2" charset="2"/>
              </a:rPr>
              <a:t>´</a:t>
            </a:r>
          </a:p>
        </p:txBody>
      </p:sp>
      <p:sp>
        <p:nvSpPr>
          <p:cNvPr id="4" name="3 CuadroTexto"/>
          <p:cNvSpPr txBox="1"/>
          <p:nvPr/>
        </p:nvSpPr>
        <p:spPr>
          <a:xfrm>
            <a:off x="1187624" y="1312795"/>
            <a:ext cx="5400600" cy="1569660"/>
          </a:xfrm>
          <a:prstGeom prst="rect">
            <a:avLst/>
          </a:prstGeom>
          <a:noFill/>
        </p:spPr>
        <p:txBody>
          <a:bodyPr wrap="square">
            <a:spAutoFit/>
          </a:bodyPr>
          <a:lstStyle/>
          <a:p>
            <a:pPr>
              <a:defRPr/>
            </a:pPr>
            <a:r>
              <a:rPr lang="es-ES" sz="3200" b="1" dirty="0" smtClean="0">
                <a:effectLst>
                  <a:outerShdw blurRad="38100" dist="38100" dir="2700000" algn="tl">
                    <a:srgbClr val="000000">
                      <a:alpha val="43137"/>
                    </a:srgbClr>
                  </a:outerShdw>
                </a:effectLst>
                <a:latin typeface="Georgia" panose="02040502050405020303" pitchFamily="18" charset="0"/>
              </a:rPr>
              <a:t>¿Qué piensas de la declaración de Catalina acerca de la salvación?</a:t>
            </a:r>
            <a:endParaRPr lang="en-US" sz="3200" b="1" dirty="0">
              <a:effectLst>
                <a:outerShdw blurRad="38100" dist="38100" dir="2700000" algn="tl">
                  <a:srgbClr val="000000">
                    <a:alpha val="43137"/>
                  </a:srgbClr>
                </a:outerShdw>
              </a:effectLst>
              <a:latin typeface="Georgia" panose="02040502050405020303" pitchFamily="18" charset="0"/>
            </a:endParaRPr>
          </a:p>
        </p:txBody>
      </p:sp>
      <p:grpSp>
        <p:nvGrpSpPr>
          <p:cNvPr id="7" name="6 Grupo"/>
          <p:cNvGrpSpPr/>
          <p:nvPr/>
        </p:nvGrpSpPr>
        <p:grpSpPr>
          <a:xfrm>
            <a:off x="1331640" y="3429000"/>
            <a:ext cx="3186201" cy="523220"/>
            <a:chOff x="1331640" y="2492896"/>
            <a:chExt cx="3186201" cy="523220"/>
          </a:xfrm>
        </p:grpSpPr>
        <p:sp>
          <p:nvSpPr>
            <p:cNvPr id="5" name="4 Rectángulo"/>
            <p:cNvSpPr/>
            <p:nvPr/>
          </p:nvSpPr>
          <p:spPr>
            <a:xfrm>
              <a:off x="1331640" y="2564904"/>
              <a:ext cx="360040"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1835696" y="2492896"/>
              <a:ext cx="2682145" cy="523220"/>
            </a:xfrm>
            <a:prstGeom prst="rect">
              <a:avLst/>
            </a:prstGeom>
            <a:noFill/>
          </p:spPr>
          <p:txBody>
            <a:bodyPr wrap="none" rtlCol="0">
              <a:spAutoFit/>
            </a:bodyPr>
            <a:lstStyle/>
            <a:p>
              <a:r>
                <a:rPr lang="es-CO" sz="2800" dirty="0" smtClean="0">
                  <a:effectLst>
                    <a:outerShdw blurRad="38100" dist="38100" dir="2700000" algn="tl">
                      <a:srgbClr val="000000">
                        <a:alpha val="43137"/>
                      </a:srgbClr>
                    </a:outerShdw>
                  </a:effectLst>
                </a:rPr>
                <a:t>Estoy de acuerdo</a:t>
              </a:r>
              <a:endParaRPr lang="es-CO" sz="2800" dirty="0">
                <a:effectLst>
                  <a:outerShdw blurRad="38100" dist="38100" dir="2700000" algn="tl">
                    <a:srgbClr val="000000">
                      <a:alpha val="43137"/>
                    </a:srgbClr>
                  </a:outerShdw>
                </a:effectLst>
              </a:endParaRPr>
            </a:p>
          </p:txBody>
        </p:sp>
      </p:grpSp>
      <p:grpSp>
        <p:nvGrpSpPr>
          <p:cNvPr id="8" name="7 Grupo"/>
          <p:cNvGrpSpPr/>
          <p:nvPr/>
        </p:nvGrpSpPr>
        <p:grpSpPr>
          <a:xfrm>
            <a:off x="1331640" y="4129916"/>
            <a:ext cx="3692749" cy="523220"/>
            <a:chOff x="1331640" y="2492896"/>
            <a:chExt cx="3692749" cy="523220"/>
          </a:xfrm>
        </p:grpSpPr>
        <p:sp>
          <p:nvSpPr>
            <p:cNvPr id="9" name="8 Rectángulo"/>
            <p:cNvSpPr/>
            <p:nvPr/>
          </p:nvSpPr>
          <p:spPr>
            <a:xfrm>
              <a:off x="1331640" y="2564904"/>
              <a:ext cx="360040"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uadroTexto"/>
            <p:cNvSpPr txBox="1"/>
            <p:nvPr/>
          </p:nvSpPr>
          <p:spPr>
            <a:xfrm>
              <a:off x="1835696" y="2492896"/>
              <a:ext cx="3188693" cy="523220"/>
            </a:xfrm>
            <a:prstGeom prst="rect">
              <a:avLst/>
            </a:prstGeom>
            <a:noFill/>
          </p:spPr>
          <p:txBody>
            <a:bodyPr wrap="none" rtlCol="0">
              <a:spAutoFit/>
            </a:bodyPr>
            <a:lstStyle/>
            <a:p>
              <a:r>
                <a:rPr lang="es-CO" sz="2800" dirty="0" smtClean="0">
                  <a:effectLst>
                    <a:outerShdw blurRad="38100" dist="38100" dir="2700000" algn="tl">
                      <a:srgbClr val="000000">
                        <a:alpha val="43137"/>
                      </a:srgbClr>
                    </a:outerShdw>
                  </a:effectLst>
                </a:rPr>
                <a:t>No estoy de acuerdo</a:t>
              </a:r>
              <a:endParaRPr lang="es-CO" sz="28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87160092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448" y="-15392"/>
            <a:ext cx="7153064" cy="6858000"/>
          </a:xfrm>
          <a:prstGeom prst="rect">
            <a:avLst/>
          </a:prstGeom>
        </p:spPr>
      </p:pic>
      <p:sp>
        <p:nvSpPr>
          <p:cNvPr id="3" name="2 Rectángulo"/>
          <p:cNvSpPr/>
          <p:nvPr/>
        </p:nvSpPr>
        <p:spPr>
          <a:xfrm>
            <a:off x="4907" y="260648"/>
            <a:ext cx="4572000" cy="3416320"/>
          </a:xfrm>
          <a:prstGeom prst="rect">
            <a:avLst/>
          </a:prstGeom>
        </p:spPr>
        <p:txBody>
          <a:bodyPr>
            <a:spAutoFit/>
          </a:bodyPr>
          <a:lstStyle/>
          <a:p>
            <a:pPr algn="ctr"/>
            <a:r>
              <a:rPr lang="es-CO" sz="7200" b="1" cap="small" dirty="0">
                <a:ln>
                  <a:solidFill>
                    <a:srgbClr val="FFC000"/>
                  </a:solidFill>
                </a:ln>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7200" b="1" cap="small" dirty="0">
                <a:ln>
                  <a:solidFill>
                    <a:srgbClr val="FFC000"/>
                  </a:solidFill>
                </a:ln>
                <a:effectLst>
                  <a:outerShdw blurRad="38100" dist="38100" dir="2700000" algn="tl">
                    <a:srgbClr val="000000">
                      <a:alpha val="43137"/>
                    </a:srgbClr>
                  </a:outerShdw>
                </a:effectLst>
                <a:latin typeface="Swis721 BlkCn BT" pitchFamily="34" charset="0"/>
                <a:cs typeface="Times New Roman" pitchFamily="18" charset="0"/>
              </a:rPr>
              <a:t>a Dios</a:t>
            </a:r>
            <a:endParaRPr lang="es-ES" sz="7200" b="1" cap="small" dirty="0">
              <a:ln>
                <a:solidFill>
                  <a:srgbClr val="FFC000"/>
                </a:solidFill>
              </a:ln>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5" name="4 CuadroTexto"/>
          <p:cNvSpPr txBox="1"/>
          <p:nvPr/>
        </p:nvSpPr>
        <p:spPr>
          <a:xfrm>
            <a:off x="5814022" y="1484784"/>
            <a:ext cx="3312368" cy="5078313"/>
          </a:xfrm>
          <a:prstGeom prst="rect">
            <a:avLst/>
          </a:prstGeom>
          <a:noFill/>
        </p:spPr>
        <p:txBody>
          <a:bodyPr wrap="square" rtlCol="0">
            <a:spAutoFit/>
          </a:bodyPr>
          <a:lstStyle/>
          <a:p>
            <a:pPr algn="r"/>
            <a:r>
              <a:rPr lang="es-CO" sz="5400" b="1" cap="small" dirty="0" smtClean="0">
                <a:ln>
                  <a:solidFill>
                    <a:schemeClr val="tx1"/>
                  </a:solidFill>
                </a:ln>
                <a:solidFill>
                  <a:srgbClr val="C00000"/>
                </a:solidFill>
              </a:rPr>
              <a:t>Los Primeros Viajeros En El Camino De Regreso a Dios.</a:t>
            </a:r>
            <a:endParaRPr lang="es-CO" sz="5400" b="1" cap="small" dirty="0">
              <a:ln>
                <a:solidFill>
                  <a:schemeClr val="tx1"/>
                </a:solidFill>
              </a:ln>
              <a:solidFill>
                <a:srgbClr val="C00000"/>
              </a:solidFill>
            </a:endParaRPr>
          </a:p>
        </p:txBody>
      </p:sp>
    </p:spTree>
    <p:extLst>
      <p:ext uri="{BB962C8B-B14F-4D97-AF65-F5344CB8AC3E}">
        <p14:creationId xmlns:p14="http://schemas.microsoft.com/office/powerpoint/2010/main" val="63659322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5524500" cy="4286250"/>
          </a:xfrm>
          <a:prstGeom prst="rect">
            <a:avLst/>
          </a:prstGeom>
        </p:spPr>
      </p:pic>
      <p:sp>
        <p:nvSpPr>
          <p:cNvPr id="3" name="2 CuadroTexto"/>
          <p:cNvSpPr txBox="1"/>
          <p:nvPr/>
        </p:nvSpPr>
        <p:spPr>
          <a:xfrm>
            <a:off x="4716016" y="1189201"/>
            <a:ext cx="933252" cy="1015663"/>
          </a:xfrm>
          <a:prstGeom prst="rect">
            <a:avLst/>
          </a:prstGeom>
          <a:noFill/>
        </p:spPr>
        <p:txBody>
          <a:bodyPr wrap="square">
            <a:spAutoFit/>
          </a:bodyPr>
          <a:lstStyle/>
          <a:p>
            <a:pPr>
              <a:defRPr/>
            </a:pPr>
            <a:r>
              <a:rPr lang="en-US" sz="6000" dirty="0">
                <a:solidFill>
                  <a:srgbClr val="C00000"/>
                </a:solidFill>
                <a:effectLst>
                  <a:outerShdw blurRad="38100" dist="38100" dir="2700000" algn="tl">
                    <a:srgbClr val="000000">
                      <a:alpha val="43137"/>
                    </a:srgbClr>
                  </a:outerShdw>
                </a:effectLst>
                <a:latin typeface="Wingdings" pitchFamily="2" charset="2"/>
              </a:rPr>
              <a:t>´</a:t>
            </a:r>
          </a:p>
        </p:txBody>
      </p:sp>
      <p:sp>
        <p:nvSpPr>
          <p:cNvPr id="4" name="3 CuadroTexto"/>
          <p:cNvSpPr txBox="1"/>
          <p:nvPr/>
        </p:nvSpPr>
        <p:spPr>
          <a:xfrm>
            <a:off x="5508104" y="1312795"/>
            <a:ext cx="3528392" cy="2862322"/>
          </a:xfrm>
          <a:prstGeom prst="rect">
            <a:avLst/>
          </a:prstGeom>
          <a:noFill/>
        </p:spPr>
        <p:txBody>
          <a:bodyPr wrap="square">
            <a:spAutoFit/>
          </a:bodyPr>
          <a:lstStyle/>
          <a:p>
            <a:pPr>
              <a:defRPr/>
            </a:pPr>
            <a:r>
              <a:rPr lang="es-ES" sz="3600" b="1" dirty="0" smtClean="0">
                <a:effectLst>
                  <a:outerShdw blurRad="38100" dist="38100" dir="2700000" algn="tl">
                    <a:srgbClr val="000000">
                      <a:alpha val="43137"/>
                    </a:srgbClr>
                  </a:outerShdw>
                </a:effectLst>
                <a:latin typeface="Georgia" panose="02040502050405020303" pitchFamily="18" charset="0"/>
              </a:rPr>
              <a:t>¿Cómo </a:t>
            </a:r>
          </a:p>
          <a:p>
            <a:pPr>
              <a:defRPr/>
            </a:pPr>
            <a:r>
              <a:rPr lang="es-ES" sz="3600" b="1" dirty="0" smtClean="0">
                <a:effectLst>
                  <a:outerShdw blurRad="38100" dist="38100" dir="2700000" algn="tl">
                    <a:srgbClr val="000000">
                      <a:alpha val="43137"/>
                    </a:srgbClr>
                  </a:outerShdw>
                </a:effectLst>
                <a:latin typeface="Georgia" panose="02040502050405020303" pitchFamily="18" charset="0"/>
              </a:rPr>
              <a:t>le </a:t>
            </a:r>
            <a:endParaRPr lang="es-ES" sz="3600" b="1" dirty="0" smtClean="0">
              <a:effectLst>
                <a:outerShdw blurRad="38100" dist="38100" dir="2700000" algn="tl">
                  <a:srgbClr val="000000">
                    <a:alpha val="43137"/>
                  </a:srgbClr>
                </a:outerShdw>
              </a:effectLst>
              <a:latin typeface="Georgia" panose="02040502050405020303" pitchFamily="18" charset="0"/>
            </a:endParaRPr>
          </a:p>
          <a:p>
            <a:pPr>
              <a:defRPr/>
            </a:pPr>
            <a:r>
              <a:rPr lang="es-ES" sz="3600" b="1" dirty="0" smtClean="0">
                <a:effectLst>
                  <a:outerShdw blurRad="38100" dist="38100" dir="2700000" algn="tl">
                    <a:srgbClr val="000000">
                      <a:alpha val="43137"/>
                    </a:srgbClr>
                  </a:outerShdw>
                </a:effectLst>
                <a:latin typeface="Georgia" panose="02040502050405020303" pitchFamily="18" charset="0"/>
              </a:rPr>
              <a:t>responderías </a:t>
            </a:r>
          </a:p>
          <a:p>
            <a:pPr>
              <a:defRPr/>
            </a:pPr>
            <a:r>
              <a:rPr lang="es-ES" sz="3600" b="1" dirty="0" smtClean="0">
                <a:effectLst>
                  <a:outerShdw blurRad="38100" dist="38100" dir="2700000" algn="tl">
                    <a:srgbClr val="000000">
                      <a:alpha val="43137"/>
                    </a:srgbClr>
                  </a:outerShdw>
                </a:effectLst>
                <a:latin typeface="Georgia" panose="02040502050405020303" pitchFamily="18" charset="0"/>
              </a:rPr>
              <a:t>a </a:t>
            </a:r>
            <a:endParaRPr lang="es-ES" sz="3600" b="1" dirty="0" smtClean="0">
              <a:effectLst>
                <a:outerShdw blurRad="38100" dist="38100" dir="2700000" algn="tl">
                  <a:srgbClr val="000000">
                    <a:alpha val="43137"/>
                  </a:srgbClr>
                </a:outerShdw>
              </a:effectLst>
              <a:latin typeface="Georgia" panose="02040502050405020303" pitchFamily="18" charset="0"/>
            </a:endParaRPr>
          </a:p>
          <a:p>
            <a:pPr>
              <a:defRPr/>
            </a:pPr>
            <a:r>
              <a:rPr lang="es-ES" sz="3600" b="1" dirty="0" smtClean="0">
                <a:effectLst>
                  <a:outerShdw blurRad="38100" dist="38100" dir="2700000" algn="tl">
                    <a:srgbClr val="000000">
                      <a:alpha val="43137"/>
                    </a:srgbClr>
                  </a:outerShdw>
                </a:effectLst>
                <a:latin typeface="Georgia" panose="02040502050405020303" pitchFamily="18" charset="0"/>
              </a:rPr>
              <a:t>Catalina?</a:t>
            </a:r>
            <a:endParaRPr lang="en-US" sz="36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667123252"/>
      </p:ext>
    </p:extLst>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5 CuadroTexto"/>
          <p:cNvSpPr txBox="1"/>
          <p:nvPr/>
        </p:nvSpPr>
        <p:spPr>
          <a:xfrm>
            <a:off x="251520" y="188640"/>
            <a:ext cx="3829895" cy="1569660"/>
          </a:xfrm>
          <a:prstGeom prst="rect">
            <a:avLst/>
          </a:prstGeom>
          <a:noFill/>
        </p:spPr>
        <p:txBody>
          <a:bodyPr wrap="none" rtlCol="0">
            <a:spAutoFit/>
          </a:bodyPr>
          <a:lstStyle/>
          <a:p>
            <a:r>
              <a:rPr lang="es-CO" sz="4800" b="1" dirty="0" smtClean="0">
                <a:solidFill>
                  <a:schemeClr val="bg1"/>
                </a:solidFill>
              </a:rPr>
              <a:t>Hechos de los </a:t>
            </a:r>
          </a:p>
          <a:p>
            <a:r>
              <a:rPr lang="es-CO" sz="4800" b="1" dirty="0" smtClean="0">
                <a:solidFill>
                  <a:schemeClr val="bg1"/>
                </a:solidFill>
              </a:rPr>
              <a:t>Apóstoles</a:t>
            </a:r>
            <a:endParaRPr lang="es-CO" sz="4800" b="1" dirty="0">
              <a:solidFill>
                <a:schemeClr val="bg1"/>
              </a:solidFill>
            </a:endParaRPr>
          </a:p>
        </p:txBody>
      </p:sp>
    </p:spTree>
    <p:extLst>
      <p:ext uri="{BB962C8B-B14F-4D97-AF65-F5344CB8AC3E}">
        <p14:creationId xmlns:p14="http://schemas.microsoft.com/office/powerpoint/2010/main" val="1571174337"/>
      </p:ext>
    </p:extLst>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107" y="13759"/>
            <a:ext cx="5141893" cy="6858000"/>
          </a:xfrm>
          <a:prstGeom prst="rect">
            <a:avLst/>
          </a:prstGeom>
          <a:ln>
            <a:noFill/>
          </a:ln>
          <a:effectLst>
            <a:softEdge rad="112500"/>
          </a:effectLst>
        </p:spPr>
      </p:pic>
      <p:sp>
        <p:nvSpPr>
          <p:cNvPr id="4" name="3 CuadroTexto"/>
          <p:cNvSpPr txBox="1"/>
          <p:nvPr/>
        </p:nvSpPr>
        <p:spPr>
          <a:xfrm>
            <a:off x="107503" y="188640"/>
            <a:ext cx="3894603" cy="707886"/>
          </a:xfrm>
          <a:prstGeom prst="rect">
            <a:avLst/>
          </a:prstGeom>
          <a:noFill/>
        </p:spPr>
        <p:txBody>
          <a:bodyPr wrap="square">
            <a:spAutoFit/>
          </a:bodyPr>
          <a:lstStyle/>
          <a:p>
            <a:pPr algn="ctr">
              <a:defRPr/>
            </a:pPr>
            <a:r>
              <a:rPr lang="es-ES" sz="4000" b="1" dirty="0" smtClean="0">
                <a:effectLst>
                  <a:outerShdw blurRad="38100" dist="38100" dir="2700000" algn="tl">
                    <a:srgbClr val="000000">
                      <a:alpha val="43137"/>
                    </a:srgbClr>
                  </a:outerShdw>
                </a:effectLst>
              </a:rPr>
              <a:t>Hechos 1:4-8</a:t>
            </a:r>
            <a:endParaRPr lang="es-ES" sz="4000" b="1" dirty="0">
              <a:effectLst>
                <a:outerShdw blurRad="38100" dist="38100" dir="2700000" algn="tl">
                  <a:srgbClr val="000000">
                    <a:alpha val="43137"/>
                  </a:srgbClr>
                </a:outerShdw>
              </a:effectLst>
            </a:endParaRPr>
          </a:p>
        </p:txBody>
      </p:sp>
      <p:sp>
        <p:nvSpPr>
          <p:cNvPr id="5" name="4 CuadroTexto"/>
          <p:cNvSpPr txBox="1"/>
          <p:nvPr/>
        </p:nvSpPr>
        <p:spPr>
          <a:xfrm>
            <a:off x="94512" y="799109"/>
            <a:ext cx="3894602" cy="5632311"/>
          </a:xfrm>
          <a:prstGeom prst="rect">
            <a:avLst/>
          </a:prstGeom>
          <a:noFill/>
        </p:spPr>
        <p:txBody>
          <a:bodyPr wrap="square">
            <a:spAutoFit/>
          </a:bodyPr>
          <a:lstStyle/>
          <a:p>
            <a:pPr marL="182563" indent="-182563"/>
            <a:r>
              <a:rPr lang="es-CO" dirty="0" smtClean="0"/>
              <a:t>4  </a:t>
            </a:r>
            <a:r>
              <a:rPr lang="es-CO" dirty="0"/>
              <a:t>Y estando juntos, les mandó que no se fueran de Jerusalén, sino que esperasen la promesa del Padre</a:t>
            </a:r>
            <a:r>
              <a:rPr lang="es-CO" dirty="0" smtClean="0"/>
              <a:t>, </a:t>
            </a:r>
            <a:r>
              <a:rPr lang="es-CO" dirty="0"/>
              <a:t>la cual, les dijo, oísteis de mí.</a:t>
            </a:r>
          </a:p>
          <a:p>
            <a:pPr marL="182563" indent="-182563"/>
            <a:r>
              <a:rPr lang="es-CO" dirty="0"/>
              <a:t>5  Porque Juan ciertamente bautizó con agua, mas vosotros seréis bautizados con el Espíritu </a:t>
            </a:r>
            <a:r>
              <a:rPr lang="es-CO" dirty="0" smtClean="0"/>
              <a:t>Santo </a:t>
            </a:r>
            <a:r>
              <a:rPr lang="es-CO" dirty="0"/>
              <a:t>dentro de no muchos días. </a:t>
            </a:r>
          </a:p>
          <a:p>
            <a:pPr marL="182563" indent="-182563"/>
            <a:r>
              <a:rPr lang="es-CO" dirty="0"/>
              <a:t>6  Entonces los que se habían reunido le preguntaron, diciendo: Señor, ¿restaurarás el reino a Israel en este tiempo?</a:t>
            </a:r>
          </a:p>
          <a:p>
            <a:pPr marL="182563" indent="-182563"/>
            <a:r>
              <a:rPr lang="es-CO" dirty="0"/>
              <a:t>7  Y les dijo: No os toca a vosotros saber los tiempos o las sazones, que el Padre puso en su sola potestad;</a:t>
            </a:r>
          </a:p>
          <a:p>
            <a:pPr marL="182563" indent="-182563"/>
            <a:r>
              <a:rPr lang="es-CO" dirty="0"/>
              <a:t>8  pero recibiréis poder, cuando haya venido sobre vosotros el Espíritu Santo, y me seréis testigos en Jerusalén, en toda Judea, en Samaria, y hasta lo último de la tierra</a:t>
            </a:r>
            <a:r>
              <a:rPr lang="es-CO" dirty="0" smtClean="0"/>
              <a:t>.</a:t>
            </a:r>
            <a:endParaRPr lang="es-CO" dirty="0"/>
          </a:p>
        </p:txBody>
      </p:sp>
      <p:pic>
        <p:nvPicPr>
          <p:cNvPr id="6" name="Picture 1027" descr="Biblia - 71"/>
          <p:cNvPicPr>
            <a:picLocks noChangeAspect="1" noChangeArrowheads="1"/>
          </p:cNvPicPr>
          <p:nvPr/>
        </p:nvPicPr>
        <p:blipFill>
          <a:blip r:embed="rId3" cstate="print"/>
          <a:srcRect/>
          <a:stretch>
            <a:fillRect/>
          </a:stretch>
        </p:blipFill>
        <p:spPr bwMode="auto">
          <a:xfrm>
            <a:off x="1" y="6092194"/>
            <a:ext cx="755576" cy="699801"/>
          </a:xfrm>
          <a:prstGeom prst="rect">
            <a:avLst/>
          </a:prstGeom>
          <a:noFill/>
          <a:ln w="9525">
            <a:noFill/>
            <a:miter lim="800000"/>
            <a:headEnd/>
            <a:tailEnd/>
          </a:ln>
        </p:spPr>
      </p:pic>
      <p:sp>
        <p:nvSpPr>
          <p:cNvPr id="7" name="6 CuadroTexto"/>
          <p:cNvSpPr txBox="1"/>
          <p:nvPr/>
        </p:nvSpPr>
        <p:spPr>
          <a:xfrm>
            <a:off x="5940152" y="2866389"/>
            <a:ext cx="648072" cy="769441"/>
          </a:xfrm>
          <a:prstGeom prst="rect">
            <a:avLst/>
          </a:prstGeom>
          <a:noFill/>
        </p:spPr>
        <p:txBody>
          <a:bodyPr wrap="square">
            <a:spAutoFit/>
          </a:bodyPr>
          <a:lstStyle/>
          <a:p>
            <a:pPr>
              <a:defRPr/>
            </a:pPr>
            <a:r>
              <a:rPr lang="en-US" sz="4400" dirty="0">
                <a:solidFill>
                  <a:srgbClr val="C00000"/>
                </a:solidFill>
                <a:effectLst>
                  <a:glow rad="101600">
                    <a:schemeClr val="bg1">
                      <a:alpha val="60000"/>
                    </a:schemeClr>
                  </a:glow>
                  <a:outerShdw blurRad="38100" dist="38100" dir="2700000" algn="tl">
                    <a:srgbClr val="000000">
                      <a:alpha val="43137"/>
                    </a:srgbClr>
                  </a:outerShdw>
                </a:effectLst>
                <a:latin typeface="Wingdings" pitchFamily="2" charset="2"/>
              </a:rPr>
              <a:t>´</a:t>
            </a:r>
          </a:p>
        </p:txBody>
      </p:sp>
      <p:sp>
        <p:nvSpPr>
          <p:cNvPr id="8" name="7 CuadroTexto"/>
          <p:cNvSpPr txBox="1"/>
          <p:nvPr/>
        </p:nvSpPr>
        <p:spPr>
          <a:xfrm>
            <a:off x="6588224" y="2852936"/>
            <a:ext cx="2592288" cy="3416320"/>
          </a:xfrm>
          <a:prstGeom prst="rect">
            <a:avLst/>
          </a:prstGeom>
          <a:noFill/>
        </p:spPr>
        <p:txBody>
          <a:bodyPr wrap="square">
            <a:spAutoFit/>
          </a:bodyPr>
          <a:lstStyle/>
          <a:p>
            <a:pPr>
              <a:defRPr/>
            </a:pPr>
            <a:r>
              <a:rPr lang="es-ES" sz="3600" dirty="0" smtClean="0">
                <a:effectLst>
                  <a:glow rad="101600">
                    <a:schemeClr val="bg1">
                      <a:alpha val="60000"/>
                    </a:schemeClr>
                  </a:glow>
                  <a:outerShdw blurRad="38100" dist="38100" dir="2700000" algn="tl">
                    <a:srgbClr val="000000">
                      <a:alpha val="43137"/>
                    </a:srgbClr>
                  </a:outerShdw>
                </a:effectLst>
                <a:latin typeface="Georgia" panose="02040502050405020303" pitchFamily="18" charset="0"/>
              </a:rPr>
              <a:t>¿Qué debían esperar los apóstoles en Jerusalén?</a:t>
            </a:r>
            <a:endParaRPr lang="en-US" sz="3600" dirty="0">
              <a:effectLst>
                <a:glow rad="101600">
                  <a:schemeClr val="bg1">
                    <a:alpha val="60000"/>
                  </a:schemeClr>
                </a:glow>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53967582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39780"/>
            <a:ext cx="5657850" cy="6324600"/>
          </a:xfrm>
          <a:prstGeom prst="rect">
            <a:avLst/>
          </a:prstGeom>
        </p:spPr>
      </p:pic>
      <p:sp>
        <p:nvSpPr>
          <p:cNvPr id="3" name="2 CuadroTexto"/>
          <p:cNvSpPr txBox="1"/>
          <p:nvPr/>
        </p:nvSpPr>
        <p:spPr>
          <a:xfrm>
            <a:off x="5076056" y="764704"/>
            <a:ext cx="3894603" cy="3046988"/>
          </a:xfrm>
          <a:prstGeom prst="rect">
            <a:avLst/>
          </a:prstGeom>
          <a:noFill/>
        </p:spPr>
        <p:txBody>
          <a:bodyPr wrap="square">
            <a:spAutoFit/>
          </a:bodyPr>
          <a:lstStyle/>
          <a:p>
            <a:pPr algn="r">
              <a:defRPr/>
            </a:pPr>
            <a:r>
              <a:rPr lang="es-ES" sz="9600" b="1" dirty="0" smtClean="0">
                <a:effectLst>
                  <a:outerShdw blurRad="38100" dist="38100" dir="2700000" algn="tl">
                    <a:srgbClr val="000000">
                      <a:alpha val="43137"/>
                    </a:srgbClr>
                  </a:outerShdw>
                </a:effectLst>
              </a:rPr>
              <a:t>Hechos </a:t>
            </a:r>
          </a:p>
          <a:p>
            <a:pPr algn="r">
              <a:defRPr/>
            </a:pPr>
            <a:r>
              <a:rPr lang="es-ES" sz="9600" b="1" dirty="0" smtClean="0">
                <a:effectLst>
                  <a:outerShdw blurRad="38100" dist="38100" dir="2700000" algn="tl">
                    <a:srgbClr val="000000">
                      <a:alpha val="43137"/>
                    </a:srgbClr>
                  </a:outerShdw>
                </a:effectLst>
              </a:rPr>
              <a:t>2:1-13</a:t>
            </a:r>
            <a:endParaRPr lang="es-ES"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1479975"/>
      </p:ext>
    </p:extLst>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467544" y="-3577"/>
            <a:ext cx="404976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2:1-13</a:t>
            </a:r>
            <a:endParaRPr lang="es-CO" sz="7200" b="1" dirty="0">
              <a:ln>
                <a:solidFill>
                  <a:schemeClr val="tx1"/>
                </a:solidFill>
              </a:ln>
              <a:solidFill>
                <a:schemeClr val="bg1"/>
              </a:solidFill>
              <a:latin typeface="BrodyD" pitchFamily="66" charset="0"/>
            </a:endParaRPr>
          </a:p>
        </p:txBody>
      </p:sp>
      <p:sp>
        <p:nvSpPr>
          <p:cNvPr id="8" name="7 CuadroTexto"/>
          <p:cNvSpPr txBox="1"/>
          <p:nvPr/>
        </p:nvSpPr>
        <p:spPr>
          <a:xfrm>
            <a:off x="467544" y="1124744"/>
            <a:ext cx="8136904" cy="5262979"/>
          </a:xfrm>
          <a:prstGeom prst="rect">
            <a:avLst/>
          </a:prstGeom>
          <a:noFill/>
        </p:spPr>
        <p:txBody>
          <a:bodyPr wrap="square" rtlCol="0">
            <a:spAutoFit/>
          </a:bodyPr>
          <a:lstStyle/>
          <a:p>
            <a:pPr marL="355600" indent="-355600"/>
            <a:r>
              <a:rPr lang="es-CO" sz="2800" dirty="0" smtClean="0">
                <a:effectLst>
                  <a:glow rad="101600">
                    <a:schemeClr val="bg1">
                      <a:alpha val="60000"/>
                    </a:schemeClr>
                  </a:glow>
                </a:effectLst>
                <a:latin typeface="Georgia" pitchFamily="18" charset="0"/>
              </a:rPr>
              <a:t>1  Cuando </a:t>
            </a:r>
            <a:r>
              <a:rPr lang="es-CO" sz="2800" dirty="0">
                <a:effectLst>
                  <a:glow rad="101600">
                    <a:schemeClr val="bg1">
                      <a:alpha val="60000"/>
                    </a:schemeClr>
                  </a:glow>
                </a:effectLst>
                <a:latin typeface="Georgia" pitchFamily="18" charset="0"/>
              </a:rPr>
              <a:t>llegó el día de Pentecostés</a:t>
            </a:r>
            <a:r>
              <a:rPr lang="es-CO" sz="2800" dirty="0" smtClean="0">
                <a:effectLst>
                  <a:glow rad="101600">
                    <a:schemeClr val="bg1">
                      <a:alpha val="60000"/>
                    </a:schemeClr>
                  </a:glow>
                </a:effectLst>
                <a:latin typeface="Georgia" pitchFamily="18" charset="0"/>
              </a:rPr>
              <a:t>, </a:t>
            </a:r>
            <a:r>
              <a:rPr lang="es-CO" sz="2800" dirty="0">
                <a:effectLst>
                  <a:glow rad="101600">
                    <a:schemeClr val="bg1">
                      <a:alpha val="60000"/>
                    </a:schemeClr>
                  </a:glow>
                </a:effectLst>
                <a:latin typeface="Georgia" pitchFamily="18" charset="0"/>
              </a:rPr>
              <a:t>estaban todos unánimes juntos.</a:t>
            </a:r>
          </a:p>
          <a:p>
            <a:pPr marL="355600" indent="-355600"/>
            <a:r>
              <a:rPr lang="es-CO" sz="2800" dirty="0">
                <a:effectLst>
                  <a:glow rad="101600">
                    <a:schemeClr val="bg1">
                      <a:alpha val="60000"/>
                    </a:schemeClr>
                  </a:glow>
                </a:effectLst>
                <a:latin typeface="Georgia" pitchFamily="18" charset="0"/>
              </a:rPr>
              <a:t>2  Y de repente vino del cielo un estruendo como de un viento recio que soplaba, el cual llenó toda la casa donde estaban sentados;</a:t>
            </a:r>
          </a:p>
          <a:p>
            <a:pPr marL="355600" indent="-355600"/>
            <a:r>
              <a:rPr lang="es-CO" sz="2800" dirty="0">
                <a:effectLst>
                  <a:glow rad="101600">
                    <a:schemeClr val="bg1">
                      <a:alpha val="60000"/>
                    </a:schemeClr>
                  </a:glow>
                </a:effectLst>
                <a:latin typeface="Georgia" pitchFamily="18" charset="0"/>
              </a:rPr>
              <a:t>3  y se les aparecieron lenguas repartidas, como de fuego, asentándose sobre cada uno de ellos.</a:t>
            </a:r>
          </a:p>
          <a:p>
            <a:pPr marL="355600" indent="-355600"/>
            <a:r>
              <a:rPr lang="es-CO" sz="2800" dirty="0">
                <a:effectLst>
                  <a:glow rad="101600">
                    <a:schemeClr val="bg1">
                      <a:alpha val="60000"/>
                    </a:schemeClr>
                  </a:glow>
                </a:effectLst>
                <a:latin typeface="Georgia" pitchFamily="18" charset="0"/>
              </a:rPr>
              <a:t>4  Y fueron todos llenos del Espíritu Santo, y comenzaron a hablar en otras lenguas, según el Espíritu les daba que hablasen.</a:t>
            </a:r>
          </a:p>
          <a:p>
            <a:pPr marL="355600" indent="-355600"/>
            <a:r>
              <a:rPr lang="es-CO" sz="2800" dirty="0">
                <a:effectLst>
                  <a:glow rad="101600">
                    <a:schemeClr val="bg1">
                      <a:alpha val="60000"/>
                    </a:schemeClr>
                  </a:glow>
                </a:effectLst>
                <a:latin typeface="Georgia" pitchFamily="18" charset="0"/>
              </a:rPr>
              <a:t>5  Moraban entonces en Jerusalén judíos, varones piadosos, de todas las naciones bajo el cielo</a:t>
            </a:r>
            <a:r>
              <a:rPr lang="es-CO" sz="2800" dirty="0" smtClean="0">
                <a:effectLst>
                  <a:glow rad="101600">
                    <a:schemeClr val="bg1">
                      <a:alpha val="60000"/>
                    </a:schemeClr>
                  </a:glow>
                </a:effectLst>
                <a:latin typeface="Georgia" pitchFamily="18" charset="0"/>
              </a:rPr>
              <a:t>.</a:t>
            </a:r>
            <a:endParaRPr lang="es-CO" sz="2800" dirty="0">
              <a:effectLst>
                <a:glow rad="101600">
                  <a:schemeClr val="bg1">
                    <a:alpha val="60000"/>
                  </a:schemeClr>
                </a:glow>
              </a:effectLst>
              <a:latin typeface="Georgia" pitchFamily="18" charset="0"/>
            </a:endParaRPr>
          </a:p>
        </p:txBody>
      </p:sp>
    </p:spTree>
    <p:extLst>
      <p:ext uri="{BB962C8B-B14F-4D97-AF65-F5344CB8AC3E}">
        <p14:creationId xmlns:p14="http://schemas.microsoft.com/office/powerpoint/2010/main" val="130122844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467544" y="-3577"/>
            <a:ext cx="404976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2:1-13</a:t>
            </a:r>
            <a:endParaRPr lang="es-CO" sz="7200" b="1" dirty="0">
              <a:ln>
                <a:solidFill>
                  <a:schemeClr val="tx1"/>
                </a:solidFill>
              </a:ln>
              <a:solidFill>
                <a:schemeClr val="bg1"/>
              </a:solidFill>
              <a:latin typeface="BrodyD" pitchFamily="66" charset="0"/>
            </a:endParaRPr>
          </a:p>
        </p:txBody>
      </p:sp>
      <p:sp>
        <p:nvSpPr>
          <p:cNvPr id="8" name="7 CuadroTexto"/>
          <p:cNvSpPr txBox="1"/>
          <p:nvPr/>
        </p:nvSpPr>
        <p:spPr>
          <a:xfrm>
            <a:off x="467544" y="1332051"/>
            <a:ext cx="8136904" cy="4401205"/>
          </a:xfrm>
          <a:prstGeom prst="rect">
            <a:avLst/>
          </a:prstGeom>
          <a:noFill/>
        </p:spPr>
        <p:txBody>
          <a:bodyPr wrap="square" rtlCol="0">
            <a:spAutoFit/>
          </a:bodyPr>
          <a:lstStyle/>
          <a:p>
            <a:pPr marL="452438" indent="-365125"/>
            <a:r>
              <a:rPr lang="es-CO" sz="2800" dirty="0" smtClean="0">
                <a:effectLst>
                  <a:glow rad="101600">
                    <a:schemeClr val="bg1">
                      <a:alpha val="60000"/>
                    </a:schemeClr>
                  </a:glow>
                </a:effectLst>
                <a:latin typeface="Georgia" pitchFamily="18" charset="0"/>
              </a:rPr>
              <a:t>6  </a:t>
            </a:r>
            <a:r>
              <a:rPr lang="es-CO" sz="2800" dirty="0">
                <a:effectLst>
                  <a:glow rad="101600">
                    <a:schemeClr val="bg1">
                      <a:alpha val="60000"/>
                    </a:schemeClr>
                  </a:glow>
                </a:effectLst>
                <a:latin typeface="Georgia" pitchFamily="18" charset="0"/>
              </a:rPr>
              <a:t>Y hecho este estruendo, se juntó la multitud; y estaban confusos, porque cada uno les oía hablar en su propia lengua.</a:t>
            </a:r>
          </a:p>
          <a:p>
            <a:pPr marL="452438" indent="-365125"/>
            <a:r>
              <a:rPr lang="es-CO" sz="2800" dirty="0">
                <a:effectLst>
                  <a:glow rad="101600">
                    <a:schemeClr val="bg1">
                      <a:alpha val="60000"/>
                    </a:schemeClr>
                  </a:glow>
                </a:effectLst>
                <a:latin typeface="Georgia" pitchFamily="18" charset="0"/>
              </a:rPr>
              <a:t>7  Y estaban atónitos y maravillados, diciendo: Mirad, ¿no son galileos todos estos que hablan?</a:t>
            </a:r>
          </a:p>
          <a:p>
            <a:pPr marL="452438" indent="-365125"/>
            <a:r>
              <a:rPr lang="es-CO" sz="2800" dirty="0">
                <a:effectLst>
                  <a:glow rad="101600">
                    <a:schemeClr val="bg1">
                      <a:alpha val="60000"/>
                    </a:schemeClr>
                  </a:glow>
                </a:effectLst>
                <a:latin typeface="Georgia" pitchFamily="18" charset="0"/>
              </a:rPr>
              <a:t>8  ¿Cómo, pues, les oímos nosotros hablar cada uno en nuestra lengua en la que hemos nacido?</a:t>
            </a:r>
          </a:p>
          <a:p>
            <a:pPr marL="452438" indent="-365125"/>
            <a:r>
              <a:rPr lang="es-CO" sz="2800" dirty="0">
                <a:effectLst>
                  <a:glow rad="101600">
                    <a:schemeClr val="bg1">
                      <a:alpha val="60000"/>
                    </a:schemeClr>
                  </a:glow>
                </a:effectLst>
                <a:latin typeface="Georgia" pitchFamily="18" charset="0"/>
              </a:rPr>
              <a:t>9  Partos, medos, elamitas, y los que habitamos en Mesopotamia, en Judea, en Capadocia, en el Ponto y en Asia</a:t>
            </a:r>
            <a:r>
              <a:rPr lang="es-CO" sz="2800" dirty="0" smtClean="0">
                <a:effectLst>
                  <a:glow rad="101600">
                    <a:schemeClr val="bg1">
                      <a:alpha val="60000"/>
                    </a:schemeClr>
                  </a:glow>
                </a:effectLst>
                <a:latin typeface="Georgia" pitchFamily="18" charset="0"/>
              </a:rPr>
              <a:t>,</a:t>
            </a:r>
            <a:endParaRPr lang="es-CO" sz="2800" dirty="0">
              <a:effectLst>
                <a:glow rad="101600">
                  <a:schemeClr val="bg1">
                    <a:alpha val="60000"/>
                  </a:schemeClr>
                </a:glow>
              </a:effectLst>
              <a:latin typeface="Georgia" pitchFamily="18" charset="0"/>
            </a:endParaRPr>
          </a:p>
        </p:txBody>
      </p:sp>
    </p:spTree>
    <p:extLst>
      <p:ext uri="{BB962C8B-B14F-4D97-AF65-F5344CB8AC3E}">
        <p14:creationId xmlns:p14="http://schemas.microsoft.com/office/powerpoint/2010/main" val="74684250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467544" y="-3577"/>
            <a:ext cx="4049763" cy="1200329"/>
          </a:xfrm>
          <a:prstGeom prst="rect">
            <a:avLst/>
          </a:prstGeom>
          <a:noFill/>
        </p:spPr>
        <p:txBody>
          <a:bodyPr wrap="none" rtlCol="0">
            <a:spAutoFit/>
          </a:bodyPr>
          <a:lstStyle/>
          <a:p>
            <a:r>
              <a:rPr lang="es-CO" sz="7200" b="1" dirty="0" smtClean="0">
                <a:ln>
                  <a:solidFill>
                    <a:schemeClr val="tx1"/>
                  </a:solidFill>
                </a:ln>
                <a:solidFill>
                  <a:schemeClr val="bg1"/>
                </a:solidFill>
                <a:latin typeface="BrodyD" pitchFamily="66" charset="0"/>
              </a:rPr>
              <a:t>Hechos 2:1-13</a:t>
            </a:r>
            <a:endParaRPr lang="es-CO" sz="7200" b="1" dirty="0">
              <a:ln>
                <a:solidFill>
                  <a:schemeClr val="tx1"/>
                </a:solidFill>
              </a:ln>
              <a:solidFill>
                <a:schemeClr val="bg1"/>
              </a:solidFill>
              <a:latin typeface="BrodyD" pitchFamily="66" charset="0"/>
            </a:endParaRPr>
          </a:p>
        </p:txBody>
      </p:sp>
      <p:sp>
        <p:nvSpPr>
          <p:cNvPr id="8" name="7 CuadroTexto"/>
          <p:cNvSpPr txBox="1"/>
          <p:nvPr/>
        </p:nvSpPr>
        <p:spPr>
          <a:xfrm>
            <a:off x="467544" y="1052736"/>
            <a:ext cx="8136904" cy="4401205"/>
          </a:xfrm>
          <a:prstGeom prst="rect">
            <a:avLst/>
          </a:prstGeom>
          <a:noFill/>
        </p:spPr>
        <p:txBody>
          <a:bodyPr wrap="square" rtlCol="0">
            <a:spAutoFit/>
          </a:bodyPr>
          <a:lstStyle/>
          <a:p>
            <a:pPr marL="539750" indent="-539750">
              <a:buAutoNum type="arabicPlain" startAt="10"/>
            </a:pPr>
            <a:r>
              <a:rPr lang="es-CO" sz="2800" dirty="0" smtClean="0">
                <a:effectLst>
                  <a:glow rad="101600">
                    <a:schemeClr val="bg1">
                      <a:alpha val="60000"/>
                    </a:schemeClr>
                  </a:glow>
                </a:effectLst>
                <a:latin typeface="Georgia" pitchFamily="18" charset="0"/>
              </a:rPr>
              <a:t>en </a:t>
            </a:r>
            <a:r>
              <a:rPr lang="es-CO" sz="2800" dirty="0">
                <a:effectLst>
                  <a:glow rad="101600">
                    <a:schemeClr val="bg1">
                      <a:alpha val="60000"/>
                    </a:schemeClr>
                  </a:glow>
                </a:effectLst>
                <a:latin typeface="Georgia" pitchFamily="18" charset="0"/>
              </a:rPr>
              <a:t>Frigia y </a:t>
            </a:r>
            <a:r>
              <a:rPr lang="es-CO" sz="2800" dirty="0" err="1">
                <a:effectLst>
                  <a:glow rad="101600">
                    <a:schemeClr val="bg1">
                      <a:alpha val="60000"/>
                    </a:schemeClr>
                  </a:glow>
                </a:effectLst>
                <a:latin typeface="Georgia" pitchFamily="18" charset="0"/>
              </a:rPr>
              <a:t>Panfilia</a:t>
            </a:r>
            <a:r>
              <a:rPr lang="es-CO" sz="2800" dirty="0">
                <a:effectLst>
                  <a:glow rad="101600">
                    <a:schemeClr val="bg1">
                      <a:alpha val="60000"/>
                    </a:schemeClr>
                  </a:glow>
                </a:effectLst>
                <a:latin typeface="Georgia" pitchFamily="18" charset="0"/>
              </a:rPr>
              <a:t>, en Egipto y en las regiones de </a:t>
            </a:r>
            <a:r>
              <a:rPr lang="es-CO" sz="2800" dirty="0" err="1">
                <a:effectLst>
                  <a:glow rad="101600">
                    <a:schemeClr val="bg1">
                      <a:alpha val="60000"/>
                    </a:schemeClr>
                  </a:glow>
                </a:effectLst>
                <a:latin typeface="Georgia" pitchFamily="18" charset="0"/>
              </a:rPr>
              <a:t>Africa</a:t>
            </a:r>
            <a:r>
              <a:rPr lang="es-CO" sz="2800" dirty="0">
                <a:effectLst>
                  <a:glow rad="101600">
                    <a:schemeClr val="bg1">
                      <a:alpha val="60000"/>
                    </a:schemeClr>
                  </a:glow>
                </a:effectLst>
                <a:latin typeface="Georgia" pitchFamily="18" charset="0"/>
              </a:rPr>
              <a:t> más allá de </a:t>
            </a:r>
            <a:r>
              <a:rPr lang="es-CO" sz="2800" dirty="0" err="1">
                <a:effectLst>
                  <a:glow rad="101600">
                    <a:schemeClr val="bg1">
                      <a:alpha val="60000"/>
                    </a:schemeClr>
                  </a:glow>
                </a:effectLst>
                <a:latin typeface="Georgia" pitchFamily="18" charset="0"/>
              </a:rPr>
              <a:t>Cirene</a:t>
            </a:r>
            <a:r>
              <a:rPr lang="es-CO" sz="2800" dirty="0">
                <a:effectLst>
                  <a:glow rad="101600">
                    <a:schemeClr val="bg1">
                      <a:alpha val="60000"/>
                    </a:schemeClr>
                  </a:glow>
                </a:effectLst>
                <a:latin typeface="Georgia" pitchFamily="18" charset="0"/>
              </a:rPr>
              <a:t>, y romanos aquí residentes, tanto judíos como prosélitos</a:t>
            </a:r>
            <a:r>
              <a:rPr lang="es-CO" sz="2800" dirty="0" smtClean="0">
                <a:effectLst>
                  <a:glow rad="101600">
                    <a:schemeClr val="bg1">
                      <a:alpha val="60000"/>
                    </a:schemeClr>
                  </a:glow>
                </a:effectLst>
                <a:latin typeface="Georgia" pitchFamily="18" charset="0"/>
              </a:rPr>
              <a:t>, </a:t>
            </a:r>
          </a:p>
          <a:p>
            <a:pPr marL="539750" indent="-539750"/>
            <a:r>
              <a:rPr lang="es-CO" sz="2800" dirty="0" smtClean="0">
                <a:effectLst>
                  <a:glow rad="101600">
                    <a:schemeClr val="bg1">
                      <a:alpha val="60000"/>
                    </a:schemeClr>
                  </a:glow>
                </a:effectLst>
                <a:latin typeface="Georgia" pitchFamily="18" charset="0"/>
              </a:rPr>
              <a:t>11  </a:t>
            </a:r>
            <a:r>
              <a:rPr lang="es-CO" sz="2800" dirty="0">
                <a:effectLst>
                  <a:glow rad="101600">
                    <a:schemeClr val="bg1">
                      <a:alpha val="60000"/>
                    </a:schemeClr>
                  </a:glow>
                </a:effectLst>
                <a:latin typeface="Georgia" pitchFamily="18" charset="0"/>
              </a:rPr>
              <a:t>cretenses y árabes, les oímos hablar en nuestras lenguas las maravillas de Dios.</a:t>
            </a:r>
          </a:p>
          <a:p>
            <a:pPr marL="539750" indent="-539750"/>
            <a:r>
              <a:rPr lang="es-CO" sz="2800" dirty="0">
                <a:effectLst>
                  <a:glow rad="101600">
                    <a:schemeClr val="bg1">
                      <a:alpha val="60000"/>
                    </a:schemeClr>
                  </a:glow>
                </a:effectLst>
                <a:latin typeface="Georgia" pitchFamily="18" charset="0"/>
              </a:rPr>
              <a:t>12  Y estaban todos atónitos y perplejos, diciéndose unos a otros: ¿Qué quiere decir esto?</a:t>
            </a:r>
          </a:p>
          <a:p>
            <a:pPr marL="539750" indent="-539750"/>
            <a:r>
              <a:rPr lang="es-CO" sz="2800" dirty="0">
                <a:effectLst>
                  <a:glow rad="101600">
                    <a:schemeClr val="bg1">
                      <a:alpha val="60000"/>
                    </a:schemeClr>
                  </a:glow>
                </a:effectLst>
                <a:latin typeface="Georgia" pitchFamily="18" charset="0"/>
              </a:rPr>
              <a:t>13  Mas otros, burlándose, decían: Están llenos de mosto. </a:t>
            </a:r>
          </a:p>
        </p:txBody>
      </p:sp>
    </p:spTree>
    <p:extLst>
      <p:ext uri="{BB962C8B-B14F-4D97-AF65-F5344CB8AC3E}">
        <p14:creationId xmlns:p14="http://schemas.microsoft.com/office/powerpoint/2010/main" val="137143756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1848</Words>
  <Application>Microsoft Office PowerPoint</Application>
  <PresentationFormat>Presentación en pantalla (4:3)</PresentationFormat>
  <Paragraphs>187</Paragraphs>
  <Slides>30</Slides>
  <Notes>14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30</vt:i4>
      </vt:variant>
    </vt:vector>
  </HeadingPairs>
  <TitlesOfParts>
    <vt:vector size="42" baseType="lpstr">
      <vt:lpstr>Arial Black</vt:lpstr>
      <vt:lpstr>Calibri</vt:lpstr>
      <vt:lpstr>Times New Roman</vt:lpstr>
      <vt:lpstr>Benguiat Bk BT</vt:lpstr>
      <vt:lpstr>Wingdings</vt:lpstr>
      <vt:lpstr>Arial</vt:lpstr>
      <vt:lpstr>Franklin Gothic Medium Cond</vt:lpstr>
      <vt:lpstr>Swis721 BlkCn BT</vt:lpstr>
      <vt:lpstr>BrodyD</vt:lpstr>
      <vt:lpstr>Franklin Gothic Heavy</vt:lpstr>
      <vt:lpstr>Georgia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CASA</dc:creator>
  <cp:lastModifiedBy>JAREMOVA</cp:lastModifiedBy>
  <cp:revision>315</cp:revision>
  <dcterms:created xsi:type="dcterms:W3CDTF">2010-11-09T22:29:50Z</dcterms:created>
  <dcterms:modified xsi:type="dcterms:W3CDTF">2017-12-24T10:44:52Z</dcterms:modified>
</cp:coreProperties>
</file>