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29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21/01/2020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79068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21/01/2020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78440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21/01/2020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81688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21/01/2020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11326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FF6F5E-EB75-4C11-B48B-3C09A4E294EF}" type="datetimeFigureOut">
              <a:rPr lang="es-ES" smtClean="0"/>
              <a:t>21/01/2020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5254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1FF6F5E-EB75-4C11-B48B-3C09A4E294EF}" type="datetimeFigureOut">
              <a:rPr lang="es-ES" smtClean="0"/>
              <a:t>21/01/2020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6152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1FF6F5E-EB75-4C11-B48B-3C09A4E294EF}" type="datetimeFigureOut">
              <a:rPr lang="es-ES" smtClean="0"/>
              <a:t>21/01/2020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79599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1FF6F5E-EB75-4C11-B48B-3C09A4E294EF}" type="datetimeFigureOut">
              <a:rPr lang="es-ES" smtClean="0"/>
              <a:t>21/01/2020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97297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F5E-EB75-4C11-B48B-3C09A4E294EF}" type="datetimeFigureOut">
              <a:rPr lang="es-ES" smtClean="0"/>
              <a:t>21/01/2020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3536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FF6F5E-EB75-4C11-B48B-3C09A4E294EF}" type="datetimeFigureOut">
              <a:rPr lang="es-ES" smtClean="0"/>
              <a:t>21/01/2020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15596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FF6F5E-EB75-4C11-B48B-3C09A4E294EF}" type="datetimeFigureOut">
              <a:rPr lang="es-ES" smtClean="0"/>
              <a:t>21/01/2020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164293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F5E-EB75-4C11-B48B-3C09A4E294EF}" type="datetimeFigureOut">
              <a:rPr lang="es-ES" smtClean="0"/>
              <a:t>21/01/2020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BA826-7FF3-4ED1-8D5F-0F8698BBDA05}" type="slidenum">
              <a:rPr lang="es-ES" smtClean="0"/>
              <a:t>‹Nº›</a:t>
            </a:fld>
            <a:endParaRPr lang="es-ES"/>
          </a:p>
        </p:txBody>
      </p:sp>
    </p:spTree>
    <p:extLst>
      <p:ext uri="{BB962C8B-B14F-4D97-AF65-F5344CB8AC3E}">
        <p14:creationId xmlns:p14="http://schemas.microsoft.com/office/powerpoint/2010/main" val="4215514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Proceso alternativo 2"/>
          <p:cNvSpPr/>
          <p:nvPr/>
        </p:nvSpPr>
        <p:spPr>
          <a:xfrm>
            <a:off x="1371600" y="0"/>
            <a:ext cx="6131859" cy="1358153"/>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ítulo 3"/>
          <p:cNvSpPr>
            <a:spLocks noGrp="1"/>
          </p:cNvSpPr>
          <p:nvPr>
            <p:ph type="title"/>
          </p:nvPr>
        </p:nvSpPr>
        <p:spPr>
          <a:xfrm>
            <a:off x="628650" y="17396"/>
            <a:ext cx="7886700" cy="1325563"/>
          </a:xfrm>
        </p:spPr>
        <p:txBody>
          <a:bodyPr>
            <a:normAutofit fontScale="90000"/>
          </a:bodyPr>
          <a:lstStyle/>
          <a:p>
            <a:pPr algn="ctr"/>
            <a:r>
              <a:rPr lang="es-ES" b="1" dirty="0"/>
              <a:t> </a:t>
            </a:r>
            <a:r>
              <a:rPr lang="es-ES" b="1" dirty="0" smtClean="0"/>
              <a:t/>
            </a:r>
            <a:br>
              <a:rPr lang="es-ES" b="1" dirty="0" smtClean="0"/>
            </a:br>
            <a:r>
              <a:rPr lang="es-ES" b="1" dirty="0" smtClean="0">
                <a:ln w="6600">
                  <a:solidFill>
                    <a:schemeClr val="accent2"/>
                  </a:solidFill>
                  <a:prstDash val="solid"/>
                </a:ln>
                <a:solidFill>
                  <a:srgbClr val="FFFFFF"/>
                </a:solidFill>
                <a:effectLst>
                  <a:outerShdw dist="38100" dir="2700000" algn="tl" rotWithShape="0">
                    <a:schemeClr val="accent2"/>
                  </a:outerShdw>
                </a:effectLst>
              </a:rPr>
              <a:t>EL VOTO.</a:t>
            </a:r>
            <a:r>
              <a:rPr lang="es-ES" b="1" dirty="0">
                <a:ln w="6600">
                  <a:solidFill>
                    <a:schemeClr val="accent2"/>
                  </a:solidFill>
                  <a:prstDash val="solid"/>
                </a:ln>
                <a:solidFill>
                  <a:srgbClr val="FFFFFF"/>
                </a:solidFill>
                <a:effectLst>
                  <a:outerShdw dist="38100" dir="2700000" algn="tl" rotWithShape="0">
                    <a:schemeClr val="accent2"/>
                  </a:outerShdw>
                </a:effectLst>
              </a:rPr>
              <a:t/>
            </a:r>
            <a:br>
              <a:rPr lang="es-ES" b="1" dirty="0">
                <a:ln w="6600">
                  <a:solidFill>
                    <a:schemeClr val="accent2"/>
                  </a:solidFill>
                  <a:prstDash val="solid"/>
                </a:ln>
                <a:solidFill>
                  <a:srgbClr val="FFFFFF"/>
                </a:solidFill>
                <a:effectLst>
                  <a:outerShdw dist="38100" dir="2700000" algn="tl" rotWithShape="0">
                    <a:schemeClr val="accent2"/>
                  </a:outerShdw>
                </a:effectLst>
              </a:rPr>
            </a:br>
            <a:r>
              <a:rPr lang="es-ES" b="1" dirty="0" smtClean="0">
                <a:ln w="6600">
                  <a:solidFill>
                    <a:schemeClr val="accent2"/>
                  </a:solidFill>
                  <a:prstDash val="solid"/>
                </a:ln>
                <a:solidFill>
                  <a:srgbClr val="FFFFFF"/>
                </a:solidFill>
                <a:effectLst>
                  <a:outerShdw dist="38100" dir="2700000" algn="tl" rotWithShape="0">
                    <a:schemeClr val="accent2"/>
                  </a:outerShdw>
                </a:effectLst>
              </a:rPr>
              <a:t>GENESIS.28:20-21</a:t>
            </a:r>
            <a:r>
              <a:rPr lang="es-ES" b="1" dirty="0">
                <a:ln w="6600">
                  <a:solidFill>
                    <a:schemeClr val="accent2"/>
                  </a:solidFill>
                  <a:prstDash val="solid"/>
                </a:ln>
                <a:solidFill>
                  <a:srgbClr val="FFFFFF"/>
                </a:solidFill>
                <a:effectLst>
                  <a:outerShdw dist="38100" dir="2700000" algn="tl" rotWithShape="0">
                    <a:schemeClr val="accent2"/>
                  </a:outerShdw>
                </a:effectLst>
              </a:rPr>
              <a:t>.</a:t>
            </a:r>
            <a:r>
              <a:rPr lang="es-E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es-E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es-ES" b="1" dirty="0"/>
          </a:p>
        </p:txBody>
      </p:sp>
      <p:sp>
        <p:nvSpPr>
          <p:cNvPr id="5" name="Marcador de contenido 4"/>
          <p:cNvSpPr>
            <a:spLocks noGrp="1"/>
          </p:cNvSpPr>
          <p:nvPr>
            <p:ph idx="1"/>
          </p:nvPr>
        </p:nvSpPr>
        <p:spPr>
          <a:xfrm>
            <a:off x="0" y="1645320"/>
            <a:ext cx="9144000" cy="5212679"/>
          </a:xfrm>
        </p:spPr>
        <p:txBody>
          <a:bodyPr>
            <a:normAutofit fontScale="92500" lnSpcReduction="10000"/>
          </a:bodyPr>
          <a:lstStyle/>
          <a:p>
            <a:r>
              <a:rPr lang="es-ES" b="1" dirty="0">
                <a:solidFill>
                  <a:schemeClr val="bg1"/>
                </a:solidFill>
              </a:rPr>
              <a:t>INTRODUCCIÓN:</a:t>
            </a:r>
          </a:p>
          <a:p>
            <a:r>
              <a:rPr lang="es-ES" b="1" dirty="0" smtClean="0">
                <a:solidFill>
                  <a:schemeClr val="bg1"/>
                </a:solidFill>
              </a:rPr>
              <a:t>“EL </a:t>
            </a:r>
            <a:r>
              <a:rPr lang="es-ES" b="1" dirty="0">
                <a:solidFill>
                  <a:schemeClr val="bg1"/>
                </a:solidFill>
              </a:rPr>
              <a:t>VOTO”- Es un juramento, pacto, promesa, promesa voluntaria a Dios de efectuar algún servicio o hacer algo agradable a él, ya sea por devoción o a cambio de algunos beneficios</a:t>
            </a:r>
            <a:r>
              <a:rPr lang="es-ES" b="1" dirty="0" smtClean="0">
                <a:solidFill>
                  <a:schemeClr val="bg1"/>
                </a:solidFill>
              </a:rPr>
              <a:t>.</a:t>
            </a:r>
          </a:p>
          <a:p>
            <a:r>
              <a:rPr lang="es-ES" b="1" dirty="0" smtClean="0">
                <a:solidFill>
                  <a:schemeClr val="bg1"/>
                </a:solidFill>
              </a:rPr>
              <a:t>Las </a:t>
            </a:r>
            <a:r>
              <a:rPr lang="es-ES" b="1" dirty="0">
                <a:solidFill>
                  <a:schemeClr val="bg1"/>
                </a:solidFill>
              </a:rPr>
              <a:t>escrituras previenen contra el hacer voto a la ligera. </a:t>
            </a:r>
            <a:endParaRPr lang="es-ES" b="1" dirty="0" smtClean="0">
              <a:solidFill>
                <a:schemeClr val="bg1"/>
              </a:solidFill>
            </a:endParaRPr>
          </a:p>
          <a:p>
            <a:r>
              <a:rPr lang="es-ES" b="1" dirty="0" smtClean="0">
                <a:solidFill>
                  <a:schemeClr val="bg1"/>
                </a:solidFill>
              </a:rPr>
              <a:t>Proverbios.20:25</a:t>
            </a:r>
            <a:r>
              <a:rPr lang="es-ES" b="1" dirty="0">
                <a:solidFill>
                  <a:schemeClr val="bg1"/>
                </a:solidFill>
              </a:rPr>
              <a:t>. </a:t>
            </a:r>
            <a:endParaRPr lang="es-ES" b="1" dirty="0" smtClean="0">
              <a:solidFill>
                <a:schemeClr val="bg1"/>
              </a:solidFill>
            </a:endParaRPr>
          </a:p>
          <a:p>
            <a:r>
              <a:rPr lang="es-ES" b="1" dirty="0">
                <a:solidFill>
                  <a:schemeClr val="bg1"/>
                </a:solidFill>
              </a:rPr>
              <a:t>Lazo es para el hombre decir a la ligera: Es santo, y después de los votos investigar. </a:t>
            </a:r>
          </a:p>
          <a:p>
            <a:r>
              <a:rPr lang="es-ES" b="1" dirty="0">
                <a:solidFill>
                  <a:schemeClr val="bg1"/>
                </a:solidFill>
              </a:rPr>
              <a:t>Es peligroso dedicar algo al Señor, y entonces pensárselo de nuevo. </a:t>
            </a:r>
            <a:endParaRPr lang="es-ES" b="1" dirty="0" smtClean="0">
              <a:solidFill>
                <a:schemeClr val="bg1"/>
              </a:solidFill>
            </a:endParaRPr>
          </a:p>
          <a:p>
            <a:r>
              <a:rPr lang="es-ES" b="1" dirty="0" smtClean="0">
                <a:solidFill>
                  <a:schemeClr val="bg1"/>
                </a:solidFill>
              </a:rPr>
              <a:t>Antes </a:t>
            </a:r>
            <a:r>
              <a:rPr lang="es-ES" b="1" dirty="0">
                <a:solidFill>
                  <a:schemeClr val="bg1"/>
                </a:solidFill>
              </a:rPr>
              <a:t>de hacer un voto, uno ha de estar seguro de que va a poder cumplirlo y de que ésta es su verdadera intención.</a:t>
            </a:r>
          </a:p>
        </p:txBody>
      </p:sp>
    </p:spTree>
    <p:extLst>
      <p:ext uri="{BB962C8B-B14F-4D97-AF65-F5344CB8AC3E}">
        <p14:creationId xmlns:p14="http://schemas.microsoft.com/office/powerpoint/2010/main" val="29986950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
                                        <p:tgtEl>
                                          <p:spTgt spid="5">
                                            <p:txEl>
                                              <p:pRg st="0" end="0"/>
                                            </p:txEl>
                                          </p:spTgt>
                                        </p:tgtEl>
                                      </p:cBhvr>
                                    </p:animEffect>
                                    <p:anim calcmode="lin" valueType="num">
                                      <p:cBhvr>
                                        <p:cTn id="13"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
                                        <p:tgtEl>
                                          <p:spTgt spid="5">
                                            <p:txEl>
                                              <p:pRg st="1" end="1"/>
                                            </p:txEl>
                                          </p:spTgt>
                                        </p:tgtEl>
                                      </p:cBhvr>
                                    </p:animEffect>
                                    <p:anim calcmode="lin" valueType="num">
                                      <p:cBhvr>
                                        <p:cTn id="22"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100"/>
                                        <p:tgtEl>
                                          <p:spTgt spid="5">
                                            <p:txEl>
                                              <p:pRg st="2" end="2"/>
                                            </p:txEl>
                                          </p:spTgt>
                                        </p:tgtEl>
                                      </p:cBhvr>
                                    </p:animEffect>
                                    <p:anim calcmode="lin" valueType="num">
                                      <p:cBhvr>
                                        <p:cTn id="31"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2"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100"/>
                                        <p:tgtEl>
                                          <p:spTgt spid="5">
                                            <p:txEl>
                                              <p:pRg st="3" end="3"/>
                                            </p:txEl>
                                          </p:spTgt>
                                        </p:tgtEl>
                                      </p:cBhvr>
                                    </p:animEffect>
                                    <p:anim calcmode="lin" valueType="num">
                                      <p:cBhvr>
                                        <p:cTn id="40"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100"/>
                                        <p:tgtEl>
                                          <p:spTgt spid="5">
                                            <p:txEl>
                                              <p:pRg st="4" end="4"/>
                                            </p:txEl>
                                          </p:spTgt>
                                        </p:tgtEl>
                                      </p:cBhvr>
                                    </p:animEffect>
                                    <p:anim calcmode="lin" valueType="num">
                                      <p:cBhvr>
                                        <p:cTn id="49"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0"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grpId="0"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fade">
                                      <p:cBhvr>
                                        <p:cTn id="57" dur="100"/>
                                        <p:tgtEl>
                                          <p:spTgt spid="5">
                                            <p:txEl>
                                              <p:pRg st="5" end="5"/>
                                            </p:txEl>
                                          </p:spTgt>
                                        </p:tgtEl>
                                      </p:cBhvr>
                                    </p:animEffect>
                                    <p:anim calcmode="lin" valueType="num">
                                      <p:cBhvr>
                                        <p:cTn id="58" dur="4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9" dur="400" fill="hold"/>
                                        <p:tgtEl>
                                          <p:spTgt spid="5">
                                            <p:txEl>
                                              <p:pRg st="5" end="5"/>
                                            </p:txEl>
                                          </p:spTgt>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3" presetClass="entr" presetSubtype="0" fill="hold" grpId="0" nodeType="click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fade">
                                      <p:cBhvr>
                                        <p:cTn id="66" dur="100"/>
                                        <p:tgtEl>
                                          <p:spTgt spid="5">
                                            <p:txEl>
                                              <p:pRg st="6" end="6"/>
                                            </p:txEl>
                                          </p:spTgt>
                                        </p:tgtEl>
                                      </p:cBhvr>
                                    </p:animEffect>
                                    <p:anim calcmode="lin" valueType="num">
                                      <p:cBhvr>
                                        <p:cTn id="67" dur="4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8" dur="400" fill="hold"/>
                                        <p:tgtEl>
                                          <p:spTgt spid="5">
                                            <p:txEl>
                                              <p:pRg st="6" end="6"/>
                                            </p:txEl>
                                          </p:spTgt>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a:solidFill>
                  <a:schemeClr val="bg1"/>
                </a:solidFill>
              </a:rPr>
              <a:t>No permitas que tu boca te haga pecar, y no digas delante del mensajero de Dios que fue un error. ¿Por qué ha de enojarse Dios a causa de tu voz y destruir la obra de tus manos? </a:t>
            </a:r>
            <a:endParaRPr lang="es-ES" b="1" dirty="0" smtClean="0">
              <a:solidFill>
                <a:schemeClr val="bg1"/>
              </a:solidFill>
            </a:endParaRPr>
          </a:p>
          <a:p>
            <a:r>
              <a:rPr lang="es-ES" b="1" dirty="0" smtClean="0">
                <a:solidFill>
                  <a:schemeClr val="bg1"/>
                </a:solidFill>
              </a:rPr>
              <a:t>Como las hermanas jóvenes.</a:t>
            </a:r>
          </a:p>
          <a:p>
            <a:r>
              <a:rPr lang="es-ES" b="1" dirty="0" smtClean="0">
                <a:solidFill>
                  <a:schemeClr val="bg1"/>
                </a:solidFill>
              </a:rPr>
              <a:t>I Timoteo.5:11-12.</a:t>
            </a:r>
          </a:p>
          <a:p>
            <a:r>
              <a:rPr lang="es-ES" b="1" dirty="0">
                <a:solidFill>
                  <a:schemeClr val="bg1"/>
                </a:solidFill>
              </a:rPr>
              <a:t>Pero rehúsa poner en la lista a viudas más jóvenes, porque cuando sienten deseos sensuales, contrarios a Cristo, se quieren casar, </a:t>
            </a:r>
            <a:endParaRPr lang="es-ES" b="1" dirty="0" smtClean="0">
              <a:solidFill>
                <a:schemeClr val="bg1"/>
              </a:solidFill>
            </a:endParaRPr>
          </a:p>
          <a:p>
            <a:r>
              <a:rPr lang="es-ES" b="1" dirty="0" smtClean="0">
                <a:solidFill>
                  <a:schemeClr val="bg1"/>
                </a:solidFill>
              </a:rPr>
              <a:t>V.12.</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306" y="0"/>
            <a:ext cx="4139666" cy="6858000"/>
          </a:xfrm>
          <a:prstGeom prst="rect">
            <a:avLst/>
          </a:prstGeom>
        </p:spPr>
      </p:pic>
    </p:spTree>
    <p:extLst>
      <p:ext uri="{BB962C8B-B14F-4D97-AF65-F5344CB8AC3E}">
        <p14:creationId xmlns:p14="http://schemas.microsoft.com/office/powerpoint/2010/main" val="10640996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a:bodyPr>
          <a:lstStyle/>
          <a:p>
            <a:r>
              <a:rPr lang="es-ES" b="1" dirty="0" smtClean="0">
                <a:solidFill>
                  <a:schemeClr val="bg1"/>
                </a:solidFill>
              </a:rPr>
              <a:t>incurriendo </a:t>
            </a:r>
            <a:r>
              <a:rPr lang="es-ES" b="1" dirty="0">
                <a:solidFill>
                  <a:schemeClr val="bg1"/>
                </a:solidFill>
              </a:rPr>
              <a:t>así en condenación, por haber abandonado su promesa anterior. </a:t>
            </a:r>
            <a:endParaRPr lang="es-ES" b="1" dirty="0" smtClean="0">
              <a:solidFill>
                <a:schemeClr val="bg1"/>
              </a:solidFill>
            </a:endParaRPr>
          </a:p>
          <a:p>
            <a:r>
              <a:rPr lang="es-ES" b="1" dirty="0" smtClean="0">
                <a:solidFill>
                  <a:schemeClr val="bg1"/>
                </a:solidFill>
              </a:rPr>
              <a:t>1. El </a:t>
            </a:r>
            <a:r>
              <a:rPr lang="es-ES" b="1" dirty="0">
                <a:solidFill>
                  <a:schemeClr val="bg1"/>
                </a:solidFill>
              </a:rPr>
              <a:t>voto es una atadura. </a:t>
            </a:r>
            <a:endParaRPr lang="es-ES" b="1" dirty="0" smtClean="0">
              <a:solidFill>
                <a:schemeClr val="bg1"/>
              </a:solidFill>
            </a:endParaRPr>
          </a:p>
          <a:p>
            <a:r>
              <a:rPr lang="es-ES" b="1" dirty="0" smtClean="0">
                <a:solidFill>
                  <a:schemeClr val="bg1"/>
                </a:solidFill>
              </a:rPr>
              <a:t>Numeros.30:2</a:t>
            </a:r>
            <a:r>
              <a:rPr lang="es-ES" b="1" dirty="0">
                <a:solidFill>
                  <a:schemeClr val="bg1"/>
                </a:solidFill>
              </a:rPr>
              <a:t>. </a:t>
            </a:r>
            <a:endParaRPr lang="es-ES" b="1" dirty="0" smtClean="0">
              <a:solidFill>
                <a:schemeClr val="bg1"/>
              </a:solidFill>
            </a:endParaRPr>
          </a:p>
          <a:p>
            <a:r>
              <a:rPr lang="es-ES" b="1" dirty="0">
                <a:solidFill>
                  <a:schemeClr val="bg1"/>
                </a:solidFill>
              </a:rPr>
              <a:t>Si un hombre hace un voto al SEÑOR, o hace un juramento para imponerse una obligación, no faltará a su palabra; hará conforme a todo lo que salga de su boca. </a:t>
            </a:r>
            <a:endParaRPr lang="es-ES" b="1" dirty="0" smtClean="0">
              <a:solidFill>
                <a:schemeClr val="bg1"/>
              </a:solidFill>
            </a:endParaRPr>
          </a:p>
          <a:p>
            <a:r>
              <a:rPr lang="es-ES" b="1" dirty="0">
                <a:solidFill>
                  <a:schemeClr val="bg1"/>
                </a:solidFill>
              </a:rPr>
              <a:t>Que solo con su fiel cumplimiento se suelta uno de el.</a:t>
            </a:r>
          </a:p>
          <a:p>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1"/>
            <a:ext cx="4235121" cy="6857999"/>
          </a:xfrm>
          <a:prstGeom prst="rect">
            <a:avLst/>
          </a:prstGeom>
        </p:spPr>
      </p:pic>
    </p:spTree>
    <p:extLst>
      <p:ext uri="{BB962C8B-B14F-4D97-AF65-F5344CB8AC3E}">
        <p14:creationId xmlns:p14="http://schemas.microsoft.com/office/powerpoint/2010/main" val="14672425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4" name="Marcador de contenido 3"/>
          <p:cNvSpPr>
            <a:spLocks noGrp="1"/>
          </p:cNvSpPr>
          <p:nvPr>
            <p:ph idx="1"/>
          </p:nvPr>
        </p:nvSpPr>
        <p:spPr>
          <a:xfrm>
            <a:off x="0" y="0"/>
            <a:ext cx="5311588" cy="6858000"/>
          </a:xfrm>
        </p:spPr>
        <p:txBody>
          <a:bodyPr>
            <a:normAutofit lnSpcReduction="10000"/>
          </a:bodyPr>
          <a:lstStyle/>
          <a:p>
            <a:r>
              <a:rPr lang="es-ES" b="1" dirty="0" smtClean="0">
                <a:solidFill>
                  <a:schemeClr val="bg1"/>
                </a:solidFill>
              </a:rPr>
              <a:t>Dos </a:t>
            </a:r>
            <a:r>
              <a:rPr lang="es-ES" b="1" dirty="0">
                <a:solidFill>
                  <a:schemeClr val="bg1"/>
                </a:solidFill>
              </a:rPr>
              <a:t>razones se nos dan para el alegre cumplimiento de los votos:</a:t>
            </a:r>
          </a:p>
          <a:p>
            <a:r>
              <a:rPr lang="es-ES" b="1" dirty="0" smtClean="0">
                <a:solidFill>
                  <a:schemeClr val="bg1"/>
                </a:solidFill>
              </a:rPr>
              <a:t>1. Por </a:t>
            </a:r>
            <a:r>
              <a:rPr lang="es-ES" b="1" dirty="0">
                <a:solidFill>
                  <a:schemeClr val="bg1"/>
                </a:solidFill>
              </a:rPr>
              <a:t>que de lo contrarió, afrentamos a Dios, por que él no se complace en los insensatos</a:t>
            </a:r>
            <a:r>
              <a:rPr lang="es-ES" b="1" dirty="0" smtClean="0">
                <a:solidFill>
                  <a:schemeClr val="bg1"/>
                </a:solidFill>
              </a:rPr>
              <a:t>.</a:t>
            </a:r>
          </a:p>
          <a:p>
            <a:r>
              <a:rPr lang="es-ES" b="1" dirty="0" smtClean="0">
                <a:solidFill>
                  <a:schemeClr val="bg1"/>
                </a:solidFill>
              </a:rPr>
              <a:t>2. Por </a:t>
            </a:r>
            <a:r>
              <a:rPr lang="es-ES" b="1" dirty="0">
                <a:solidFill>
                  <a:schemeClr val="bg1"/>
                </a:solidFill>
              </a:rPr>
              <a:t>que lo contrario nos hacemos daño a nosotros mismos al incurrir en el castigo  correspondiente. </a:t>
            </a:r>
            <a:endParaRPr lang="es-ES" b="1" dirty="0" smtClean="0">
              <a:solidFill>
                <a:schemeClr val="bg1"/>
              </a:solidFill>
            </a:endParaRPr>
          </a:p>
          <a:p>
            <a:r>
              <a:rPr lang="es-ES" b="1" dirty="0" smtClean="0">
                <a:solidFill>
                  <a:schemeClr val="bg1"/>
                </a:solidFill>
              </a:rPr>
              <a:t>Eclesiastes.5:6</a:t>
            </a:r>
            <a:r>
              <a:rPr lang="es-ES" b="1" dirty="0">
                <a:solidFill>
                  <a:schemeClr val="bg1"/>
                </a:solidFill>
              </a:rPr>
              <a:t>. </a:t>
            </a:r>
            <a:endParaRPr lang="es-ES" b="1" dirty="0" smtClean="0">
              <a:solidFill>
                <a:schemeClr val="bg1"/>
              </a:solidFill>
            </a:endParaRPr>
          </a:p>
          <a:p>
            <a:r>
              <a:rPr lang="es-ES" b="1" dirty="0">
                <a:solidFill>
                  <a:schemeClr val="bg1"/>
                </a:solidFill>
              </a:rPr>
              <a:t>No permitas que tu boca te haga pecar, y no digas delante del mensajero de Dios que fue un error. ¿Por qué ha de enojarse Dios a causa de tu voz y destruir la obra de tus manos? </a:t>
            </a:r>
            <a:endParaRPr lang="es-ES" b="1" dirty="0" smtClean="0">
              <a:solidFill>
                <a:schemeClr val="bg1"/>
              </a:solidFill>
            </a:endParaRPr>
          </a:p>
          <a:p>
            <a:endParaRPr lang="es-ES" b="1" dirty="0"/>
          </a:p>
          <a:p>
            <a:endParaRPr lang="es-ES" b="1"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588" y="0"/>
            <a:ext cx="3830384" cy="6858000"/>
          </a:xfrm>
          <a:prstGeom prst="rect">
            <a:avLst/>
          </a:prstGeom>
        </p:spPr>
      </p:pic>
    </p:spTree>
    <p:extLst>
      <p:ext uri="{BB962C8B-B14F-4D97-AF65-F5344CB8AC3E}">
        <p14:creationId xmlns:p14="http://schemas.microsoft.com/office/powerpoint/2010/main" val="15399723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
                                        <p:tgtEl>
                                          <p:spTgt spid="4">
                                            <p:txEl>
                                              <p:pRg st="0" end="0"/>
                                            </p:txEl>
                                          </p:spTgt>
                                        </p:tgtEl>
                                      </p:cBhvr>
                                    </p:animEffect>
                                    <p:anim calcmode="lin" valueType="num">
                                      <p:cBhvr>
                                        <p:cTn id="15"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
                                        <p:tgtEl>
                                          <p:spTgt spid="4">
                                            <p:txEl>
                                              <p:pRg st="1" end="1"/>
                                            </p:txEl>
                                          </p:spTgt>
                                        </p:tgtEl>
                                      </p:cBhvr>
                                    </p:animEffect>
                                    <p:anim calcmode="lin" valueType="num">
                                      <p:cBhvr>
                                        <p:cTn id="24"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
                                        <p:tgtEl>
                                          <p:spTgt spid="4">
                                            <p:txEl>
                                              <p:pRg st="2" end="2"/>
                                            </p:txEl>
                                          </p:spTgt>
                                        </p:tgtEl>
                                      </p:cBhvr>
                                    </p:animEffect>
                                    <p:anim calcmode="lin" valueType="num">
                                      <p:cBhvr>
                                        <p:cTn id="33" dur="4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4">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100"/>
                                        <p:tgtEl>
                                          <p:spTgt spid="4">
                                            <p:txEl>
                                              <p:pRg st="3" end="3"/>
                                            </p:txEl>
                                          </p:spTgt>
                                        </p:tgtEl>
                                      </p:cBhvr>
                                    </p:animEffect>
                                    <p:anim calcmode="lin" valueType="num">
                                      <p:cBhvr>
                                        <p:cTn id="42" dur="4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4">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Effect transition="in" filter="fade">
                                      <p:cBhvr>
                                        <p:cTn id="50" dur="100"/>
                                        <p:tgtEl>
                                          <p:spTgt spid="4">
                                            <p:txEl>
                                              <p:pRg st="4" end="4"/>
                                            </p:txEl>
                                          </p:spTgt>
                                        </p:tgtEl>
                                      </p:cBhvr>
                                    </p:animEffect>
                                    <p:anim calcmode="lin" valueType="num">
                                      <p:cBhvr>
                                        <p:cTn id="51" dur="4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4">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4">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4">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4" name="Proceso alternativo 3"/>
          <p:cNvSpPr/>
          <p:nvPr/>
        </p:nvSpPr>
        <p:spPr>
          <a:xfrm>
            <a:off x="416860" y="1573306"/>
            <a:ext cx="4155140" cy="15060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rPr>
              <a:t>No sirven de nadas las excusas. </a:t>
            </a:r>
          </a:p>
          <a:p>
            <a:r>
              <a:rPr lang="es-ES" b="1" dirty="0">
                <a:solidFill>
                  <a:schemeClr val="bg1"/>
                </a:solidFill>
              </a:rPr>
              <a:t>A Dios no se le puede engañar</a:t>
            </a:r>
            <a:r>
              <a:rPr lang="es-ES" b="1" dirty="0" smtClean="0">
                <a:solidFill>
                  <a:schemeClr val="bg1"/>
                </a:solidFill>
              </a:rPr>
              <a:t>.</a:t>
            </a:r>
          </a:p>
          <a:p>
            <a:pPr algn="ctr"/>
            <a:r>
              <a:rPr lang="es-ES" b="1" u="sng" dirty="0" smtClean="0">
                <a:ln w="6600">
                  <a:solidFill>
                    <a:schemeClr val="accent2"/>
                  </a:solidFill>
                  <a:prstDash val="solid"/>
                </a:ln>
                <a:solidFill>
                  <a:srgbClr val="FFFFFF"/>
                </a:solidFill>
                <a:effectLst>
                  <a:outerShdw dist="38100" dir="2700000" algn="tl" rotWithShape="0">
                    <a:schemeClr val="accent2"/>
                  </a:outerShdw>
                </a:effectLst>
              </a:rPr>
              <a:t>HABÍAN </a:t>
            </a:r>
            <a:r>
              <a:rPr lang="es-ES" b="1" u="sng" dirty="0">
                <a:ln w="6600">
                  <a:solidFill>
                    <a:schemeClr val="accent2"/>
                  </a:solidFill>
                  <a:prstDash val="solid"/>
                </a:ln>
                <a:solidFill>
                  <a:srgbClr val="FFFFFF"/>
                </a:solidFill>
                <a:effectLst>
                  <a:outerShdw dist="38100" dir="2700000" algn="tl" rotWithShape="0">
                    <a:schemeClr val="accent2"/>
                  </a:outerShdw>
                </a:effectLst>
              </a:rPr>
              <a:t>CIERTAS RESTRINCIONES PARA IMPEDIR EL ABUSO DE LOS VOTOS: </a:t>
            </a:r>
            <a:endParaRPr lang="es-ES" b="1" u="sng" dirty="0" smtClean="0">
              <a:ln w="6600">
                <a:solidFill>
                  <a:schemeClr val="accent2"/>
                </a:solidFill>
                <a:prstDash val="solid"/>
              </a:ln>
              <a:solidFill>
                <a:srgbClr val="FFFFFF"/>
              </a:solidFill>
              <a:effectLst>
                <a:outerShdw dist="38100" dir="2700000" algn="tl" rotWithShape="0">
                  <a:schemeClr val="accent2"/>
                </a:outerShdw>
              </a:effectLst>
            </a:endParaRPr>
          </a:p>
          <a:p>
            <a:r>
              <a:rPr lang="es-ES" b="1" dirty="0" smtClean="0">
                <a:solidFill>
                  <a:schemeClr val="bg1"/>
                </a:solidFill>
              </a:rPr>
              <a:t>Los </a:t>
            </a:r>
            <a:r>
              <a:rPr lang="es-ES" b="1" dirty="0">
                <a:solidFill>
                  <a:schemeClr val="bg1"/>
                </a:solidFill>
              </a:rPr>
              <a:t>votos de los niños exigían el consentimiento de sus padres. </a:t>
            </a:r>
            <a:endParaRPr lang="es-ES" b="1" dirty="0" smtClean="0">
              <a:solidFill>
                <a:schemeClr val="bg1"/>
              </a:solidFill>
            </a:endParaRPr>
          </a:p>
          <a:p>
            <a:r>
              <a:rPr lang="es-ES" b="1" dirty="0" smtClean="0">
                <a:solidFill>
                  <a:schemeClr val="bg1"/>
                </a:solidFill>
              </a:rPr>
              <a:t>Numeros.30:3-5.</a:t>
            </a:r>
          </a:p>
          <a:p>
            <a:r>
              <a:rPr lang="es-ES" b="1" dirty="0">
                <a:solidFill>
                  <a:schemeClr val="bg1"/>
                </a:solidFill>
              </a:rPr>
              <a:t>Asimismo, si una mujer hace un voto al SEÑOR, y se impone una obligación en su juventud estando en casa de su padre, </a:t>
            </a:r>
          </a:p>
          <a:p>
            <a:endParaRPr lang="es-ES" b="1"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410" y="0"/>
            <a:ext cx="4403561" cy="6858000"/>
          </a:xfrm>
          <a:prstGeom prst="rect">
            <a:avLst/>
          </a:prstGeom>
        </p:spPr>
      </p:pic>
    </p:spTree>
    <p:extLst>
      <p:ext uri="{BB962C8B-B14F-4D97-AF65-F5344CB8AC3E}">
        <p14:creationId xmlns:p14="http://schemas.microsoft.com/office/powerpoint/2010/main" val="33723592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2" end="2"/>
                                            </p:txEl>
                                          </p:spTgt>
                                        </p:tgtEl>
                                        <p:attrNameLst>
                                          <p:attrName>ppt_w</p:attrName>
                                        </p:attrNameLst>
                                      </p:cBhvr>
                                    </p:anim>
                                    <p:anim by="(#ppt_w*0.50)" calcmode="lin" valueType="num">
                                      <p:cBhvr>
                                        <p:cTn id="26" dur="500" decel="50000" autoRev="1" fill="hold">
                                          <p:stCondLst>
                                            <p:cond delay="0"/>
                                          </p:stCondLst>
                                        </p:cTn>
                                        <p:tgtEl>
                                          <p:spTgt spid="3">
                                            <p:txEl>
                                              <p:pRg st="2" end="2"/>
                                            </p:txEl>
                                          </p:spTgt>
                                        </p:tgtEl>
                                        <p:attrNameLst>
                                          <p:attrName>ppt_x</p:attrName>
                                        </p:attrNameLst>
                                      </p:cBhvr>
                                    </p:anim>
                                    <p:anim from="(-#ppt_h/2)" to="(#ppt_y)" calcmode="lin" valueType="num">
                                      <p:cBhvr>
                                        <p:cTn id="27" dur="1000" fill="hold">
                                          <p:stCondLst>
                                            <p:cond delay="0"/>
                                          </p:stCondLst>
                                        </p:cTn>
                                        <p:tgtEl>
                                          <p:spTgt spid="3">
                                            <p:txEl>
                                              <p:pRg st="2" end="2"/>
                                            </p:txEl>
                                          </p:spTgt>
                                        </p:tgtEl>
                                        <p:attrNameLst>
                                          <p:attrName>ppt_y</p:attrName>
                                        </p:attrNameLst>
                                      </p:cBhvr>
                                    </p:anim>
                                    <p:animRot by="21600000">
                                      <p:cBhvr>
                                        <p:cTn id="28" dur="1000" fill="hold">
                                          <p:stCondLst>
                                            <p:cond delay="0"/>
                                          </p:stCondLst>
                                        </p:cTn>
                                        <p:tgtEl>
                                          <p:spTgt spid="3">
                                            <p:txEl>
                                              <p:pRg st="2" end="2"/>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
                                        <p:tgtEl>
                                          <p:spTgt spid="3">
                                            <p:txEl>
                                              <p:pRg st="3" end="3"/>
                                            </p:txEl>
                                          </p:spTgt>
                                        </p:tgtEl>
                                      </p:cBhvr>
                                    </p:animEffect>
                                    <p:anim calcmode="lin" valueType="num">
                                      <p:cBhvr>
                                        <p:cTn id="34"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
                                        <p:tgtEl>
                                          <p:spTgt spid="3">
                                            <p:txEl>
                                              <p:pRg st="4" end="4"/>
                                            </p:txEl>
                                          </p:spTgt>
                                        </p:tgtEl>
                                      </p:cBhvr>
                                    </p:animEffect>
                                    <p:anim calcmode="lin" valueType="num">
                                      <p:cBhvr>
                                        <p:cTn id="50"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fade">
                                      <p:cBhvr>
                                        <p:cTn id="58" dur="100"/>
                                        <p:tgtEl>
                                          <p:spTgt spid="3">
                                            <p:txEl>
                                              <p:pRg st="5" end="5"/>
                                            </p:txEl>
                                          </p:spTgt>
                                        </p:tgtEl>
                                      </p:cBhvr>
                                    </p:animEffect>
                                    <p:anim calcmode="lin" valueType="num">
                                      <p:cBhvr>
                                        <p:cTn id="59"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0"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smtClean="0">
                <a:solidFill>
                  <a:schemeClr val="bg1"/>
                </a:solidFill>
              </a:rPr>
              <a:t>V.4.</a:t>
            </a:r>
          </a:p>
          <a:p>
            <a:r>
              <a:rPr lang="es-ES" b="1" dirty="0">
                <a:solidFill>
                  <a:schemeClr val="bg1"/>
                </a:solidFill>
              </a:rPr>
              <a:t>Y</a:t>
            </a:r>
            <a:r>
              <a:rPr lang="es-ES" b="1" dirty="0" smtClean="0">
                <a:solidFill>
                  <a:schemeClr val="bg1"/>
                </a:solidFill>
              </a:rPr>
              <a:t> </a:t>
            </a:r>
            <a:r>
              <a:rPr lang="es-ES" b="1" dirty="0">
                <a:solidFill>
                  <a:schemeClr val="bg1"/>
                </a:solidFill>
              </a:rPr>
              <a:t>su padre escucha su voto y la obligación que se ha impuesto, y su padre no le dice nada, entonces todos los votos de ella serán firmes, y toda obligación que se ha impuesto será firme</a:t>
            </a:r>
            <a:r>
              <a:rPr lang="es-ES" b="1" dirty="0" smtClean="0">
                <a:solidFill>
                  <a:schemeClr val="bg1"/>
                </a:solidFill>
              </a:rPr>
              <a:t>.</a:t>
            </a:r>
          </a:p>
          <a:p>
            <a:r>
              <a:rPr lang="es-ES" b="1" dirty="0" smtClean="0">
                <a:solidFill>
                  <a:schemeClr val="bg1"/>
                </a:solidFill>
              </a:rPr>
              <a:t>V.5.</a:t>
            </a:r>
          </a:p>
          <a:p>
            <a:r>
              <a:rPr lang="es-ES" b="1" dirty="0">
                <a:solidFill>
                  <a:schemeClr val="bg1"/>
                </a:solidFill>
              </a:rPr>
              <a:t>Pero si su padre se lo prohíbe el día en que se entera de ello, ninguno de sus votos ni las obligaciones que se ha impuesto serán firmes. El SEÑOR la perdonará porque su padre se lo prohibió.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22582"/>
            <a:ext cx="4235121" cy="6835417"/>
          </a:xfrm>
          <a:prstGeom prst="rect">
            <a:avLst/>
          </a:prstGeom>
        </p:spPr>
      </p:pic>
    </p:spTree>
    <p:extLst>
      <p:ext uri="{BB962C8B-B14F-4D97-AF65-F5344CB8AC3E}">
        <p14:creationId xmlns:p14="http://schemas.microsoft.com/office/powerpoint/2010/main" val="12752798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smtClean="0">
                <a:solidFill>
                  <a:schemeClr val="bg1"/>
                </a:solidFill>
              </a:rPr>
              <a:t>Los </a:t>
            </a:r>
            <a:r>
              <a:rPr lang="es-ES" b="1" dirty="0">
                <a:solidFill>
                  <a:schemeClr val="bg1"/>
                </a:solidFill>
              </a:rPr>
              <a:t>votos de las esposas exigían el consentimiento de su  esposo. </a:t>
            </a:r>
            <a:endParaRPr lang="es-ES" b="1" dirty="0" smtClean="0">
              <a:solidFill>
                <a:schemeClr val="bg1"/>
              </a:solidFill>
            </a:endParaRPr>
          </a:p>
          <a:p>
            <a:r>
              <a:rPr lang="es-ES" b="1" dirty="0" smtClean="0">
                <a:solidFill>
                  <a:schemeClr val="bg1"/>
                </a:solidFill>
              </a:rPr>
              <a:t>Numeros.30:6-8</a:t>
            </a:r>
            <a:r>
              <a:rPr lang="es-ES" b="1" dirty="0">
                <a:solidFill>
                  <a:schemeClr val="bg1"/>
                </a:solidFill>
              </a:rPr>
              <a:t>; 10-13</a:t>
            </a:r>
            <a:r>
              <a:rPr lang="es-ES" b="1" dirty="0" smtClean="0">
                <a:solidFill>
                  <a:schemeClr val="bg1"/>
                </a:solidFill>
              </a:rPr>
              <a:t>.</a:t>
            </a:r>
          </a:p>
          <a:p>
            <a:r>
              <a:rPr lang="es-ES" b="1" dirty="0">
                <a:solidFill>
                  <a:schemeClr val="bg1"/>
                </a:solidFill>
              </a:rPr>
              <a:t>Mas si se casa mientras está bajo sus votos o bajo la declaración imprudente de sus labios con que se ha atado, </a:t>
            </a:r>
            <a:endParaRPr lang="es-ES" b="1" dirty="0" smtClean="0">
              <a:solidFill>
                <a:schemeClr val="bg1"/>
              </a:solidFill>
            </a:endParaRPr>
          </a:p>
          <a:p>
            <a:r>
              <a:rPr lang="es-ES" b="1" dirty="0" smtClean="0">
                <a:solidFill>
                  <a:schemeClr val="bg1"/>
                </a:solidFill>
              </a:rPr>
              <a:t>V.7.</a:t>
            </a:r>
          </a:p>
          <a:p>
            <a:r>
              <a:rPr lang="es-ES" b="1" dirty="0">
                <a:solidFill>
                  <a:schemeClr val="bg1"/>
                </a:solidFill>
              </a:rPr>
              <a:t>y su marido se entera de ello y no le dice nada el día en que lo oye, entonces su voto permanecerá firme, y las obligaciones que se ha impuesto, serán firmes.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0"/>
            <a:ext cx="4235121" cy="6857999"/>
          </a:xfrm>
          <a:prstGeom prst="rect">
            <a:avLst/>
          </a:prstGeom>
        </p:spPr>
      </p:pic>
    </p:spTree>
    <p:extLst>
      <p:ext uri="{BB962C8B-B14F-4D97-AF65-F5344CB8AC3E}">
        <p14:creationId xmlns:p14="http://schemas.microsoft.com/office/powerpoint/2010/main" val="14770982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smtClean="0">
                <a:solidFill>
                  <a:schemeClr val="bg1"/>
                </a:solidFill>
              </a:rPr>
              <a:t>V.8.</a:t>
            </a:r>
          </a:p>
          <a:p>
            <a:r>
              <a:rPr lang="es-ES" b="1" dirty="0">
                <a:solidFill>
                  <a:schemeClr val="bg1"/>
                </a:solidFill>
              </a:rPr>
              <a:t>Pero si el día en que su marido se entera de ello, se lo prohíbe, entonces él anulará el voto bajo el cual ella está, y la declaración imprudente de sus labios con que se ha comprometido, y el SEÑOR la perdonará. </a:t>
            </a:r>
            <a:endParaRPr lang="es-ES" b="1" dirty="0" smtClean="0">
              <a:solidFill>
                <a:schemeClr val="bg1"/>
              </a:solidFill>
            </a:endParaRPr>
          </a:p>
          <a:p>
            <a:r>
              <a:rPr lang="es-ES" b="1" dirty="0" smtClean="0">
                <a:solidFill>
                  <a:schemeClr val="bg1"/>
                </a:solidFill>
              </a:rPr>
              <a:t>V.10.</a:t>
            </a:r>
          </a:p>
          <a:p>
            <a:r>
              <a:rPr lang="es-ES" b="1" dirty="0">
                <a:solidFill>
                  <a:schemeClr val="bg1"/>
                </a:solidFill>
              </a:rPr>
              <a:t>Sin embargo, si hizo el voto en casa de su marido, o se impuso una obligación por juramento, </a:t>
            </a:r>
            <a:endParaRPr lang="es-ES" b="1" dirty="0" smtClean="0">
              <a:solidFill>
                <a:schemeClr val="bg1"/>
              </a:solidFill>
            </a:endParaRPr>
          </a:p>
          <a:p>
            <a:r>
              <a:rPr lang="es-ES" b="1" dirty="0" smtClean="0">
                <a:solidFill>
                  <a:schemeClr val="bg1"/>
                </a:solidFill>
              </a:rPr>
              <a:t>V.11.</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241" y="0"/>
            <a:ext cx="4035731" cy="6835417"/>
          </a:xfrm>
          <a:prstGeom prst="rect">
            <a:avLst/>
          </a:prstGeom>
        </p:spPr>
      </p:pic>
    </p:spTree>
    <p:extLst>
      <p:ext uri="{BB962C8B-B14F-4D97-AF65-F5344CB8AC3E}">
        <p14:creationId xmlns:p14="http://schemas.microsoft.com/office/powerpoint/2010/main" val="37074559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a:solidFill>
                  <a:schemeClr val="bg1"/>
                </a:solidFill>
              </a:rPr>
              <a:t>Y</a:t>
            </a:r>
            <a:r>
              <a:rPr lang="es-ES" b="1" dirty="0" smtClean="0">
                <a:solidFill>
                  <a:schemeClr val="bg1"/>
                </a:solidFill>
              </a:rPr>
              <a:t> </a:t>
            </a:r>
            <a:r>
              <a:rPr lang="es-ES" b="1" dirty="0">
                <a:solidFill>
                  <a:schemeClr val="bg1"/>
                </a:solidFill>
              </a:rPr>
              <a:t>su marido lo oyó, pero no le dijo nada y no se lo prohibió, entonces sus votos serán firmes, y toda obligación que se impuso será firme. </a:t>
            </a:r>
            <a:endParaRPr lang="es-ES" b="1" dirty="0" smtClean="0">
              <a:solidFill>
                <a:schemeClr val="bg1"/>
              </a:solidFill>
            </a:endParaRPr>
          </a:p>
          <a:p>
            <a:r>
              <a:rPr lang="es-ES" b="1" dirty="0" smtClean="0">
                <a:solidFill>
                  <a:schemeClr val="bg1"/>
                </a:solidFill>
              </a:rPr>
              <a:t>V.12.</a:t>
            </a:r>
          </a:p>
          <a:p>
            <a:r>
              <a:rPr lang="es-ES" b="1" dirty="0">
                <a:solidFill>
                  <a:schemeClr val="bg1"/>
                </a:solidFill>
              </a:rPr>
              <a:t>Pero si el marido en verdad los anula el día en que se entera de ello, entonces todo lo que salga de los labios de ella en relación con sus votos, o en relación con la obligación de sí misma, no será firme; su marido los ha anulado, y el SEÑOR la perdonará. </a:t>
            </a:r>
            <a:endParaRPr lang="es-ES" b="1" dirty="0" smtClean="0">
              <a:solidFill>
                <a:schemeClr val="bg1"/>
              </a:solidFill>
            </a:endParaRPr>
          </a:p>
          <a:p>
            <a:r>
              <a:rPr lang="es-ES" b="1" dirty="0" smtClean="0">
                <a:solidFill>
                  <a:schemeClr val="bg1"/>
                </a:solidFill>
              </a:rPr>
              <a:t>V.13.</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22581"/>
            <a:ext cx="4237149" cy="6835417"/>
          </a:xfrm>
          <a:prstGeom prst="rect">
            <a:avLst/>
          </a:prstGeom>
        </p:spPr>
      </p:pic>
    </p:spTree>
    <p:extLst>
      <p:ext uri="{BB962C8B-B14F-4D97-AF65-F5344CB8AC3E}">
        <p14:creationId xmlns:p14="http://schemas.microsoft.com/office/powerpoint/2010/main" val="5964194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4" name="Proceso alternativo 3"/>
          <p:cNvSpPr/>
          <p:nvPr/>
        </p:nvSpPr>
        <p:spPr>
          <a:xfrm>
            <a:off x="215153" y="5849471"/>
            <a:ext cx="4691698" cy="10085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p:cNvSpPr>
            <a:spLocks noGrp="1"/>
          </p:cNvSpPr>
          <p:nvPr>
            <p:ph idx="1"/>
          </p:nvPr>
        </p:nvSpPr>
        <p:spPr>
          <a:xfrm>
            <a:off x="0" y="22582"/>
            <a:ext cx="4906851" cy="6835417"/>
          </a:xfrm>
        </p:spPr>
        <p:txBody>
          <a:bodyPr/>
          <a:lstStyle/>
          <a:p>
            <a:r>
              <a:rPr lang="es-ES" b="1" dirty="0">
                <a:solidFill>
                  <a:schemeClr val="bg1"/>
                </a:solidFill>
              </a:rPr>
              <a:t>Todo voto y todo juramento de obligación para humillarse a sí misma, su marido puede confirmarlo o su marido puede anularlo. </a:t>
            </a:r>
            <a:endParaRPr lang="es-ES" b="1" dirty="0" smtClean="0">
              <a:solidFill>
                <a:schemeClr val="bg1"/>
              </a:solidFill>
            </a:endParaRPr>
          </a:p>
          <a:p>
            <a:r>
              <a:rPr lang="es-ES" b="1" dirty="0" smtClean="0">
                <a:solidFill>
                  <a:schemeClr val="bg1"/>
                </a:solidFill>
              </a:rPr>
              <a:t>Más </a:t>
            </a:r>
            <a:r>
              <a:rPr lang="es-ES" b="1" dirty="0">
                <a:solidFill>
                  <a:schemeClr val="bg1"/>
                </a:solidFill>
              </a:rPr>
              <a:t>los votos de las viudas y divorciadas les eran obligatorios cumplirlos. </a:t>
            </a:r>
            <a:endParaRPr lang="es-ES" b="1" dirty="0" smtClean="0">
              <a:solidFill>
                <a:schemeClr val="bg1"/>
              </a:solidFill>
            </a:endParaRPr>
          </a:p>
          <a:p>
            <a:r>
              <a:rPr lang="es-ES" b="1" dirty="0" smtClean="0">
                <a:solidFill>
                  <a:schemeClr val="bg1"/>
                </a:solidFill>
              </a:rPr>
              <a:t>Numero.30:9.</a:t>
            </a:r>
          </a:p>
          <a:p>
            <a:r>
              <a:rPr lang="es-ES" b="1" dirty="0">
                <a:solidFill>
                  <a:schemeClr val="bg1"/>
                </a:solidFill>
              </a:rPr>
              <a:t>Pero el voto de una viuda o de una divorciada, todo aquello por lo cual se ha comprometido, será firme contra ella. </a:t>
            </a:r>
            <a:endParaRPr lang="es-ES" b="1" dirty="0" smtClean="0">
              <a:solidFill>
                <a:schemeClr val="bg1"/>
              </a:solidFill>
            </a:endParaRPr>
          </a:p>
          <a:p>
            <a:pPr algn="ctr"/>
            <a:r>
              <a:rPr lang="es-ES" b="1" u="sng" dirty="0" smtClean="0">
                <a:ln w="6600">
                  <a:solidFill>
                    <a:schemeClr val="accent2"/>
                  </a:solidFill>
                  <a:prstDash val="solid"/>
                </a:ln>
                <a:solidFill>
                  <a:srgbClr val="FFFFFF"/>
                </a:solidFill>
                <a:effectLst>
                  <a:outerShdw dist="38100" dir="2700000" algn="tl" rotWithShape="0">
                    <a:schemeClr val="accent2"/>
                  </a:outerShdw>
                </a:effectLst>
              </a:rPr>
              <a:t>Ejemplos </a:t>
            </a:r>
            <a:r>
              <a:rPr lang="es-ES" b="1" u="sng" dirty="0">
                <a:ln w="6600">
                  <a:solidFill>
                    <a:schemeClr val="accent2"/>
                  </a:solidFill>
                  <a:prstDash val="solid"/>
                </a:ln>
                <a:solidFill>
                  <a:srgbClr val="FFFFFF"/>
                </a:solidFill>
                <a:effectLst>
                  <a:outerShdw dist="38100" dir="2700000" algn="tl" rotWithShape="0">
                    <a:schemeClr val="accent2"/>
                  </a:outerShdw>
                </a:effectLst>
              </a:rPr>
              <a:t>de aquellos que hicieron votos: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2" y="22582"/>
            <a:ext cx="4235120" cy="6835417"/>
          </a:xfrm>
          <a:prstGeom prst="rect">
            <a:avLst/>
          </a:prstGeom>
        </p:spPr>
      </p:pic>
    </p:spTree>
    <p:extLst>
      <p:ext uri="{BB962C8B-B14F-4D97-AF65-F5344CB8AC3E}">
        <p14:creationId xmlns:p14="http://schemas.microsoft.com/office/powerpoint/2010/main" val="23891509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nodeType="clickEffect">
                                  <p:stCondLst>
                                    <p:cond delay="0"/>
                                  </p:stCondLst>
                                  <p:iterate type="lt">
                                    <p:tmPct val="10000"/>
                                  </p:iterate>
                                  <p:childTnLst>
                                    <p:set>
                                      <p:cBhvr>
                                        <p:cTn id="49" dur="1" fill="hold">
                                          <p:stCondLst>
                                            <p:cond delay="0"/>
                                          </p:stCondLst>
                                        </p:cTn>
                                        <p:tgtEl>
                                          <p:spTgt spid="3">
                                            <p:txEl>
                                              <p:pRg st="4" end="4"/>
                                            </p:txEl>
                                          </p:spTgt>
                                        </p:tgtEl>
                                        <p:attrNameLst>
                                          <p:attrName>style.visibility</p:attrName>
                                        </p:attrNameLst>
                                      </p:cBhvr>
                                      <p:to>
                                        <p:strVal val="visible"/>
                                      </p:to>
                                    </p:set>
                                    <p:anim by="(-#ppt_w*2)" calcmode="lin" valueType="num">
                                      <p:cBhvr rctx="PPT">
                                        <p:cTn id="50" dur="500" autoRev="1" fill="hold">
                                          <p:stCondLst>
                                            <p:cond delay="0"/>
                                          </p:stCondLst>
                                        </p:cTn>
                                        <p:tgtEl>
                                          <p:spTgt spid="3">
                                            <p:txEl>
                                              <p:pRg st="4" end="4"/>
                                            </p:txEl>
                                          </p:spTgt>
                                        </p:tgtEl>
                                        <p:attrNameLst>
                                          <p:attrName>ppt_w</p:attrName>
                                        </p:attrNameLst>
                                      </p:cBhvr>
                                    </p:anim>
                                    <p:anim by="(#ppt_w*0.50)" calcmode="lin" valueType="num">
                                      <p:cBhvr>
                                        <p:cTn id="51" dur="500" decel="50000" autoRev="1" fill="hold">
                                          <p:stCondLst>
                                            <p:cond delay="0"/>
                                          </p:stCondLst>
                                        </p:cTn>
                                        <p:tgtEl>
                                          <p:spTgt spid="3">
                                            <p:txEl>
                                              <p:pRg st="4" end="4"/>
                                            </p:txEl>
                                          </p:spTgt>
                                        </p:tgtEl>
                                        <p:attrNameLst>
                                          <p:attrName>ppt_x</p:attrName>
                                        </p:attrNameLst>
                                      </p:cBhvr>
                                    </p:anim>
                                    <p:anim from="(-#ppt_h/2)" to="(#ppt_y)" calcmode="lin" valueType="num">
                                      <p:cBhvr>
                                        <p:cTn id="52" dur="1000" fill="hold">
                                          <p:stCondLst>
                                            <p:cond delay="0"/>
                                          </p:stCondLst>
                                        </p:cTn>
                                        <p:tgtEl>
                                          <p:spTgt spid="3">
                                            <p:txEl>
                                              <p:pRg st="4" end="4"/>
                                            </p:txEl>
                                          </p:spTgt>
                                        </p:tgtEl>
                                        <p:attrNameLst>
                                          <p:attrName>ppt_y</p:attrName>
                                        </p:attrNameLst>
                                      </p:cBhvr>
                                    </p:anim>
                                    <p:animRot by="21600000">
                                      <p:cBhvr>
                                        <p:cTn id="53"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smtClean="0">
                <a:solidFill>
                  <a:schemeClr val="bg1"/>
                </a:solidFill>
              </a:rPr>
              <a:t>1. Jacob</a:t>
            </a:r>
            <a:r>
              <a:rPr lang="es-ES" b="1" dirty="0">
                <a:solidFill>
                  <a:schemeClr val="bg1"/>
                </a:solidFill>
              </a:rPr>
              <a:t>. Gen.28:20-21</a:t>
            </a:r>
            <a:r>
              <a:rPr lang="es-ES" b="1" dirty="0" smtClean="0">
                <a:solidFill>
                  <a:schemeClr val="bg1"/>
                </a:solidFill>
              </a:rPr>
              <a:t>.</a:t>
            </a:r>
          </a:p>
          <a:p>
            <a:r>
              <a:rPr lang="es-ES" b="1" dirty="0">
                <a:solidFill>
                  <a:schemeClr val="bg1"/>
                </a:solidFill>
              </a:rPr>
              <a:t>Entonces hizo Jacob un voto, diciendo: Si Dios está conmigo y me guarda en este camino en que voy, y me da alimento para comer y ropa para vestir, </a:t>
            </a:r>
            <a:endParaRPr lang="es-ES" b="1" dirty="0" smtClean="0">
              <a:solidFill>
                <a:schemeClr val="bg1"/>
              </a:solidFill>
            </a:endParaRPr>
          </a:p>
          <a:p>
            <a:r>
              <a:rPr lang="es-ES" b="1" dirty="0" smtClean="0">
                <a:solidFill>
                  <a:schemeClr val="bg1"/>
                </a:solidFill>
              </a:rPr>
              <a:t>V.21.</a:t>
            </a:r>
          </a:p>
          <a:p>
            <a:r>
              <a:rPr lang="es-ES" b="1" dirty="0">
                <a:solidFill>
                  <a:schemeClr val="bg1"/>
                </a:solidFill>
              </a:rPr>
              <a:t> y vuelvo sano y salvo a casa de mi padre, entonces el SEÑOR será mi Dios. </a:t>
            </a:r>
          </a:p>
          <a:p>
            <a:r>
              <a:rPr lang="es-ES" b="1" dirty="0" smtClean="0">
                <a:solidFill>
                  <a:schemeClr val="bg1"/>
                </a:solidFill>
              </a:rPr>
              <a:t>2. </a:t>
            </a:r>
            <a:r>
              <a:rPr lang="es-ES" b="1" dirty="0" err="1" smtClean="0">
                <a:solidFill>
                  <a:schemeClr val="bg1"/>
                </a:solidFill>
              </a:rPr>
              <a:t>Jefté</a:t>
            </a:r>
            <a:r>
              <a:rPr lang="es-ES" b="1" dirty="0">
                <a:solidFill>
                  <a:schemeClr val="bg1"/>
                </a:solidFill>
              </a:rPr>
              <a:t>. Jueces.11:30-31</a:t>
            </a:r>
            <a:r>
              <a:rPr lang="es-ES" b="1" dirty="0" smtClean="0">
                <a:solidFill>
                  <a:schemeClr val="bg1"/>
                </a:solidFill>
              </a:rPr>
              <a:t>.</a:t>
            </a:r>
          </a:p>
          <a:p>
            <a:r>
              <a:rPr lang="es-ES" b="1" dirty="0">
                <a:solidFill>
                  <a:schemeClr val="bg1"/>
                </a:solidFill>
              </a:rPr>
              <a:t>Y </a:t>
            </a:r>
            <a:r>
              <a:rPr lang="es-ES" b="1" dirty="0" err="1">
                <a:solidFill>
                  <a:schemeClr val="bg1"/>
                </a:solidFill>
              </a:rPr>
              <a:t>Jefté</a:t>
            </a:r>
            <a:r>
              <a:rPr lang="es-ES" b="1" dirty="0">
                <a:solidFill>
                  <a:schemeClr val="bg1"/>
                </a:solidFill>
              </a:rPr>
              <a:t> hizo un voto al SEÑOR, y dijo: Si en verdad entregas en mis manos a los hijos de Amón, </a:t>
            </a: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675" y="-1"/>
            <a:ext cx="4122297" cy="6857999"/>
          </a:xfrm>
          <a:prstGeom prst="rect">
            <a:avLst/>
          </a:prstGeom>
        </p:spPr>
      </p:pic>
    </p:spTree>
    <p:extLst>
      <p:ext uri="{BB962C8B-B14F-4D97-AF65-F5344CB8AC3E}">
        <p14:creationId xmlns:p14="http://schemas.microsoft.com/office/powerpoint/2010/main" val="33230931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100"/>
                                        <p:tgtEl>
                                          <p:spTgt spid="3">
                                            <p:txEl>
                                              <p:pRg st="5" end="5"/>
                                            </p:txEl>
                                          </p:spTgt>
                                        </p:tgtEl>
                                      </p:cBhvr>
                                    </p:animEffect>
                                    <p:anim calcmode="lin" valueType="num">
                                      <p:cBhvr>
                                        <p:cTn id="60"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rPr>
              <a:t>Hay aquí una seria advertencia contra los votos hechos sin la suficiente reflexión y cuando  lo hace ya no tiene remedió, pues ya se ha dado el paso. </a:t>
            </a:r>
            <a:endParaRPr lang="es-ES" b="1" dirty="0" smtClean="0">
              <a:solidFill>
                <a:schemeClr val="bg1"/>
              </a:solidFill>
            </a:endParaRPr>
          </a:p>
          <a:p>
            <a:r>
              <a:rPr lang="es-ES" b="1" dirty="0" smtClean="0">
                <a:solidFill>
                  <a:schemeClr val="bg1"/>
                </a:solidFill>
              </a:rPr>
              <a:t>Hacer </a:t>
            </a:r>
            <a:r>
              <a:rPr lang="es-ES" b="1" dirty="0">
                <a:solidFill>
                  <a:schemeClr val="bg1"/>
                </a:solidFill>
              </a:rPr>
              <a:t>un voto a la ligera es un lazo, es decir una trampa, como el caso de </a:t>
            </a:r>
            <a:r>
              <a:rPr lang="es-ES" b="1" dirty="0" err="1">
                <a:solidFill>
                  <a:schemeClr val="bg1"/>
                </a:solidFill>
              </a:rPr>
              <a:t>Jefté</a:t>
            </a:r>
            <a:r>
              <a:rPr lang="es-ES" b="1" dirty="0">
                <a:solidFill>
                  <a:schemeClr val="bg1"/>
                </a:solidFill>
              </a:rPr>
              <a:t>. </a:t>
            </a:r>
            <a:endParaRPr lang="es-ES" b="1" dirty="0" smtClean="0">
              <a:solidFill>
                <a:schemeClr val="bg1"/>
              </a:solidFill>
            </a:endParaRPr>
          </a:p>
          <a:p>
            <a:r>
              <a:rPr lang="es-ES" b="1" dirty="0" smtClean="0">
                <a:solidFill>
                  <a:schemeClr val="bg1"/>
                </a:solidFill>
              </a:rPr>
              <a:t>Jueces.11:30-40</a:t>
            </a:r>
            <a:r>
              <a:rPr lang="es-ES" b="1" dirty="0">
                <a:solidFill>
                  <a:schemeClr val="bg1"/>
                </a:solidFill>
              </a:rPr>
              <a:t>. </a:t>
            </a:r>
            <a:endParaRPr lang="es-ES" b="1" dirty="0" smtClean="0">
              <a:solidFill>
                <a:schemeClr val="bg1"/>
              </a:solidFill>
            </a:endParaRPr>
          </a:p>
          <a:p>
            <a:r>
              <a:rPr lang="es-ES" b="1" dirty="0" smtClean="0">
                <a:solidFill>
                  <a:schemeClr val="bg1"/>
                </a:solidFill>
              </a:rPr>
              <a:t>Lo </a:t>
            </a:r>
            <a:r>
              <a:rPr lang="es-ES" b="1" dirty="0">
                <a:solidFill>
                  <a:schemeClr val="bg1"/>
                </a:solidFill>
              </a:rPr>
              <a:t>probable es que </a:t>
            </a:r>
            <a:r>
              <a:rPr lang="es-ES" b="1" dirty="0" err="1">
                <a:solidFill>
                  <a:schemeClr val="bg1"/>
                </a:solidFill>
              </a:rPr>
              <a:t>Jefté</a:t>
            </a:r>
            <a:r>
              <a:rPr lang="es-ES" b="1" dirty="0">
                <a:solidFill>
                  <a:schemeClr val="bg1"/>
                </a:solidFill>
              </a:rPr>
              <a:t> ofreciera a su hija </a:t>
            </a:r>
            <a:r>
              <a:rPr lang="es-ES" b="1" dirty="0" smtClean="0">
                <a:solidFill>
                  <a:schemeClr val="bg1"/>
                </a:solidFill>
              </a:rPr>
              <a:t>para el templo.</a:t>
            </a:r>
          </a:p>
          <a:p>
            <a:r>
              <a:rPr lang="es-ES" b="1" dirty="0" smtClean="0">
                <a:solidFill>
                  <a:schemeClr val="bg1"/>
                </a:solidFill>
              </a:rPr>
              <a:t>Una </a:t>
            </a:r>
            <a:r>
              <a:rPr lang="es-ES" b="1" dirty="0">
                <a:solidFill>
                  <a:schemeClr val="bg1"/>
                </a:solidFill>
              </a:rPr>
              <a:t>vez echo este voto aunque sea a la ligera hay que cumplirlo. En verdad las escrituras insisten en el cumplimiento del voto.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299" y="22582"/>
            <a:ext cx="4160673" cy="3903960"/>
          </a:xfrm>
          <a:prstGeom prst="rect">
            <a:avLst/>
          </a:prstGeom>
        </p:spPr>
      </p:pic>
      <p:sp>
        <p:nvSpPr>
          <p:cNvPr id="5" name="Llamada rectangular 4"/>
          <p:cNvSpPr/>
          <p:nvPr/>
        </p:nvSpPr>
        <p:spPr>
          <a:xfrm>
            <a:off x="4981299" y="3926542"/>
            <a:ext cx="4162701" cy="2931457"/>
          </a:xfrm>
          <a:prstGeom prst="wedgeRectCallout">
            <a:avLst>
              <a:gd name="adj1" fmla="val -74479"/>
              <a:gd name="adj2" fmla="val 1782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HERODES TAMBIEN HIZO UN JURAMNETO.</a:t>
            </a:r>
          </a:p>
          <a:p>
            <a:pPr algn="ctr"/>
            <a:r>
              <a:rPr lang="es-ES" sz="2400" b="1" dirty="0" smtClean="0"/>
              <a:t>MATEO.14:1-9.</a:t>
            </a:r>
          </a:p>
          <a:p>
            <a:pPr algn="ctr"/>
            <a:r>
              <a:rPr lang="es-ES" sz="2400" b="1" dirty="0" smtClean="0"/>
              <a:t>HERODES SALIO QUE HACER UN JURAMANTO AUNQUE ESTE FUERA EN CONTRA TENIA QUE CUMPLIRLO.</a:t>
            </a:r>
            <a:endParaRPr lang="es-ES" sz="2400" b="1" dirty="0"/>
          </a:p>
        </p:txBody>
      </p:sp>
    </p:spTree>
    <p:extLst>
      <p:ext uri="{BB962C8B-B14F-4D97-AF65-F5344CB8AC3E}">
        <p14:creationId xmlns:p14="http://schemas.microsoft.com/office/powerpoint/2010/main" val="15704582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animEffect transition="in" filter="wipe(down)">
                                      <p:cBhvr>
                                        <p:cTn id="66" dur="580">
                                          <p:stCondLst>
                                            <p:cond delay="0"/>
                                          </p:stCondLst>
                                        </p:cTn>
                                        <p:tgtEl>
                                          <p:spTgt spid="5">
                                            <p:txEl>
                                              <p:pRg st="0" end="0"/>
                                            </p:txEl>
                                          </p:spTgt>
                                        </p:tgtEl>
                                      </p:cBhvr>
                                    </p:animEffect>
                                    <p:anim calcmode="lin" valueType="num">
                                      <p:cBhvr>
                                        <p:cTn id="67"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5">
                                            <p:txEl>
                                              <p:pRg st="0" end="0"/>
                                            </p:txEl>
                                          </p:spTgt>
                                        </p:tgtEl>
                                      </p:cBhvr>
                                      <p:to x="100000" y="60000"/>
                                    </p:animScale>
                                    <p:animScale>
                                      <p:cBhvr>
                                        <p:cTn id="73" dur="166" decel="50000">
                                          <p:stCondLst>
                                            <p:cond delay="676"/>
                                          </p:stCondLst>
                                        </p:cTn>
                                        <p:tgtEl>
                                          <p:spTgt spid="5">
                                            <p:txEl>
                                              <p:pRg st="0" end="0"/>
                                            </p:txEl>
                                          </p:spTgt>
                                        </p:tgtEl>
                                      </p:cBhvr>
                                      <p:to x="100000" y="100000"/>
                                    </p:animScale>
                                    <p:animScale>
                                      <p:cBhvr>
                                        <p:cTn id="74" dur="26">
                                          <p:stCondLst>
                                            <p:cond delay="1312"/>
                                          </p:stCondLst>
                                        </p:cTn>
                                        <p:tgtEl>
                                          <p:spTgt spid="5">
                                            <p:txEl>
                                              <p:pRg st="0" end="0"/>
                                            </p:txEl>
                                          </p:spTgt>
                                        </p:tgtEl>
                                      </p:cBhvr>
                                      <p:to x="100000" y="80000"/>
                                    </p:animScale>
                                    <p:animScale>
                                      <p:cBhvr>
                                        <p:cTn id="75" dur="166" decel="50000">
                                          <p:stCondLst>
                                            <p:cond delay="1338"/>
                                          </p:stCondLst>
                                        </p:cTn>
                                        <p:tgtEl>
                                          <p:spTgt spid="5">
                                            <p:txEl>
                                              <p:pRg st="0" end="0"/>
                                            </p:txEl>
                                          </p:spTgt>
                                        </p:tgtEl>
                                      </p:cBhvr>
                                      <p:to x="100000" y="100000"/>
                                    </p:animScale>
                                    <p:animScale>
                                      <p:cBhvr>
                                        <p:cTn id="76" dur="26">
                                          <p:stCondLst>
                                            <p:cond delay="1642"/>
                                          </p:stCondLst>
                                        </p:cTn>
                                        <p:tgtEl>
                                          <p:spTgt spid="5">
                                            <p:txEl>
                                              <p:pRg st="0" end="0"/>
                                            </p:txEl>
                                          </p:spTgt>
                                        </p:tgtEl>
                                      </p:cBhvr>
                                      <p:to x="100000" y="90000"/>
                                    </p:animScale>
                                    <p:animScale>
                                      <p:cBhvr>
                                        <p:cTn id="77" dur="166" decel="50000">
                                          <p:stCondLst>
                                            <p:cond delay="1668"/>
                                          </p:stCondLst>
                                        </p:cTn>
                                        <p:tgtEl>
                                          <p:spTgt spid="5">
                                            <p:txEl>
                                              <p:pRg st="0" end="0"/>
                                            </p:txEl>
                                          </p:spTgt>
                                        </p:tgtEl>
                                      </p:cBhvr>
                                      <p:to x="100000" y="100000"/>
                                    </p:animScale>
                                    <p:animScale>
                                      <p:cBhvr>
                                        <p:cTn id="78" dur="26">
                                          <p:stCondLst>
                                            <p:cond delay="1808"/>
                                          </p:stCondLst>
                                        </p:cTn>
                                        <p:tgtEl>
                                          <p:spTgt spid="5">
                                            <p:txEl>
                                              <p:pRg st="0" end="0"/>
                                            </p:txEl>
                                          </p:spTgt>
                                        </p:tgtEl>
                                      </p:cBhvr>
                                      <p:to x="100000" y="95000"/>
                                    </p:animScale>
                                    <p:animScale>
                                      <p:cBhvr>
                                        <p:cTn id="79" dur="166" decel="50000">
                                          <p:stCondLst>
                                            <p:cond delay="1834"/>
                                          </p:stCondLst>
                                        </p:cTn>
                                        <p:tgtEl>
                                          <p:spTgt spid="5">
                                            <p:txEl>
                                              <p:pRg st="0" end="0"/>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5">
                                            <p:txEl>
                                              <p:pRg st="1" end="1"/>
                                            </p:txEl>
                                          </p:spTgt>
                                        </p:tgtEl>
                                        <p:attrNameLst>
                                          <p:attrName>style.visibility</p:attrName>
                                        </p:attrNameLst>
                                      </p:cBhvr>
                                      <p:to>
                                        <p:strVal val="visible"/>
                                      </p:to>
                                    </p:set>
                                    <p:anim calcmode="lin" valueType="num">
                                      <p:cBhvr>
                                        <p:cTn id="8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86"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87" dur="1000"/>
                                        <p:tgtEl>
                                          <p:spTgt spid="5">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5">
                                            <p:txEl>
                                              <p:pRg st="2" end="2"/>
                                            </p:txEl>
                                          </p:spTgt>
                                        </p:tgtEl>
                                        <p:attrNameLst>
                                          <p:attrName>style.visibility</p:attrName>
                                        </p:attrNameLst>
                                      </p:cBhvr>
                                      <p:to>
                                        <p:strVal val="visible"/>
                                      </p:to>
                                    </p:set>
                                    <p:animEffect transition="in" filter="barn(inVertical)">
                                      <p:cBhvr>
                                        <p:cTn id="9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smtClean="0">
                <a:solidFill>
                  <a:schemeClr val="bg1"/>
                </a:solidFill>
              </a:rPr>
              <a:t>V.31.</a:t>
            </a:r>
          </a:p>
          <a:p>
            <a:r>
              <a:rPr lang="es-ES" b="1" dirty="0">
                <a:solidFill>
                  <a:schemeClr val="bg1"/>
                </a:solidFill>
              </a:rPr>
              <a:t>sucederá que cualquiera que salga de las puertas de mi casa a recibirme cuando yo vuelva en paz de los hijos de Amón, será del SEÑOR, o lo ofreceré como holocausto. </a:t>
            </a:r>
            <a:endParaRPr lang="es-ES" b="1" dirty="0" smtClean="0">
              <a:solidFill>
                <a:schemeClr val="bg1"/>
              </a:solidFill>
            </a:endParaRPr>
          </a:p>
          <a:p>
            <a:r>
              <a:rPr lang="es-ES" b="1" dirty="0" smtClean="0">
                <a:solidFill>
                  <a:schemeClr val="bg1"/>
                </a:solidFill>
              </a:rPr>
              <a:t>3</a:t>
            </a:r>
            <a:r>
              <a:rPr lang="es-ES" b="1" dirty="0">
                <a:solidFill>
                  <a:schemeClr val="bg1"/>
                </a:solidFill>
              </a:rPr>
              <a:t>. Ana. I Samuel.1:11</a:t>
            </a:r>
            <a:r>
              <a:rPr lang="es-ES" b="1" dirty="0" smtClean="0">
                <a:solidFill>
                  <a:schemeClr val="bg1"/>
                </a:solidFill>
              </a:rPr>
              <a:t>.</a:t>
            </a:r>
          </a:p>
          <a:p>
            <a:r>
              <a:rPr lang="es-ES" b="1" dirty="0" smtClean="0">
                <a:solidFill>
                  <a:schemeClr val="bg1"/>
                </a:solidFill>
              </a:rPr>
              <a:t>E </a:t>
            </a:r>
            <a:r>
              <a:rPr lang="es-ES" b="1" dirty="0">
                <a:solidFill>
                  <a:schemeClr val="bg1"/>
                </a:solidFill>
              </a:rPr>
              <a:t>hizo voto y dijo: Oh SEÑOR de los ejércitos, si tú te dignas mirar la aflicción de tu sierva, te acuerdas de mí y no te olvidas de tu sierva, sino que das un hijo a tu sierva, yo lo dedicaré al SEÑOR por todos los días de su vida y nunca pasará navaja sobre su cabeza. </a:t>
            </a:r>
            <a:endParaRPr lang="es-ES" b="1" dirty="0" smtClean="0">
              <a:solidFill>
                <a:schemeClr val="bg1"/>
              </a:solidFill>
            </a:endParaRPr>
          </a:p>
          <a:p>
            <a:endParaRPr lang="es-ES" b="1" dirty="0"/>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2582"/>
            <a:ext cx="4343400" cy="6835417"/>
          </a:xfrm>
          <a:prstGeom prst="rect">
            <a:avLst/>
          </a:prstGeom>
        </p:spPr>
      </p:pic>
    </p:spTree>
    <p:extLst>
      <p:ext uri="{BB962C8B-B14F-4D97-AF65-F5344CB8AC3E}">
        <p14:creationId xmlns:p14="http://schemas.microsoft.com/office/powerpoint/2010/main" val="36522188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10272"/>
            <a:ext cx="5056094" cy="6847728"/>
          </a:xfrm>
        </p:spPr>
        <p:txBody>
          <a:bodyPr/>
          <a:lstStyle/>
          <a:p>
            <a:r>
              <a:rPr lang="es-ES" b="1" dirty="0" smtClean="0">
                <a:solidFill>
                  <a:schemeClr val="bg1"/>
                </a:solidFill>
              </a:rPr>
              <a:t>4. Absalón</a:t>
            </a:r>
            <a:r>
              <a:rPr lang="es-ES" b="1" dirty="0">
                <a:solidFill>
                  <a:schemeClr val="bg1"/>
                </a:solidFill>
              </a:rPr>
              <a:t>. II Samuel.15:7</a:t>
            </a:r>
            <a:r>
              <a:rPr lang="es-ES" b="1" dirty="0" smtClean="0">
                <a:solidFill>
                  <a:schemeClr val="bg1"/>
                </a:solidFill>
              </a:rPr>
              <a:t>.</a:t>
            </a:r>
          </a:p>
          <a:p>
            <a:r>
              <a:rPr lang="es-ES" b="1" dirty="0">
                <a:solidFill>
                  <a:schemeClr val="bg1"/>
                </a:solidFill>
              </a:rPr>
              <a:t>Y aconteció que al cabo de cuatro años Absalón dijo al rey: Te ruego me dejes ir a Hebrón a pagar mi voto que he hecho al SEÑOR. </a:t>
            </a:r>
          </a:p>
          <a:p>
            <a:r>
              <a:rPr lang="es-ES" b="1" dirty="0" smtClean="0">
                <a:solidFill>
                  <a:schemeClr val="bg1"/>
                </a:solidFill>
              </a:rPr>
              <a:t>5. Pablo</a:t>
            </a:r>
            <a:r>
              <a:rPr lang="es-ES" b="1" dirty="0">
                <a:solidFill>
                  <a:schemeClr val="bg1"/>
                </a:solidFill>
              </a:rPr>
              <a:t>. Hechos.18:18.</a:t>
            </a:r>
          </a:p>
          <a:p>
            <a:r>
              <a:rPr lang="es-ES" b="1" dirty="0">
                <a:solidFill>
                  <a:schemeClr val="bg1"/>
                </a:solidFill>
              </a:rPr>
              <a:t>Y Pablo, después de quedarse muchos días más, se despidió de los hermanos y se embarcó hacia Siria, y con él iban Priscila y Aquila. Y en Cencrea se hizo cortar el cabello, porque tenía hecho un voto</a:t>
            </a:r>
            <a:r>
              <a:rPr lang="es-ES" b="1" dirty="0" smtClean="0">
                <a:solidFill>
                  <a:schemeClr val="bg1"/>
                </a:solidFill>
              </a:rPr>
              <a:t>.</a:t>
            </a:r>
          </a:p>
          <a:p>
            <a:r>
              <a:rPr lang="es-ES" b="1" dirty="0" smtClean="0">
                <a:solidFill>
                  <a:schemeClr val="bg1"/>
                </a:solidFill>
              </a:rPr>
              <a:t>Debemos </a:t>
            </a:r>
            <a:r>
              <a:rPr lang="es-ES" b="1" dirty="0">
                <a:solidFill>
                  <a:schemeClr val="bg1"/>
                </a:solidFill>
              </a:rPr>
              <a:t>cumplir nuestros votos, promesas a Dios.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094" y="10272"/>
            <a:ext cx="4085878" cy="6847728"/>
          </a:xfrm>
          <a:prstGeom prst="rect">
            <a:avLst/>
          </a:prstGeom>
        </p:spPr>
      </p:pic>
    </p:spTree>
    <p:extLst>
      <p:ext uri="{BB962C8B-B14F-4D97-AF65-F5344CB8AC3E}">
        <p14:creationId xmlns:p14="http://schemas.microsoft.com/office/powerpoint/2010/main" val="13837458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10272"/>
            <a:ext cx="5056094" cy="6847728"/>
          </a:xfrm>
        </p:spPr>
        <p:txBody>
          <a:bodyPr>
            <a:normAutofit/>
          </a:bodyPr>
          <a:lstStyle/>
          <a:p>
            <a:r>
              <a:rPr lang="es-ES" b="1" dirty="0" smtClean="0">
                <a:solidFill>
                  <a:schemeClr val="bg1"/>
                </a:solidFill>
              </a:rPr>
              <a:t>Salmos.50:14. </a:t>
            </a:r>
          </a:p>
          <a:p>
            <a:r>
              <a:rPr lang="es-ES" b="1" dirty="0" smtClean="0">
                <a:solidFill>
                  <a:schemeClr val="bg1"/>
                </a:solidFill>
              </a:rPr>
              <a:t>Ofrece </a:t>
            </a:r>
            <a:r>
              <a:rPr lang="es-ES" b="1" dirty="0">
                <a:solidFill>
                  <a:schemeClr val="bg1"/>
                </a:solidFill>
              </a:rPr>
              <a:t>a Dios sacrificio de acción de gracias, y cumple tus votos al Altísimo; </a:t>
            </a:r>
            <a:endParaRPr lang="es-ES" b="1" dirty="0" smtClean="0">
              <a:solidFill>
                <a:schemeClr val="bg1"/>
              </a:solidFill>
            </a:endParaRPr>
          </a:p>
          <a:p>
            <a:r>
              <a:rPr lang="es-ES" b="1" dirty="0">
                <a:solidFill>
                  <a:schemeClr val="bg1"/>
                </a:solidFill>
              </a:rPr>
              <a:t>Votos cumplidos: «paga tus votos al Altísimo» </a:t>
            </a:r>
          </a:p>
          <a:p>
            <a:r>
              <a:rPr lang="es-ES" b="1" dirty="0" smtClean="0">
                <a:solidFill>
                  <a:schemeClr val="bg1"/>
                </a:solidFill>
              </a:rPr>
              <a:t>Votos </a:t>
            </a:r>
            <a:r>
              <a:rPr lang="es-ES" b="1" dirty="0">
                <a:solidFill>
                  <a:schemeClr val="bg1"/>
                </a:solidFill>
              </a:rPr>
              <a:t>de </a:t>
            </a:r>
            <a:r>
              <a:rPr lang="es-ES" b="1" dirty="0" smtClean="0">
                <a:solidFill>
                  <a:schemeClr val="bg1"/>
                </a:solidFill>
              </a:rPr>
              <a:t>amor. </a:t>
            </a:r>
          </a:p>
          <a:p>
            <a:r>
              <a:rPr lang="es-ES" b="1" dirty="0" smtClean="0">
                <a:solidFill>
                  <a:schemeClr val="bg1"/>
                </a:solidFill>
              </a:rPr>
              <a:t>Adoración. </a:t>
            </a:r>
          </a:p>
          <a:p>
            <a:r>
              <a:rPr lang="es-ES" b="1" dirty="0" smtClean="0">
                <a:solidFill>
                  <a:schemeClr val="bg1"/>
                </a:solidFill>
              </a:rPr>
              <a:t>Servicio </a:t>
            </a:r>
            <a:r>
              <a:rPr lang="es-ES" b="1" dirty="0">
                <a:solidFill>
                  <a:schemeClr val="bg1"/>
                </a:solidFill>
              </a:rPr>
              <a:t>y devoción. </a:t>
            </a:r>
            <a:endParaRPr lang="es-ES" b="1" dirty="0" smtClean="0">
              <a:solidFill>
                <a:schemeClr val="bg1"/>
              </a:solidFill>
            </a:endParaRPr>
          </a:p>
          <a:p>
            <a:r>
              <a:rPr lang="es-ES" b="1" dirty="0" smtClean="0">
                <a:solidFill>
                  <a:schemeClr val="bg1"/>
                </a:solidFill>
              </a:rPr>
              <a:t>Comunión </a:t>
            </a:r>
            <a:r>
              <a:rPr lang="es-ES" b="1" dirty="0">
                <a:solidFill>
                  <a:schemeClr val="bg1"/>
                </a:solidFill>
              </a:rPr>
              <a:t>en oración: </a:t>
            </a:r>
            <a:endParaRPr lang="es-ES" b="1" dirty="0" smtClean="0">
              <a:solidFill>
                <a:schemeClr val="bg1"/>
              </a:solidFill>
            </a:endParaRPr>
          </a:p>
          <a:p>
            <a:r>
              <a:rPr lang="es-ES" b="1" dirty="0" smtClean="0">
                <a:solidFill>
                  <a:schemeClr val="bg1"/>
                </a:solidFill>
              </a:rPr>
              <a:t>Salmos.56:12</a:t>
            </a:r>
            <a:r>
              <a:rPr lang="es-ES" b="1" dirty="0">
                <a:solidFill>
                  <a:schemeClr val="bg1"/>
                </a:solidFill>
              </a:rPr>
              <a:t>. </a:t>
            </a:r>
            <a:endParaRPr lang="es-ES" b="1" dirty="0" smtClean="0">
              <a:solidFill>
                <a:schemeClr val="bg1"/>
              </a:solidFill>
            </a:endParaRPr>
          </a:p>
          <a:p>
            <a:r>
              <a:rPr lang="es-ES" b="1" dirty="0">
                <a:solidFill>
                  <a:schemeClr val="bg1"/>
                </a:solidFill>
              </a:rPr>
              <a:t>Están sobre mí, oh Dios, los votos que te hice; ofrendas de acción de gracias te ofreceré. </a:t>
            </a:r>
            <a:endParaRPr lang="es-ES" b="1" dirty="0" smtClean="0">
              <a:solidFill>
                <a:schemeClr val="bg1"/>
              </a:solidFill>
            </a:endParaRPr>
          </a:p>
          <a:p>
            <a:endParaRPr lang="es-ES" b="1" dirty="0" smtClean="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094" y="10272"/>
            <a:ext cx="4087906" cy="6847728"/>
          </a:xfrm>
          <a:prstGeom prst="rect">
            <a:avLst/>
          </a:prstGeom>
        </p:spPr>
      </p:pic>
    </p:spTree>
    <p:extLst>
      <p:ext uri="{BB962C8B-B14F-4D97-AF65-F5344CB8AC3E}">
        <p14:creationId xmlns:p14="http://schemas.microsoft.com/office/powerpoint/2010/main" val="23301997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100"/>
                                        <p:tgtEl>
                                          <p:spTgt spid="3">
                                            <p:txEl>
                                              <p:pRg st="5" end="5"/>
                                            </p:txEl>
                                          </p:spTgt>
                                        </p:tgtEl>
                                      </p:cBhvr>
                                    </p:animEffect>
                                    <p:anim calcmode="lin" valueType="num">
                                      <p:cBhvr>
                                        <p:cTn id="60"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3" presetClass="entr" presetSubtype="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100"/>
                                        <p:tgtEl>
                                          <p:spTgt spid="3">
                                            <p:txEl>
                                              <p:pRg st="6" end="6"/>
                                            </p:txEl>
                                          </p:spTgt>
                                        </p:tgtEl>
                                      </p:cBhvr>
                                    </p:animEffect>
                                    <p:anim calcmode="lin" valueType="num">
                                      <p:cBhvr>
                                        <p:cTn id="69"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0"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3" presetClass="entr" presetSubtype="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100"/>
                                        <p:tgtEl>
                                          <p:spTgt spid="3">
                                            <p:txEl>
                                              <p:pRg st="7" end="7"/>
                                            </p:txEl>
                                          </p:spTgt>
                                        </p:tgtEl>
                                      </p:cBhvr>
                                    </p:animEffect>
                                    <p:anim calcmode="lin" valueType="num">
                                      <p:cBhvr>
                                        <p:cTn id="78"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9"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80"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1"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3" presetClass="entr" presetSubtype="0" fill="hold" grpId="0" nodeType="clickEffect">
                                  <p:stCondLst>
                                    <p:cond delay="0"/>
                                  </p:stCondLst>
                                  <p:childTnLst>
                                    <p:set>
                                      <p:cBhvr>
                                        <p:cTn id="85" dur="1" fill="hold">
                                          <p:stCondLst>
                                            <p:cond delay="0"/>
                                          </p:stCondLst>
                                        </p:cTn>
                                        <p:tgtEl>
                                          <p:spTgt spid="3">
                                            <p:txEl>
                                              <p:pRg st="8" end="8"/>
                                            </p:txEl>
                                          </p:spTgt>
                                        </p:tgtEl>
                                        <p:attrNameLst>
                                          <p:attrName>style.visibility</p:attrName>
                                        </p:attrNameLst>
                                      </p:cBhvr>
                                      <p:to>
                                        <p:strVal val="visible"/>
                                      </p:to>
                                    </p:set>
                                    <p:animEffect transition="in" filter="fade">
                                      <p:cBhvr>
                                        <p:cTn id="86" dur="100"/>
                                        <p:tgtEl>
                                          <p:spTgt spid="3">
                                            <p:txEl>
                                              <p:pRg st="8" end="8"/>
                                            </p:txEl>
                                          </p:spTgt>
                                        </p:tgtEl>
                                      </p:cBhvr>
                                    </p:animEffect>
                                    <p:anim calcmode="lin" valueType="num">
                                      <p:cBhvr>
                                        <p:cTn id="87"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8"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89"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0"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10272"/>
            <a:ext cx="5056094" cy="6847728"/>
          </a:xfrm>
        </p:spPr>
        <p:txBody>
          <a:bodyPr/>
          <a:lstStyle/>
          <a:p>
            <a:r>
              <a:rPr lang="es-ES" b="1" dirty="0">
                <a:solidFill>
                  <a:schemeClr val="bg1"/>
                </a:solidFill>
              </a:rPr>
              <a:t>David hace memoria de que esta ligado a Dios por su voto. “TE DEBO OH DIOS, LOS VOTOS QUE TE HICE”. </a:t>
            </a:r>
          </a:p>
          <a:p>
            <a:r>
              <a:rPr lang="es-ES" b="1" dirty="0">
                <a:solidFill>
                  <a:schemeClr val="bg1"/>
                </a:solidFill>
              </a:rPr>
              <a:t>Salmos.65:1. </a:t>
            </a:r>
            <a:endParaRPr lang="es-ES" b="1" dirty="0" smtClean="0">
              <a:solidFill>
                <a:schemeClr val="bg1"/>
              </a:solidFill>
            </a:endParaRPr>
          </a:p>
          <a:p>
            <a:r>
              <a:rPr lang="es-ES" b="1" dirty="0" smtClean="0">
                <a:solidFill>
                  <a:schemeClr val="bg1"/>
                </a:solidFill>
              </a:rPr>
              <a:t>Silencio </a:t>
            </a:r>
            <a:r>
              <a:rPr lang="es-ES" b="1" dirty="0">
                <a:solidFill>
                  <a:schemeClr val="bg1"/>
                </a:solidFill>
              </a:rPr>
              <a:t>habrá delante de ti, y alabanza en Sion, oh Dios; y a ti se cumplirá el voto. </a:t>
            </a:r>
          </a:p>
          <a:p>
            <a:r>
              <a:rPr lang="es-ES" b="1" dirty="0">
                <a:solidFill>
                  <a:schemeClr val="bg1"/>
                </a:solidFill>
              </a:rPr>
              <a:t>Isaías.19:21</a:t>
            </a:r>
            <a:r>
              <a:rPr lang="es-ES" b="1" dirty="0" smtClean="0">
                <a:solidFill>
                  <a:schemeClr val="bg1"/>
                </a:solidFill>
              </a:rPr>
              <a:t>.</a:t>
            </a:r>
          </a:p>
          <a:p>
            <a:r>
              <a:rPr lang="es-ES" b="1" dirty="0">
                <a:solidFill>
                  <a:schemeClr val="bg1"/>
                </a:solidFill>
              </a:rPr>
              <a:t>Y el SEÑOR se dará a conocer en Egipto, y los egipcios conocerán al SEÑOR en aquel día. Adorarán con sacrificios y ofrendas, harán voto al SEÑOR y lo cumplirán. </a:t>
            </a: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775" y="10272"/>
            <a:ext cx="4237225" cy="6847728"/>
          </a:xfrm>
          <a:prstGeom prst="rect">
            <a:avLst/>
          </a:prstGeom>
        </p:spPr>
      </p:pic>
    </p:spTree>
    <p:extLst>
      <p:ext uri="{BB962C8B-B14F-4D97-AF65-F5344CB8AC3E}">
        <p14:creationId xmlns:p14="http://schemas.microsoft.com/office/powerpoint/2010/main" val="29763968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5" name="Proceso alternativo 4"/>
          <p:cNvSpPr/>
          <p:nvPr/>
        </p:nvSpPr>
        <p:spPr>
          <a:xfrm>
            <a:off x="1707776" y="0"/>
            <a:ext cx="5365377" cy="13255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628650" y="0"/>
            <a:ext cx="7886700" cy="1325563"/>
          </a:xfrm>
        </p:spPr>
        <p:txBody>
          <a:bodyPr/>
          <a:lstStyle/>
          <a:p>
            <a:pPr algn="ctr"/>
            <a:r>
              <a:rPr lang="es-ES" b="1" u="sng" dirty="0">
                <a:ln w="6600">
                  <a:solidFill>
                    <a:schemeClr val="accent2"/>
                  </a:solidFill>
                  <a:prstDash val="solid"/>
                </a:ln>
                <a:solidFill>
                  <a:srgbClr val="FFFFFF"/>
                </a:solidFill>
                <a:effectLst>
                  <a:outerShdw dist="38100" dir="2700000" algn="tl" rotWithShape="0">
                    <a:schemeClr val="accent2"/>
                  </a:outerShdw>
                </a:effectLst>
              </a:rPr>
              <a:t>CONCLUSIÓN:</a:t>
            </a:r>
          </a:p>
        </p:txBody>
      </p:sp>
      <p:sp>
        <p:nvSpPr>
          <p:cNvPr id="3" name="Marcador de contenido 2"/>
          <p:cNvSpPr>
            <a:spLocks noGrp="1"/>
          </p:cNvSpPr>
          <p:nvPr>
            <p:ph idx="1"/>
          </p:nvPr>
        </p:nvSpPr>
        <p:spPr>
          <a:xfrm>
            <a:off x="0" y="1758390"/>
            <a:ext cx="9144000" cy="5099610"/>
          </a:xfrm>
        </p:spPr>
        <p:txBody>
          <a:bodyPr/>
          <a:lstStyle/>
          <a:p>
            <a:r>
              <a:rPr lang="es-ES" b="1" dirty="0" smtClean="0">
                <a:solidFill>
                  <a:schemeClr val="bg1"/>
                </a:solidFill>
              </a:rPr>
              <a:t>La </a:t>
            </a:r>
            <a:r>
              <a:rPr lang="es-ES" b="1" dirty="0">
                <a:solidFill>
                  <a:schemeClr val="bg1"/>
                </a:solidFill>
              </a:rPr>
              <a:t>Biblia enseña que cuando hagamos </a:t>
            </a:r>
            <a:r>
              <a:rPr lang="es-ES" b="1" dirty="0" smtClean="0">
                <a:solidFill>
                  <a:schemeClr val="bg1"/>
                </a:solidFill>
              </a:rPr>
              <a:t>votos. </a:t>
            </a:r>
          </a:p>
          <a:p>
            <a:r>
              <a:rPr lang="es-ES" b="1" dirty="0">
                <a:solidFill>
                  <a:schemeClr val="bg1"/>
                </a:solidFill>
              </a:rPr>
              <a:t>P</a:t>
            </a:r>
            <a:r>
              <a:rPr lang="es-ES" b="1" dirty="0" smtClean="0">
                <a:solidFill>
                  <a:schemeClr val="bg1"/>
                </a:solidFill>
              </a:rPr>
              <a:t>romesas </a:t>
            </a:r>
            <a:r>
              <a:rPr lang="es-ES" b="1" dirty="0">
                <a:solidFill>
                  <a:schemeClr val="bg1"/>
                </a:solidFill>
              </a:rPr>
              <a:t>cumplirlas lo más pronto posible, aunque esta sea a la ligera</a:t>
            </a:r>
            <a:r>
              <a:rPr lang="es-ES" b="1" dirty="0" smtClean="0">
                <a:solidFill>
                  <a:schemeClr val="bg1"/>
                </a:solidFill>
              </a:rPr>
              <a:t>.</a:t>
            </a:r>
          </a:p>
          <a:p>
            <a:r>
              <a:rPr lang="es-ES" b="1" dirty="0" smtClean="0">
                <a:solidFill>
                  <a:schemeClr val="bg1"/>
                </a:solidFill>
              </a:rPr>
              <a:t>Nuestro si de ser si.</a:t>
            </a:r>
          </a:p>
          <a:p>
            <a:r>
              <a:rPr lang="es-ES" b="1" dirty="0" smtClean="0">
                <a:solidFill>
                  <a:schemeClr val="bg1"/>
                </a:solidFill>
              </a:rPr>
              <a:t>Mateo.5:37.</a:t>
            </a:r>
          </a:p>
          <a:p>
            <a:r>
              <a:rPr lang="es-ES" b="1" dirty="0">
                <a:solidFill>
                  <a:schemeClr val="bg1"/>
                </a:solidFill>
              </a:rPr>
              <a:t>Antes bien, sea vuestro hablar: "Sí, sí" o "No, no"; y lo que es más de esto, procede del mal. </a:t>
            </a:r>
          </a:p>
          <a:p>
            <a:r>
              <a:rPr lang="es-ES" b="1" dirty="0" smtClean="0">
                <a:solidFill>
                  <a:schemeClr val="bg1"/>
                </a:solidFill>
              </a:rPr>
              <a:t>Es </a:t>
            </a:r>
            <a:r>
              <a:rPr lang="es-ES" b="1" dirty="0">
                <a:solidFill>
                  <a:schemeClr val="bg1"/>
                </a:solidFill>
              </a:rPr>
              <a:t>mejor no hacer voto, que hacer y no cumplir.</a:t>
            </a:r>
          </a:p>
          <a:p>
            <a:r>
              <a:rPr lang="es-ES" b="1" dirty="0" smtClean="0">
                <a:solidFill>
                  <a:schemeClr val="bg1"/>
                </a:solidFill>
              </a:rPr>
              <a:t>Tenemos </a:t>
            </a:r>
            <a:r>
              <a:rPr lang="es-ES" b="1" dirty="0">
                <a:solidFill>
                  <a:schemeClr val="bg1"/>
                </a:solidFill>
              </a:rPr>
              <a:t>muchos ejemplos de quienes hicieron votos y cumplieron a Dios. No hay excusas para no cumplirlos.</a:t>
            </a:r>
          </a:p>
          <a:p>
            <a:endParaRPr lang="es-ES" b="1" dirty="0">
              <a:solidFill>
                <a:schemeClr val="bg1"/>
              </a:solidFill>
            </a:endParaRPr>
          </a:p>
        </p:txBody>
      </p:sp>
    </p:spTree>
    <p:extLst>
      <p:ext uri="{BB962C8B-B14F-4D97-AF65-F5344CB8AC3E}">
        <p14:creationId xmlns:p14="http://schemas.microsoft.com/office/powerpoint/2010/main" val="3546854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
                                        <p:tgtEl>
                                          <p:spTgt spid="3">
                                            <p:txEl>
                                              <p:pRg st="1" end="1"/>
                                            </p:txEl>
                                          </p:spTgt>
                                        </p:tgtEl>
                                      </p:cBhvr>
                                    </p:animEffect>
                                    <p:anim calcmode="lin" valueType="num">
                                      <p:cBhvr>
                                        <p:cTn id="22"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
                                        <p:tgtEl>
                                          <p:spTgt spid="3">
                                            <p:txEl>
                                              <p:pRg st="2" end="2"/>
                                            </p:txEl>
                                          </p:spTgt>
                                        </p:tgtEl>
                                      </p:cBhvr>
                                    </p:animEffect>
                                    <p:anim calcmode="lin" valueType="num">
                                      <p:cBhvr>
                                        <p:cTn id="31"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
                                        <p:tgtEl>
                                          <p:spTgt spid="3">
                                            <p:txEl>
                                              <p:pRg st="3" end="3"/>
                                            </p:txEl>
                                          </p:spTgt>
                                        </p:tgtEl>
                                      </p:cBhvr>
                                    </p:animEffect>
                                    <p:anim calcmode="lin" valueType="num">
                                      <p:cBhvr>
                                        <p:cTn id="40"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
                                        <p:tgtEl>
                                          <p:spTgt spid="3">
                                            <p:txEl>
                                              <p:pRg st="4" end="4"/>
                                            </p:txEl>
                                          </p:spTgt>
                                        </p:tgtEl>
                                      </p:cBhvr>
                                    </p:animEffect>
                                    <p:anim calcmode="lin" valueType="num">
                                      <p:cBhvr>
                                        <p:cTn id="49"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100"/>
                                        <p:tgtEl>
                                          <p:spTgt spid="3">
                                            <p:txEl>
                                              <p:pRg st="5" end="5"/>
                                            </p:txEl>
                                          </p:spTgt>
                                        </p:tgtEl>
                                      </p:cBhvr>
                                    </p:animEffect>
                                    <p:anim calcmode="lin" valueType="num">
                                      <p:cBhvr>
                                        <p:cTn id="58"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9"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3" presetClass="entr" presetSubtype="0" fill="hold" grpId="0"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fade">
                                      <p:cBhvr>
                                        <p:cTn id="66" dur="100"/>
                                        <p:tgtEl>
                                          <p:spTgt spid="3">
                                            <p:txEl>
                                              <p:pRg st="6" end="6"/>
                                            </p:txEl>
                                          </p:spTgt>
                                        </p:tgtEl>
                                      </p:cBhvr>
                                    </p:animEffect>
                                    <p:anim calcmode="lin" valueType="num">
                                      <p:cBhvr>
                                        <p:cTn id="67"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8"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365376"/>
            <a:ext cx="9144000" cy="1492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smtClean="0"/>
              <a:t>DIOS NOS BENDIGA A TODOS.</a:t>
            </a:r>
            <a:endParaRPr lang="es-ES" sz="5400"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65376"/>
          </a:xfrm>
          <a:prstGeom prst="rect">
            <a:avLst/>
          </a:prstGeom>
        </p:spPr>
      </p:pic>
    </p:spTree>
    <p:extLst>
      <p:ext uri="{BB962C8B-B14F-4D97-AF65-F5344CB8AC3E}">
        <p14:creationId xmlns:p14="http://schemas.microsoft.com/office/powerpoint/2010/main" val="25822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set>
                                      <p:cBhvr>
                                        <p:cTn id="14" dur="455" fill="hold">
                                          <p:stCondLst>
                                            <p:cond delay="0"/>
                                          </p:stCondLst>
                                        </p:cTn>
                                        <p:tgtEl>
                                          <p:spTgt spid="4"/>
                                        </p:tgtEl>
                                        <p:attrNameLst>
                                          <p:attrName>style.rotation</p:attrName>
                                        </p:attrNameLst>
                                      </p:cBhvr>
                                      <p:to>
                                        <p:strVal val="-45.0"/>
                                      </p:to>
                                    </p:set>
                                    <p:anim calcmode="lin" valueType="num">
                                      <p:cBhvr>
                                        <p:cTn id="15"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smtClean="0">
                <a:solidFill>
                  <a:schemeClr val="bg1"/>
                </a:solidFill>
              </a:rPr>
              <a:t>Numeros.30:2</a:t>
            </a:r>
            <a:r>
              <a:rPr lang="es-ES" b="1" dirty="0">
                <a:solidFill>
                  <a:schemeClr val="bg1"/>
                </a:solidFill>
              </a:rPr>
              <a:t>.</a:t>
            </a:r>
          </a:p>
          <a:p>
            <a:r>
              <a:rPr lang="es-ES" b="1" dirty="0">
                <a:solidFill>
                  <a:schemeClr val="bg1"/>
                </a:solidFill>
              </a:rPr>
              <a:t>Si un hombre hace un voto al SEÑOR, o hace un juramento para imponerse una obligación, no faltará a su palabra; hará conforme a todo lo que salga de su boca. </a:t>
            </a:r>
            <a:endParaRPr lang="es-ES" b="1" dirty="0" smtClean="0">
              <a:solidFill>
                <a:schemeClr val="bg1"/>
              </a:solidFill>
            </a:endParaRPr>
          </a:p>
          <a:p>
            <a:r>
              <a:rPr lang="es-ES" b="1" dirty="0" smtClean="0">
                <a:solidFill>
                  <a:schemeClr val="bg1"/>
                </a:solidFill>
              </a:rPr>
              <a:t>Y </a:t>
            </a:r>
            <a:r>
              <a:rPr lang="es-ES" b="1" dirty="0">
                <a:solidFill>
                  <a:schemeClr val="bg1"/>
                </a:solidFill>
              </a:rPr>
              <a:t>se exige el pronto  pago de sus votos. </a:t>
            </a:r>
            <a:endParaRPr lang="es-ES" b="1" dirty="0" smtClean="0">
              <a:solidFill>
                <a:schemeClr val="bg1"/>
              </a:solidFill>
            </a:endParaRPr>
          </a:p>
          <a:p>
            <a:r>
              <a:rPr lang="es-ES" b="1" dirty="0" smtClean="0">
                <a:solidFill>
                  <a:schemeClr val="bg1"/>
                </a:solidFill>
              </a:rPr>
              <a:t>Deuteronomio.23:21-23</a:t>
            </a:r>
            <a:r>
              <a:rPr lang="es-ES" b="1" dirty="0">
                <a:solidFill>
                  <a:schemeClr val="bg1"/>
                </a:solidFill>
              </a:rPr>
              <a:t>. </a:t>
            </a:r>
            <a:endParaRPr lang="es-ES" b="1" dirty="0" smtClean="0">
              <a:solidFill>
                <a:schemeClr val="bg1"/>
              </a:solidFill>
            </a:endParaRPr>
          </a:p>
          <a:p>
            <a:r>
              <a:rPr lang="es-ES" b="1" dirty="0">
                <a:solidFill>
                  <a:schemeClr val="bg1"/>
                </a:solidFill>
              </a:rPr>
              <a:t>Cuando hagas un voto al SEÑOR tu Dios, no tardarás en pagarlo, porque el SEÑOR tu Dios ciertamente te lo reclamará, y sería pecado en ti. </a:t>
            </a:r>
            <a:endParaRPr lang="es-ES" b="1" dirty="0" smtClean="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0" y="22581"/>
            <a:ext cx="4237149" cy="6835418"/>
          </a:xfrm>
          <a:prstGeom prst="rect">
            <a:avLst/>
          </a:prstGeom>
        </p:spPr>
      </p:pic>
    </p:spTree>
    <p:extLst>
      <p:ext uri="{BB962C8B-B14F-4D97-AF65-F5344CB8AC3E}">
        <p14:creationId xmlns:p14="http://schemas.microsoft.com/office/powerpoint/2010/main" val="17705031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smtClean="0">
                <a:solidFill>
                  <a:schemeClr val="bg1"/>
                </a:solidFill>
              </a:rPr>
              <a:t>V.22.</a:t>
            </a:r>
          </a:p>
          <a:p>
            <a:r>
              <a:rPr lang="es-ES" b="1" dirty="0">
                <a:solidFill>
                  <a:schemeClr val="bg1"/>
                </a:solidFill>
              </a:rPr>
              <a:t>Sin embargo, si te abstienes de hacer un voto, no sería pecado en ti. </a:t>
            </a:r>
            <a:endParaRPr lang="es-ES" b="1" dirty="0" smtClean="0">
              <a:solidFill>
                <a:schemeClr val="bg1"/>
              </a:solidFill>
            </a:endParaRPr>
          </a:p>
          <a:p>
            <a:r>
              <a:rPr lang="es-ES" b="1" dirty="0" smtClean="0">
                <a:solidFill>
                  <a:schemeClr val="bg1"/>
                </a:solidFill>
              </a:rPr>
              <a:t>V.23.</a:t>
            </a:r>
          </a:p>
          <a:p>
            <a:r>
              <a:rPr lang="es-ES" b="1" dirty="0">
                <a:solidFill>
                  <a:schemeClr val="bg1"/>
                </a:solidFill>
              </a:rPr>
              <a:t>Lo que salga de tus labios, cuidarás de cumplirlo, tal como voluntariamente has hecho voto al SEÑOR tu Dios, lo cual has prometido con tu boca. </a:t>
            </a:r>
          </a:p>
          <a:p>
            <a:r>
              <a:rPr lang="es-ES" b="1" dirty="0" smtClean="0">
                <a:solidFill>
                  <a:schemeClr val="bg1"/>
                </a:solidFill>
              </a:rPr>
              <a:t>Tan </a:t>
            </a:r>
            <a:r>
              <a:rPr lang="es-ES" b="1" dirty="0">
                <a:solidFill>
                  <a:schemeClr val="bg1"/>
                </a:solidFill>
              </a:rPr>
              <a:t>pronto como podamos debemos cumplir con nuestro voto, por que sino seria pecado contra Dios.</a:t>
            </a:r>
          </a:p>
          <a:p>
            <a:endParaRPr lang="es-ES" b="1" dirty="0">
              <a:solidFill>
                <a:schemeClr val="bg1"/>
              </a:solidFill>
            </a:endParaRPr>
          </a:p>
        </p:txBody>
      </p:sp>
      <p:sp>
        <p:nvSpPr>
          <p:cNvPr id="2" name="Llamada de nube 1"/>
          <p:cNvSpPr/>
          <p:nvPr/>
        </p:nvSpPr>
        <p:spPr>
          <a:xfrm>
            <a:off x="4906851" y="22582"/>
            <a:ext cx="4237149" cy="2868536"/>
          </a:xfrm>
          <a:prstGeom prst="cloudCallout">
            <a:avLst>
              <a:gd name="adj1" fmla="val -89383"/>
              <a:gd name="adj2" fmla="val 57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Los votos eran voluntarios. Un hombre no tenía que hacer voto a </a:t>
            </a:r>
            <a:r>
              <a:rPr lang="es-ES" sz="2000" b="1" dirty="0" smtClean="0"/>
              <a:t>Dios, </a:t>
            </a:r>
            <a:r>
              <a:rPr lang="es-ES" sz="2000" b="1" dirty="0"/>
              <a:t>pero, una vez hecho, estaba obligado a cumplirlo.</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2913699"/>
            <a:ext cx="4235121" cy="3944299"/>
          </a:xfrm>
          <a:prstGeom prst="rect">
            <a:avLst/>
          </a:prstGeom>
        </p:spPr>
      </p:pic>
    </p:spTree>
    <p:extLst>
      <p:ext uri="{BB962C8B-B14F-4D97-AF65-F5344CB8AC3E}">
        <p14:creationId xmlns:p14="http://schemas.microsoft.com/office/powerpoint/2010/main" val="2619376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100"/>
                                        <p:tgtEl>
                                          <p:spTgt spid="3">
                                            <p:txEl>
                                              <p:pRg st="4" end="4"/>
                                            </p:txEl>
                                          </p:spTgt>
                                        </p:tgtEl>
                                      </p:cBhvr>
                                    </p:animEffect>
                                    <p:anim calcmode="lin" valueType="num">
                                      <p:cBhvr>
                                        <p:cTn id="58"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9"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smtClean="0">
                <a:solidFill>
                  <a:schemeClr val="bg1"/>
                </a:solidFill>
              </a:rPr>
              <a:t>Muchas </a:t>
            </a:r>
            <a:r>
              <a:rPr lang="es-ES" b="1" dirty="0">
                <a:solidFill>
                  <a:schemeClr val="bg1"/>
                </a:solidFill>
              </a:rPr>
              <a:t>veces cuando oramos hacemos promesas a Dios y tenemos que cumplirlas. </a:t>
            </a:r>
            <a:endParaRPr lang="es-ES" b="1" dirty="0" smtClean="0">
              <a:solidFill>
                <a:schemeClr val="bg1"/>
              </a:solidFill>
            </a:endParaRPr>
          </a:p>
          <a:p>
            <a:r>
              <a:rPr lang="es-ES" b="1" dirty="0" smtClean="0">
                <a:solidFill>
                  <a:schemeClr val="bg1"/>
                </a:solidFill>
              </a:rPr>
              <a:t>Job.22:27.</a:t>
            </a:r>
          </a:p>
          <a:p>
            <a:r>
              <a:rPr lang="es-ES" b="1" dirty="0">
                <a:solidFill>
                  <a:schemeClr val="bg1"/>
                </a:solidFill>
              </a:rPr>
              <a:t>Orarás a El y te escuchará, y cumplirás tus votos.  </a:t>
            </a:r>
          </a:p>
          <a:p>
            <a:r>
              <a:rPr lang="es-ES" b="1" dirty="0" smtClean="0">
                <a:solidFill>
                  <a:schemeClr val="bg1"/>
                </a:solidFill>
              </a:rPr>
              <a:t>Salmos.61:8.</a:t>
            </a:r>
          </a:p>
          <a:p>
            <a:r>
              <a:rPr lang="es-ES" b="1" dirty="0">
                <a:solidFill>
                  <a:schemeClr val="bg1"/>
                </a:solidFill>
              </a:rPr>
              <a:t>Así cantaré alabanzas a tu nombre para siempre, cumpliendo mis votos día tras día. </a:t>
            </a:r>
            <a:endParaRPr lang="es-ES" b="1" dirty="0" smtClean="0">
              <a:solidFill>
                <a:schemeClr val="bg1"/>
              </a:solidFill>
            </a:endParaRPr>
          </a:p>
          <a:p>
            <a:r>
              <a:rPr lang="es-ES" b="1" dirty="0">
                <a:solidFill>
                  <a:schemeClr val="bg1"/>
                </a:solidFill>
              </a:rPr>
              <a:t>No debemos ser como los Israelitas que en tiempo de angustia oraban a Dios para que los librará, y prometían que si los libraba ofrecerían un macho de su rebaño.</a:t>
            </a:r>
          </a:p>
        </p:txBody>
      </p:sp>
      <p:sp>
        <p:nvSpPr>
          <p:cNvPr id="2" name="Pergamino vertical 1"/>
          <p:cNvSpPr/>
          <p:nvPr/>
        </p:nvSpPr>
        <p:spPr>
          <a:xfrm>
            <a:off x="4935071" y="0"/>
            <a:ext cx="4208929" cy="427616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El pagaba </a:t>
            </a:r>
            <a:r>
              <a:rPr lang="es-ES" sz="2400" b="1" dirty="0"/>
              <a:t>sus votos de adoración, amor y servicio. No será como aquellos que hacen votos a la ligera cuando ven las orejas al lobo, y luego los olvidan cuando ha pasado la crisis.</a:t>
            </a:r>
          </a:p>
        </p:txBody>
      </p:sp>
      <p:sp>
        <p:nvSpPr>
          <p:cNvPr id="4" name="Flecha derecha 3"/>
          <p:cNvSpPr/>
          <p:nvPr/>
        </p:nvSpPr>
        <p:spPr>
          <a:xfrm rot="20309955">
            <a:off x="3684494" y="2112856"/>
            <a:ext cx="1518192" cy="605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4298747"/>
            <a:ext cx="4235121" cy="2559252"/>
          </a:xfrm>
          <a:prstGeom prst="rect">
            <a:avLst/>
          </a:prstGeom>
        </p:spPr>
      </p:pic>
    </p:spTree>
    <p:extLst>
      <p:ext uri="{BB962C8B-B14F-4D97-AF65-F5344CB8AC3E}">
        <p14:creationId xmlns:p14="http://schemas.microsoft.com/office/powerpoint/2010/main" val="14539448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down)">
                                      <p:cBhvr>
                                        <p:cTn id="59" dur="580">
                                          <p:stCondLst>
                                            <p:cond delay="0"/>
                                          </p:stCondLst>
                                        </p:cTn>
                                        <p:tgtEl>
                                          <p:spTgt spid="4"/>
                                        </p:tgtEl>
                                      </p:cBhvr>
                                    </p:animEffect>
                                    <p:anim calcmode="lin" valueType="num">
                                      <p:cBhvr>
                                        <p:cTn id="6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5" dur="26">
                                          <p:stCondLst>
                                            <p:cond delay="650"/>
                                          </p:stCondLst>
                                        </p:cTn>
                                        <p:tgtEl>
                                          <p:spTgt spid="4"/>
                                        </p:tgtEl>
                                      </p:cBhvr>
                                      <p:to x="100000" y="60000"/>
                                    </p:animScale>
                                    <p:animScale>
                                      <p:cBhvr>
                                        <p:cTn id="66" dur="166" decel="50000">
                                          <p:stCondLst>
                                            <p:cond delay="676"/>
                                          </p:stCondLst>
                                        </p:cTn>
                                        <p:tgtEl>
                                          <p:spTgt spid="4"/>
                                        </p:tgtEl>
                                      </p:cBhvr>
                                      <p:to x="100000" y="100000"/>
                                    </p:animScale>
                                    <p:animScale>
                                      <p:cBhvr>
                                        <p:cTn id="67" dur="26">
                                          <p:stCondLst>
                                            <p:cond delay="1312"/>
                                          </p:stCondLst>
                                        </p:cTn>
                                        <p:tgtEl>
                                          <p:spTgt spid="4"/>
                                        </p:tgtEl>
                                      </p:cBhvr>
                                      <p:to x="100000" y="80000"/>
                                    </p:animScale>
                                    <p:animScale>
                                      <p:cBhvr>
                                        <p:cTn id="68" dur="166" decel="50000">
                                          <p:stCondLst>
                                            <p:cond delay="1338"/>
                                          </p:stCondLst>
                                        </p:cTn>
                                        <p:tgtEl>
                                          <p:spTgt spid="4"/>
                                        </p:tgtEl>
                                      </p:cBhvr>
                                      <p:to x="100000" y="100000"/>
                                    </p:animScale>
                                    <p:animScale>
                                      <p:cBhvr>
                                        <p:cTn id="69" dur="26">
                                          <p:stCondLst>
                                            <p:cond delay="1642"/>
                                          </p:stCondLst>
                                        </p:cTn>
                                        <p:tgtEl>
                                          <p:spTgt spid="4"/>
                                        </p:tgtEl>
                                      </p:cBhvr>
                                      <p:to x="100000" y="90000"/>
                                    </p:animScale>
                                    <p:animScale>
                                      <p:cBhvr>
                                        <p:cTn id="70" dur="166" decel="50000">
                                          <p:stCondLst>
                                            <p:cond delay="1668"/>
                                          </p:stCondLst>
                                        </p:cTn>
                                        <p:tgtEl>
                                          <p:spTgt spid="4"/>
                                        </p:tgtEl>
                                      </p:cBhvr>
                                      <p:to x="100000" y="100000"/>
                                    </p:animScale>
                                    <p:animScale>
                                      <p:cBhvr>
                                        <p:cTn id="71" dur="26">
                                          <p:stCondLst>
                                            <p:cond delay="1808"/>
                                          </p:stCondLst>
                                        </p:cTn>
                                        <p:tgtEl>
                                          <p:spTgt spid="4"/>
                                        </p:tgtEl>
                                      </p:cBhvr>
                                      <p:to x="100000" y="95000"/>
                                    </p:animScale>
                                    <p:animScale>
                                      <p:cBhvr>
                                        <p:cTn id="72" dur="166" decel="50000">
                                          <p:stCondLst>
                                            <p:cond delay="1834"/>
                                          </p:stCondLst>
                                        </p:cTn>
                                        <p:tgtEl>
                                          <p:spTgt spid="4"/>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Effect transition="in" filter="fade">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43" presetClass="entr" presetSubtype="0" fill="hold"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Effect transition="in" filter="fade">
                                      <p:cBhvr>
                                        <p:cTn id="84" dur="100"/>
                                        <p:tgtEl>
                                          <p:spTgt spid="3">
                                            <p:txEl>
                                              <p:pRg st="5" end="5"/>
                                            </p:txEl>
                                          </p:spTgt>
                                        </p:tgtEl>
                                      </p:cBhvr>
                                    </p:animEffect>
                                    <p:anim calcmode="lin" valueType="num">
                                      <p:cBhvr>
                                        <p:cTn id="85"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6"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87"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8"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a:bodyPr>
          <a:lstStyle/>
          <a:p>
            <a:r>
              <a:rPr lang="es-ES" b="1" dirty="0" smtClean="0">
                <a:solidFill>
                  <a:schemeClr val="bg1"/>
                </a:solidFill>
              </a:rPr>
              <a:t>Malaquias.1:14</a:t>
            </a:r>
            <a:r>
              <a:rPr lang="es-ES" b="1" dirty="0">
                <a:solidFill>
                  <a:schemeClr val="bg1"/>
                </a:solidFill>
              </a:rPr>
              <a:t>. </a:t>
            </a:r>
            <a:endParaRPr lang="es-ES" b="1" dirty="0" smtClean="0">
              <a:solidFill>
                <a:schemeClr val="bg1"/>
              </a:solidFill>
            </a:endParaRPr>
          </a:p>
          <a:p>
            <a:r>
              <a:rPr lang="es-ES" b="1" dirty="0">
                <a:solidFill>
                  <a:schemeClr val="bg1"/>
                </a:solidFill>
              </a:rPr>
              <a:t>¡Maldito sea el engañador que tiene un macho en su rebaño, y lo promete, pero sacrifica un animal dañado al Señor! Porque yo soy el Gran Rey--dice el SEÑOR de los ejércitos-- y mi nombre es temido entre las naciones. </a:t>
            </a:r>
            <a:endParaRPr lang="es-ES" b="1" dirty="0" smtClean="0">
              <a:solidFill>
                <a:schemeClr val="bg1"/>
              </a:solidFill>
            </a:endParaRPr>
          </a:p>
          <a:p>
            <a:r>
              <a:rPr lang="es-ES" b="1" dirty="0" smtClean="0">
                <a:solidFill>
                  <a:schemeClr val="bg1"/>
                </a:solidFill>
              </a:rPr>
              <a:t>Caemos bajo maldición.</a:t>
            </a:r>
          </a:p>
          <a:p>
            <a:r>
              <a:rPr lang="es-ES" b="1" dirty="0" smtClean="0">
                <a:solidFill>
                  <a:schemeClr val="bg1"/>
                </a:solidFill>
              </a:rPr>
              <a:t>Y somos engañadores.</a:t>
            </a:r>
          </a:p>
          <a:p>
            <a:r>
              <a:rPr lang="es-ES" b="1" dirty="0" smtClean="0">
                <a:solidFill>
                  <a:schemeClr val="bg1"/>
                </a:solidFill>
              </a:rPr>
              <a:t>Pero </a:t>
            </a:r>
            <a:r>
              <a:rPr lang="es-ES" b="1" dirty="0">
                <a:solidFill>
                  <a:schemeClr val="bg1"/>
                </a:solidFill>
              </a:rPr>
              <a:t>sacrificaban el animal </a:t>
            </a:r>
            <a:endParaRPr lang="es-ES" b="1" dirty="0" smtClean="0">
              <a:solidFill>
                <a:schemeClr val="bg1"/>
              </a:solidFill>
            </a:endParaRPr>
          </a:p>
          <a:p>
            <a:r>
              <a:rPr lang="es-ES" b="1" dirty="0" smtClean="0">
                <a:solidFill>
                  <a:schemeClr val="bg1"/>
                </a:solidFill>
              </a:rPr>
              <a:t>Dañado. </a:t>
            </a:r>
          </a:p>
          <a:p>
            <a:r>
              <a:rPr lang="es-ES" b="1" dirty="0" smtClean="0">
                <a:solidFill>
                  <a:schemeClr val="bg1"/>
                </a:solidFill>
              </a:rPr>
              <a:t>Cojo. </a:t>
            </a:r>
          </a:p>
          <a:p>
            <a:r>
              <a:rPr lang="es-ES" b="1" dirty="0">
                <a:solidFill>
                  <a:schemeClr val="bg1"/>
                </a:solidFill>
              </a:rPr>
              <a:t>E</a:t>
            </a:r>
            <a:r>
              <a:rPr lang="es-ES" b="1" dirty="0" smtClean="0">
                <a:solidFill>
                  <a:schemeClr val="bg1"/>
                </a:solidFill>
              </a:rPr>
              <a:t>nfermo</a:t>
            </a:r>
            <a:r>
              <a:rPr lang="es-ES" b="1" dirty="0">
                <a:solidFill>
                  <a:schemeClr val="bg1"/>
                </a:solidFill>
              </a:rPr>
              <a:t>. </a:t>
            </a:r>
            <a:endParaRPr lang="es-ES" b="1" dirty="0" smtClean="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380" y="22581"/>
            <a:ext cx="4380592" cy="6835418"/>
          </a:xfrm>
          <a:prstGeom prst="rect">
            <a:avLst/>
          </a:prstGeom>
        </p:spPr>
      </p:pic>
    </p:spTree>
    <p:extLst>
      <p:ext uri="{BB962C8B-B14F-4D97-AF65-F5344CB8AC3E}">
        <p14:creationId xmlns:p14="http://schemas.microsoft.com/office/powerpoint/2010/main" val="34988719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100"/>
                                        <p:tgtEl>
                                          <p:spTgt spid="3">
                                            <p:txEl>
                                              <p:pRg st="5" end="5"/>
                                            </p:txEl>
                                          </p:spTgt>
                                        </p:tgtEl>
                                      </p:cBhvr>
                                    </p:animEffect>
                                    <p:anim calcmode="lin" valueType="num">
                                      <p:cBhvr>
                                        <p:cTn id="60"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3" presetClass="entr" presetSubtype="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100"/>
                                        <p:tgtEl>
                                          <p:spTgt spid="3">
                                            <p:txEl>
                                              <p:pRg st="6" end="6"/>
                                            </p:txEl>
                                          </p:spTgt>
                                        </p:tgtEl>
                                      </p:cBhvr>
                                    </p:animEffect>
                                    <p:anim calcmode="lin" valueType="num">
                                      <p:cBhvr>
                                        <p:cTn id="69"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0"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3" presetClass="entr" presetSubtype="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100"/>
                                        <p:tgtEl>
                                          <p:spTgt spid="3">
                                            <p:txEl>
                                              <p:pRg st="7" end="7"/>
                                            </p:txEl>
                                          </p:spTgt>
                                        </p:tgtEl>
                                      </p:cBhvr>
                                    </p:animEffect>
                                    <p:anim calcmode="lin" valueType="num">
                                      <p:cBhvr>
                                        <p:cTn id="78"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9"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80"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1"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a:solidFill>
                  <a:schemeClr val="bg1"/>
                </a:solidFill>
              </a:rPr>
              <a:t>Malaquias.1:8,13. </a:t>
            </a:r>
            <a:endParaRPr lang="es-ES" b="1" dirty="0" smtClean="0">
              <a:solidFill>
                <a:schemeClr val="bg1"/>
              </a:solidFill>
            </a:endParaRPr>
          </a:p>
          <a:p>
            <a:r>
              <a:rPr lang="es-ES" b="1" dirty="0" smtClean="0">
                <a:solidFill>
                  <a:schemeClr val="bg1"/>
                </a:solidFill>
              </a:rPr>
              <a:t>Y </a:t>
            </a:r>
            <a:r>
              <a:rPr lang="es-ES" b="1" dirty="0">
                <a:solidFill>
                  <a:schemeClr val="bg1"/>
                </a:solidFill>
              </a:rPr>
              <a:t>cuando presentáis un animal ciego para el sacrificio, ¿no es malo? Y cuando presentáis el cojo y el enfermo, ¿no es malo? ¿Por qué no lo ofreces a tu gobernador? ¿Se agradaría de ti o te recibiría con benignidad?--dice el SEÑOR de los ejércitos. </a:t>
            </a:r>
          </a:p>
          <a:p>
            <a:r>
              <a:rPr lang="es-ES" b="1" dirty="0">
                <a:solidFill>
                  <a:schemeClr val="bg1"/>
                </a:solidFill>
              </a:rPr>
              <a:t>Ofrecían lo peor que tenían. Esto es engañar y caemos en maldición</a:t>
            </a:r>
            <a:r>
              <a:rPr lang="es-ES" b="1" dirty="0" smtClean="0">
                <a:solidFill>
                  <a:schemeClr val="bg1"/>
                </a:solidFill>
              </a:rPr>
              <a:t>.</a:t>
            </a:r>
          </a:p>
          <a:p>
            <a:r>
              <a:rPr lang="es-ES" b="1" dirty="0" smtClean="0">
                <a:solidFill>
                  <a:schemeClr val="bg1"/>
                </a:solidFill>
              </a:rPr>
              <a:t>V.13.</a:t>
            </a:r>
            <a:endParaRPr lang="es-ES" b="1" dirty="0">
              <a:solidFill>
                <a:schemeClr val="bg1"/>
              </a:solidFill>
            </a:endParaRPr>
          </a:p>
          <a:p>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2" y="0"/>
            <a:ext cx="4235120" cy="6858000"/>
          </a:xfrm>
          <a:prstGeom prst="rect">
            <a:avLst/>
          </a:prstGeom>
        </p:spPr>
      </p:pic>
    </p:spTree>
    <p:extLst>
      <p:ext uri="{BB962C8B-B14F-4D97-AF65-F5344CB8AC3E}">
        <p14:creationId xmlns:p14="http://schemas.microsoft.com/office/powerpoint/2010/main" val="27631891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rPr>
              <a:t>También decís: "¡Ay, qué fastidio!" Y con indiferencia lo despreciáis--dice el SEÑOR de los ejércitos-- y traéis lo robado, o cojo, o enfermo; así traéis la ofrenda. ¿Aceptaré eso de vuestra mano?--dice el SEÑOR. </a:t>
            </a:r>
            <a:endParaRPr lang="es-ES" b="1" dirty="0" smtClean="0">
              <a:solidFill>
                <a:schemeClr val="bg1"/>
              </a:solidFill>
            </a:endParaRPr>
          </a:p>
          <a:p>
            <a:r>
              <a:rPr lang="es-ES" b="1" dirty="0" smtClean="0">
                <a:solidFill>
                  <a:schemeClr val="bg1"/>
                </a:solidFill>
              </a:rPr>
              <a:t>Si </a:t>
            </a:r>
            <a:r>
              <a:rPr lang="es-ES" b="1" dirty="0">
                <a:solidFill>
                  <a:schemeClr val="bg1"/>
                </a:solidFill>
              </a:rPr>
              <a:t>hacemos una promesa, voto cumplámosla lo mejor que podamos</a:t>
            </a:r>
            <a:r>
              <a:rPr lang="es-ES" b="1" dirty="0" smtClean="0">
                <a:solidFill>
                  <a:schemeClr val="bg1"/>
                </a:solidFill>
              </a:rPr>
              <a:t>.</a:t>
            </a:r>
          </a:p>
          <a:p>
            <a:r>
              <a:rPr lang="es-ES" b="1" dirty="0" smtClean="0">
                <a:solidFill>
                  <a:schemeClr val="bg1"/>
                </a:solidFill>
              </a:rPr>
              <a:t>Abstenerse </a:t>
            </a:r>
            <a:r>
              <a:rPr lang="es-ES" b="1" dirty="0">
                <a:solidFill>
                  <a:schemeClr val="bg1"/>
                </a:solidFill>
              </a:rPr>
              <a:t>de hacer un voto, no es  pecado. </a:t>
            </a:r>
            <a:endParaRPr lang="es-ES" b="1" dirty="0" smtClean="0">
              <a:solidFill>
                <a:schemeClr val="bg1"/>
              </a:solidFill>
            </a:endParaRPr>
          </a:p>
          <a:p>
            <a:r>
              <a:rPr lang="es-ES" b="1" dirty="0" smtClean="0">
                <a:solidFill>
                  <a:schemeClr val="bg1"/>
                </a:solidFill>
              </a:rPr>
              <a:t>Deuteronmio.23:22</a:t>
            </a:r>
            <a:r>
              <a:rPr lang="es-ES" b="1" dirty="0">
                <a:solidFill>
                  <a:schemeClr val="bg1"/>
                </a:solidFill>
              </a:rPr>
              <a:t>. </a:t>
            </a:r>
            <a:endParaRPr lang="es-ES" b="1" dirty="0" smtClean="0">
              <a:solidFill>
                <a:schemeClr val="bg1"/>
              </a:solidFill>
            </a:endParaRPr>
          </a:p>
          <a:p>
            <a:r>
              <a:rPr lang="es-ES" b="1" dirty="0" smtClean="0">
                <a:solidFill>
                  <a:schemeClr val="bg1"/>
                </a:solidFill>
              </a:rPr>
              <a:t>Sin </a:t>
            </a:r>
            <a:r>
              <a:rPr lang="es-ES" b="1" dirty="0">
                <a:solidFill>
                  <a:schemeClr val="bg1"/>
                </a:solidFill>
              </a:rPr>
              <a:t>embargo, si te abstienes de hacer un voto, no sería pecado en ti.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1"/>
            <a:ext cx="4235121" cy="6857999"/>
          </a:xfrm>
          <a:prstGeom prst="rect">
            <a:avLst/>
          </a:prstGeom>
        </p:spPr>
      </p:pic>
    </p:spTree>
    <p:extLst>
      <p:ext uri="{BB962C8B-B14F-4D97-AF65-F5344CB8AC3E}">
        <p14:creationId xmlns:p14="http://schemas.microsoft.com/office/powerpoint/2010/main" val="35585660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rPr>
              <a:t>Es mejor no hacer voto, a que hagas y no cumplas. </a:t>
            </a:r>
            <a:endParaRPr lang="es-ES" b="1" dirty="0" smtClean="0">
              <a:solidFill>
                <a:schemeClr val="bg1"/>
              </a:solidFill>
            </a:endParaRPr>
          </a:p>
          <a:p>
            <a:r>
              <a:rPr lang="es-ES" b="1" dirty="0" smtClean="0">
                <a:solidFill>
                  <a:schemeClr val="bg1"/>
                </a:solidFill>
              </a:rPr>
              <a:t>Eclesiastes.5:4-6. </a:t>
            </a:r>
          </a:p>
          <a:p>
            <a:r>
              <a:rPr lang="es-ES" b="1" dirty="0" smtClean="0">
                <a:solidFill>
                  <a:schemeClr val="bg1"/>
                </a:solidFill>
              </a:rPr>
              <a:t>V.5.</a:t>
            </a:r>
          </a:p>
          <a:p>
            <a:r>
              <a:rPr lang="es-ES" b="1" dirty="0">
                <a:solidFill>
                  <a:schemeClr val="bg1"/>
                </a:solidFill>
              </a:rPr>
              <a:t>Es mejor que no hagas votos, a que hagas votos y no los cumplas. Ya que es ser necio. </a:t>
            </a:r>
            <a:endParaRPr lang="es-ES" b="1" dirty="0" smtClean="0">
              <a:solidFill>
                <a:schemeClr val="bg1"/>
              </a:solidFill>
            </a:endParaRPr>
          </a:p>
          <a:p>
            <a:r>
              <a:rPr lang="es-ES" b="1" dirty="0" smtClean="0">
                <a:solidFill>
                  <a:schemeClr val="bg1"/>
                </a:solidFill>
              </a:rPr>
              <a:t>V.4</a:t>
            </a:r>
            <a:r>
              <a:rPr lang="es-ES" b="1" dirty="0">
                <a:solidFill>
                  <a:schemeClr val="bg1"/>
                </a:solidFill>
              </a:rPr>
              <a:t>. </a:t>
            </a:r>
            <a:endParaRPr lang="es-ES" b="1" dirty="0" smtClean="0">
              <a:solidFill>
                <a:schemeClr val="bg1"/>
              </a:solidFill>
            </a:endParaRPr>
          </a:p>
          <a:p>
            <a:r>
              <a:rPr lang="es-ES" b="1" dirty="0">
                <a:solidFill>
                  <a:schemeClr val="bg1"/>
                </a:solidFill>
              </a:rPr>
              <a:t>Cuando haces un voto a Dios, no tardes en cumplirlo, porque El no se deleita en los necios. El voto que haces, cúmplelo. </a:t>
            </a:r>
            <a:endParaRPr lang="es-ES" b="1" dirty="0" smtClean="0">
              <a:solidFill>
                <a:schemeClr val="bg1"/>
              </a:solidFill>
            </a:endParaRPr>
          </a:p>
          <a:p>
            <a:r>
              <a:rPr lang="es-ES" b="1" dirty="0" smtClean="0">
                <a:solidFill>
                  <a:schemeClr val="bg1"/>
                </a:solidFill>
              </a:rPr>
              <a:t>Y </a:t>
            </a:r>
            <a:r>
              <a:rPr lang="es-ES" b="1" dirty="0">
                <a:solidFill>
                  <a:schemeClr val="bg1"/>
                </a:solidFill>
              </a:rPr>
              <a:t>no hay excusas para no cumplirlo. </a:t>
            </a:r>
            <a:endParaRPr lang="es-ES" b="1" dirty="0" smtClean="0">
              <a:solidFill>
                <a:schemeClr val="bg1"/>
              </a:solidFill>
            </a:endParaRPr>
          </a:p>
          <a:p>
            <a:r>
              <a:rPr lang="es-ES" b="1" dirty="0" smtClean="0">
                <a:solidFill>
                  <a:schemeClr val="bg1"/>
                </a:solidFill>
              </a:rPr>
              <a:t>V.6</a:t>
            </a:r>
            <a:r>
              <a:rPr lang="es-ES" b="1" dirty="0">
                <a:solidFill>
                  <a:schemeClr val="bg1"/>
                </a:solidFill>
              </a:rPr>
              <a:t>.</a:t>
            </a:r>
          </a:p>
          <a:p>
            <a:endParaRPr lang="es-ES" b="1" dirty="0"/>
          </a:p>
        </p:txBody>
      </p:sp>
      <p:sp>
        <p:nvSpPr>
          <p:cNvPr id="2" name="Llamada con línea 1 1"/>
          <p:cNvSpPr/>
          <p:nvPr/>
        </p:nvSpPr>
        <p:spPr>
          <a:xfrm>
            <a:off x="5002307" y="3765175"/>
            <a:ext cx="4141694" cy="3092824"/>
          </a:xfrm>
          <a:prstGeom prst="borderCallout1">
            <a:avLst>
              <a:gd name="adj1" fmla="val 48033"/>
              <a:gd name="adj2" fmla="val -6327"/>
              <a:gd name="adj3" fmla="val 36847"/>
              <a:gd name="adj4" fmla="val -47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En el asunto de hacer votos a Dios, la honestidad sencilla demanda que se paguen sin tardar. A Dios no le sirve de nada el insensato que suelta una tormenta de palabras, pero que luego no cumple. Por tanto el consejo es éste: «Cumple lo que prometes».</a:t>
            </a:r>
          </a:p>
        </p:txBody>
      </p:sp>
      <p:sp>
        <p:nvSpPr>
          <p:cNvPr id="4" name="Llamada rectangular 3"/>
          <p:cNvSpPr/>
          <p:nvPr/>
        </p:nvSpPr>
        <p:spPr>
          <a:xfrm>
            <a:off x="5002306" y="0"/>
            <a:ext cx="4141694" cy="3765174"/>
          </a:xfrm>
          <a:prstGeom prst="wedgeRectCallout">
            <a:avLst>
              <a:gd name="adj1" fmla="val -82521"/>
              <a:gd name="adj2" fmla="val -7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Si no piensas cumplir, empieza por no prometer. Qué bien conocía el Predicador la facilidad con la que el hombre se compromete con Dios cuando se encuentra en situaciones desesperadas y apuradas: «Oh, Señor, si me sacas de ésta, te serviré toda mi vida». Pero la tendencia es a olvidar prontamente cuando se acaba la crisis.</a:t>
            </a:r>
          </a:p>
        </p:txBody>
      </p:sp>
    </p:spTree>
    <p:extLst>
      <p:ext uri="{BB962C8B-B14F-4D97-AF65-F5344CB8AC3E}">
        <p14:creationId xmlns:p14="http://schemas.microsoft.com/office/powerpoint/2010/main" val="31141413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100"/>
                                        <p:tgtEl>
                                          <p:spTgt spid="3">
                                            <p:txEl>
                                              <p:pRg st="5" end="5"/>
                                            </p:txEl>
                                          </p:spTgt>
                                        </p:tgtEl>
                                      </p:cBhvr>
                                    </p:animEffect>
                                    <p:anim calcmode="lin" valueType="num">
                                      <p:cBhvr>
                                        <p:cTn id="60"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p:cTn id="68" dur="500" fill="hold"/>
                                        <p:tgtEl>
                                          <p:spTgt spid="2"/>
                                        </p:tgtEl>
                                        <p:attrNameLst>
                                          <p:attrName>ppt_w</p:attrName>
                                        </p:attrNameLst>
                                      </p:cBhvr>
                                      <p:tavLst>
                                        <p:tav tm="0">
                                          <p:val>
                                            <p:fltVal val="0"/>
                                          </p:val>
                                        </p:tav>
                                        <p:tav tm="100000">
                                          <p:val>
                                            <p:strVal val="#ppt_w"/>
                                          </p:val>
                                        </p:tav>
                                      </p:tavLst>
                                    </p:anim>
                                    <p:anim calcmode="lin" valueType="num">
                                      <p:cBhvr>
                                        <p:cTn id="69" dur="500" fill="hold"/>
                                        <p:tgtEl>
                                          <p:spTgt spid="2"/>
                                        </p:tgtEl>
                                        <p:attrNameLst>
                                          <p:attrName>ppt_h</p:attrName>
                                        </p:attrNameLst>
                                      </p:cBhvr>
                                      <p:tavLst>
                                        <p:tav tm="0">
                                          <p:val>
                                            <p:fltVal val="0"/>
                                          </p:val>
                                        </p:tav>
                                        <p:tav tm="100000">
                                          <p:val>
                                            <p:strVal val="#ppt_h"/>
                                          </p:val>
                                        </p:tav>
                                      </p:tavLst>
                                    </p:anim>
                                    <p:animEffect transition="in" filter="fade">
                                      <p:cBhvr>
                                        <p:cTn id="70" dur="500"/>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43" presetClass="entr" presetSubtype="0" fill="hold"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Effect transition="in" filter="fade">
                                      <p:cBhvr>
                                        <p:cTn id="75" dur="100"/>
                                        <p:tgtEl>
                                          <p:spTgt spid="3">
                                            <p:txEl>
                                              <p:pRg st="6" end="6"/>
                                            </p:txEl>
                                          </p:spTgt>
                                        </p:tgtEl>
                                      </p:cBhvr>
                                    </p:animEffect>
                                    <p:anim calcmode="lin" valueType="num">
                                      <p:cBhvr>
                                        <p:cTn id="76"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7"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78"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9"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3" presetClass="entr" presetSubtype="0" fill="hold" nodeType="click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Effect transition="in" filter="fade">
                                      <p:cBhvr>
                                        <p:cTn id="84" dur="100"/>
                                        <p:tgtEl>
                                          <p:spTgt spid="3">
                                            <p:txEl>
                                              <p:pRg st="7" end="7"/>
                                            </p:txEl>
                                          </p:spTgt>
                                        </p:tgtEl>
                                      </p:cBhvr>
                                    </p:animEffect>
                                    <p:anim calcmode="lin" valueType="num">
                                      <p:cBhvr>
                                        <p:cTn id="85"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6"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87"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8"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2201</Words>
  <Application>Microsoft Office PowerPoint</Application>
  <PresentationFormat>Presentación en pantalla (4:3)</PresentationFormat>
  <Paragraphs>143</Paragraphs>
  <Slides>25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Calibri</vt:lpstr>
      <vt:lpstr>Calibri Light</vt:lpstr>
      <vt:lpstr>Tema de Office</vt:lpstr>
      <vt:lpstr>  EL VOTO. GENESIS.28:20-21.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dc:creator>
  <cp:lastModifiedBy>MARIO</cp:lastModifiedBy>
  <cp:revision>21</cp:revision>
  <dcterms:created xsi:type="dcterms:W3CDTF">2019-05-13T16:03:36Z</dcterms:created>
  <dcterms:modified xsi:type="dcterms:W3CDTF">2020-01-21T19:53:23Z</dcterms:modified>
</cp:coreProperties>
</file>