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1"/>
  </p:notesMasterIdLst>
  <p:sldIdLst>
    <p:sldId id="263" r:id="rId2"/>
    <p:sldId id="256" r:id="rId3"/>
    <p:sldId id="258" r:id="rId4"/>
    <p:sldId id="260" r:id="rId5"/>
    <p:sldId id="259" r:id="rId6"/>
    <p:sldId id="261" r:id="rId7"/>
    <p:sldId id="267" r:id="rId8"/>
    <p:sldId id="268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/>
    <p:restoredTop sz="73412"/>
  </p:normalViewPr>
  <p:slideViewPr>
    <p:cSldViewPr snapToGrid="0" snapToObjects="1">
      <p:cViewPr varScale="1">
        <p:scale>
          <a:sx n="54" d="100"/>
          <a:sy n="54" d="100"/>
        </p:scale>
        <p:origin x="208" y="4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23CC0E-1877-EB4A-8D23-B740B22A0CB0}" type="datetimeFigureOut">
              <a:rPr lang="es-ES_tradnl" smtClean="0"/>
              <a:t>1/4/20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AF952-756A-1C49-B6F7-09A324EF42F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37242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separación espiritual de Dios</a:t>
            </a:r>
            <a:r>
              <a:rPr lang="es-ES_tradnl" dirty="0" smtClean="0">
                <a:effectLst/>
              </a:rPr>
              <a:t> </a:t>
            </a:r>
          </a:p>
          <a:p>
            <a:r>
              <a:rPr lang="es-ES_tradnl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pecado separa de Dios al pecador </a:t>
            </a:r>
          </a:p>
          <a:p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por el pecado entra la muerte espiritual (separación espiritual de Dios)</a:t>
            </a:r>
            <a:r>
              <a:rPr lang="es-ES_tradnl" dirty="0" smtClean="0">
                <a:effectLst/>
              </a:rPr>
              <a:t> </a:t>
            </a:r>
          </a:p>
          <a:p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Por la muerte de Cristo, pagando la pena de nuestros pecados</a:t>
            </a:r>
            <a:r>
              <a:rPr lang="es-ES_tradnl" dirty="0" smtClean="0">
                <a:effectLst/>
              </a:rPr>
              <a:t> </a:t>
            </a:r>
            <a:endParaRPr lang="es-ES_tradnl" u="non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AF952-756A-1C49-B6F7-09A324EF42FB}" type="slidenum">
              <a:rPr lang="es-ES_tradnl" smtClean="0"/>
              <a:t>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15522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AF952-756A-1C49-B6F7-09A324EF42FB}" type="slidenum">
              <a:rPr lang="es-ES_tradnl" smtClean="0"/>
              <a:t>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80936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4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4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342907" y="5931493"/>
            <a:ext cx="634602" cy="68258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4/1/20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4/1/20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4/1/20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4/1/20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4/1/20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4/1/20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4/1/20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emf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4/1/20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3086" y="4332157"/>
            <a:ext cx="1445930" cy="235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jpe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585020" y="5391150"/>
            <a:ext cx="9140130" cy="1219200"/>
          </a:xfrm>
          <a:prstGeom prst="rect">
            <a:avLst/>
          </a:prstGeom>
          <a:extLst>
            <a:ext uri="{909E8E84-426E-40dd-AFC4-6F175D3DCCD1}"/>
            <a:ext uri="{91240B29-F687-4f45-9708-019B960494DF}"/>
          </a:extLst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es-CL" sz="5400" b="1" i="1" smtClean="0">
                <a:ln>
                  <a:solidFill>
                    <a:srgbClr val="800000"/>
                  </a:solidFill>
                </a:ln>
                <a:solidFill>
                  <a:srgbClr val="FF9900"/>
                </a:solidFill>
                <a:latin typeface="Corbel" charset="0"/>
              </a:rPr>
              <a:t>¡Nos agrada su </a:t>
            </a:r>
            <a:r>
              <a:rPr lang="es-CL" sz="5400" b="1" i="1" noProof="1" smtClean="0">
                <a:ln>
                  <a:solidFill>
                    <a:srgbClr val="800000"/>
                  </a:solidFill>
                </a:ln>
                <a:solidFill>
                  <a:srgbClr val="FF9900"/>
                </a:solidFill>
                <a:latin typeface="Corbel" charset="0"/>
              </a:rPr>
              <a:t>presencia</a:t>
            </a:r>
            <a:r>
              <a:rPr lang="es-CL" sz="5400" b="1" i="1" dirty="0" smtClean="0">
                <a:ln>
                  <a:solidFill>
                    <a:srgbClr val="800000"/>
                  </a:solidFill>
                </a:ln>
                <a:solidFill>
                  <a:srgbClr val="FF9900"/>
                </a:solidFill>
                <a:latin typeface="Corbel" charset="0"/>
              </a:rPr>
              <a:t> en este lugar!</a:t>
            </a:r>
            <a:endParaRPr lang="es-CL" sz="5400" b="1" i="1" dirty="0">
              <a:ln>
                <a:solidFill>
                  <a:srgbClr val="800000"/>
                </a:solidFill>
              </a:ln>
              <a:solidFill>
                <a:srgbClr val="FF9900"/>
              </a:solidFill>
              <a:latin typeface="Corbel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828175" y="139943"/>
            <a:ext cx="8428577" cy="173772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es-ES_tradnl" sz="6600" b="1" dirty="0" smtClean="0">
                <a:ln>
                  <a:solidFill>
                    <a:srgbClr val="800000"/>
                  </a:solidFill>
                </a:ln>
                <a:solidFill>
                  <a:srgbClr val="FF9900"/>
                </a:solidFill>
                <a:latin typeface="Calibri" charset="0"/>
              </a:rPr>
              <a:t>¡Bienvenidos Hermanos y Amigos!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" b="24406"/>
          <a:stretch>
            <a:fillRect/>
          </a:stretch>
        </p:blipFill>
        <p:spPr bwMode="auto">
          <a:xfrm>
            <a:off x="3425831" y="2305050"/>
            <a:ext cx="5458507" cy="267238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  <a:ext uri="{91240B29-F687-4f45-9708-019B960494DF}"/>
          </a:extLst>
        </p:spPr>
      </p:pic>
    </p:spTree>
    <p:extLst>
      <p:ext uri="{BB962C8B-B14F-4D97-AF65-F5344CB8AC3E}">
        <p14:creationId xmlns:p14="http://schemas.microsoft.com/office/powerpoint/2010/main" val="22987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91" y="4324027"/>
            <a:ext cx="1456841" cy="2371133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036569" y="1858780"/>
            <a:ext cx="9966960" cy="1889723"/>
          </a:xfrm>
        </p:spPr>
        <p:txBody>
          <a:bodyPr>
            <a:prstTxWarp prst="textPlain">
              <a:avLst/>
            </a:prstTxWarp>
            <a:normAutofit/>
          </a:bodyPr>
          <a:lstStyle/>
          <a:p>
            <a:r>
              <a:rPr lang="es-ES_tradnl" sz="4800" dirty="0" smtClean="0"/>
              <a:t>¿Por Qué Necesitamos Un Salvador?</a:t>
            </a:r>
            <a:endParaRPr lang="es-ES_tradnl" sz="4800" dirty="0"/>
          </a:p>
        </p:txBody>
      </p:sp>
    </p:spTree>
    <p:extLst>
      <p:ext uri="{BB962C8B-B14F-4D97-AF65-F5344CB8AC3E}">
        <p14:creationId xmlns:p14="http://schemas.microsoft.com/office/powerpoint/2010/main" val="752063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26825" y="1184223"/>
            <a:ext cx="10215797" cy="544142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ES_tradnl" sz="3200" b="1" dirty="0" smtClean="0">
                <a:solidFill>
                  <a:srgbClr val="C00000"/>
                </a:solidFill>
                <a:latin typeface="Arial Narrow" charset="0"/>
                <a:ea typeface="Arial Narrow" charset="0"/>
                <a:cs typeface="Arial Narrow" charset="0"/>
              </a:rPr>
              <a:t>I. </a:t>
            </a:r>
            <a:r>
              <a:rPr lang="es-ES_tradnl" sz="3200" dirty="0" smtClean="0">
                <a:solidFill>
                  <a:srgbClr val="002060"/>
                </a:solidFill>
                <a:latin typeface="Arial Narrow" charset="0"/>
                <a:ea typeface="Arial Narrow" charset="0"/>
                <a:cs typeface="Arial Narrow" charset="0"/>
              </a:rPr>
              <a:t>Necesitamos un Salvador debido al pecado (Génesis 2: 16–17; </a:t>
            </a:r>
            <a:r>
              <a:rPr lang="es-ES_tradnl" sz="3200" dirty="0" err="1" smtClean="0">
                <a:solidFill>
                  <a:srgbClr val="002060"/>
                </a:solidFill>
                <a:latin typeface="Arial Narrow" charset="0"/>
                <a:ea typeface="Arial Narrow" charset="0"/>
                <a:cs typeface="Arial Narrow" charset="0"/>
              </a:rPr>
              <a:t>Rom</a:t>
            </a:r>
            <a:r>
              <a:rPr lang="es-ES_tradnl" sz="3200" dirty="0" smtClean="0">
                <a:solidFill>
                  <a:srgbClr val="002060"/>
                </a:solidFill>
                <a:latin typeface="Arial Narrow" charset="0"/>
                <a:ea typeface="Arial Narrow" charset="0"/>
                <a:cs typeface="Arial Narrow" charset="0"/>
              </a:rPr>
              <a:t>. 5:12).</a:t>
            </a:r>
          </a:p>
          <a:p>
            <a:pPr>
              <a:buNone/>
            </a:pPr>
            <a:r>
              <a:rPr lang="es-ES_tradnl" sz="3200" b="1" dirty="0" smtClean="0">
                <a:solidFill>
                  <a:srgbClr val="C00000"/>
                </a:solidFill>
                <a:latin typeface="Arial Narrow" charset="0"/>
                <a:ea typeface="Arial Narrow" charset="0"/>
                <a:cs typeface="Arial Narrow" charset="0"/>
              </a:rPr>
              <a:t>II. </a:t>
            </a:r>
            <a:r>
              <a:rPr lang="es-ES_tradnl" sz="3200" dirty="0" smtClean="0">
                <a:solidFill>
                  <a:srgbClr val="002060"/>
                </a:solidFill>
                <a:latin typeface="Arial Narrow" charset="0"/>
                <a:ea typeface="Arial Narrow" charset="0"/>
                <a:cs typeface="Arial Narrow" charset="0"/>
              </a:rPr>
              <a:t>Nosotros necesitamos un Salvador por lo que es el pecado.</a:t>
            </a:r>
          </a:p>
          <a:p>
            <a:pPr marL="925830" lvl="1" indent="-514350">
              <a:buClr>
                <a:srgbClr val="C00000"/>
              </a:buClr>
              <a:buFont typeface="+mj-lt"/>
              <a:buAutoNum type="alphaUcPeriod"/>
            </a:pPr>
            <a:r>
              <a:rPr lang="es-ES_tradnl" sz="2800" dirty="0" smtClean="0">
                <a:latin typeface="Arial Narrow" charset="0"/>
                <a:ea typeface="Arial Narrow" charset="0"/>
                <a:cs typeface="Arial Narrow" charset="0"/>
              </a:rPr>
              <a:t>El pecado es "actuar en contra de la voluntad y la ley de Dios" (</a:t>
            </a:r>
            <a:r>
              <a:rPr lang="es-ES_tradnl" sz="2800" dirty="0" err="1" smtClean="0">
                <a:latin typeface="Arial Narrow" charset="0"/>
                <a:ea typeface="Arial Narrow" charset="0"/>
                <a:cs typeface="Arial Narrow" charset="0"/>
              </a:rPr>
              <a:t>Louw</a:t>
            </a:r>
            <a:r>
              <a:rPr lang="es-ES_tradnl" sz="2800" dirty="0" smtClean="0">
                <a:latin typeface="Arial Narrow" charset="0"/>
                <a:ea typeface="Arial Narrow" charset="0"/>
                <a:cs typeface="Arial Narrow" charset="0"/>
              </a:rPr>
              <a:t> y </a:t>
            </a:r>
            <a:r>
              <a:rPr lang="es-ES_tradnl" sz="2800" dirty="0" err="1" smtClean="0">
                <a:latin typeface="Arial Narrow" charset="0"/>
                <a:ea typeface="Arial Narrow" charset="0"/>
                <a:cs typeface="Arial Narrow" charset="0"/>
              </a:rPr>
              <a:t>Nida</a:t>
            </a:r>
            <a:r>
              <a:rPr lang="es-ES_tradnl" sz="2800" dirty="0" smtClean="0">
                <a:latin typeface="Arial Narrow" charset="0"/>
                <a:ea typeface="Arial Narrow" charset="0"/>
                <a:cs typeface="Arial Narrow" charset="0"/>
              </a:rPr>
              <a:t> 1.772) Es "un alejamiento de ... las normas divinas de justicia de rectitud" (BAGD 50).</a:t>
            </a:r>
          </a:p>
          <a:p>
            <a:pPr marL="925830" lvl="1" indent="-514350">
              <a:buClr>
                <a:srgbClr val="C00000"/>
              </a:buClr>
              <a:buFont typeface="+mj-lt"/>
              <a:buAutoNum type="alphaUcPeriod"/>
            </a:pPr>
            <a:r>
              <a:rPr lang="es-ES_tradnl" sz="2800" dirty="0" smtClean="0">
                <a:latin typeface="Arial Narrow" charset="0"/>
                <a:ea typeface="Arial Narrow" charset="0"/>
                <a:cs typeface="Arial Narrow" charset="0"/>
              </a:rPr>
              <a:t>Transgresión (Hebreos 2:2–3).</a:t>
            </a:r>
          </a:p>
          <a:p>
            <a:pPr marL="925830" lvl="1" indent="-514350">
              <a:buClr>
                <a:srgbClr val="C00000"/>
              </a:buClr>
              <a:buFont typeface="+mj-lt"/>
              <a:buAutoNum type="alphaUcPeriod"/>
            </a:pPr>
            <a:r>
              <a:rPr lang="es-ES_tradnl" sz="2800" dirty="0" smtClean="0">
                <a:latin typeface="Arial Narrow" charset="0"/>
                <a:ea typeface="Arial Narrow" charset="0"/>
                <a:cs typeface="Arial Narrow" charset="0"/>
              </a:rPr>
              <a:t>Desorden, desenfreno, anarquía (1 Juan 3:4; Jueces 17:6; 21:25).</a:t>
            </a:r>
          </a:p>
          <a:p>
            <a:pPr marL="925830" lvl="1" indent="-514350">
              <a:buClr>
                <a:srgbClr val="C00000"/>
              </a:buClr>
              <a:buFont typeface="+mj-lt"/>
              <a:buAutoNum type="alphaUcPeriod"/>
            </a:pPr>
            <a:r>
              <a:rPr lang="es-ES_tradnl" sz="2800" dirty="0" smtClean="0">
                <a:latin typeface="Arial Narrow" charset="0"/>
                <a:ea typeface="Arial Narrow" charset="0"/>
                <a:cs typeface="Arial Narrow" charset="0"/>
              </a:rPr>
              <a:t>Desobediencia (Ef. 2:1–2; </a:t>
            </a:r>
            <a:r>
              <a:rPr lang="es-ES_tradnl" sz="2800" dirty="0" err="1" smtClean="0">
                <a:latin typeface="Arial Narrow" charset="0"/>
                <a:ea typeface="Arial Narrow" charset="0"/>
                <a:cs typeface="Arial Narrow" charset="0"/>
              </a:rPr>
              <a:t>comp.</a:t>
            </a:r>
            <a:r>
              <a:rPr lang="es-ES_tradnl" sz="2800" dirty="0" smtClean="0">
                <a:latin typeface="Arial Narrow" charset="0"/>
                <a:ea typeface="Arial Narrow" charset="0"/>
                <a:cs typeface="Arial Narrow" charset="0"/>
              </a:rPr>
              <a:t> 5:6; Hebreos 3:18).</a:t>
            </a:r>
          </a:p>
          <a:p>
            <a:pPr marL="1487488" lvl="2" indent="-514350">
              <a:buFont typeface="+mj-lt"/>
              <a:buAutoNum type="arabicPeriod"/>
            </a:pPr>
            <a:r>
              <a:rPr lang="es-ES_tradnl" sz="2400" dirty="0" smtClean="0">
                <a:latin typeface="Arial Narrow" charset="0"/>
                <a:ea typeface="Arial Narrow" charset="0"/>
                <a:cs typeface="Arial Narrow" charset="0"/>
              </a:rPr>
              <a:t>Haciendo lo que Dios nos dice que no hagamos (Génesis 2:16–17; 3:6). </a:t>
            </a:r>
          </a:p>
          <a:p>
            <a:pPr marL="1487488" lvl="2" indent="-514350">
              <a:buClr>
                <a:schemeClr val="accent4"/>
              </a:buClr>
              <a:buFont typeface="+mj-lt"/>
              <a:buAutoNum type="arabicPeriod"/>
            </a:pPr>
            <a:r>
              <a:rPr lang="es-ES_tradnl" sz="2400" dirty="0" smtClean="0">
                <a:latin typeface="Arial Narrow" charset="0"/>
                <a:ea typeface="Arial Narrow" charset="0"/>
                <a:cs typeface="Arial Narrow" charset="0"/>
              </a:rPr>
              <a:t>No hacer lo que Dios nos dice que hagamos (1 Samuel 15:11).</a:t>
            </a:r>
          </a:p>
          <a:p>
            <a:endParaRPr lang="es-ES_tradnl" sz="32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26825" y="299805"/>
            <a:ext cx="10215796" cy="690510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Plain">
              <a:avLst/>
            </a:prstTxWarp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4800" smtClean="0"/>
              <a:t>¿Por Qué Necesitamos Un Salvador?</a:t>
            </a:r>
            <a:endParaRPr lang="es-ES_tradnl" sz="4800" dirty="0"/>
          </a:p>
        </p:txBody>
      </p:sp>
    </p:spTree>
    <p:extLst>
      <p:ext uri="{BB962C8B-B14F-4D97-AF65-F5344CB8AC3E}">
        <p14:creationId xmlns:p14="http://schemas.microsoft.com/office/powerpoint/2010/main" val="767126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3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26825" y="299805"/>
            <a:ext cx="10215796" cy="690510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Plain">
              <a:avLst/>
            </a:prstTxWarp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4800" smtClean="0"/>
              <a:t>¿Por Qué Necesitamos Un Salvador?</a:t>
            </a:r>
            <a:endParaRPr lang="es-ES_tradnl" sz="48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56609" y="1595310"/>
            <a:ext cx="9886012" cy="4625609"/>
          </a:xfrm>
        </p:spPr>
        <p:txBody>
          <a:bodyPr>
            <a:noAutofit/>
          </a:bodyPr>
          <a:lstStyle/>
          <a:p>
            <a:pPr marL="688975" indent="-569913">
              <a:buNone/>
            </a:pPr>
            <a:r>
              <a:rPr lang="en-US" sz="4400" b="1" dirty="0" smtClean="0">
                <a:solidFill>
                  <a:srgbClr val="C00000"/>
                </a:solidFill>
                <a:latin typeface="Cambria" charset="0"/>
                <a:ea typeface="Cambria" charset="0"/>
                <a:cs typeface="Cambria" charset="0"/>
              </a:rPr>
              <a:t>III</a:t>
            </a:r>
            <a:r>
              <a:rPr lang="en-US" sz="4400" dirty="0" smtClean="0">
                <a:solidFill>
                  <a:srgbClr val="C00000"/>
                </a:solidFill>
                <a:latin typeface="Cambria" charset="0"/>
                <a:ea typeface="Cambria" charset="0"/>
                <a:cs typeface="Cambria" charset="0"/>
              </a:rPr>
              <a:t>. </a:t>
            </a:r>
            <a:r>
              <a:rPr lang="es-ES_tradnl" sz="4400" dirty="0" smtClean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Necesitamos </a:t>
            </a:r>
            <a:r>
              <a:rPr lang="es-ES_tradnl" sz="4400" dirty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un Salvador por lo que hace el pecado </a:t>
            </a:r>
            <a:r>
              <a:rPr lang="es-ES_tradnl" sz="4400" dirty="0">
                <a:latin typeface="Cambria" charset="0"/>
                <a:ea typeface="Cambria" charset="0"/>
                <a:cs typeface="Cambria" charset="0"/>
              </a:rPr>
              <a:t>(Juan 8:24; Isa. </a:t>
            </a:r>
            <a:r>
              <a:rPr lang="es-ES_tradnl" sz="4400" dirty="0" smtClean="0">
                <a:latin typeface="Cambria" charset="0"/>
                <a:ea typeface="Cambria" charset="0"/>
                <a:cs typeface="Cambria" charset="0"/>
              </a:rPr>
              <a:t>59:2</a:t>
            </a:r>
            <a:r>
              <a:rPr lang="es-ES_tradnl" sz="4400" dirty="0">
                <a:latin typeface="Cambria" charset="0"/>
                <a:ea typeface="Cambria" charset="0"/>
                <a:cs typeface="Cambria" charset="0"/>
              </a:rPr>
              <a:t>; Ezequiel </a:t>
            </a:r>
            <a:r>
              <a:rPr lang="es-ES_tradnl" sz="4400" dirty="0" smtClean="0">
                <a:latin typeface="Cambria" charset="0"/>
                <a:ea typeface="Cambria" charset="0"/>
                <a:cs typeface="Cambria" charset="0"/>
              </a:rPr>
              <a:t>18:4</a:t>
            </a:r>
            <a:r>
              <a:rPr lang="es-ES_tradnl" sz="4400" dirty="0">
                <a:latin typeface="Cambria" charset="0"/>
                <a:ea typeface="Cambria" charset="0"/>
                <a:cs typeface="Cambria" charset="0"/>
              </a:rPr>
              <a:t>; </a:t>
            </a:r>
            <a:r>
              <a:rPr lang="es-ES_tradnl" sz="4400" dirty="0" err="1">
                <a:latin typeface="Cambria" charset="0"/>
                <a:ea typeface="Cambria" charset="0"/>
                <a:cs typeface="Cambria" charset="0"/>
              </a:rPr>
              <a:t>Rom</a:t>
            </a:r>
            <a:r>
              <a:rPr lang="es-ES_tradnl" sz="4400" dirty="0">
                <a:latin typeface="Cambria" charset="0"/>
                <a:ea typeface="Cambria" charset="0"/>
                <a:cs typeface="Cambria" charset="0"/>
              </a:rPr>
              <a:t>. 6:23; </a:t>
            </a:r>
            <a:r>
              <a:rPr lang="en-US" sz="4400" dirty="0" smtClean="0">
                <a:latin typeface="Cambria" charset="0"/>
                <a:ea typeface="Cambria" charset="0"/>
                <a:cs typeface="Cambria" charset="0"/>
              </a:rPr>
              <a:t>Mateo 25:46).</a:t>
            </a:r>
          </a:p>
          <a:p>
            <a:pPr marL="688975" indent="-569913">
              <a:buNone/>
            </a:pPr>
            <a:r>
              <a:rPr lang="en-US" sz="4400" b="1" dirty="0" smtClean="0">
                <a:solidFill>
                  <a:srgbClr val="C00000"/>
                </a:solidFill>
                <a:latin typeface="Cambria" charset="0"/>
                <a:ea typeface="Cambria" charset="0"/>
                <a:cs typeface="Cambria" charset="0"/>
              </a:rPr>
              <a:t>IV</a:t>
            </a:r>
            <a:r>
              <a:rPr lang="en-US" sz="4400" dirty="0" smtClean="0">
                <a:solidFill>
                  <a:srgbClr val="C00000"/>
                </a:solidFill>
                <a:latin typeface="Cambria" charset="0"/>
                <a:ea typeface="Cambria" charset="0"/>
                <a:cs typeface="Cambria" charset="0"/>
              </a:rPr>
              <a:t>. </a:t>
            </a:r>
            <a:r>
              <a:rPr lang="es-ES_tradnl" sz="4400" dirty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Necesitamos un Salvador debido a la naturaleza universal del pecado </a:t>
            </a:r>
            <a:r>
              <a:rPr lang="es-ES_tradnl" sz="4400" dirty="0">
                <a:latin typeface="Cambria" charset="0"/>
                <a:ea typeface="Cambria" charset="0"/>
                <a:cs typeface="Cambria" charset="0"/>
              </a:rPr>
              <a:t>(1 Reyes 8:46; </a:t>
            </a:r>
            <a:r>
              <a:rPr lang="es-ES_tradnl" sz="4400" dirty="0" err="1">
                <a:latin typeface="Cambria" charset="0"/>
                <a:ea typeface="Cambria" charset="0"/>
                <a:cs typeface="Cambria" charset="0"/>
              </a:rPr>
              <a:t>Ecl</a:t>
            </a:r>
            <a:r>
              <a:rPr lang="es-ES_tradnl" sz="4400" dirty="0">
                <a:latin typeface="Cambria" charset="0"/>
                <a:ea typeface="Cambria" charset="0"/>
                <a:cs typeface="Cambria" charset="0"/>
              </a:rPr>
              <a:t>. 7:20; </a:t>
            </a:r>
            <a:r>
              <a:rPr lang="es-ES_tradnl" sz="4400" dirty="0" smtClean="0">
                <a:latin typeface="Cambria" charset="0"/>
                <a:ea typeface="Cambria" charset="0"/>
                <a:cs typeface="Cambria" charset="0"/>
              </a:rPr>
              <a:t>Romanos </a:t>
            </a:r>
            <a:r>
              <a:rPr lang="es-ES_tradnl" sz="4400" dirty="0">
                <a:latin typeface="Cambria" charset="0"/>
                <a:ea typeface="Cambria" charset="0"/>
                <a:cs typeface="Cambria" charset="0"/>
              </a:rPr>
              <a:t>3:23).</a:t>
            </a:r>
          </a:p>
        </p:txBody>
      </p:sp>
    </p:spTree>
    <p:extLst>
      <p:ext uri="{BB962C8B-B14F-4D97-AF65-F5344CB8AC3E}">
        <p14:creationId xmlns:p14="http://schemas.microsoft.com/office/powerpoint/2010/main" val="1581432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66865" y="1535348"/>
            <a:ext cx="10275758" cy="4924867"/>
          </a:xfrm>
        </p:spPr>
        <p:txBody>
          <a:bodyPr>
            <a:noAutofit/>
          </a:bodyPr>
          <a:lstStyle/>
          <a:p>
            <a:pPr marL="635000" indent="-515938">
              <a:buNone/>
            </a:pPr>
            <a:r>
              <a:rPr lang="es-ES_tradnl" sz="2800" b="1" dirty="0" smtClean="0">
                <a:solidFill>
                  <a:srgbClr val="C00000"/>
                </a:solidFill>
                <a:latin typeface="Arial Narrow" charset="0"/>
                <a:ea typeface="Arial Narrow" charset="0"/>
                <a:cs typeface="Arial Narrow" charset="0"/>
              </a:rPr>
              <a:t>IV</a:t>
            </a:r>
            <a:r>
              <a:rPr lang="es-ES_tradnl" sz="2800" dirty="0" smtClean="0">
                <a:solidFill>
                  <a:srgbClr val="C00000"/>
                </a:solidFill>
                <a:latin typeface="Arial Narrow" charset="0"/>
                <a:ea typeface="Arial Narrow" charset="0"/>
                <a:cs typeface="Arial Narrow" charset="0"/>
              </a:rPr>
              <a:t>. </a:t>
            </a:r>
            <a:r>
              <a:rPr lang="es-ES_tradnl" sz="2800" dirty="0" smtClean="0">
                <a:solidFill>
                  <a:srgbClr val="002060"/>
                </a:solidFill>
                <a:latin typeface="Arial Narrow" charset="0"/>
                <a:ea typeface="Arial Narrow" charset="0"/>
                <a:cs typeface="Arial Narrow" charset="0"/>
              </a:rPr>
              <a:t>Necesitamos un Salvador porque el hombre no puede solucionar el problema del pecado.</a:t>
            </a:r>
          </a:p>
          <a:p>
            <a:pPr marL="925830" lvl="1" indent="-514350">
              <a:buClr>
                <a:srgbClr val="C00000"/>
              </a:buClr>
              <a:buFont typeface="+mj-lt"/>
              <a:buAutoNum type="alphaUcPeriod"/>
            </a:pPr>
            <a:r>
              <a:rPr lang="es-ES_tradnl" sz="2400" dirty="0" smtClean="0">
                <a:latin typeface="Arial Narrow" charset="0"/>
                <a:ea typeface="Arial Narrow" charset="0"/>
                <a:cs typeface="Arial Narrow" charset="0"/>
              </a:rPr>
              <a:t>Nosotros no podemos solucionar el problema del pecado tratando de negar su realidad.</a:t>
            </a:r>
          </a:p>
          <a:p>
            <a:pPr marL="925830" lvl="1" indent="-514350">
              <a:buClr>
                <a:srgbClr val="C00000"/>
              </a:buClr>
              <a:buFont typeface="+mj-lt"/>
              <a:buAutoNum type="alphaUcPeriod"/>
            </a:pPr>
            <a:r>
              <a:rPr lang="es-ES_tradnl" sz="2400" dirty="0" smtClean="0">
                <a:latin typeface="Arial Narrow" charset="0"/>
                <a:ea typeface="Arial Narrow" charset="0"/>
                <a:cs typeface="Arial Narrow" charset="0"/>
              </a:rPr>
              <a:t>No podemos arreglar el pecado simplemente decidiendo que ya no vamos a pecar más (</a:t>
            </a:r>
            <a:r>
              <a:rPr lang="es-ES_tradnl" sz="2400" dirty="0" err="1" smtClean="0">
                <a:latin typeface="Arial Narrow" charset="0"/>
                <a:ea typeface="Arial Narrow" charset="0"/>
                <a:cs typeface="Arial Narrow" charset="0"/>
              </a:rPr>
              <a:t>comp.</a:t>
            </a:r>
            <a:r>
              <a:rPr lang="es-ES_tradnl" sz="2400" dirty="0" smtClean="0">
                <a:latin typeface="Arial Narrow" charset="0"/>
                <a:ea typeface="Arial Narrow" charset="0"/>
                <a:cs typeface="Arial Narrow" charset="0"/>
              </a:rPr>
              <a:t> 1 Juan 3:8).</a:t>
            </a:r>
          </a:p>
          <a:p>
            <a:pPr marL="925830" lvl="1" indent="-514350">
              <a:buClr>
                <a:srgbClr val="C00000"/>
              </a:buClr>
              <a:buFont typeface="+mj-lt"/>
              <a:buAutoNum type="alphaUcPeriod"/>
            </a:pPr>
            <a:r>
              <a:rPr lang="es-ES_tradnl" sz="2400" dirty="0" smtClean="0">
                <a:latin typeface="Arial Narrow" charset="0"/>
                <a:ea typeface="Arial Narrow" charset="0"/>
                <a:cs typeface="Arial Narrow" charset="0"/>
              </a:rPr>
              <a:t>No podemos corregir nuestro pecado haciendo una buena acción positiva (Efesios 2:9; </a:t>
            </a:r>
            <a:r>
              <a:rPr lang="es-ES_tradnl" sz="2400" dirty="0" err="1" smtClean="0">
                <a:latin typeface="Arial Narrow" charset="0"/>
                <a:ea typeface="Arial Narrow" charset="0"/>
                <a:cs typeface="Arial Narrow" charset="0"/>
              </a:rPr>
              <a:t>comp.</a:t>
            </a:r>
            <a:r>
              <a:rPr lang="es-ES_tradnl" sz="2400" dirty="0" smtClean="0">
                <a:latin typeface="Arial Narrow" charset="0"/>
                <a:ea typeface="Arial Narrow" charset="0"/>
                <a:cs typeface="Arial Narrow" charset="0"/>
              </a:rPr>
              <a:t> Tito 3:5)</a:t>
            </a:r>
          </a:p>
          <a:p>
            <a:pPr marL="925830" lvl="1" indent="-514350">
              <a:buClr>
                <a:srgbClr val="C00000"/>
              </a:buClr>
              <a:buFont typeface="+mj-lt"/>
              <a:buAutoNum type="alphaUcPeriod"/>
            </a:pPr>
            <a:r>
              <a:rPr lang="es-ES_tradnl" sz="2400" dirty="0" smtClean="0">
                <a:latin typeface="Arial Narrow" charset="0"/>
                <a:ea typeface="Arial Narrow" charset="0"/>
                <a:cs typeface="Arial Narrow" charset="0"/>
              </a:rPr>
              <a:t>No podemos corregir nuestro pecado pasado ofreciendo un regalo a Dios (Salmo 50:10-12). </a:t>
            </a:r>
          </a:p>
          <a:p>
            <a:pPr marL="925830" lvl="1" indent="-514350">
              <a:buClr>
                <a:srgbClr val="C00000"/>
              </a:buClr>
              <a:buFont typeface="+mj-lt"/>
              <a:buAutoNum type="alphaUcPeriod"/>
            </a:pPr>
            <a:r>
              <a:rPr lang="es-ES_tradnl" sz="2400" dirty="0" smtClean="0">
                <a:latin typeface="Arial Narrow" charset="0"/>
                <a:ea typeface="Arial Narrow" charset="0"/>
                <a:cs typeface="Arial Narrow" charset="0"/>
              </a:rPr>
              <a:t>Nosotros no podemos arreglar nuestros pecados sacrificando un animal por nuestros pecados (Hebreos 10:1–11).</a:t>
            </a:r>
          </a:p>
          <a:p>
            <a:endParaRPr lang="es-ES_tradnl" sz="24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26825" y="299805"/>
            <a:ext cx="10215796" cy="690510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Plain">
              <a:avLst/>
            </a:prstTxWarp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4800" smtClean="0"/>
              <a:t>¿Por Qué Necesitamos Un Salvador?</a:t>
            </a:r>
            <a:endParaRPr lang="es-ES_tradnl" sz="4800" dirty="0"/>
          </a:p>
        </p:txBody>
      </p:sp>
    </p:spTree>
    <p:extLst>
      <p:ext uri="{BB962C8B-B14F-4D97-AF65-F5344CB8AC3E}">
        <p14:creationId xmlns:p14="http://schemas.microsoft.com/office/powerpoint/2010/main" val="644599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937167" y="155448"/>
            <a:ext cx="8229600" cy="1252728"/>
          </a:xfrm>
        </p:spPr>
        <p:txBody>
          <a:bodyPr>
            <a:normAutofit/>
          </a:bodyPr>
          <a:lstStyle/>
          <a:p>
            <a:pPr algn="ctr"/>
            <a:r>
              <a:rPr lang="es-ES_tradnl" sz="7200" smtClean="0"/>
              <a:t>Conclusión</a:t>
            </a:r>
            <a:endParaRPr lang="es-ES_tradnl" sz="720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1603948" y="1775191"/>
            <a:ext cx="9129009" cy="4625609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buFont typeface=".AppleColorEmojiUI" charset="0"/>
              <a:buChar char="🔴"/>
            </a:pPr>
            <a:r>
              <a:rPr lang="es-ES_tradnl" sz="2800" i="1" dirty="0" smtClean="0">
                <a:latin typeface="Lucida Bright" charset="0"/>
                <a:ea typeface="Lucida Bright" charset="0"/>
                <a:cs typeface="Lucida Bright" charset="0"/>
              </a:rPr>
              <a:t>  El </a:t>
            </a:r>
            <a:r>
              <a:rPr lang="es-ES_tradnl" sz="2800" i="1" dirty="0">
                <a:latin typeface="Lucida Bright" charset="0"/>
                <a:ea typeface="Lucida Bright" charset="0"/>
                <a:cs typeface="Lucida Bright" charset="0"/>
              </a:rPr>
              <a:t>pecado paga con la muerte </a:t>
            </a:r>
            <a:r>
              <a:rPr lang="es-ES_tradnl" sz="2800" i="1" dirty="0" smtClean="0">
                <a:latin typeface="Lucida Bright" charset="0"/>
                <a:ea typeface="Lucida Bright" charset="0"/>
                <a:cs typeface="Lucida Bright" charset="0"/>
              </a:rPr>
              <a:t>eterna, “la separación espiritual de Dios” </a:t>
            </a:r>
            <a:r>
              <a:rPr lang="es-ES_tradnl" sz="2800" i="1" dirty="0" smtClean="0">
                <a:latin typeface="Lucida Bright" charset="0"/>
                <a:ea typeface="Lucida Bright" charset="0"/>
                <a:cs typeface="Lucida Bright" charset="0"/>
              </a:rPr>
              <a:t>(Romanos 6:23</a:t>
            </a:r>
            <a:r>
              <a:rPr lang="es-ES_tradnl" sz="2800" i="1" dirty="0">
                <a:latin typeface="Lucida Bright" charset="0"/>
                <a:ea typeface="Lucida Bright" charset="0"/>
                <a:cs typeface="Lucida Bright" charset="0"/>
              </a:rPr>
              <a:t>) </a:t>
            </a:r>
            <a:endParaRPr lang="es-ES_tradnl" sz="2800" i="1" dirty="0" smtClean="0">
              <a:latin typeface="Lucida Bright" charset="0"/>
              <a:ea typeface="Lucida Bright" charset="0"/>
              <a:cs typeface="Lucida Bright" charset="0"/>
            </a:endParaRPr>
          </a:p>
          <a:p>
            <a:pPr>
              <a:lnSpc>
                <a:spcPct val="100000"/>
              </a:lnSpc>
              <a:buFont typeface=".AppleColorEmojiUI" charset="0"/>
              <a:buChar char="🔴"/>
            </a:pPr>
            <a:r>
              <a:rPr lang="es-MX" sz="2800" i="1" dirty="0" smtClean="0">
                <a:latin typeface="Lucida Bright" charset="0"/>
                <a:ea typeface="Lucida Bright" charset="0"/>
                <a:cs typeface="Lucida Bright" charset="0"/>
              </a:rPr>
              <a:t>  El </a:t>
            </a:r>
            <a:r>
              <a:rPr lang="es-MX" sz="2800" i="1" dirty="0">
                <a:latin typeface="Lucida Bright" charset="0"/>
                <a:ea typeface="Lucida Bright" charset="0"/>
                <a:cs typeface="Lucida Bright" charset="0"/>
              </a:rPr>
              <a:t>hombre no podía ni puede hacer lo que Dios ha hecho -- proveer la salvación</a:t>
            </a:r>
            <a:r>
              <a:rPr lang="es-ES_tradnl" sz="2800" i="1" dirty="0" smtClean="0">
                <a:latin typeface="Lucida Bright" charset="0"/>
                <a:ea typeface="Lucida Bright" charset="0"/>
                <a:cs typeface="Lucida Bright" charset="0"/>
              </a:rPr>
              <a:t>.</a:t>
            </a:r>
          </a:p>
          <a:p>
            <a:pPr>
              <a:lnSpc>
                <a:spcPct val="100000"/>
              </a:lnSpc>
              <a:buFont typeface=".AppleColorEmojiUI" charset="0"/>
              <a:buChar char="🔴"/>
            </a:pPr>
            <a:r>
              <a:rPr lang="es-ES_tradnl" sz="2800" i="1" dirty="0">
                <a:latin typeface="Lucida Bright" charset="0"/>
                <a:ea typeface="Lucida Bright" charset="0"/>
                <a:cs typeface="Lucida Bright" charset="0"/>
              </a:rPr>
              <a:t> </a:t>
            </a:r>
            <a:r>
              <a:rPr lang="es-ES_tradnl" sz="2800" i="1" dirty="0" smtClean="0">
                <a:latin typeface="Lucida Bright" charset="0"/>
                <a:ea typeface="Lucida Bright" charset="0"/>
                <a:cs typeface="Lucida Bright" charset="0"/>
              </a:rPr>
              <a:t> Hoy </a:t>
            </a:r>
            <a:r>
              <a:rPr lang="es-ES_tradnl" sz="2800" i="1" dirty="0">
                <a:latin typeface="Lucida Bright" charset="0"/>
                <a:ea typeface="Lucida Bright" charset="0"/>
                <a:cs typeface="Lucida Bright" charset="0"/>
              </a:rPr>
              <a:t>mas que nunca el hombre necesita de un </a:t>
            </a:r>
            <a:r>
              <a:rPr lang="es-ES_tradnl" sz="2800" i="1" dirty="0" smtClean="0">
                <a:latin typeface="Lucida Bright" charset="0"/>
                <a:ea typeface="Lucida Bright" charset="0"/>
                <a:cs typeface="Lucida Bright" charset="0"/>
              </a:rPr>
              <a:t>Salvador, “Cristo nuestro Señor</a:t>
            </a:r>
            <a:endParaRPr lang="es-ES_tradnl" sz="2800" i="1" dirty="0">
              <a:latin typeface="Lucida Bright" charset="0"/>
              <a:ea typeface="Lucida Bright" charset="0"/>
              <a:cs typeface="Lucida Bright" charset="0"/>
            </a:endParaRPr>
          </a:p>
          <a:p>
            <a:pPr>
              <a:lnSpc>
                <a:spcPct val="100000"/>
              </a:lnSpc>
              <a:buFont typeface=".AppleColorEmojiUI" charset="0"/>
              <a:buChar char="🔴"/>
            </a:pPr>
            <a:r>
              <a:rPr lang="es-ES_tradnl" sz="2800" i="1" dirty="0" smtClean="0">
                <a:latin typeface="Lucida Bright" charset="0"/>
                <a:ea typeface="Lucida Bright" charset="0"/>
                <a:cs typeface="Lucida Bright" charset="0"/>
              </a:rPr>
              <a:t>  ¿Crees tu en el Hijo de Dios</a:t>
            </a:r>
            <a:r>
              <a:rPr lang="mr-IN" sz="2800" i="1" dirty="0" smtClean="0">
                <a:latin typeface="Lucida Bright" charset="0"/>
                <a:ea typeface="Lucida Bright" charset="0"/>
                <a:cs typeface="Lucida Bright" charset="0"/>
              </a:rPr>
              <a:t>…</a:t>
            </a:r>
            <a:r>
              <a:rPr lang="es-ES" sz="2800" i="1" dirty="0" smtClean="0">
                <a:latin typeface="Lucida Bright" charset="0"/>
                <a:ea typeface="Lucida Bright" charset="0"/>
                <a:cs typeface="Lucida Bright" charset="0"/>
              </a:rPr>
              <a:t>?                                       			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3600" i="1" dirty="0">
                <a:latin typeface="Lucida Bright" charset="0"/>
                <a:ea typeface="Lucida Bright" charset="0"/>
                <a:cs typeface="Lucida Bright" charset="0"/>
              </a:rPr>
              <a:t> </a:t>
            </a:r>
            <a:r>
              <a:rPr lang="es-ES" sz="3600" i="1" dirty="0" smtClean="0">
                <a:latin typeface="Lucida Bright" charset="0"/>
                <a:ea typeface="Lucida Bright" charset="0"/>
                <a:cs typeface="Lucida Bright" charset="0"/>
              </a:rPr>
              <a:t>                   ¡¡Dios Te Bendiga!!</a:t>
            </a:r>
            <a:endParaRPr lang="es-ES_tradnl" sz="3600" i="1" dirty="0">
              <a:latin typeface="Lucida Bright" charset="0"/>
              <a:ea typeface="Lucida Bright" charset="0"/>
              <a:cs typeface="Lucida Br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61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1703512" y="1556792"/>
            <a:ext cx="8784976" cy="5184576"/>
          </a:xfrm>
          <a:prstGeom prst="rect">
            <a:avLst/>
          </a:prstGeom>
        </p:spPr>
        <p:txBody>
          <a:bodyPr/>
          <a:lstStyle>
            <a:lvl1pPr marL="320040" indent="-32004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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936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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23544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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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2"/>
              <a:buChar char="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73352" indent="-22860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1096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21408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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22576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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s-ES_tradnl" sz="2800" b="1" dirty="0">
                <a:ln>
                  <a:solidFill>
                    <a:srgbClr val="FF0000"/>
                  </a:solidFill>
                </a:ln>
                <a:latin typeface="Arial Narrow"/>
                <a:cs typeface="Arial Narrow"/>
              </a:rPr>
              <a:t>Dios provee la Salvación por Gracia </a:t>
            </a:r>
            <a:r>
              <a:rPr lang="es-ES_tradnl" sz="2800" dirty="0">
                <a:latin typeface="Arial Narrow"/>
                <a:cs typeface="Arial Narrow"/>
              </a:rPr>
              <a:t>(</a:t>
            </a:r>
            <a:r>
              <a:rPr lang="es-ES_tradnl" sz="2800" b="1" dirty="0">
                <a:latin typeface="Arial Narrow"/>
                <a:cs typeface="Arial Narrow"/>
              </a:rPr>
              <a:t>Ef. 2:8</a:t>
            </a:r>
            <a:r>
              <a:rPr lang="es-ES_tradnl" sz="2800" dirty="0">
                <a:latin typeface="Arial Narrow"/>
                <a:cs typeface="Arial Narrow"/>
              </a:rPr>
              <a:t>; Rom. 3:23-25), pero NO ES “Incondicional”. </a:t>
            </a:r>
            <a:r>
              <a:rPr lang="es-ES_tradnl" sz="2800" b="1" i="1" dirty="0">
                <a:latin typeface="Arial Narrow"/>
                <a:cs typeface="Arial Narrow"/>
              </a:rPr>
              <a:t>“¿Qué </a:t>
            </a:r>
            <a:r>
              <a:rPr lang="es-ES_tradnl" sz="2800" b="1" i="1" u="sng" dirty="0">
                <a:latin typeface="Arial Narrow"/>
                <a:cs typeface="Arial Narrow"/>
              </a:rPr>
              <a:t>debo hacer</a:t>
            </a:r>
            <a:r>
              <a:rPr lang="es-ES_tradnl" sz="2800" b="1" i="1" dirty="0">
                <a:latin typeface="Arial Narrow"/>
                <a:cs typeface="Arial Narrow"/>
              </a:rPr>
              <a:t> para ser Salvo?”</a:t>
            </a:r>
            <a:r>
              <a:rPr lang="es-ES_tradnl" altLang="ja-JP" sz="2800" dirty="0">
                <a:latin typeface="Arial Narrow"/>
                <a:cs typeface="Arial Narrow"/>
              </a:rPr>
              <a:t> (Hechos 16:30). OBEDECER (Heb. 5:9). Aceptar la Salvación por:</a:t>
            </a:r>
          </a:p>
          <a:p>
            <a:pPr marL="0" indent="0">
              <a:buNone/>
              <a:defRPr/>
            </a:pPr>
            <a:r>
              <a:rPr lang="es-ES_tradnl" sz="2800" b="1" dirty="0">
                <a:latin typeface="Arial Narrow"/>
                <a:cs typeface="Arial Narrow"/>
              </a:rPr>
              <a:t>- </a:t>
            </a:r>
            <a:r>
              <a:rPr lang="es-ES_tradnl" sz="2800" b="1" u="sng" dirty="0">
                <a:ln>
                  <a:solidFill>
                    <a:srgbClr val="3366FF"/>
                  </a:solidFill>
                </a:ln>
                <a:latin typeface="Arial Narrow"/>
                <a:cs typeface="Arial Narrow"/>
              </a:rPr>
              <a:t>Oír</a:t>
            </a:r>
            <a:r>
              <a:rPr lang="es-ES_tradnl" sz="2800" dirty="0">
                <a:latin typeface="Arial Narrow"/>
                <a:cs typeface="Arial Narrow"/>
              </a:rPr>
              <a:t> el evangelio (1Cor. 15:1-4) - (Rom. 10: 13-14, 17)                                - </a:t>
            </a:r>
            <a:r>
              <a:rPr lang="es-ES_tradnl" sz="2800" b="1" u="sng" dirty="0">
                <a:ln>
                  <a:solidFill>
                    <a:srgbClr val="3366FF"/>
                  </a:solidFill>
                </a:ln>
                <a:latin typeface="Arial Narrow"/>
                <a:cs typeface="Arial Narrow"/>
              </a:rPr>
              <a:t>Creer</a:t>
            </a:r>
            <a:r>
              <a:rPr lang="es-ES_tradnl" sz="2800" dirty="0">
                <a:latin typeface="Arial Narrow"/>
                <a:cs typeface="Arial Narrow"/>
              </a:rPr>
              <a:t> en el evangelio - (Marcos 16:15-16; Rom. 1:16)                   - </a:t>
            </a:r>
            <a:r>
              <a:rPr lang="es-ES_tradnl" sz="2800" b="1" u="sng" dirty="0">
                <a:ln>
                  <a:solidFill>
                    <a:srgbClr val="3366FF"/>
                  </a:solidFill>
                </a:ln>
                <a:latin typeface="Arial Narrow"/>
                <a:cs typeface="Arial Narrow"/>
              </a:rPr>
              <a:t>Arrepentirse</a:t>
            </a:r>
            <a:r>
              <a:rPr lang="es-ES_tradnl" sz="2800" dirty="0">
                <a:latin typeface="Arial Narrow"/>
                <a:cs typeface="Arial Narrow"/>
              </a:rPr>
              <a:t> de sus pecados- (Luc. 13:3; Hech. 17:30)               - </a:t>
            </a:r>
            <a:r>
              <a:rPr lang="es-ES_tradnl" sz="2800" b="1" u="sng" dirty="0">
                <a:ln>
                  <a:solidFill>
                    <a:srgbClr val="3366FF"/>
                  </a:solidFill>
                </a:ln>
                <a:latin typeface="Arial Narrow"/>
                <a:cs typeface="Arial Narrow"/>
              </a:rPr>
              <a:t>Confesar</a:t>
            </a:r>
            <a:r>
              <a:rPr lang="es-ES_tradnl" sz="2800" dirty="0">
                <a:latin typeface="Arial Narrow"/>
                <a:cs typeface="Arial Narrow"/>
              </a:rPr>
              <a:t> a Jesús - (Rom. 10:9, 10; Hechos 8:37)                         - </a:t>
            </a:r>
            <a:r>
              <a:rPr lang="es-ES_tradnl" sz="2800" b="1" u="sng" dirty="0">
                <a:ln>
                  <a:solidFill>
                    <a:srgbClr val="3366FF"/>
                  </a:solidFill>
                </a:ln>
                <a:latin typeface="Arial Narrow"/>
                <a:cs typeface="Arial Narrow"/>
              </a:rPr>
              <a:t>Bautizarse</a:t>
            </a:r>
            <a:r>
              <a:rPr lang="es-ES_tradnl" sz="2800" dirty="0">
                <a:latin typeface="Arial Narrow"/>
                <a:cs typeface="Arial Narrow"/>
              </a:rPr>
              <a:t> para perdón de los pecados - (Hechos 2:38)</a:t>
            </a:r>
          </a:p>
          <a:p>
            <a:pPr marL="0" indent="0">
              <a:buNone/>
              <a:defRPr/>
            </a:pPr>
            <a:r>
              <a:rPr lang="es-ES_tradnl" sz="2800" dirty="0">
                <a:latin typeface="Arial Narrow"/>
                <a:cs typeface="Arial Narrow"/>
              </a:rPr>
              <a:t>- </a:t>
            </a:r>
            <a:r>
              <a:rPr lang="es-ES_tradnl" sz="2800" b="1" u="sng" dirty="0">
                <a:ln>
                  <a:solidFill>
                    <a:srgbClr val="3366FF"/>
                  </a:solidFill>
                </a:ln>
                <a:latin typeface="Arial Narrow"/>
                <a:cs typeface="Arial Narrow"/>
              </a:rPr>
              <a:t>Permanecer Fiel</a:t>
            </a:r>
            <a:r>
              <a:rPr lang="es-ES_tradnl" sz="2800" dirty="0">
                <a:ln>
                  <a:solidFill>
                    <a:srgbClr val="3366FF"/>
                  </a:solidFill>
                </a:ln>
                <a:latin typeface="Arial Narrow"/>
                <a:cs typeface="Arial Narrow"/>
              </a:rPr>
              <a:t> </a:t>
            </a:r>
            <a:r>
              <a:rPr lang="es-ES_tradnl" sz="2800" dirty="0">
                <a:latin typeface="Arial Narrow"/>
                <a:cs typeface="Arial Narrow"/>
              </a:rPr>
              <a:t>(Mateo 28:20; Col. 1:21-23; Apoc. 2:10;    Hechos 8:22; 1 Jn 1:9)</a:t>
            </a:r>
            <a:endParaRPr lang="en-US" sz="2800" dirty="0">
              <a:latin typeface="Arial Narrow"/>
              <a:cs typeface="Arial Narrow"/>
            </a:endParaRPr>
          </a:p>
          <a:p>
            <a:pPr marL="0" indent="0">
              <a:buNone/>
              <a:defRPr/>
            </a:pPr>
            <a:endParaRPr lang="en-US" sz="2800" dirty="0">
              <a:latin typeface="Arial Narrow"/>
              <a:cs typeface="Arial Narrow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770021" y="188640"/>
            <a:ext cx="10587790" cy="1008112"/>
          </a:xfrm>
          <a:prstGeom prst="rect">
            <a:avLst/>
          </a:prstGeom>
        </p:spPr>
        <p:txBody>
          <a:bodyPr>
            <a:prstTxWarp prst="textPlain">
              <a:avLst/>
            </a:prstTxWarp>
            <a:spAutoFit/>
          </a:bodyPr>
          <a:lstStyle/>
          <a:p>
            <a:pPr>
              <a:defRPr/>
            </a:pPr>
            <a:r>
              <a:rPr lang="es-ES_tradnl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oulder" pitchFamily="2" charset="0"/>
                <a:ea typeface="ヒラギノ角ゴ Pro W3" charset="0"/>
                <a:cs typeface="ヒラギノ角ゴ Pro W3" charset="0"/>
              </a:rPr>
              <a:t>El Plan De Salvación Del Evangelio</a:t>
            </a:r>
          </a:p>
        </p:txBody>
      </p:sp>
    </p:spTree>
    <p:extLst>
      <p:ext uri="{BB962C8B-B14F-4D97-AF65-F5344CB8AC3E}">
        <p14:creationId xmlns:p14="http://schemas.microsoft.com/office/powerpoint/2010/main" val="17762789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5520" y="89986"/>
            <a:ext cx="6840760" cy="1106767"/>
          </a:xfrm>
          <a:extLst>
            <a:ext uri="{909E8E84-426E-40dd-AFC4-6F175D3DCCD1}"/>
            <a:ext uri="{91240B29-F687-4f45-9708-019B960494DF}"/>
          </a:extLst>
        </p:spPr>
        <p:txBody>
          <a:bodyPr>
            <a:noAutofit/>
          </a:bodyPr>
          <a:lstStyle/>
          <a:p>
            <a:pPr algn="ctr">
              <a:defRPr/>
            </a:pPr>
            <a:r>
              <a:rPr lang="es-ES" sz="3200" b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ndara"/>
                <a:cs typeface="Candara"/>
              </a:rPr>
              <a:t>Usted Debe Dar </a:t>
            </a:r>
            <a:br>
              <a:rPr lang="es-ES" sz="3200" b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ndara"/>
                <a:cs typeface="Candara"/>
              </a:rPr>
            </a:br>
            <a:r>
              <a:rPr lang="es-ES" sz="3200" b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ndara"/>
                <a:cs typeface="Candara"/>
              </a:rPr>
              <a:t>Los Siguientes Pasos De Obediencia.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4702176" y="5335588"/>
            <a:ext cx="2333625" cy="368300"/>
          </a:xfrm>
          <a:prstGeom prst="rect">
            <a:avLst/>
          </a:prstGeom>
          <a:solidFill>
            <a:srgbClr val="94C600"/>
          </a:solidFill>
          <a:ln>
            <a:solidFill>
              <a:srgbClr val="92D05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ES" b="1" kern="0" dirty="0">
                <a:solidFill>
                  <a:prstClr val="black"/>
                </a:solidFill>
                <a:latin typeface="Century Gothic"/>
                <a:ea typeface="ヒラギノ角ゴ Pro W3" charset="0"/>
                <a:cs typeface="ヒラギノ角ゴ Pro W3" charset="0"/>
              </a:rPr>
              <a:t>OIR </a:t>
            </a:r>
            <a:r>
              <a:rPr lang="es-ES" sz="1200" b="1" kern="0" dirty="0">
                <a:solidFill>
                  <a:prstClr val="black"/>
                </a:solidFill>
                <a:latin typeface="Century Gothic"/>
                <a:ea typeface="ヒラギノ角ゴ Pro W3" charset="0"/>
                <a:cs typeface="ヒラギノ角ゴ Pro W3" charset="0"/>
              </a:rPr>
              <a:t>(Rom. 10:17).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4946651" y="4873625"/>
            <a:ext cx="2333625" cy="338138"/>
          </a:xfrm>
          <a:prstGeom prst="rect">
            <a:avLst/>
          </a:prstGeom>
          <a:solidFill>
            <a:srgbClr val="94C600"/>
          </a:solidFill>
          <a:ln>
            <a:solidFill>
              <a:srgbClr val="92D05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1600" b="1" kern="0" dirty="0">
                <a:solidFill>
                  <a:prstClr val="black"/>
                </a:solidFill>
                <a:latin typeface="Century Gothic"/>
                <a:ea typeface="ヒラギノ角ゴ Pro W3" charset="0"/>
                <a:cs typeface="ヒラギノ角ゴ Pro W3" charset="0"/>
              </a:rPr>
              <a:t>CREER </a:t>
            </a:r>
            <a:r>
              <a:rPr lang="es-ES" sz="1100" b="1" kern="0" dirty="0">
                <a:solidFill>
                  <a:prstClr val="black"/>
                </a:solidFill>
                <a:latin typeface="Century Gothic"/>
                <a:ea typeface="ヒラギノ角ゴ Pro W3" charset="0"/>
                <a:cs typeface="ヒラギノ角ゴ Pro W3" charset="0"/>
              </a:rPr>
              <a:t>((Mar. 16:15-16)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5245100" y="4416426"/>
            <a:ext cx="2357438" cy="307975"/>
          </a:xfrm>
          <a:prstGeom prst="rect">
            <a:avLst/>
          </a:prstGeom>
          <a:solidFill>
            <a:srgbClr val="94C600"/>
          </a:solidFill>
          <a:ln>
            <a:solidFill>
              <a:srgbClr val="92D05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1400" b="1" kern="0" dirty="0">
                <a:solidFill>
                  <a:prstClr val="black"/>
                </a:solidFill>
                <a:latin typeface="Century Gothic"/>
                <a:ea typeface="ヒラギノ角ゴ Pro W3" charset="0"/>
                <a:cs typeface="ヒラギノ角ゴ Pro W3" charset="0"/>
              </a:rPr>
              <a:t>ARREPENTIRSE: </a:t>
            </a:r>
            <a:r>
              <a:rPr lang="es-ES" sz="1050" b="1" kern="0" dirty="0">
                <a:solidFill>
                  <a:prstClr val="black"/>
                </a:solidFill>
                <a:latin typeface="Century Gothic"/>
                <a:ea typeface="ヒラギノ角ゴ Pro W3" charset="0"/>
                <a:cs typeface="ヒラギノ角ゴ Pro W3" charset="0"/>
              </a:rPr>
              <a:t>(Hch. 17:30)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5389564" y="3971925"/>
            <a:ext cx="2332037" cy="338138"/>
          </a:xfrm>
          <a:prstGeom prst="rect">
            <a:avLst/>
          </a:prstGeom>
          <a:solidFill>
            <a:srgbClr val="94C600"/>
          </a:solidFill>
          <a:ln>
            <a:solidFill>
              <a:srgbClr val="92D05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1600" b="1" kern="0" dirty="0">
                <a:solidFill>
                  <a:prstClr val="black"/>
                </a:solidFill>
                <a:latin typeface="Century Gothic"/>
                <a:ea typeface="ヒラギノ角ゴ Pro W3" charset="0"/>
                <a:cs typeface="ヒラギノ角ゴ Pro W3" charset="0"/>
              </a:rPr>
              <a:t>CONFESAR </a:t>
            </a:r>
            <a:r>
              <a:rPr lang="es-ES" sz="1100" b="1" kern="0" dirty="0">
                <a:solidFill>
                  <a:prstClr val="black"/>
                </a:solidFill>
                <a:latin typeface="Century Gothic"/>
                <a:ea typeface="ヒラギノ角ゴ Pro W3" charset="0"/>
                <a:cs typeface="ヒラギノ角ゴ Pro W3" charset="0"/>
              </a:rPr>
              <a:t>(Rom. 10:9,10)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5549900" y="3509963"/>
            <a:ext cx="2319338" cy="368300"/>
          </a:xfrm>
          <a:prstGeom prst="rect">
            <a:avLst/>
          </a:prstGeom>
          <a:solidFill>
            <a:srgbClr val="94C600"/>
          </a:solidFill>
          <a:ln>
            <a:solidFill>
              <a:srgbClr val="92D05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ES" b="1" kern="0" dirty="0">
                <a:solidFill>
                  <a:prstClr val="black"/>
                </a:solidFill>
                <a:latin typeface="Century Gothic"/>
                <a:ea typeface="ヒラギノ角ゴ Pro W3" charset="0"/>
                <a:cs typeface="ヒラギノ角ゴ Pro W3" charset="0"/>
              </a:rPr>
              <a:t>Bautizarse </a:t>
            </a:r>
            <a:r>
              <a:rPr lang="es-ES" sz="1200" b="1" kern="0" dirty="0">
                <a:solidFill>
                  <a:prstClr val="black"/>
                </a:solidFill>
                <a:latin typeface="Century Gothic"/>
                <a:ea typeface="ヒラギノ角ゴ Pro W3" charset="0"/>
                <a:cs typeface="ヒラギノ角ゴ Pro W3" charset="0"/>
              </a:rPr>
              <a:t>(Hch. 2:38)</a:t>
            </a: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3" t="11575" b="4472"/>
          <a:stretch>
            <a:fillRect/>
          </a:stretch>
        </p:blipFill>
        <p:spPr bwMode="auto">
          <a:xfrm>
            <a:off x="1524001" y="5800726"/>
            <a:ext cx="3217863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Resultado de imagen para hombres caminando preocupado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572"/>
          <a:stretch>
            <a:fillRect/>
          </a:stretch>
        </p:blipFill>
        <p:spPr bwMode="auto">
          <a:xfrm>
            <a:off x="3992564" y="3789363"/>
            <a:ext cx="674687" cy="196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uadroTexto 13"/>
          <p:cNvSpPr txBox="1">
            <a:spLocks noChangeArrowheads="1"/>
          </p:cNvSpPr>
          <p:nvPr/>
        </p:nvSpPr>
        <p:spPr bwMode="auto">
          <a:xfrm>
            <a:off x="7947026" y="2003425"/>
            <a:ext cx="720725" cy="3386138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2"/>
              <a:buChar char="n"/>
              <a:defRPr sz="3200">
                <a:solidFill>
                  <a:schemeClr val="tx1"/>
                </a:solidFill>
                <a:latin typeface="Times New Roman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ä"/>
              <a:defRPr sz="2800">
                <a:solidFill>
                  <a:schemeClr val="tx1"/>
                </a:solidFill>
                <a:latin typeface="Times New Roman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latin typeface="Times New Roman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Monotype Sorts" charset="2"/>
              <a:buChar char="n"/>
              <a:defRPr sz="2000">
                <a:solidFill>
                  <a:schemeClr val="tx1"/>
                </a:solidFill>
                <a:latin typeface="Times New Roman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 charset="2"/>
              <a:buChar char="ä"/>
              <a:defRPr sz="2000">
                <a:solidFill>
                  <a:schemeClr val="tx1"/>
                </a:solidFill>
                <a:latin typeface="Times New Roman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Monotype Sorts" charset="2"/>
              <a:buChar char="ä"/>
              <a:defRPr sz="2000">
                <a:solidFill>
                  <a:schemeClr val="tx1"/>
                </a:solidFill>
                <a:latin typeface="Times New Roman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Monotype Sorts" charset="2"/>
              <a:buChar char="ä"/>
              <a:defRPr sz="2000">
                <a:solidFill>
                  <a:schemeClr val="tx1"/>
                </a:solidFill>
                <a:latin typeface="Times New Roman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Monotype Sorts" charset="2"/>
              <a:buChar char="ä"/>
              <a:defRPr sz="2000">
                <a:solidFill>
                  <a:schemeClr val="tx1"/>
                </a:solidFill>
                <a:latin typeface="Times New Roman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Monotype Sorts" charset="2"/>
              <a:buChar char="ä"/>
              <a:defRPr sz="2000">
                <a:solidFill>
                  <a:schemeClr val="tx1"/>
                </a:solidFill>
                <a:latin typeface="Times New Roman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ES" altLang="es-ES_tradnl" sz="2800">
              <a:solidFill>
                <a:srgbClr val="C00000"/>
              </a:solidFill>
              <a:latin typeface="Britannic Bold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_tradnl" sz="2800">
                <a:solidFill>
                  <a:srgbClr val="C00000"/>
                </a:solidFill>
                <a:latin typeface="Britannic Bold" charset="0"/>
              </a:rPr>
              <a:t>P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_tradnl" sz="2800">
                <a:solidFill>
                  <a:srgbClr val="C00000"/>
                </a:solidFill>
                <a:latin typeface="Britannic Bold" charset="0"/>
              </a:rPr>
              <a:t>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_tradnl" sz="2800">
                <a:solidFill>
                  <a:srgbClr val="C00000"/>
                </a:solidFill>
                <a:latin typeface="Britannic Bold" charset="0"/>
              </a:rPr>
              <a:t>C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_tradnl" sz="2800">
                <a:solidFill>
                  <a:srgbClr val="C00000"/>
                </a:solidFill>
                <a:latin typeface="Britannic Bold" charset="0"/>
              </a:rPr>
              <a:t>A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_tradnl" sz="2800">
                <a:solidFill>
                  <a:srgbClr val="C00000"/>
                </a:solidFill>
                <a:latin typeface="Britannic Bold" charset="0"/>
              </a:rPr>
              <a:t>D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_tradnl" sz="2800">
                <a:solidFill>
                  <a:srgbClr val="C00000"/>
                </a:solidFill>
                <a:latin typeface="Britannic Bold" charset="0"/>
              </a:rPr>
              <a:t>O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ES" altLang="es-ES_tradnl" sz="1800">
              <a:solidFill>
                <a:srgbClr val="C00000"/>
              </a:solidFill>
              <a:latin typeface="Britannic Bold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364" y="2413000"/>
            <a:ext cx="11461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CuadroTexto 15"/>
          <p:cNvSpPr txBox="1"/>
          <p:nvPr/>
        </p:nvSpPr>
        <p:spPr>
          <a:xfrm>
            <a:off x="9458673" y="1"/>
            <a:ext cx="1628821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6000" dirty="0">
                <a:ln w="38100" cmpd="sng">
                  <a:solidFill>
                    <a:sysClr val="windowText" lastClr="000000"/>
                  </a:solidFill>
                </a:ln>
                <a:solidFill>
                  <a:srgbClr val="F5EE5B"/>
                </a:solidFill>
                <a:latin typeface="Bernard MT Condensed" panose="02050806060905020404" pitchFamily="18" charset="0"/>
                <a:ea typeface="ヒラギノ角ゴ Pro W3" charset="0"/>
                <a:cs typeface="ヒラギノ角ゴ Pro W3" charset="0"/>
              </a:rPr>
              <a:t>DIOS</a:t>
            </a:r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226" y="1973263"/>
            <a:ext cx="1139825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CuadroTexto 17"/>
          <p:cNvSpPr txBox="1"/>
          <p:nvPr/>
        </p:nvSpPr>
        <p:spPr>
          <a:xfrm>
            <a:off x="1456298" y="2413000"/>
            <a:ext cx="1882402" cy="3046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400" b="1" dirty="0">
                <a:latin typeface="Book Antiqua" panose="02040602050305030304" pitchFamily="18" charset="0"/>
                <a:ea typeface="ヒラギノ角ゴ Pro W3" charset="0"/>
                <a:cs typeface="ヒラギノ角ゴ Pro W3" charset="0"/>
              </a:rPr>
              <a:t>“por cuanto todos pecaron, y están destituidos de la gloria de Dios” </a:t>
            </a:r>
          </a:p>
          <a:p>
            <a:pPr algn="ctr">
              <a:defRPr/>
            </a:pPr>
            <a:r>
              <a:rPr lang="es-ES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ook Antiqua" panose="02040602050305030304" pitchFamily="18" charset="0"/>
                <a:ea typeface="ヒラギノ角ゴ Pro W3" charset="0"/>
                <a:cs typeface="ヒラギノ角ゴ Pro W3" charset="0"/>
              </a:rPr>
              <a:t>(Rom 3:23).  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925938" y="2662100"/>
            <a:ext cx="1959428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ook Antiqua" panose="02040602050305030304" pitchFamily="18" charset="0"/>
                <a:ea typeface="ヒラギノ角ゴ Pro W3" charset="0"/>
                <a:cs typeface="ヒラギノ角ゴ Pro W3" charset="0"/>
              </a:rPr>
              <a:t>“</a:t>
            </a:r>
            <a:r>
              <a:rPr lang="es-ES" sz="2400" b="1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ook Antiqua" panose="02040602050305030304" pitchFamily="18" charset="0"/>
                <a:ea typeface="ヒラギノ角ゴ Pro W3" charset="0"/>
                <a:cs typeface="ヒラギノ角ゴ Pro W3" charset="0"/>
              </a:rPr>
              <a:t>Cristo… vino a ser autor de eterna salvación para todos los que le obedecen</a:t>
            </a:r>
            <a:r>
              <a:rPr lang="es-ES" sz="2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ook Antiqua" panose="02040602050305030304" pitchFamily="18" charset="0"/>
                <a:ea typeface="ヒラギノ角ゴ Pro W3" charset="0"/>
                <a:cs typeface="ヒラギノ角ゴ Pro W3" charset="0"/>
              </a:rPr>
              <a:t>”</a:t>
            </a:r>
          </a:p>
          <a:p>
            <a:pPr algn="ctr">
              <a:defRPr/>
            </a:pPr>
            <a:r>
              <a:rPr lang="es-ES" sz="24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ook Antiqua" panose="02040602050305030304" pitchFamily="18" charset="0"/>
                <a:ea typeface="ヒラギノ角ゴ Pro W3" charset="0"/>
                <a:cs typeface="ヒラギノ角ゴ Pro W3" charset="0"/>
              </a:rPr>
              <a:t>(Heb.5:9)</a:t>
            </a:r>
          </a:p>
        </p:txBody>
      </p:sp>
    </p:spTree>
    <p:extLst>
      <p:ext uri="{BB962C8B-B14F-4D97-AF65-F5344CB8AC3E}">
        <p14:creationId xmlns:p14="http://schemas.microsoft.com/office/powerpoint/2010/main" val="13877200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1869602" y="5459783"/>
            <a:ext cx="9198448" cy="987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/>
          <a:lstStyle>
            <a:lvl1pPr marL="419100" marR="0" indent="-419100" algn="l" defTabSz="584200" rtl="0" latinLnBrk="0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>
                <a:srgbClr val="A29A85"/>
              </a:buClr>
              <a:buSzPct val="100000"/>
              <a:buFontTx/>
              <a:buChar char="•"/>
              <a:tabLst/>
              <a:defRPr sz="4000" b="0" i="0" u="none" strike="noStrike" cap="none" spc="0" baseline="0">
                <a:ln>
                  <a:noFill/>
                </a:ln>
                <a:solidFill>
                  <a:srgbClr val="6F6A5A"/>
                </a:solidFill>
                <a:uFillTx/>
                <a:latin typeface="Baskerville"/>
                <a:ea typeface="Baskerville"/>
                <a:cs typeface="Baskerville"/>
                <a:sym typeface="Baskerville"/>
              </a:defRPr>
            </a:lvl1pPr>
            <a:lvl2pPr marL="838200" marR="0" indent="-419100" algn="l" defTabSz="584200" rtl="0" latinLnBrk="0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>
                <a:srgbClr val="A29A85"/>
              </a:buClr>
              <a:buSzPct val="100000"/>
              <a:buFontTx/>
              <a:buChar char="•"/>
              <a:tabLst/>
              <a:defRPr sz="4000" b="0" i="0" u="none" strike="noStrike" cap="none" spc="0" baseline="0">
                <a:ln>
                  <a:noFill/>
                </a:ln>
                <a:solidFill>
                  <a:srgbClr val="6F6A5A"/>
                </a:solidFill>
                <a:uFillTx/>
                <a:latin typeface="Baskerville"/>
                <a:ea typeface="Baskerville"/>
                <a:cs typeface="Baskerville"/>
                <a:sym typeface="Baskerville"/>
              </a:defRPr>
            </a:lvl2pPr>
            <a:lvl3pPr marL="1181100" marR="0" indent="-419100" algn="l" defTabSz="584200" rtl="0" latinLnBrk="0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>
                <a:srgbClr val="A29A85"/>
              </a:buClr>
              <a:buSzPct val="100000"/>
              <a:buFontTx/>
              <a:buChar char="•"/>
              <a:tabLst/>
              <a:defRPr sz="4000" b="0" i="0" u="none" strike="noStrike" cap="none" spc="0" baseline="0">
                <a:ln>
                  <a:noFill/>
                </a:ln>
                <a:solidFill>
                  <a:srgbClr val="6F6A5A"/>
                </a:solidFill>
                <a:uFillTx/>
                <a:latin typeface="Baskerville"/>
                <a:ea typeface="Baskerville"/>
                <a:cs typeface="Baskerville"/>
                <a:sym typeface="Baskerville"/>
              </a:defRPr>
            </a:lvl3pPr>
            <a:lvl4pPr marL="1562100" marR="0" indent="-419100" algn="l" defTabSz="584200" rtl="0" latinLnBrk="0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>
                <a:srgbClr val="A29A85"/>
              </a:buClr>
              <a:buSzPct val="100000"/>
              <a:buFontTx/>
              <a:buChar char="•"/>
              <a:tabLst/>
              <a:defRPr sz="4000" b="0" i="0" u="none" strike="noStrike" cap="none" spc="0" baseline="0">
                <a:ln>
                  <a:noFill/>
                </a:ln>
                <a:solidFill>
                  <a:srgbClr val="6F6A5A"/>
                </a:solidFill>
                <a:uFillTx/>
                <a:latin typeface="Baskerville"/>
                <a:ea typeface="Baskerville"/>
                <a:cs typeface="Baskerville"/>
                <a:sym typeface="Baskerville"/>
              </a:defRPr>
            </a:lvl4pPr>
            <a:lvl5pPr marL="1943100" marR="0" indent="-419100" algn="l" defTabSz="584200" rtl="0" latinLnBrk="0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>
                <a:srgbClr val="A29A85"/>
              </a:buClr>
              <a:buSzPct val="100000"/>
              <a:buFontTx/>
              <a:buChar char="•"/>
              <a:tabLst/>
              <a:defRPr sz="4000" b="0" i="0" u="none" strike="noStrike" cap="none" spc="0" baseline="0">
                <a:ln>
                  <a:noFill/>
                </a:ln>
                <a:solidFill>
                  <a:srgbClr val="6F6A5A"/>
                </a:solidFill>
                <a:uFillTx/>
                <a:latin typeface="Baskerville"/>
                <a:ea typeface="Baskerville"/>
                <a:cs typeface="Baskerville"/>
                <a:sym typeface="Baskerville"/>
              </a:defRPr>
            </a:lvl5pPr>
            <a:lvl6pPr marL="2324100" marR="0" indent="-419100" algn="l" defTabSz="584200" rtl="0" latinLnBrk="0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>
                <a:srgbClr val="A29A85"/>
              </a:buClr>
              <a:buSzPct val="100000"/>
              <a:buFontTx/>
              <a:buChar char="•"/>
              <a:tabLst/>
              <a:defRPr sz="4000" b="0" i="0" u="none" strike="noStrike" cap="none" spc="0" baseline="0">
                <a:ln>
                  <a:noFill/>
                </a:ln>
                <a:solidFill>
                  <a:srgbClr val="6F6A5A"/>
                </a:solidFill>
                <a:uFillTx/>
                <a:latin typeface="Baskerville"/>
                <a:ea typeface="Baskerville"/>
                <a:cs typeface="Baskerville"/>
                <a:sym typeface="Baskerville"/>
              </a:defRPr>
            </a:lvl6pPr>
            <a:lvl7pPr marL="2705100" marR="0" indent="-419100" algn="l" defTabSz="584200" rtl="0" latinLnBrk="0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>
                <a:srgbClr val="A29A85"/>
              </a:buClr>
              <a:buSzPct val="100000"/>
              <a:buFontTx/>
              <a:buChar char="•"/>
              <a:tabLst/>
              <a:defRPr sz="4000" b="0" i="0" u="none" strike="noStrike" cap="none" spc="0" baseline="0">
                <a:ln>
                  <a:noFill/>
                </a:ln>
                <a:solidFill>
                  <a:srgbClr val="6F6A5A"/>
                </a:solidFill>
                <a:uFillTx/>
                <a:latin typeface="Baskerville"/>
                <a:ea typeface="Baskerville"/>
                <a:cs typeface="Baskerville"/>
                <a:sym typeface="Baskerville"/>
              </a:defRPr>
            </a:lvl7pPr>
            <a:lvl8pPr marL="3086100" marR="0" indent="-419100" algn="l" defTabSz="584200" rtl="0" latinLnBrk="0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>
                <a:srgbClr val="A29A85"/>
              </a:buClr>
              <a:buSzPct val="100000"/>
              <a:buFontTx/>
              <a:buChar char="•"/>
              <a:tabLst/>
              <a:defRPr sz="4000" b="0" i="0" u="none" strike="noStrike" cap="none" spc="0" baseline="0">
                <a:ln>
                  <a:noFill/>
                </a:ln>
                <a:solidFill>
                  <a:srgbClr val="6F6A5A"/>
                </a:solidFill>
                <a:uFillTx/>
                <a:latin typeface="Baskerville"/>
                <a:ea typeface="Baskerville"/>
                <a:cs typeface="Baskerville"/>
                <a:sym typeface="Baskerville"/>
              </a:defRPr>
            </a:lvl8pPr>
            <a:lvl9pPr marL="3467100" marR="0" indent="-419100" algn="l" defTabSz="584200" rtl="0" latinLnBrk="0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>
                <a:srgbClr val="A29A85"/>
              </a:buClr>
              <a:buSzPct val="100000"/>
              <a:buFontTx/>
              <a:buChar char="•"/>
              <a:tabLst/>
              <a:defRPr sz="4000" b="0" i="0" u="none" strike="noStrike" cap="none" spc="0" baseline="0">
                <a:ln>
                  <a:noFill/>
                </a:ln>
                <a:solidFill>
                  <a:srgbClr val="6F6A5A"/>
                </a:solidFill>
                <a:uFillTx/>
                <a:latin typeface="Baskerville"/>
                <a:ea typeface="Baskerville"/>
                <a:cs typeface="Baskerville"/>
                <a:sym typeface="Baskerville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es-ES" sz="44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rbel" charset="0"/>
              </a:rPr>
              <a:t>¡Esperamos tenerles nuevamente con nosotros, gracias</a:t>
            </a:r>
            <a:r>
              <a:rPr lang="es-ES" sz="44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rbel" charset="0"/>
              </a:rPr>
              <a:t>! “Dios os Bendiga”</a:t>
            </a:r>
            <a:endParaRPr lang="es-ES" sz="4400" b="1" i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rbel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43365" y="260649"/>
            <a:ext cx="7714572" cy="100580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91435" tIns="45718" rIns="91435" bIns="45718" numCol="1">
            <a:prstTxWarp prst="textPlain">
              <a:avLst/>
            </a:prstTxWarp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s-ES_tradnl" sz="5400" b="1" dirty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charset="0"/>
              </a:rPr>
              <a:t>Gracias Por Venir</a:t>
            </a:r>
          </a:p>
        </p:txBody>
      </p:sp>
      <p:pic>
        <p:nvPicPr>
          <p:cNvPr id="41987" name="Imagen" descr="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4289" y="1997075"/>
            <a:ext cx="4543425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0025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r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Letras en madera</Template>
  <TotalTime>66</TotalTime>
  <Words>676</Words>
  <Application>Microsoft Macintosh PowerPoint</Application>
  <PresentationFormat>Panorámica</PresentationFormat>
  <Paragraphs>58</Paragraphs>
  <Slides>9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31" baseType="lpstr">
      <vt:lpstr>.AppleColorEmojiUI</vt:lpstr>
      <vt:lpstr>Arial Narrow</vt:lpstr>
      <vt:lpstr>Baskerville</vt:lpstr>
      <vt:lpstr>Bernard MT Condensed</vt:lpstr>
      <vt:lpstr>Book Antiqua</vt:lpstr>
      <vt:lpstr>Boulder</vt:lpstr>
      <vt:lpstr>Britannic Bold</vt:lpstr>
      <vt:lpstr>Calibri</vt:lpstr>
      <vt:lpstr>Cambria</vt:lpstr>
      <vt:lpstr>Candara</vt:lpstr>
      <vt:lpstr>Century Gothic</vt:lpstr>
      <vt:lpstr>Corbel</vt:lpstr>
      <vt:lpstr>HG明朝B</vt:lpstr>
      <vt:lpstr>Lucida Bright</vt:lpstr>
      <vt:lpstr>ＭＳ Ｐゴシック</vt:lpstr>
      <vt:lpstr>Rockwell</vt:lpstr>
      <vt:lpstr>Rockwell Condensed</vt:lpstr>
      <vt:lpstr>Rockwell Extra Bold</vt:lpstr>
      <vt:lpstr>Wingdings</vt:lpstr>
      <vt:lpstr>Wingdings 2</vt:lpstr>
      <vt:lpstr>ヒラギノ角ゴ Pro W3</vt:lpstr>
      <vt:lpstr>Tipo de madera</vt:lpstr>
      <vt:lpstr>Presentación de PowerPoint</vt:lpstr>
      <vt:lpstr>¿Por Qué Necesitamos Un Salvador?</vt:lpstr>
      <vt:lpstr>Presentación de PowerPoint</vt:lpstr>
      <vt:lpstr>Presentación de PowerPoint</vt:lpstr>
      <vt:lpstr>Presentación de PowerPoint</vt:lpstr>
      <vt:lpstr>Conclusión</vt:lpstr>
      <vt:lpstr>Presentación de PowerPoint</vt:lpstr>
      <vt:lpstr>Usted Debe Dar  Los Siguientes Pasos De Obediencia. 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¿POR QUÉ NECESITAMOS UN SALVADO?</dc:title>
  <dc:subject/>
  <dc:creator>igdcristojg</dc:creator>
  <cp:keywords/>
  <dc:description/>
  <cp:lastModifiedBy>Microsoft Office User</cp:lastModifiedBy>
  <cp:revision>15</cp:revision>
  <dcterms:created xsi:type="dcterms:W3CDTF">2020-03-20T11:49:42Z</dcterms:created>
  <dcterms:modified xsi:type="dcterms:W3CDTF">2020-04-01T20:44:21Z</dcterms:modified>
  <cp:category/>
</cp:coreProperties>
</file>