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gif"/>
  <Override PartName="/ppt/media/image4.jpg" ContentType="image/gif"/>
  <Override PartName="/ppt/media/image17.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8" r:id="rId17"/>
    <p:sldId id="271" r:id="rId18"/>
    <p:sldId id="272" r:id="rId19"/>
    <p:sldId id="277" r:id="rId20"/>
    <p:sldId id="273"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9511866-7DC4-4D43-9E8C-CC2B2533DB40}" type="datetimeFigureOut">
              <a:rPr lang="es-ES" smtClean="0"/>
              <a:t>28/08/2018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9507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9511866-7DC4-4D43-9E8C-CC2B2533DB40}" type="datetimeFigureOut">
              <a:rPr lang="es-ES" smtClean="0"/>
              <a:t>28/08/2018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36882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9511866-7DC4-4D43-9E8C-CC2B2533DB40}" type="datetimeFigureOut">
              <a:rPr lang="es-ES" smtClean="0"/>
              <a:t>28/08/2018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381887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9511866-7DC4-4D43-9E8C-CC2B2533DB40}" type="datetimeFigureOut">
              <a:rPr lang="es-ES" smtClean="0"/>
              <a:t>28/08/2018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105104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9511866-7DC4-4D43-9E8C-CC2B2533DB40}" type="datetimeFigureOut">
              <a:rPr lang="es-ES" smtClean="0"/>
              <a:t>28/08/2018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299571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9511866-7DC4-4D43-9E8C-CC2B2533DB40}" type="datetimeFigureOut">
              <a:rPr lang="es-ES" smtClean="0"/>
              <a:t>28/08/2018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386466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9511866-7DC4-4D43-9E8C-CC2B2533DB40}" type="datetimeFigureOut">
              <a:rPr lang="es-ES" smtClean="0"/>
              <a:t>28/08/2018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389104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9511866-7DC4-4D43-9E8C-CC2B2533DB40}" type="datetimeFigureOut">
              <a:rPr lang="es-ES" smtClean="0"/>
              <a:t>28/08/2018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248241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11866-7DC4-4D43-9E8C-CC2B2533DB40}" type="datetimeFigureOut">
              <a:rPr lang="es-ES" smtClean="0"/>
              <a:t>28/08/2018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222874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9511866-7DC4-4D43-9E8C-CC2B2533DB40}" type="datetimeFigureOut">
              <a:rPr lang="es-ES" smtClean="0"/>
              <a:t>28/08/2018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225337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9511866-7DC4-4D43-9E8C-CC2B2533DB40}" type="datetimeFigureOut">
              <a:rPr lang="es-ES" smtClean="0"/>
              <a:t>28/08/2018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DD5DC95-3EA8-477A-80CC-4CFD10A198F5}" type="slidenum">
              <a:rPr lang="es-ES" smtClean="0"/>
              <a:t>‹Nº›</a:t>
            </a:fld>
            <a:endParaRPr lang="es-ES"/>
          </a:p>
        </p:txBody>
      </p:sp>
    </p:spTree>
    <p:extLst>
      <p:ext uri="{BB962C8B-B14F-4D97-AF65-F5344CB8AC3E}">
        <p14:creationId xmlns:p14="http://schemas.microsoft.com/office/powerpoint/2010/main" val="10245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11866-7DC4-4D43-9E8C-CC2B2533DB40}" type="datetimeFigureOut">
              <a:rPr lang="es-ES" smtClean="0"/>
              <a:t>28/08/2018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5DC95-3EA8-477A-80CC-4CFD10A198F5}" type="slidenum">
              <a:rPr lang="es-ES" smtClean="0"/>
              <a:t>‹Nº›</a:t>
            </a:fld>
            <a:endParaRPr lang="es-ES"/>
          </a:p>
        </p:txBody>
      </p:sp>
    </p:spTree>
    <p:extLst>
      <p:ext uri="{BB962C8B-B14F-4D97-AF65-F5344CB8AC3E}">
        <p14:creationId xmlns:p14="http://schemas.microsoft.com/office/powerpoint/2010/main" val="24415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3"/>
          <p:cNvSpPr>
            <a:spLocks noGrp="1"/>
          </p:cNvSpPr>
          <p:nvPr>
            <p:ph type="title"/>
          </p:nvPr>
        </p:nvSpPr>
        <p:spPr>
          <a:xfrm>
            <a:off x="0" y="1"/>
            <a:ext cx="9144000" cy="1394474"/>
          </a:xfrm>
        </p:spPr>
        <p:txBody>
          <a:bodyPr>
            <a:normAutofit fontScale="90000"/>
          </a:bodyPr>
          <a:lstStyle/>
          <a:p>
            <a:pPr algn="ctr"/>
            <a:r>
              <a:rPr lang="es-ES" dirty="0" smtClean="0"/>
              <a:t/>
            </a:r>
            <a:br>
              <a:rPr lang="es-ES" dirty="0" smtClean="0"/>
            </a:br>
            <a:r>
              <a:rPr lang="es-ES" b="1" dirty="0" smtClean="0">
                <a:solidFill>
                  <a:schemeClr val="bg1"/>
                </a:solidFill>
              </a:rPr>
              <a:t>ASI OS PLACES, ASI LES GUSTA.</a:t>
            </a:r>
            <a:br>
              <a:rPr lang="es-ES" b="1" dirty="0" smtClean="0">
                <a:solidFill>
                  <a:schemeClr val="bg1"/>
                </a:solidFill>
              </a:rPr>
            </a:br>
            <a:r>
              <a:rPr lang="es-ES" b="1" dirty="0" smtClean="0">
                <a:solidFill>
                  <a:schemeClr val="bg1"/>
                </a:solidFill>
              </a:rPr>
              <a:t>AMOS.4:5.</a:t>
            </a:r>
            <a:br>
              <a:rPr lang="es-ES" b="1" dirty="0" smtClean="0">
                <a:solidFill>
                  <a:schemeClr val="bg1"/>
                </a:solidFill>
              </a:rPr>
            </a:br>
            <a:endParaRPr lang="es-ES" b="1" dirty="0">
              <a:solidFill>
                <a:schemeClr val="bg1"/>
              </a:solidFill>
            </a:endParaRPr>
          </a:p>
        </p:txBody>
      </p:sp>
      <p:sp>
        <p:nvSpPr>
          <p:cNvPr id="5" name="Marcador de contenido 4"/>
          <p:cNvSpPr>
            <a:spLocks noGrp="1"/>
          </p:cNvSpPr>
          <p:nvPr>
            <p:ph idx="1"/>
          </p:nvPr>
        </p:nvSpPr>
        <p:spPr>
          <a:xfrm>
            <a:off x="0" y="1394475"/>
            <a:ext cx="9144000" cy="5463525"/>
          </a:xfrm>
        </p:spPr>
        <p:txBody>
          <a:bodyPr>
            <a:normAutofit lnSpcReduction="10000"/>
          </a:bodyPr>
          <a:lstStyle/>
          <a:p>
            <a:r>
              <a:rPr lang="es-ES" b="1" dirty="0" smtClean="0">
                <a:solidFill>
                  <a:schemeClr val="bg1"/>
                </a:solidFill>
              </a:rPr>
              <a:t>INTRODUCCION:</a:t>
            </a:r>
          </a:p>
          <a:p>
            <a:r>
              <a:rPr lang="es-ES" b="1" dirty="0" smtClean="0">
                <a:solidFill>
                  <a:schemeClr val="bg1"/>
                </a:solidFill>
              </a:rPr>
              <a:t>Lamentablemente a la gente le gusta oír o escuchar lo que a ellos les gusta oír, no lo que Dios le quiere decir.</a:t>
            </a:r>
          </a:p>
          <a:p>
            <a:r>
              <a:rPr lang="es-ES" b="1" dirty="0" smtClean="0">
                <a:solidFill>
                  <a:schemeClr val="bg1"/>
                </a:solidFill>
              </a:rPr>
              <a:t>Aquí el profeta hace ironía con el pueblo de Israel, porque ellos querían hacer lo que a ellos les parecía y no lo que Dios les mandaba.</a:t>
            </a:r>
          </a:p>
          <a:p>
            <a:r>
              <a:rPr lang="es-ES" b="1" dirty="0" smtClean="0">
                <a:solidFill>
                  <a:schemeClr val="bg1"/>
                </a:solidFill>
              </a:rPr>
              <a:t>Por eso encontramos muchas religiones porque a mucha gente le gusta oír la mentira y no la verdad.</a:t>
            </a:r>
          </a:p>
          <a:p>
            <a:r>
              <a:rPr lang="es-ES" b="1" dirty="0" smtClean="0">
                <a:solidFill>
                  <a:schemeClr val="bg1"/>
                </a:solidFill>
              </a:rPr>
              <a:t>Debemos de estar dispuesto a escuchar lo que Dios desea no lo que a nosotros nos guste, porque eso delante de Dios no vale.</a:t>
            </a:r>
          </a:p>
          <a:p>
            <a:r>
              <a:rPr lang="es-ES" b="1" dirty="0" smtClean="0">
                <a:solidFill>
                  <a:schemeClr val="bg1"/>
                </a:solidFill>
              </a:rPr>
              <a:t>¿Qué es lo que le gusta oír a Usted?</a:t>
            </a:r>
          </a:p>
          <a:p>
            <a:r>
              <a:rPr lang="es-ES" b="1" dirty="0" smtClean="0">
                <a:solidFill>
                  <a:schemeClr val="bg1"/>
                </a:solidFill>
              </a:rPr>
              <a:t>¿La verdad o el error?</a:t>
            </a:r>
          </a:p>
          <a:p>
            <a:endParaRPr lang="es-ES" b="1" dirty="0">
              <a:solidFill>
                <a:schemeClr val="bg1"/>
              </a:solidFill>
            </a:endParaRPr>
          </a:p>
        </p:txBody>
      </p:sp>
    </p:spTree>
    <p:extLst>
      <p:ext uri="{BB962C8B-B14F-4D97-AF65-F5344CB8AC3E}">
        <p14:creationId xmlns:p14="http://schemas.microsoft.com/office/powerpoint/2010/main" val="408324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Scale>
                                      <p:cBhvr>
                                        <p:cTn id="16"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xEl>
                                              <p:pRg st="0" end="0"/>
                                            </p:txEl>
                                          </p:spTgt>
                                        </p:tgtEl>
                                        <p:attrNameLst>
                                          <p:attrName>ppt_x</p:attrName>
                                          <p:attrName>ppt_y</p:attrName>
                                        </p:attrNameLst>
                                      </p:cBhvr>
                                    </p:animMotion>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Scale>
                                      <p:cBhvr>
                                        <p:cTn id="23"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xEl>
                                              <p:pRg st="1" end="1"/>
                                            </p:txEl>
                                          </p:spTgt>
                                        </p:tgtEl>
                                        <p:attrNameLst>
                                          <p:attrName>ppt_x</p:attrName>
                                          <p:attrName>ppt_y</p:attrName>
                                        </p:attrNameLst>
                                      </p:cBhvr>
                                    </p:animMotion>
                                    <p:animEffect transition="in" filter="fade">
                                      <p:cBhvr>
                                        <p:cTn id="25" dur="10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Scale>
                                      <p:cBhvr>
                                        <p:cTn id="30"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5">
                                            <p:txEl>
                                              <p:pRg st="2" end="2"/>
                                            </p:txEl>
                                          </p:spTgt>
                                        </p:tgtEl>
                                        <p:attrNameLst>
                                          <p:attrName>ppt_x</p:attrName>
                                          <p:attrName>ppt_y</p:attrName>
                                        </p:attrNameLst>
                                      </p:cBhvr>
                                    </p:animMotion>
                                    <p:animEffect transition="in" filter="fade">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Scale>
                                      <p:cBhvr>
                                        <p:cTn id="37"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
                                            <p:txEl>
                                              <p:pRg st="3" end="3"/>
                                            </p:txEl>
                                          </p:spTgt>
                                        </p:tgtEl>
                                        <p:attrNameLst>
                                          <p:attrName>ppt_x</p:attrName>
                                          <p:attrName>ppt_y</p:attrName>
                                        </p:attrNameLst>
                                      </p:cBhvr>
                                    </p:animMotion>
                                    <p:animEffect transition="in" filter="fade">
                                      <p:cBhvr>
                                        <p:cTn id="39" dur="1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Scale>
                                      <p:cBhvr>
                                        <p:cTn id="44"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
                                            <p:txEl>
                                              <p:pRg st="4" end="4"/>
                                            </p:txEl>
                                          </p:spTgt>
                                        </p:tgtEl>
                                        <p:attrNameLst>
                                          <p:attrName>ppt_x</p:attrName>
                                          <p:attrName>ppt_y</p:attrName>
                                        </p:attrNameLst>
                                      </p:cBhvr>
                                    </p:animMotion>
                                    <p:animEffect transition="in" filter="fade">
                                      <p:cBhvr>
                                        <p:cTn id="46" dur="10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2" presetClass="entr" presetSubtype="0" fill="hold" grpId="0"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Scale>
                                      <p:cBhvr>
                                        <p:cTn id="51" dur="1000" decel="50000" fill="hold">
                                          <p:stCondLst>
                                            <p:cond delay="0"/>
                                          </p:stCondLst>
                                        </p:cTn>
                                        <p:tgtEl>
                                          <p:spTgt spid="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5">
                                            <p:txEl>
                                              <p:pRg st="5" end="5"/>
                                            </p:txEl>
                                          </p:spTgt>
                                        </p:tgtEl>
                                        <p:attrNameLst>
                                          <p:attrName>ppt_x</p:attrName>
                                          <p:attrName>ppt_y</p:attrName>
                                        </p:attrNameLst>
                                      </p:cBhvr>
                                    </p:animMotion>
                                    <p:animEffect transition="in" filter="fade">
                                      <p:cBhvr>
                                        <p:cTn id="53" dur="10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Scale>
                                      <p:cBhvr>
                                        <p:cTn id="58" dur="1000" decel="50000" fill="hold">
                                          <p:stCondLst>
                                            <p:cond delay="0"/>
                                          </p:stCondLst>
                                        </p:cTn>
                                        <p:tgtEl>
                                          <p:spTgt spid="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5">
                                            <p:txEl>
                                              <p:pRg st="6" end="6"/>
                                            </p:txEl>
                                          </p:spTgt>
                                        </p:tgtEl>
                                        <p:attrNameLst>
                                          <p:attrName>ppt_x</p:attrName>
                                          <p:attrName>ppt_y</p:attrName>
                                        </p:attrNameLst>
                                      </p:cBhvr>
                                    </p:animMotion>
                                    <p:animEffect transition="in" filter="fade">
                                      <p:cBhvr>
                                        <p:cTn id="60"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297"/>
            <a:ext cx="5840569" cy="6858297"/>
          </a:xfrm>
        </p:spPr>
        <p:txBody>
          <a:bodyPr>
            <a:normAutofit lnSpcReduction="10000"/>
          </a:bodyPr>
          <a:lstStyle/>
          <a:p>
            <a:r>
              <a:rPr lang="es-ES" b="1" dirty="0" smtClean="0">
                <a:solidFill>
                  <a:schemeClr val="bg1"/>
                </a:solidFill>
              </a:rPr>
              <a:t>pues no rehuí declarar a vosotros todo el propósito de Dios. </a:t>
            </a:r>
          </a:p>
          <a:p>
            <a:r>
              <a:rPr lang="es-ES" b="1" dirty="0" smtClean="0">
                <a:solidFill>
                  <a:schemeClr val="bg1"/>
                </a:solidFill>
              </a:rPr>
              <a:t>Y en el propósito de Dios esta su bondad pero también su severidad. </a:t>
            </a:r>
          </a:p>
          <a:p>
            <a:r>
              <a:rPr lang="es-ES" b="1" dirty="0" smtClean="0">
                <a:solidFill>
                  <a:schemeClr val="bg1"/>
                </a:solidFill>
              </a:rPr>
              <a:t>Tenemos que hablar del amor de Dios, pero también de su severidad, tenemos que hablar del cielo pero también tenemos que hablar del infierno aunque a muchos no les gusten.</a:t>
            </a:r>
          </a:p>
          <a:p>
            <a:r>
              <a:rPr lang="es-ES" b="1" dirty="0" smtClean="0">
                <a:solidFill>
                  <a:schemeClr val="bg1"/>
                </a:solidFill>
              </a:rPr>
              <a:t>Algo espantoso y terrible estaba pasando. </a:t>
            </a:r>
          </a:p>
          <a:p>
            <a:r>
              <a:rPr lang="es-ES" b="1" dirty="0" smtClean="0">
                <a:solidFill>
                  <a:schemeClr val="bg1"/>
                </a:solidFill>
              </a:rPr>
              <a:t>Jeremias.5:30. </a:t>
            </a:r>
          </a:p>
          <a:p>
            <a:r>
              <a:rPr lang="es-ES" b="1" dirty="0" smtClean="0">
                <a:solidFill>
                  <a:schemeClr val="bg1"/>
                </a:solidFill>
              </a:rPr>
              <a:t>Algo espantoso y terrible ha sucedido en la tierra: </a:t>
            </a:r>
          </a:p>
          <a:p>
            <a:r>
              <a:rPr lang="es-ES" b="1" dirty="0" smtClean="0">
                <a:solidFill>
                  <a:schemeClr val="bg1"/>
                </a:solidFill>
              </a:rPr>
              <a:t>En los días de Jeremías estaba pasando algo terrible y espantoso. </a:t>
            </a:r>
          </a:p>
          <a:p>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569" y="0"/>
            <a:ext cx="3303431" cy="6858000"/>
          </a:xfrm>
          <a:prstGeom prst="rect">
            <a:avLst/>
          </a:prstGeom>
        </p:spPr>
      </p:pic>
    </p:spTree>
    <p:extLst>
      <p:ext uri="{BB962C8B-B14F-4D97-AF65-F5344CB8AC3E}">
        <p14:creationId xmlns:p14="http://schemas.microsoft.com/office/powerpoint/2010/main" val="35093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Scale>
                                      <p:cBhvr>
                                        <p:cTn id="5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6" end="6"/>
                                            </p:txEl>
                                          </p:spTgt>
                                        </p:tgtEl>
                                        <p:attrNameLst>
                                          <p:attrName>ppt_x</p:attrName>
                                          <p:attrName>ppt_y</p:attrName>
                                        </p:attrNameLst>
                                      </p:cBhvr>
                                    </p:animMotion>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297"/>
            <a:ext cx="5318975" cy="6858297"/>
          </a:xfrm>
        </p:spPr>
        <p:txBody>
          <a:bodyPr>
            <a:normAutofit fontScale="70000" lnSpcReduction="20000"/>
          </a:bodyPr>
          <a:lstStyle/>
          <a:p>
            <a:r>
              <a:rPr lang="es-ES" b="1" dirty="0" smtClean="0">
                <a:solidFill>
                  <a:schemeClr val="bg1"/>
                </a:solidFill>
              </a:rPr>
              <a:t>Y lo terrible y espantoso era que el pueblo quería profecías falsas, los sacerdotes gobernaban por su propia cuenta y no lo que Dios les decía. </a:t>
            </a:r>
          </a:p>
          <a:p>
            <a:r>
              <a:rPr lang="es-ES" b="1" dirty="0" smtClean="0">
                <a:solidFill>
                  <a:schemeClr val="bg1"/>
                </a:solidFill>
              </a:rPr>
              <a:t>Jeremias.5:31.</a:t>
            </a:r>
          </a:p>
          <a:p>
            <a:r>
              <a:rPr lang="es-ES" b="1" dirty="0" smtClean="0">
                <a:solidFill>
                  <a:schemeClr val="bg1"/>
                </a:solidFill>
              </a:rPr>
              <a:t>los profetas profetizan falsamente, los sacerdotes gobiernan por su cuenta, y a mi pueblo así le gusta. Pero ¿qué haréis al final de esto? </a:t>
            </a:r>
          </a:p>
          <a:p>
            <a:r>
              <a:rPr lang="es-ES" b="1" dirty="0" smtClean="0">
                <a:solidFill>
                  <a:schemeClr val="bg1"/>
                </a:solidFill>
              </a:rPr>
              <a:t>Pero lo lamentable era que al pueblo eso le gustaba, eso quería el pueblo, no les intereso lo que Dios decía. </a:t>
            </a:r>
          </a:p>
          <a:p>
            <a:r>
              <a:rPr lang="es-ES" b="1" dirty="0" smtClean="0">
                <a:solidFill>
                  <a:schemeClr val="bg1"/>
                </a:solidFill>
              </a:rPr>
              <a:t>Lamentablemente no ha cambiado nada en estos días, la gente quiere profecías falsas, ya que muchos comienzan a profetizar y no se cumplen las profecías. </a:t>
            </a:r>
          </a:p>
          <a:p>
            <a:r>
              <a:rPr lang="es-ES" b="1" dirty="0" smtClean="0">
                <a:solidFill>
                  <a:schemeClr val="bg1"/>
                </a:solidFill>
              </a:rPr>
              <a:t>Deuteronomio.18:22.</a:t>
            </a:r>
          </a:p>
          <a:p>
            <a:r>
              <a:rPr lang="es-ES" b="1" dirty="0">
                <a:solidFill>
                  <a:schemeClr val="bg1"/>
                </a:solidFill>
              </a:rPr>
              <a:t>Cuando un profeta hable en el nombre del SEÑOR, si la cosa no acontece ni se cumple, ésa es palabra que el SEÑOR no ha hablado; con arrogancia la ha hablado el profeta; no tendrás temor de él. </a:t>
            </a:r>
            <a:endParaRPr lang="es-ES" b="1" dirty="0" smtClean="0">
              <a:solidFill>
                <a:schemeClr val="bg1"/>
              </a:solidFill>
            </a:endParaRPr>
          </a:p>
          <a:p>
            <a:r>
              <a:rPr lang="es-ES" b="1" dirty="0">
                <a:solidFill>
                  <a:schemeClr val="bg1"/>
                </a:solidFill>
              </a:rPr>
              <a:t>P</a:t>
            </a:r>
            <a:r>
              <a:rPr lang="es-ES" b="1" dirty="0" smtClean="0">
                <a:solidFill>
                  <a:schemeClr val="bg1"/>
                </a:solidFill>
              </a:rPr>
              <a:t>ero la gente sigue creyendo en ellos, los que se hacen llamar pastores o pastores gobiernan esas iglesias como ellos quieren y no como Dios manda. </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521" y="-297"/>
            <a:ext cx="3670479" cy="6858297"/>
          </a:xfrm>
          <a:prstGeom prst="rect">
            <a:avLst/>
          </a:prstGeom>
        </p:spPr>
      </p:pic>
    </p:spTree>
    <p:extLst>
      <p:ext uri="{BB962C8B-B14F-4D97-AF65-F5344CB8AC3E}">
        <p14:creationId xmlns:p14="http://schemas.microsoft.com/office/powerpoint/2010/main" val="329174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Scale>
                                      <p:cBhvr>
                                        <p:cTn id="5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6" end="6"/>
                                            </p:txEl>
                                          </p:spTgt>
                                        </p:tgtEl>
                                        <p:attrNameLst>
                                          <p:attrName>ppt_x</p:attrName>
                                          <p:attrName>ppt_y</p:attrName>
                                        </p:attrNameLst>
                                      </p:cBhvr>
                                    </p:animMotion>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Scale>
                                      <p:cBhvr>
                                        <p:cTn id="63"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xEl>
                                              <p:pRg st="7" end="7"/>
                                            </p:txEl>
                                          </p:spTgt>
                                        </p:tgtEl>
                                        <p:attrNameLst>
                                          <p:attrName>ppt_x</p:attrName>
                                          <p:attrName>ppt_y</p:attrName>
                                        </p:attrNameLst>
                                      </p:cBhvr>
                                    </p:animMotion>
                                    <p:animEffect transition="in" filter="fade">
                                      <p:cBhvr>
                                        <p:cTn id="6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1"/>
            <a:ext cx="5756856" cy="6858000"/>
          </a:xfrm>
        </p:spPr>
        <p:txBody>
          <a:bodyPr>
            <a:normAutofit fontScale="85000" lnSpcReduction="20000"/>
          </a:bodyPr>
          <a:lstStyle/>
          <a:p>
            <a:r>
              <a:rPr lang="es-ES" b="1" dirty="0">
                <a:solidFill>
                  <a:schemeClr val="bg1"/>
                </a:solidFill>
              </a:rPr>
              <a:t>Ellos gobiernan por el diezmos, pero Dios no manda eso, pero lamentablemente la gente quiere eso, le gusta eso y defienden eso. </a:t>
            </a:r>
            <a:endParaRPr lang="es-ES" b="1" dirty="0" smtClean="0">
              <a:solidFill>
                <a:schemeClr val="bg1"/>
              </a:solidFill>
            </a:endParaRPr>
          </a:p>
          <a:p>
            <a:r>
              <a:rPr lang="es-ES" b="1" dirty="0" smtClean="0">
                <a:solidFill>
                  <a:schemeClr val="bg1"/>
                </a:solidFill>
              </a:rPr>
              <a:t>Pero </a:t>
            </a:r>
            <a:r>
              <a:rPr lang="es-ES" b="1" dirty="0">
                <a:solidFill>
                  <a:schemeClr val="bg1"/>
                </a:solidFill>
              </a:rPr>
              <a:t>¿Qué harán al final</a:t>
            </a:r>
            <a:r>
              <a:rPr lang="es-ES" b="1" dirty="0" smtClean="0">
                <a:solidFill>
                  <a:schemeClr val="bg1"/>
                </a:solidFill>
              </a:rPr>
              <a:t>?</a:t>
            </a:r>
          </a:p>
          <a:p>
            <a:r>
              <a:rPr lang="es-ES" b="1" dirty="0" smtClean="0">
                <a:solidFill>
                  <a:schemeClr val="bg1"/>
                </a:solidFill>
              </a:rPr>
              <a:t>Los jóvenes no quieren escuchar lo que Dios manda de mantenerse puros limpios de que se acuerden de su creador desde su juventud. </a:t>
            </a:r>
          </a:p>
          <a:p>
            <a:r>
              <a:rPr lang="es-ES" b="1" dirty="0" smtClean="0">
                <a:solidFill>
                  <a:schemeClr val="bg1"/>
                </a:solidFill>
              </a:rPr>
              <a:t>Eclesiastes.12:1. </a:t>
            </a:r>
          </a:p>
          <a:p>
            <a:r>
              <a:rPr lang="es-ES" b="1" dirty="0" smtClean="0">
                <a:solidFill>
                  <a:schemeClr val="bg1"/>
                </a:solidFill>
              </a:rPr>
              <a:t>Acuérdate, pues, de tu Creador en los días de tu juventud, antes que vengan los días malos, y se acerquen los años en que digas: No tengo en ellos placer; </a:t>
            </a:r>
          </a:p>
          <a:p>
            <a:r>
              <a:rPr lang="es-ES" b="1" dirty="0" smtClean="0">
                <a:solidFill>
                  <a:schemeClr val="bg1"/>
                </a:solidFill>
              </a:rPr>
              <a:t>Ellos quieren oír de sus vidas desenfrenadas, su libertad, quieren oír de drogas, pornografías, de tomar, fumar, andar con muchas mujeres, andar tras sus ojos. </a:t>
            </a:r>
          </a:p>
          <a:p>
            <a:r>
              <a:rPr lang="es-ES" b="1" dirty="0" smtClean="0">
                <a:solidFill>
                  <a:schemeClr val="bg1"/>
                </a:solidFill>
              </a:rPr>
              <a:t>Y lo pueden hacer por su libre albedrio. </a:t>
            </a:r>
          </a:p>
          <a:p>
            <a:r>
              <a:rPr lang="es-ES" b="1" dirty="0" smtClean="0">
                <a:solidFill>
                  <a:schemeClr val="bg1"/>
                </a:solidFill>
              </a:rPr>
              <a:t>Eclesiastes.11:9.</a:t>
            </a:r>
          </a:p>
          <a:p>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253" y="22583"/>
            <a:ext cx="3104747" cy="6835417"/>
          </a:xfrm>
          <a:prstGeom prst="rect">
            <a:avLst/>
          </a:prstGeom>
        </p:spPr>
      </p:pic>
    </p:spTree>
    <p:extLst>
      <p:ext uri="{BB962C8B-B14F-4D97-AF65-F5344CB8AC3E}">
        <p14:creationId xmlns:p14="http://schemas.microsoft.com/office/powerpoint/2010/main" val="80369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Scale>
                                      <p:cBhvr>
                                        <p:cTn id="5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6" end="6"/>
                                            </p:txEl>
                                          </p:spTgt>
                                        </p:tgtEl>
                                        <p:attrNameLst>
                                          <p:attrName>ppt_x</p:attrName>
                                          <p:attrName>ppt_y</p:attrName>
                                        </p:attrNameLst>
                                      </p:cBhvr>
                                    </p:animMotion>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Scale>
                                      <p:cBhvr>
                                        <p:cTn id="63"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xEl>
                                              <p:pRg st="7" end="7"/>
                                            </p:txEl>
                                          </p:spTgt>
                                        </p:tgtEl>
                                        <p:attrNameLst>
                                          <p:attrName>ppt_x</p:attrName>
                                          <p:attrName>ppt_y</p:attrName>
                                        </p:attrNameLst>
                                      </p:cBhvr>
                                    </p:animMotion>
                                    <p:animEffect transition="in" filter="fade">
                                      <p:cBhvr>
                                        <p:cTn id="6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297"/>
            <a:ext cx="5705341" cy="6858297"/>
          </a:xfrm>
        </p:spPr>
        <p:txBody>
          <a:bodyPr>
            <a:normAutofit fontScale="85000" lnSpcReduction="20000"/>
          </a:bodyPr>
          <a:lstStyle/>
          <a:p>
            <a:r>
              <a:rPr lang="es-ES" b="1" dirty="0">
                <a:solidFill>
                  <a:schemeClr val="bg1"/>
                </a:solidFill>
              </a:rPr>
              <a:t>Alégrate, joven, en tu mocedad, y tome placer tu corazón en los días de tu juventud. Sigue los impulsos de tu corazón y el gusto de tus ojos; mas debes saber que por todas estas cosas, Dios te traerá a juicio. </a:t>
            </a:r>
          </a:p>
          <a:p>
            <a:r>
              <a:rPr lang="es-ES" b="1" dirty="0" smtClean="0">
                <a:solidFill>
                  <a:schemeClr val="bg1"/>
                </a:solidFill>
              </a:rPr>
              <a:t>Pero Dios los va a traer a juicio. Muchos podrán oír y hacer lo que ellos quieren, pero al final estarán delante de Dios y darán cuenta a Dios. </a:t>
            </a:r>
          </a:p>
          <a:p>
            <a:r>
              <a:rPr lang="es-ES" b="1" dirty="0" smtClean="0">
                <a:solidFill>
                  <a:schemeClr val="bg1"/>
                </a:solidFill>
              </a:rPr>
              <a:t>II Corintios.5:10. </a:t>
            </a:r>
          </a:p>
          <a:p>
            <a:r>
              <a:rPr lang="es-ES" b="1" dirty="0" smtClean="0">
                <a:solidFill>
                  <a:schemeClr val="bg1"/>
                </a:solidFill>
              </a:rPr>
              <a:t>Porque todos nosotros debemos comparecer ante el tribunal de Cristo, para que cada uno sea recompensado por sus hechos estando en el cuerpo, de acuerdo con lo que hizo, sea bueno o sea malo. </a:t>
            </a:r>
          </a:p>
          <a:p>
            <a:r>
              <a:rPr lang="es-ES" b="1" dirty="0" smtClean="0">
                <a:solidFill>
                  <a:schemeClr val="bg1"/>
                </a:solidFill>
              </a:rPr>
              <a:t>Todos estaremos delante de Dios, nos guste o no pero allí estaremos.</a:t>
            </a:r>
          </a:p>
          <a:p>
            <a:r>
              <a:rPr lang="es-ES" b="1" dirty="0" smtClean="0">
                <a:solidFill>
                  <a:schemeClr val="bg1"/>
                </a:solidFill>
              </a:rPr>
              <a:t>Por eso muchos acumulan predicadores de acuerdo a su conveniencia para escuchar lo que ellos quieren oír. </a:t>
            </a:r>
          </a:p>
          <a:p>
            <a:endParaRPr lang="es-ES" dirty="0" smtClean="0"/>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130" y="22583"/>
            <a:ext cx="3309870" cy="6835417"/>
          </a:xfrm>
          <a:prstGeom prst="rect">
            <a:avLst/>
          </a:prstGeom>
        </p:spPr>
      </p:pic>
    </p:spTree>
    <p:extLst>
      <p:ext uri="{BB962C8B-B14F-4D97-AF65-F5344CB8AC3E}">
        <p14:creationId xmlns:p14="http://schemas.microsoft.com/office/powerpoint/2010/main" val="42877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2" cy="6858594"/>
          </a:xfrm>
          <a:prstGeom prst="rect">
            <a:avLst/>
          </a:prstGeom>
        </p:spPr>
      </p:pic>
      <p:sp>
        <p:nvSpPr>
          <p:cNvPr id="3" name="Marcador de contenido 2"/>
          <p:cNvSpPr>
            <a:spLocks noGrp="1"/>
          </p:cNvSpPr>
          <p:nvPr>
            <p:ph idx="1"/>
          </p:nvPr>
        </p:nvSpPr>
        <p:spPr>
          <a:xfrm>
            <a:off x="-1" y="22583"/>
            <a:ext cx="5681815" cy="6835417"/>
          </a:xfrm>
        </p:spPr>
        <p:txBody>
          <a:bodyPr>
            <a:normAutofit fontScale="92500" lnSpcReduction="10000"/>
          </a:bodyPr>
          <a:lstStyle/>
          <a:p>
            <a:r>
              <a:rPr lang="es-ES" b="1" dirty="0" smtClean="0">
                <a:solidFill>
                  <a:schemeClr val="bg1"/>
                </a:solidFill>
              </a:rPr>
              <a:t>II Timoteo.4:3-4.</a:t>
            </a:r>
          </a:p>
          <a:p>
            <a:r>
              <a:rPr lang="es-ES" b="1" dirty="0" smtClean="0">
                <a:solidFill>
                  <a:schemeClr val="bg1"/>
                </a:solidFill>
              </a:rPr>
              <a:t>Porque vendrá tiempo cuando no soportarán la sana doctrina, sino que teniendo comezón de oídos, acumularán para sí maestros conforme a sus propios deseos; </a:t>
            </a:r>
          </a:p>
          <a:p>
            <a:r>
              <a:rPr lang="es-ES" b="1" dirty="0" smtClean="0">
                <a:solidFill>
                  <a:schemeClr val="bg1"/>
                </a:solidFill>
              </a:rPr>
              <a:t>V.4.</a:t>
            </a:r>
          </a:p>
          <a:p>
            <a:r>
              <a:rPr lang="es-ES" b="1" dirty="0" smtClean="0">
                <a:solidFill>
                  <a:schemeClr val="bg1"/>
                </a:solidFill>
              </a:rPr>
              <a:t>y apartarán sus oídos de la verdad, y se volverán a mitos.  </a:t>
            </a:r>
          </a:p>
          <a:p>
            <a:r>
              <a:rPr lang="es-ES" b="1" dirty="0" smtClean="0">
                <a:solidFill>
                  <a:schemeClr val="bg1"/>
                </a:solidFill>
              </a:rPr>
              <a:t>Porque no quieren la verdad quieren oír cuentos mitos, cosas que ellos aman y quieran oír. </a:t>
            </a:r>
          </a:p>
          <a:p>
            <a:r>
              <a:rPr lang="es-ES" b="1" dirty="0" smtClean="0">
                <a:solidFill>
                  <a:schemeClr val="bg1"/>
                </a:solidFill>
              </a:rPr>
              <a:t>Muchos están viviendo en adulterio, lo cual Dios condena, pero ellos no quieren escuchar que para poderse salvar tienen que dejar esa relación, y hay quienes los aceptan en esta relación de adulterio. </a:t>
            </a:r>
          </a:p>
          <a:p>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815" y="3547128"/>
            <a:ext cx="3462186" cy="33108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817" y="106539"/>
            <a:ext cx="3462184" cy="3440291"/>
          </a:xfrm>
          <a:prstGeom prst="rect">
            <a:avLst/>
          </a:prstGeom>
        </p:spPr>
      </p:pic>
    </p:spTree>
    <p:extLst>
      <p:ext uri="{BB962C8B-B14F-4D97-AF65-F5344CB8AC3E}">
        <p14:creationId xmlns:p14="http://schemas.microsoft.com/office/powerpoint/2010/main" val="404938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Scale>
                                      <p:cBhvr>
                                        <p:cTn id="4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4" end="4"/>
                                            </p:txEl>
                                          </p:spTgt>
                                        </p:tgtEl>
                                        <p:attrNameLst>
                                          <p:attrName>ppt_x</p:attrName>
                                          <p:attrName>ppt_y</p:attrName>
                                        </p:attrNameLst>
                                      </p:cBhvr>
                                    </p:animMotion>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Scale>
                                      <p:cBhvr>
                                        <p:cTn id="56"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5" end="5"/>
                                            </p:txEl>
                                          </p:spTgt>
                                        </p:tgtEl>
                                        <p:attrNameLst>
                                          <p:attrName>ppt_x</p:attrName>
                                          <p:attrName>ppt_y</p:attrName>
                                        </p:attrNameLst>
                                      </p:cBhvr>
                                    </p:animMotion>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22583"/>
            <a:ext cx="5829837" cy="6835417"/>
          </a:xfrm>
        </p:spPr>
        <p:txBody>
          <a:bodyPr>
            <a:normAutofit fontScale="92500" lnSpcReduction="20000"/>
          </a:bodyPr>
          <a:lstStyle/>
          <a:p>
            <a:r>
              <a:rPr lang="es-ES" b="1" dirty="0" smtClean="0">
                <a:solidFill>
                  <a:schemeClr val="bg1"/>
                </a:solidFill>
              </a:rPr>
              <a:t>Por eso hoy en día se están aceptando los matrimonios gay, de lesbianas, cuando Dios condena esas relaciones, pero la gente no quiere oír la verdad sino lo que a ellos les gusta, lo que ellos aman. </a:t>
            </a:r>
          </a:p>
          <a:p>
            <a:r>
              <a:rPr lang="es-ES" b="1" dirty="0" smtClean="0">
                <a:solidFill>
                  <a:schemeClr val="bg1"/>
                </a:solidFill>
              </a:rPr>
              <a:t>Por eso debemos de tener cuidado de ser engañados con palabras suaves y lisonjas. </a:t>
            </a:r>
          </a:p>
          <a:p>
            <a:r>
              <a:rPr lang="es-ES" b="1" dirty="0" smtClean="0">
                <a:solidFill>
                  <a:schemeClr val="bg1"/>
                </a:solidFill>
              </a:rPr>
              <a:t>Romanos.16:18.</a:t>
            </a:r>
          </a:p>
          <a:p>
            <a:r>
              <a:rPr lang="es-ES" b="1" dirty="0" smtClean="0">
                <a:solidFill>
                  <a:schemeClr val="bg1"/>
                </a:solidFill>
              </a:rPr>
              <a:t>Porque los tales son esclavos, no de Cristo nuestro Señor, sino de sus propios apetitos, y por medio de palabras suaves y lisonjeras engañan los corazones de los ingenuos. </a:t>
            </a:r>
          </a:p>
          <a:p>
            <a:r>
              <a:rPr lang="es-ES" b="1" dirty="0" smtClean="0">
                <a:solidFill>
                  <a:schemeClr val="bg1"/>
                </a:solidFill>
              </a:rPr>
              <a:t>Amigos y hermanos no nos dejemos llevar por lo que nos guste o amamos. </a:t>
            </a:r>
          </a:p>
          <a:p>
            <a:r>
              <a:rPr lang="es-ES" b="1" dirty="0">
                <a:solidFill>
                  <a:schemeClr val="bg1"/>
                </a:solidFill>
              </a:rPr>
              <a:t>S</a:t>
            </a:r>
            <a:r>
              <a:rPr lang="es-ES" b="1" dirty="0" smtClean="0">
                <a:solidFill>
                  <a:schemeClr val="bg1"/>
                </a:solidFill>
              </a:rPr>
              <a:t>ino por lo que Dios dice en su palabra para poder llegar bien al juicio final y obtener el premio que Dios nos tiene preparado allá en los cielos.</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837" y="22583"/>
            <a:ext cx="3314163" cy="6835715"/>
          </a:xfrm>
          <a:prstGeom prst="rect">
            <a:avLst/>
          </a:prstGeom>
        </p:spPr>
      </p:pic>
    </p:spTree>
    <p:extLst>
      <p:ext uri="{BB962C8B-B14F-4D97-AF65-F5344CB8AC3E}">
        <p14:creationId xmlns:p14="http://schemas.microsoft.com/office/powerpoint/2010/main" val="265673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1" y="1"/>
            <a:ext cx="6254839" cy="6858000"/>
          </a:xfrm>
        </p:spPr>
        <p:txBody>
          <a:bodyPr>
            <a:normAutofit fontScale="92500" lnSpcReduction="10000"/>
          </a:bodyPr>
          <a:lstStyle/>
          <a:p>
            <a:r>
              <a:rPr lang="es-ES" b="1" dirty="0">
                <a:solidFill>
                  <a:schemeClr val="bg1"/>
                </a:solidFill>
              </a:rPr>
              <a:t>S</a:t>
            </a:r>
            <a:r>
              <a:rPr lang="es-ES" b="1" dirty="0" smtClean="0">
                <a:solidFill>
                  <a:schemeClr val="bg1"/>
                </a:solidFill>
              </a:rPr>
              <a:t>eamos como los de </a:t>
            </a:r>
            <a:r>
              <a:rPr lang="es-ES" b="1" dirty="0" err="1" smtClean="0">
                <a:solidFill>
                  <a:schemeClr val="bg1"/>
                </a:solidFill>
              </a:rPr>
              <a:t>Berea</a:t>
            </a:r>
            <a:r>
              <a:rPr lang="es-ES" b="1" dirty="0" smtClean="0">
                <a:solidFill>
                  <a:schemeClr val="bg1"/>
                </a:solidFill>
              </a:rPr>
              <a:t>. </a:t>
            </a:r>
          </a:p>
          <a:p>
            <a:r>
              <a:rPr lang="es-ES" b="1" dirty="0" smtClean="0">
                <a:solidFill>
                  <a:schemeClr val="bg1"/>
                </a:solidFill>
              </a:rPr>
              <a:t>Hechos.17:11.</a:t>
            </a:r>
          </a:p>
          <a:p>
            <a:r>
              <a:rPr lang="es-ES" b="1" dirty="0" smtClean="0">
                <a:solidFill>
                  <a:schemeClr val="bg1"/>
                </a:solidFill>
              </a:rPr>
              <a:t>Estos eran más nobles que los de Tesalónica, pues recibieron la palabra con toda solicitud, escudriñando diariamente las Escrituras, para ver si estas cosas eran así.  </a:t>
            </a:r>
          </a:p>
          <a:p>
            <a:r>
              <a:rPr lang="es-ES" b="1" dirty="0" smtClean="0">
                <a:solidFill>
                  <a:schemeClr val="bg1"/>
                </a:solidFill>
              </a:rPr>
              <a:t>Investiguemos siempre si es lo que le agrada a Dios, no lo que nos agrada a nosotros o nos guste a nosotros, ya que nuestros pensamientos no pueden ser los de Dios. </a:t>
            </a:r>
          </a:p>
          <a:p>
            <a:r>
              <a:rPr lang="es-ES" b="1" dirty="0" smtClean="0">
                <a:solidFill>
                  <a:schemeClr val="bg1"/>
                </a:solidFill>
              </a:rPr>
              <a:t>Juan.5:39.</a:t>
            </a:r>
          </a:p>
          <a:p>
            <a:r>
              <a:rPr lang="es-ES" b="1" dirty="0" smtClean="0">
                <a:solidFill>
                  <a:schemeClr val="bg1"/>
                </a:solidFill>
              </a:rPr>
              <a:t>Examináis las Escrituras porque vosotros pensáis que en ellas tenéis vida eterna; y ellas son las que dan testimonio de mí; </a:t>
            </a:r>
          </a:p>
          <a:p>
            <a:r>
              <a:rPr lang="es-ES" b="1" dirty="0" smtClean="0">
                <a:solidFill>
                  <a:schemeClr val="bg1"/>
                </a:solidFill>
              </a:rPr>
              <a:t>Para que entendamos la voluntad de Dios.</a:t>
            </a:r>
          </a:p>
          <a:p>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839" y="-297"/>
            <a:ext cx="2889161" cy="6858297"/>
          </a:xfrm>
          <a:prstGeom prst="rect">
            <a:avLst/>
          </a:prstGeom>
        </p:spPr>
      </p:pic>
    </p:spTree>
    <p:extLst>
      <p:ext uri="{BB962C8B-B14F-4D97-AF65-F5344CB8AC3E}">
        <p14:creationId xmlns:p14="http://schemas.microsoft.com/office/powerpoint/2010/main" val="33219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Scale>
                                      <p:cBhvr>
                                        <p:cTn id="5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6" end="6"/>
                                            </p:txEl>
                                          </p:spTgt>
                                        </p:tgtEl>
                                        <p:attrNameLst>
                                          <p:attrName>ppt_x</p:attrName>
                                          <p:attrName>ppt_y</p:attrName>
                                        </p:attrNameLst>
                                      </p:cBhvr>
                                    </p:animMotion>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1"/>
            <a:ext cx="5821251" cy="6858000"/>
          </a:xfrm>
        </p:spPr>
        <p:txBody>
          <a:bodyPr>
            <a:normAutofit fontScale="92500" lnSpcReduction="20000"/>
          </a:bodyPr>
          <a:lstStyle/>
          <a:p>
            <a:r>
              <a:rPr lang="es-ES" b="1" dirty="0" smtClean="0">
                <a:solidFill>
                  <a:schemeClr val="bg1"/>
                </a:solidFill>
              </a:rPr>
              <a:t>Efesios.3:4.</a:t>
            </a:r>
          </a:p>
          <a:p>
            <a:r>
              <a:rPr lang="es-ES" b="1" dirty="0" smtClean="0">
                <a:solidFill>
                  <a:schemeClr val="bg1"/>
                </a:solidFill>
              </a:rPr>
              <a:t>En vista de lo cual, leyendo, podréis comprender mi discernimiento del misterio de Cristo, </a:t>
            </a:r>
          </a:p>
          <a:p>
            <a:r>
              <a:rPr lang="es-ES" b="1" dirty="0" smtClean="0">
                <a:solidFill>
                  <a:schemeClr val="bg1"/>
                </a:solidFill>
              </a:rPr>
              <a:t>Efesios.5:10.</a:t>
            </a:r>
          </a:p>
          <a:p>
            <a:r>
              <a:rPr lang="es-ES" b="1" dirty="0" smtClean="0">
                <a:solidFill>
                  <a:schemeClr val="bg1"/>
                </a:solidFill>
              </a:rPr>
              <a:t>examinando qué es lo que agrada al Señor. </a:t>
            </a:r>
          </a:p>
          <a:p>
            <a:r>
              <a:rPr lang="es-ES" b="1" dirty="0" smtClean="0">
                <a:solidFill>
                  <a:schemeClr val="bg1"/>
                </a:solidFill>
              </a:rPr>
              <a:t>Efesios.5:17.</a:t>
            </a:r>
          </a:p>
          <a:p>
            <a:r>
              <a:rPr lang="es-ES" b="1" dirty="0" smtClean="0">
                <a:solidFill>
                  <a:schemeClr val="bg1"/>
                </a:solidFill>
              </a:rPr>
              <a:t>Así pues, no seáis necios, sino entended cuál es la voluntad del Señor. </a:t>
            </a:r>
          </a:p>
          <a:p>
            <a:r>
              <a:rPr lang="es-ES" b="1" dirty="0" smtClean="0">
                <a:solidFill>
                  <a:schemeClr val="bg1"/>
                </a:solidFill>
              </a:rPr>
              <a:t>Isaias.55:8-9.</a:t>
            </a:r>
          </a:p>
          <a:p>
            <a:r>
              <a:rPr lang="es-ES" b="1" dirty="0" smtClean="0">
                <a:solidFill>
                  <a:schemeClr val="bg1"/>
                </a:solidFill>
              </a:rPr>
              <a:t>Porque mis pensamientos no son vuestros pensamientos, ni vuestros caminos mis caminos--declara el SEÑOR. </a:t>
            </a:r>
          </a:p>
          <a:p>
            <a:r>
              <a:rPr lang="es-ES" b="1" dirty="0" smtClean="0">
                <a:solidFill>
                  <a:schemeClr val="bg1"/>
                </a:solidFill>
              </a:rPr>
              <a:t>Porque como los cielos son más altos que la tierra, así mis caminos son más altos que vuestros caminos, y mis pensamientos más que vuestros pensamientos. </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989" y="-297"/>
            <a:ext cx="3224011" cy="6858296"/>
          </a:xfrm>
          <a:prstGeom prst="rect">
            <a:avLst/>
          </a:prstGeom>
        </p:spPr>
      </p:pic>
    </p:spTree>
    <p:extLst>
      <p:ext uri="{BB962C8B-B14F-4D97-AF65-F5344CB8AC3E}">
        <p14:creationId xmlns:p14="http://schemas.microsoft.com/office/powerpoint/2010/main" val="337100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Scale>
                                      <p:cBhvr>
                                        <p:cTn id="5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6" end="6"/>
                                            </p:txEl>
                                          </p:spTgt>
                                        </p:tgtEl>
                                        <p:attrNameLst>
                                          <p:attrName>ppt_x</p:attrName>
                                          <p:attrName>ppt_y</p:attrName>
                                        </p:attrNameLst>
                                      </p:cBhvr>
                                    </p:animMotion>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Scale>
                                      <p:cBhvr>
                                        <p:cTn id="63"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xEl>
                                              <p:pRg st="7" end="7"/>
                                            </p:txEl>
                                          </p:spTgt>
                                        </p:tgtEl>
                                        <p:attrNameLst>
                                          <p:attrName>ppt_x</p:attrName>
                                          <p:attrName>ppt_y</p:attrName>
                                        </p:attrNameLst>
                                      </p:cBhvr>
                                    </p:animMotion>
                                    <p:animEffect transition="in" filter="fade">
                                      <p:cBhvr>
                                        <p:cTn id="65" dur="10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Scale>
                                      <p:cBhvr>
                                        <p:cTn id="70"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3">
                                            <p:txEl>
                                              <p:pRg st="8" end="8"/>
                                            </p:txEl>
                                          </p:spTgt>
                                        </p:tgtEl>
                                        <p:attrNameLst>
                                          <p:attrName>ppt_x</p:attrName>
                                          <p:attrName>ppt_y</p:attrName>
                                        </p:attrNameLst>
                                      </p:cBhvr>
                                    </p:animMotion>
                                    <p:animEffect transition="in" filter="fade">
                                      <p:cBhvr>
                                        <p:cTn id="7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593"/>
            <a:ext cx="5696218" cy="6858594"/>
          </a:xfrm>
        </p:spPr>
        <p:txBody>
          <a:bodyPr>
            <a:normAutofit lnSpcReduction="10000"/>
          </a:bodyPr>
          <a:lstStyle/>
          <a:p>
            <a:r>
              <a:rPr lang="es-ES" b="1" dirty="0" smtClean="0">
                <a:solidFill>
                  <a:schemeClr val="bg1"/>
                </a:solidFill>
              </a:rPr>
              <a:t>Si no es lo que Dios dice entonces no tenemos la mente de Dios.</a:t>
            </a:r>
          </a:p>
          <a:p>
            <a:r>
              <a:rPr lang="es-ES" b="1" dirty="0" smtClean="0">
                <a:solidFill>
                  <a:schemeClr val="bg1"/>
                </a:solidFill>
              </a:rPr>
              <a:t>No hagamos mandamientos de hombres. </a:t>
            </a:r>
          </a:p>
          <a:p>
            <a:r>
              <a:rPr lang="es-ES" b="1" dirty="0" smtClean="0">
                <a:solidFill>
                  <a:schemeClr val="bg1"/>
                </a:solidFill>
              </a:rPr>
              <a:t>Mateo.15:9.</a:t>
            </a:r>
          </a:p>
          <a:p>
            <a:r>
              <a:rPr lang="es-ES" b="1" dirty="0" smtClean="0">
                <a:solidFill>
                  <a:schemeClr val="bg1"/>
                </a:solidFill>
              </a:rPr>
              <a:t>"MAS EN VANO ME RINDEN CULTO, ENSEÑANDO COMO DOCTRINAS PRECEPTOS DE HOMBRES." </a:t>
            </a:r>
          </a:p>
          <a:p>
            <a:r>
              <a:rPr lang="es-ES" b="1" dirty="0" smtClean="0">
                <a:solidFill>
                  <a:schemeClr val="bg1"/>
                </a:solidFill>
              </a:rPr>
              <a:t>Hacer mandamientos de hombres es rendir culto vano a Dios, cuando hacemos mandamientos de hombres nuestra adoración es vana. </a:t>
            </a:r>
          </a:p>
          <a:p>
            <a:r>
              <a:rPr lang="es-ES" b="1" dirty="0" smtClean="0">
                <a:solidFill>
                  <a:schemeClr val="bg1"/>
                </a:solidFill>
              </a:rPr>
              <a:t>Dios no la acepta, para que Dios la acepte tenemos que hacer lo El manda no lo que mandan los hombres.</a:t>
            </a: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218" y="-594"/>
            <a:ext cx="3447782" cy="6858594"/>
          </a:xfrm>
          <a:prstGeom prst="rect">
            <a:avLst/>
          </a:prstGeom>
        </p:spPr>
      </p:pic>
    </p:spTree>
    <p:extLst>
      <p:ext uri="{BB962C8B-B14F-4D97-AF65-F5344CB8AC3E}">
        <p14:creationId xmlns:p14="http://schemas.microsoft.com/office/powerpoint/2010/main" val="787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97"/>
            <a:ext cx="9144000" cy="6858594"/>
          </a:xfrm>
          <a:prstGeom prst="rect">
            <a:avLst/>
          </a:prstGeom>
        </p:spPr>
      </p:pic>
      <p:sp>
        <p:nvSpPr>
          <p:cNvPr id="2" name="Título 1"/>
          <p:cNvSpPr>
            <a:spLocks noGrp="1"/>
          </p:cNvSpPr>
          <p:nvPr>
            <p:ph type="title"/>
          </p:nvPr>
        </p:nvSpPr>
        <p:spPr>
          <a:xfrm>
            <a:off x="0" y="2"/>
            <a:ext cx="9144000" cy="939859"/>
          </a:xfrm>
        </p:spPr>
        <p:txBody>
          <a:bodyPr/>
          <a:lstStyle/>
          <a:p>
            <a:pPr algn="ctr"/>
            <a:r>
              <a:rPr lang="es-ES" b="1" dirty="0" smtClean="0">
                <a:solidFill>
                  <a:schemeClr val="bg1"/>
                </a:solidFill>
              </a:rPr>
              <a:t>CONCLUSION:</a:t>
            </a:r>
            <a:endParaRPr lang="es-ES" b="1" dirty="0">
              <a:solidFill>
                <a:schemeClr val="bg1"/>
              </a:solidFill>
            </a:endParaRPr>
          </a:p>
        </p:txBody>
      </p:sp>
      <p:sp>
        <p:nvSpPr>
          <p:cNvPr id="3" name="Marcador de contenido 2"/>
          <p:cNvSpPr>
            <a:spLocks noGrp="1"/>
          </p:cNvSpPr>
          <p:nvPr>
            <p:ph idx="1"/>
          </p:nvPr>
        </p:nvSpPr>
        <p:spPr>
          <a:xfrm>
            <a:off x="0" y="940159"/>
            <a:ext cx="9144000" cy="5917841"/>
          </a:xfrm>
        </p:spPr>
        <p:txBody>
          <a:bodyPr>
            <a:normAutofit fontScale="85000" lnSpcReduction="20000"/>
          </a:bodyPr>
          <a:lstStyle/>
          <a:p>
            <a:r>
              <a:rPr lang="es-ES" b="1" dirty="0" smtClean="0">
                <a:solidFill>
                  <a:schemeClr val="bg1"/>
                </a:solidFill>
              </a:rPr>
              <a:t>No nos dejemos engañar por palabras suaves o lisonjeras, no nos dejemos llevar por lo que nos guste o por lo que amamos porque si no es lo que Dios dice de nada nos servirá haber hecho lo que nos gusta o amamos.</a:t>
            </a:r>
          </a:p>
          <a:p>
            <a:r>
              <a:rPr lang="es-ES" b="1" dirty="0" smtClean="0">
                <a:solidFill>
                  <a:schemeClr val="bg1"/>
                </a:solidFill>
              </a:rPr>
              <a:t>Debemos hacer lo que Dios nos dice en su palabra, no lo que nos guste, porque daremos cuenta a Dios.</a:t>
            </a:r>
          </a:p>
          <a:p>
            <a:r>
              <a:rPr lang="es-ES" b="1" dirty="0" smtClean="0">
                <a:solidFill>
                  <a:schemeClr val="bg1"/>
                </a:solidFill>
              </a:rPr>
              <a:t>Aceptemos la verdad de Dios no las mentiras de los hombres y engañadores.</a:t>
            </a:r>
          </a:p>
          <a:p>
            <a:r>
              <a:rPr lang="es-ES" b="1" dirty="0" smtClean="0">
                <a:solidFill>
                  <a:schemeClr val="bg1"/>
                </a:solidFill>
              </a:rPr>
              <a:t>Siempre vayamos a ver lo que Dios nos dice en su palabra y no lo que el hombre nos dice.</a:t>
            </a:r>
          </a:p>
          <a:p>
            <a:r>
              <a:rPr lang="es-ES" b="1" dirty="0" smtClean="0">
                <a:solidFill>
                  <a:schemeClr val="bg1"/>
                </a:solidFill>
              </a:rPr>
              <a:t>Porque sino vamos a perder nuestra alma, no confié su alma a ninguna persona, sino solo a Dios atraves de su palabra escrita.</a:t>
            </a:r>
          </a:p>
          <a:p>
            <a:r>
              <a:rPr lang="es-ES" b="1" dirty="0" smtClean="0">
                <a:solidFill>
                  <a:schemeClr val="bg1"/>
                </a:solidFill>
              </a:rPr>
              <a:t>Dios nos ha dejado todo para que le sirvamos como El, lo manda.</a:t>
            </a:r>
          </a:p>
          <a:p>
            <a:r>
              <a:rPr lang="es-ES" b="1" dirty="0" smtClean="0">
                <a:solidFill>
                  <a:schemeClr val="bg1"/>
                </a:solidFill>
              </a:rPr>
              <a:t>II Pedro.1:3.</a:t>
            </a:r>
          </a:p>
          <a:p>
            <a:r>
              <a:rPr lang="es-ES" b="1" dirty="0" smtClean="0">
                <a:solidFill>
                  <a:schemeClr val="bg1"/>
                </a:solidFill>
              </a:rPr>
              <a:t>Pues su divino poder nos ha concedido todo cuanto concierne a la vida y a la piedad, mediante el verdadero conocimiento de aquel que nos llamó por su gloria y excelencia, </a:t>
            </a:r>
          </a:p>
        </p:txBody>
      </p:sp>
    </p:spTree>
    <p:extLst>
      <p:ext uri="{BB962C8B-B14F-4D97-AF65-F5344CB8AC3E}">
        <p14:creationId xmlns:p14="http://schemas.microsoft.com/office/powerpoint/2010/main" val="21546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Scale>
                                      <p:cBhvr>
                                        <p:cTn id="16"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0" end="0"/>
                                            </p:txEl>
                                          </p:spTgt>
                                        </p:tgtEl>
                                        <p:attrNameLst>
                                          <p:attrName>ppt_x</p:attrName>
                                          <p:attrName>ppt_y</p:attrName>
                                        </p:attrNameLst>
                                      </p:cBhvr>
                                    </p:animMotion>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Scale>
                                      <p:cBhvr>
                                        <p:cTn id="2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1" end="1"/>
                                            </p:txEl>
                                          </p:spTgt>
                                        </p:tgtEl>
                                        <p:attrNameLst>
                                          <p:attrName>ppt_x</p:attrName>
                                          <p:attrName>ppt_y</p:attrName>
                                        </p:attrNameLst>
                                      </p:cBhvr>
                                    </p:animMotion>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Scale>
                                      <p:cBhvr>
                                        <p:cTn id="3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2" end="2"/>
                                            </p:txEl>
                                          </p:spTgt>
                                        </p:tgtEl>
                                        <p:attrNameLst>
                                          <p:attrName>ppt_x</p:attrName>
                                          <p:attrName>ppt_y</p:attrName>
                                        </p:attrNameLst>
                                      </p:cBhvr>
                                    </p:animMotion>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Scale>
                                      <p:cBhvr>
                                        <p:cTn id="3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3" end="3"/>
                                            </p:txEl>
                                          </p:spTgt>
                                        </p:tgtEl>
                                        <p:attrNameLst>
                                          <p:attrName>ppt_x</p:attrName>
                                          <p:attrName>ppt_y</p:attrName>
                                        </p:attrNameLst>
                                      </p:cBhvr>
                                    </p:animMotion>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Scale>
                                      <p:cBhvr>
                                        <p:cTn id="4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
                                            <p:txEl>
                                              <p:pRg st="4" end="4"/>
                                            </p:txEl>
                                          </p:spTgt>
                                        </p:tgtEl>
                                        <p:attrNameLst>
                                          <p:attrName>ppt_x</p:attrName>
                                          <p:attrName>ppt_y</p:attrName>
                                        </p:attrNameLst>
                                      </p:cBhvr>
                                    </p:animMotion>
                                    <p:animEffect transition="in" filter="fade">
                                      <p:cBhvr>
                                        <p:cTn id="46" dur="1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2"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Scale>
                                      <p:cBhvr>
                                        <p:cTn id="51"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
                                            <p:txEl>
                                              <p:pRg st="5" end="5"/>
                                            </p:txEl>
                                          </p:spTgt>
                                        </p:tgtEl>
                                        <p:attrNameLst>
                                          <p:attrName>ppt_x</p:attrName>
                                          <p:attrName>ppt_y</p:attrName>
                                        </p:attrNameLst>
                                      </p:cBhvr>
                                    </p:animMotion>
                                    <p:animEffect transition="in" filter="fade">
                                      <p:cBhvr>
                                        <p:cTn id="53" dur="1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Scale>
                                      <p:cBhvr>
                                        <p:cTn id="58"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3">
                                            <p:txEl>
                                              <p:pRg st="6" end="6"/>
                                            </p:txEl>
                                          </p:spTgt>
                                        </p:tgtEl>
                                        <p:attrNameLst>
                                          <p:attrName>ppt_x</p:attrName>
                                          <p:attrName>ppt_y</p:attrName>
                                        </p:attrNameLst>
                                      </p:cBhvr>
                                    </p:animMotion>
                                    <p:animEffect transition="in" filter="fade">
                                      <p:cBhvr>
                                        <p:cTn id="60" dur="10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2"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Scale>
                                      <p:cBhvr>
                                        <p:cTn id="65"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3">
                                            <p:txEl>
                                              <p:pRg st="7" end="7"/>
                                            </p:txEl>
                                          </p:spTgt>
                                        </p:tgtEl>
                                        <p:attrNameLst>
                                          <p:attrName>ppt_x</p:attrName>
                                          <p:attrName>ppt_y</p:attrName>
                                        </p:attrNameLst>
                                      </p:cBhvr>
                                    </p:animMotion>
                                    <p:animEffect transition="in" filter="fade">
                                      <p:cBhvr>
                                        <p:cTn id="6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97"/>
            <a:ext cx="9144000" cy="6858594"/>
          </a:xfrm>
          <a:prstGeom prst="rect">
            <a:avLst/>
          </a:prstGeom>
        </p:spPr>
      </p:pic>
      <p:sp>
        <p:nvSpPr>
          <p:cNvPr id="2" name="Título 1"/>
          <p:cNvSpPr>
            <a:spLocks noGrp="1"/>
          </p:cNvSpPr>
          <p:nvPr>
            <p:ph type="title"/>
          </p:nvPr>
        </p:nvSpPr>
        <p:spPr>
          <a:xfrm>
            <a:off x="0" y="17396"/>
            <a:ext cx="9144000" cy="1325563"/>
          </a:xfrm>
        </p:spPr>
        <p:txBody>
          <a:bodyPr/>
          <a:lstStyle/>
          <a:p>
            <a:pPr algn="ctr"/>
            <a:r>
              <a:rPr lang="es-ES" b="1" dirty="0" smtClean="0">
                <a:solidFill>
                  <a:schemeClr val="bg1"/>
                </a:solidFill>
              </a:rPr>
              <a:t>LAMENTABLEMENTE ASI LE GUSTA A LA GENTE.</a:t>
            </a:r>
            <a:endParaRPr lang="es-ES" b="1" dirty="0">
              <a:solidFill>
                <a:schemeClr val="bg1"/>
              </a:solidFill>
            </a:endParaRPr>
          </a:p>
        </p:txBody>
      </p:sp>
      <p:sp>
        <p:nvSpPr>
          <p:cNvPr id="3" name="Marcador de contenido 2"/>
          <p:cNvSpPr>
            <a:spLocks noGrp="1"/>
          </p:cNvSpPr>
          <p:nvPr>
            <p:ph idx="1"/>
          </p:nvPr>
        </p:nvSpPr>
        <p:spPr>
          <a:xfrm>
            <a:off x="0" y="1465017"/>
            <a:ext cx="5840028" cy="5392983"/>
          </a:xfrm>
        </p:spPr>
        <p:txBody>
          <a:bodyPr>
            <a:normAutofit fontScale="92500" lnSpcReduction="10000"/>
          </a:bodyPr>
          <a:lstStyle/>
          <a:p>
            <a:r>
              <a:rPr lang="es-ES" b="1" dirty="0" smtClean="0">
                <a:solidFill>
                  <a:schemeClr val="bg1"/>
                </a:solidFill>
              </a:rPr>
              <a:t>Lamentablemente a la gente no le gusta escuchar la verdad, le gusta oír cosas agradables halagadoras, palabras suaves bonitas, pero no les gusta oír la verdad, le gustan que le mientan. El pueblo siempre cayó en este pecado.</a:t>
            </a:r>
          </a:p>
          <a:p>
            <a:r>
              <a:rPr lang="es-ES" b="1" dirty="0" smtClean="0">
                <a:solidFill>
                  <a:schemeClr val="bg1"/>
                </a:solidFill>
              </a:rPr>
              <a:t>El pueblo confiaba en palabras engañadoras. </a:t>
            </a:r>
          </a:p>
          <a:p>
            <a:r>
              <a:rPr lang="es-ES" b="1" dirty="0" smtClean="0">
                <a:solidFill>
                  <a:schemeClr val="bg1"/>
                </a:solidFill>
              </a:rPr>
              <a:t>Jeremias.7:8.</a:t>
            </a:r>
          </a:p>
          <a:p>
            <a:r>
              <a:rPr lang="es-ES" b="1" dirty="0" smtClean="0">
                <a:solidFill>
                  <a:schemeClr val="bg1"/>
                </a:solidFill>
              </a:rPr>
              <a:t>He aquí, vosotros confiáis en palabras engañosas que no aprovechan,  </a:t>
            </a:r>
          </a:p>
          <a:p>
            <a:r>
              <a:rPr lang="es-ES" b="1" dirty="0" smtClean="0">
                <a:solidFill>
                  <a:schemeClr val="bg1"/>
                </a:solidFill>
              </a:rPr>
              <a:t>Y así hacían muchos males como robar, matar, cometer adulterio jurar falsamente, sacrificar a Baal.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028" y="1360650"/>
            <a:ext cx="3303972" cy="5497349"/>
          </a:xfrm>
          <a:prstGeom prst="rect">
            <a:avLst/>
          </a:prstGeom>
        </p:spPr>
      </p:pic>
    </p:spTree>
    <p:extLst>
      <p:ext uri="{BB962C8B-B14F-4D97-AF65-F5344CB8AC3E}">
        <p14:creationId xmlns:p14="http://schemas.microsoft.com/office/powerpoint/2010/main" val="371389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Scale>
                                      <p:cBhvr>
                                        <p:cTn id="2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0" end="0"/>
                                            </p:txEl>
                                          </p:spTgt>
                                        </p:tgtEl>
                                        <p:attrNameLst>
                                          <p:attrName>ppt_x</p:attrName>
                                          <p:attrName>ppt_y</p:attrName>
                                        </p:attrNameLst>
                                      </p:cBhvr>
                                    </p:animMotion>
                                    <p:animEffect transition="in" filter="fade">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Scale>
                                      <p:cBhvr>
                                        <p:cTn id="30"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1" end="1"/>
                                            </p:txEl>
                                          </p:spTgt>
                                        </p:tgtEl>
                                        <p:attrNameLst>
                                          <p:attrName>ppt_x</p:attrName>
                                          <p:attrName>ppt_y</p:attrName>
                                        </p:attrNameLst>
                                      </p:cBhvr>
                                    </p:animMotion>
                                    <p:animEffect transition="in" filter="fade">
                                      <p:cBhvr>
                                        <p:cTn id="32" dur="1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Scale>
                                      <p:cBhvr>
                                        <p:cTn id="3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2" end="2"/>
                                            </p:txEl>
                                          </p:spTgt>
                                        </p:tgtEl>
                                        <p:attrNameLst>
                                          <p:attrName>ppt_x</p:attrName>
                                          <p:attrName>ppt_y</p:attrName>
                                        </p:attrNameLst>
                                      </p:cBhvr>
                                    </p:animMotion>
                                    <p:animEffect transition="in" filter="fade">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Scale>
                                      <p:cBhvr>
                                        <p:cTn id="44"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
                                            <p:txEl>
                                              <p:pRg st="3" end="3"/>
                                            </p:txEl>
                                          </p:spTgt>
                                        </p:tgtEl>
                                        <p:attrNameLst>
                                          <p:attrName>ppt_x</p:attrName>
                                          <p:attrName>ppt_y</p:attrName>
                                        </p:attrNameLst>
                                      </p:cBhvr>
                                    </p:animMotion>
                                    <p:animEffect transition="in" filter="fade">
                                      <p:cBhvr>
                                        <p:cTn id="46" dur="10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2"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Scale>
                                      <p:cBhvr>
                                        <p:cTn id="5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
                                            <p:txEl>
                                              <p:pRg st="4" end="4"/>
                                            </p:txEl>
                                          </p:spTgt>
                                        </p:tgtEl>
                                        <p:attrNameLst>
                                          <p:attrName>ppt_x</p:attrName>
                                          <p:attrName>ppt_y</p:attrName>
                                        </p:attrNameLst>
                                      </p:cBhvr>
                                    </p:animMotion>
                                    <p:animEffect transition="in" filter="fade">
                                      <p:cBhvr>
                                        <p:cTn id="5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5447764"/>
            <a:ext cx="9144002" cy="1410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t>DIOS NOS BENDIGA A TODOS.</a:t>
            </a:r>
            <a:endParaRPr lang="es-ES" sz="5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5447762"/>
          </a:xfrm>
          <a:prstGeom prst="rect">
            <a:avLst/>
          </a:prstGeom>
        </p:spPr>
      </p:pic>
    </p:spTree>
    <p:extLst>
      <p:ext uri="{BB962C8B-B14F-4D97-AF65-F5344CB8AC3E}">
        <p14:creationId xmlns:p14="http://schemas.microsoft.com/office/powerpoint/2010/main" val="303087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set>
                                      <p:cBhvr>
                                        <p:cTn id="14" dur="455" fill="hold">
                                          <p:stCondLst>
                                            <p:cond delay="0"/>
                                          </p:stCondLst>
                                        </p:cTn>
                                        <p:tgtEl>
                                          <p:spTgt spid="2"/>
                                        </p:tgtEl>
                                        <p:attrNameLst>
                                          <p:attrName>style.rotation</p:attrName>
                                        </p:attrNameLst>
                                      </p:cBhvr>
                                      <p:to>
                                        <p:strVal val="-45.0"/>
                                      </p:to>
                                    </p:set>
                                    <p:anim calcmode="lin" valueType="num">
                                      <p:cBhvr>
                                        <p:cTn id="15"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22583"/>
            <a:ext cx="5829434" cy="6835417"/>
          </a:xfrm>
        </p:spPr>
        <p:txBody>
          <a:bodyPr>
            <a:normAutofit fontScale="92500"/>
          </a:bodyPr>
          <a:lstStyle/>
          <a:p>
            <a:r>
              <a:rPr lang="es-ES" b="1" dirty="0" smtClean="0">
                <a:solidFill>
                  <a:schemeClr val="bg1"/>
                </a:solidFill>
              </a:rPr>
              <a:t>Jeremias.7:9.</a:t>
            </a:r>
          </a:p>
          <a:p>
            <a:r>
              <a:rPr lang="es-ES" b="1" dirty="0" smtClean="0">
                <a:solidFill>
                  <a:schemeClr val="bg1"/>
                </a:solidFill>
              </a:rPr>
              <a:t>para robar, matar, cometer adulterio, jurar falsamente, ofrecer sacrificios a Baal y andar en pos de otros dioses que no habíais conocido. </a:t>
            </a:r>
          </a:p>
          <a:p>
            <a:r>
              <a:rPr lang="es-ES" b="1" dirty="0" smtClean="0">
                <a:solidFill>
                  <a:schemeClr val="bg1"/>
                </a:solidFill>
              </a:rPr>
              <a:t>Pero lo lamentable es que pensaban que estaban salvos. </a:t>
            </a:r>
          </a:p>
          <a:p>
            <a:r>
              <a:rPr lang="es-ES" b="1" dirty="0" smtClean="0">
                <a:solidFill>
                  <a:schemeClr val="bg1"/>
                </a:solidFill>
              </a:rPr>
              <a:t>Jeremias.7:10.</a:t>
            </a:r>
          </a:p>
          <a:p>
            <a:r>
              <a:rPr lang="es-ES" b="1" dirty="0" smtClean="0">
                <a:solidFill>
                  <a:schemeClr val="bg1"/>
                </a:solidFill>
              </a:rPr>
              <a:t>¿Vendréis luego y os pondréis delante de mí en esta casa, que es llamada por mi nombre, y diréis: "Ya estamos salvos"; para luego seguir haciendo todas estas abominaciones?  </a:t>
            </a:r>
          </a:p>
          <a:p>
            <a:r>
              <a:rPr lang="es-ES" b="1" dirty="0" smtClean="0">
                <a:solidFill>
                  <a:schemeClr val="bg1"/>
                </a:solidFill>
              </a:rPr>
              <a:t>Cometían muchos males, y pensaban que ir a la casa de Dios ya así estaban salvos engañándose ellos mismo, pero ellos pensaban que estaban bien.</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434" y="-592"/>
            <a:ext cx="3314566" cy="333375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838" y="3333454"/>
            <a:ext cx="3314162" cy="3524547"/>
          </a:xfrm>
          <a:prstGeom prst="rect">
            <a:avLst/>
          </a:prstGeom>
        </p:spPr>
      </p:pic>
    </p:spTree>
    <p:extLst>
      <p:ext uri="{BB962C8B-B14F-4D97-AF65-F5344CB8AC3E}">
        <p14:creationId xmlns:p14="http://schemas.microsoft.com/office/powerpoint/2010/main" val="32226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Scale>
                                      <p:cBhvr>
                                        <p:cTn id="56"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5" end="5"/>
                                            </p:txEl>
                                          </p:spTgt>
                                        </p:tgtEl>
                                        <p:attrNameLst>
                                          <p:attrName>ppt_x</p:attrName>
                                          <p:attrName>ppt_y</p:attrName>
                                        </p:attrNameLst>
                                      </p:cBhvr>
                                    </p:animMotion>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465972" cy="6858594"/>
          </a:xfrm>
          <a:prstGeom prst="rect">
            <a:avLst/>
          </a:prstGeom>
        </p:spPr>
      </p:pic>
      <p:sp>
        <p:nvSpPr>
          <p:cNvPr id="3" name="Marcador de contenido 2"/>
          <p:cNvSpPr>
            <a:spLocks noGrp="1"/>
          </p:cNvSpPr>
          <p:nvPr>
            <p:ph idx="1"/>
          </p:nvPr>
        </p:nvSpPr>
        <p:spPr>
          <a:xfrm>
            <a:off x="0" y="1"/>
            <a:ext cx="5911401" cy="6858000"/>
          </a:xfrm>
        </p:spPr>
        <p:txBody>
          <a:bodyPr>
            <a:normAutofit fontScale="92500" lnSpcReduction="20000"/>
          </a:bodyPr>
          <a:lstStyle/>
          <a:p>
            <a:r>
              <a:rPr lang="es-ES" b="1" dirty="0" smtClean="0">
                <a:solidFill>
                  <a:schemeClr val="bg1"/>
                </a:solidFill>
              </a:rPr>
              <a:t>Hacían muchas cosas abominables porque eso es lo que amaban. </a:t>
            </a:r>
          </a:p>
          <a:p>
            <a:r>
              <a:rPr lang="es-ES" b="1" dirty="0" smtClean="0">
                <a:solidFill>
                  <a:schemeClr val="bg1"/>
                </a:solidFill>
              </a:rPr>
              <a:t>Oseas.9:1, 10.</a:t>
            </a:r>
          </a:p>
          <a:p>
            <a:r>
              <a:rPr lang="es-ES" b="1" dirty="0" smtClean="0">
                <a:solidFill>
                  <a:schemeClr val="bg1"/>
                </a:solidFill>
              </a:rPr>
              <a:t>No te alegres, Israel, con gran júbilo como las naciones, porque te has prostituido, abandonando a tu Dios; has amado el salario de ramera sobre todas las eras de grano. </a:t>
            </a:r>
          </a:p>
          <a:p>
            <a:r>
              <a:rPr lang="es-ES" b="1" dirty="0" smtClean="0">
                <a:solidFill>
                  <a:schemeClr val="bg1"/>
                </a:solidFill>
              </a:rPr>
              <a:t>V.10.</a:t>
            </a:r>
          </a:p>
          <a:p>
            <a:r>
              <a:rPr lang="es-ES" b="1" dirty="0" smtClean="0">
                <a:solidFill>
                  <a:schemeClr val="bg1"/>
                </a:solidFill>
              </a:rPr>
              <a:t>Como uvas en el desierto hallé a Israel; como las primicias de la higuera en su primera cosecha vi a vuestros padres. Pero fueron a Baal-peor y se consagraron a la vergüenza, y se hicieron tan abominables como lo que amaban. </a:t>
            </a:r>
          </a:p>
          <a:p>
            <a:r>
              <a:rPr lang="es-ES" b="1" dirty="0" smtClean="0">
                <a:solidFill>
                  <a:schemeClr val="bg1"/>
                </a:solidFill>
              </a:rPr>
              <a:t>¿Pero porque lo hacían? </a:t>
            </a:r>
          </a:p>
          <a:p>
            <a:r>
              <a:rPr lang="es-ES" b="1" dirty="0">
                <a:solidFill>
                  <a:schemeClr val="bg1"/>
                </a:solidFill>
              </a:rPr>
              <a:t>P</a:t>
            </a:r>
            <a:r>
              <a:rPr lang="es-ES" b="1" dirty="0" smtClean="0">
                <a:solidFill>
                  <a:schemeClr val="bg1"/>
                </a:solidFill>
              </a:rPr>
              <a:t>orque eso es lo que amaban, no pensaron si eso agradaba a Dios o no, solo pensaron en lo que ellos amaban.</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402" y="-297"/>
            <a:ext cx="3554569" cy="6858296"/>
          </a:xfrm>
          <a:prstGeom prst="rect">
            <a:avLst/>
          </a:prstGeom>
        </p:spPr>
      </p:pic>
    </p:spTree>
    <p:extLst>
      <p:ext uri="{BB962C8B-B14F-4D97-AF65-F5344CB8AC3E}">
        <p14:creationId xmlns:p14="http://schemas.microsoft.com/office/powerpoint/2010/main" val="422750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Scale>
                                      <p:cBhvr>
                                        <p:cTn id="5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6" end="6"/>
                                            </p:txEl>
                                          </p:spTgt>
                                        </p:tgtEl>
                                        <p:attrNameLst>
                                          <p:attrName>ppt_x</p:attrName>
                                          <p:attrName>ppt_y</p:attrName>
                                        </p:attrNameLst>
                                      </p:cBhvr>
                                    </p:animMotion>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297"/>
            <a:ext cx="5950039" cy="6858297"/>
          </a:xfrm>
        </p:spPr>
        <p:txBody>
          <a:bodyPr>
            <a:normAutofit fontScale="92500" lnSpcReduction="20000"/>
          </a:bodyPr>
          <a:lstStyle/>
          <a:p>
            <a:r>
              <a:rPr lang="es-ES" b="1" dirty="0" smtClean="0">
                <a:solidFill>
                  <a:schemeClr val="bg1"/>
                </a:solidFill>
              </a:rPr>
              <a:t>Lamentablemente muchas personas religiosas están iguales hoy en día, hacen lo que ellos aman lo que a ellos les gusta no lo que Dios les dice en su palabra. </a:t>
            </a:r>
          </a:p>
          <a:p>
            <a:r>
              <a:rPr lang="es-ES" b="1" dirty="0" smtClean="0">
                <a:solidFill>
                  <a:schemeClr val="bg1"/>
                </a:solidFill>
              </a:rPr>
              <a:t>Dios manda a cantar. </a:t>
            </a:r>
          </a:p>
          <a:p>
            <a:r>
              <a:rPr lang="es-ES" b="1" dirty="0" smtClean="0">
                <a:solidFill>
                  <a:schemeClr val="bg1"/>
                </a:solidFill>
              </a:rPr>
              <a:t>Efesios.5:19.</a:t>
            </a:r>
          </a:p>
          <a:p>
            <a:r>
              <a:rPr lang="es-ES" b="1" dirty="0" smtClean="0">
                <a:solidFill>
                  <a:schemeClr val="bg1"/>
                </a:solidFill>
              </a:rPr>
              <a:t>hablando entre vosotros con salmos, himnos y cantos espirituales, cantando y alabando con vuestro corazón al Señor;  </a:t>
            </a:r>
          </a:p>
          <a:p>
            <a:r>
              <a:rPr lang="es-ES" b="1" dirty="0" smtClean="0">
                <a:solidFill>
                  <a:schemeClr val="bg1"/>
                </a:solidFill>
              </a:rPr>
              <a:t>Hebreos.13:15.</a:t>
            </a:r>
          </a:p>
          <a:p>
            <a:r>
              <a:rPr lang="es-ES" b="1" dirty="0" smtClean="0">
                <a:solidFill>
                  <a:schemeClr val="bg1"/>
                </a:solidFill>
              </a:rPr>
              <a:t>Por tanto, ofrezcamos continuamente mediante El, sacrificio de alabanza a Dios, es decir, el fruto de labios que confiesan su nombre.  </a:t>
            </a:r>
          </a:p>
          <a:p>
            <a:r>
              <a:rPr lang="es-ES" b="1" dirty="0" smtClean="0">
                <a:solidFill>
                  <a:schemeClr val="bg1"/>
                </a:solidFill>
              </a:rPr>
              <a:t>Pero como a ellos les gusta el instrumento musical entonces ellos adoran con instrumentos musicales, pero no es lo que Dios manda sino lo que a ellos les gusta.</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634" y="22583"/>
            <a:ext cx="3031366" cy="6835417"/>
          </a:xfrm>
          <a:prstGeom prst="rect">
            <a:avLst/>
          </a:prstGeom>
        </p:spPr>
      </p:pic>
    </p:spTree>
    <p:extLst>
      <p:ext uri="{BB962C8B-B14F-4D97-AF65-F5344CB8AC3E}">
        <p14:creationId xmlns:p14="http://schemas.microsoft.com/office/powerpoint/2010/main" val="39021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Scale>
                                      <p:cBhvr>
                                        <p:cTn id="5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6" end="6"/>
                                            </p:txEl>
                                          </p:spTgt>
                                        </p:tgtEl>
                                        <p:attrNameLst>
                                          <p:attrName>ppt_x</p:attrName>
                                          <p:attrName>ppt_y</p:attrName>
                                        </p:attrNameLst>
                                      </p:cBhvr>
                                    </p:animMotion>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337184" cy="6858594"/>
          </a:xfrm>
          <a:prstGeom prst="rect">
            <a:avLst/>
          </a:prstGeom>
        </p:spPr>
      </p:pic>
      <p:sp>
        <p:nvSpPr>
          <p:cNvPr id="3" name="Marcador de contenido 2"/>
          <p:cNvSpPr>
            <a:spLocks noGrp="1"/>
          </p:cNvSpPr>
          <p:nvPr>
            <p:ph idx="1"/>
          </p:nvPr>
        </p:nvSpPr>
        <p:spPr>
          <a:xfrm>
            <a:off x="0" y="1"/>
            <a:ext cx="5696488" cy="6858000"/>
          </a:xfrm>
        </p:spPr>
        <p:txBody>
          <a:bodyPr>
            <a:normAutofit fontScale="92500" lnSpcReduction="20000"/>
          </a:bodyPr>
          <a:lstStyle/>
          <a:p>
            <a:r>
              <a:rPr lang="es-ES" b="1" dirty="0" smtClean="0">
                <a:solidFill>
                  <a:schemeClr val="bg1"/>
                </a:solidFill>
              </a:rPr>
              <a:t>Naamán pensaba tenía una idea en su mente. </a:t>
            </a:r>
          </a:p>
          <a:p>
            <a:r>
              <a:rPr lang="es-ES" b="1" dirty="0" smtClean="0">
                <a:solidFill>
                  <a:schemeClr val="bg1"/>
                </a:solidFill>
              </a:rPr>
              <a:t>II Reyes.5:11.</a:t>
            </a:r>
          </a:p>
          <a:p>
            <a:r>
              <a:rPr lang="es-ES" b="1" dirty="0" smtClean="0">
                <a:solidFill>
                  <a:schemeClr val="bg1"/>
                </a:solidFill>
              </a:rPr>
              <a:t>Pero Naamán se enojó, y se iba diciendo: He aquí, yo pensé: "Seguramente él vendrá a mí, y se detendrá e invocará el nombre del SEÑOR su Dios, moverá su mano sobre la parte enferma y curará la lepra."  </a:t>
            </a:r>
          </a:p>
          <a:p>
            <a:r>
              <a:rPr lang="es-ES" b="1" dirty="0" smtClean="0">
                <a:solidFill>
                  <a:schemeClr val="bg1"/>
                </a:solidFill>
              </a:rPr>
              <a:t>El quería oír lo que Él pensaba y cuando el profeta le dijo otra cosa que El no tenía pensado se enojo. </a:t>
            </a:r>
          </a:p>
          <a:p>
            <a:r>
              <a:rPr lang="es-ES" b="1" dirty="0" smtClean="0">
                <a:solidFill>
                  <a:schemeClr val="bg1"/>
                </a:solidFill>
              </a:rPr>
              <a:t>Lamentablemente muchas personas tienen la misma mentalidad que tenia Naamán, quieren escuchar lo que ellos piensan y no lo que Dios manda. </a:t>
            </a:r>
          </a:p>
          <a:p>
            <a:r>
              <a:rPr lang="es-ES" b="1" dirty="0" smtClean="0">
                <a:solidFill>
                  <a:schemeClr val="bg1"/>
                </a:solidFill>
              </a:rPr>
              <a:t>Naamán tuvo que cambiar de mentalidad para poder ser sano, igualmente si la gente no cambia de mentalidad no podrá salvarse.</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488" y="-297"/>
            <a:ext cx="3640696" cy="6858296"/>
          </a:xfrm>
          <a:prstGeom prst="rect">
            <a:avLst/>
          </a:prstGeom>
        </p:spPr>
      </p:pic>
    </p:spTree>
    <p:extLst>
      <p:ext uri="{BB962C8B-B14F-4D97-AF65-F5344CB8AC3E}">
        <p14:creationId xmlns:p14="http://schemas.microsoft.com/office/powerpoint/2010/main" val="32387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297"/>
            <a:ext cx="5975797" cy="6858297"/>
          </a:xfrm>
        </p:spPr>
        <p:txBody>
          <a:bodyPr>
            <a:normAutofit fontScale="92500" lnSpcReduction="20000"/>
          </a:bodyPr>
          <a:lstStyle/>
          <a:p>
            <a:r>
              <a:rPr lang="es-ES" b="1" dirty="0" smtClean="0">
                <a:solidFill>
                  <a:schemeClr val="bg1"/>
                </a:solidFill>
              </a:rPr>
              <a:t>Como </a:t>
            </a:r>
            <a:r>
              <a:rPr lang="es-ES" b="1" dirty="0" err="1" smtClean="0">
                <a:solidFill>
                  <a:schemeClr val="bg1"/>
                </a:solidFill>
              </a:rPr>
              <a:t>Acab</a:t>
            </a:r>
            <a:r>
              <a:rPr lang="es-ES" b="1" dirty="0" smtClean="0">
                <a:solidFill>
                  <a:schemeClr val="bg1"/>
                </a:solidFill>
              </a:rPr>
              <a:t> odiaba a </a:t>
            </a:r>
            <a:r>
              <a:rPr lang="es-ES" b="1" dirty="0" err="1" smtClean="0">
                <a:solidFill>
                  <a:schemeClr val="bg1"/>
                </a:solidFill>
              </a:rPr>
              <a:t>Micaías</a:t>
            </a:r>
            <a:r>
              <a:rPr lang="es-ES" b="1" dirty="0" smtClean="0">
                <a:solidFill>
                  <a:schemeClr val="bg1"/>
                </a:solidFill>
              </a:rPr>
              <a:t> porque El profeta no le profetizaba lo que El Rey quería oír. </a:t>
            </a:r>
          </a:p>
          <a:p>
            <a:r>
              <a:rPr lang="es-ES" b="1" dirty="0" smtClean="0">
                <a:solidFill>
                  <a:schemeClr val="bg1"/>
                </a:solidFill>
              </a:rPr>
              <a:t>II Cronicas.18:7. </a:t>
            </a:r>
          </a:p>
          <a:p>
            <a:r>
              <a:rPr lang="es-ES" b="1" dirty="0" smtClean="0">
                <a:solidFill>
                  <a:schemeClr val="bg1"/>
                </a:solidFill>
              </a:rPr>
              <a:t>Y el rey de Israel dijo a Josafat: Todavía queda un hombre por medio de quien podemos consultar al SEÑOR, pero lo aborrezco, porque nunca profetiza lo bueno en cuanto a mí, sino siempre lo malo. Es </a:t>
            </a:r>
            <a:r>
              <a:rPr lang="es-ES" b="1" dirty="0" err="1" smtClean="0">
                <a:solidFill>
                  <a:schemeClr val="bg1"/>
                </a:solidFill>
              </a:rPr>
              <a:t>Micaías</a:t>
            </a:r>
            <a:r>
              <a:rPr lang="es-ES" b="1" dirty="0" smtClean="0">
                <a:solidFill>
                  <a:schemeClr val="bg1"/>
                </a:solidFill>
              </a:rPr>
              <a:t>, hijo de </a:t>
            </a:r>
            <a:r>
              <a:rPr lang="es-ES" b="1" dirty="0" err="1" smtClean="0">
                <a:solidFill>
                  <a:schemeClr val="bg1"/>
                </a:solidFill>
              </a:rPr>
              <a:t>Imla</a:t>
            </a:r>
            <a:r>
              <a:rPr lang="es-ES" b="1" dirty="0" smtClean="0">
                <a:solidFill>
                  <a:schemeClr val="bg1"/>
                </a:solidFill>
              </a:rPr>
              <a:t>. Pero Josafat dijo: No hable el rey así. </a:t>
            </a:r>
          </a:p>
          <a:p>
            <a:r>
              <a:rPr lang="es-ES" b="1" dirty="0" smtClean="0">
                <a:solidFill>
                  <a:schemeClr val="bg1"/>
                </a:solidFill>
              </a:rPr>
              <a:t>Este rey solo quería oír lo que Él quería, no quería oír la verdad, por eso tenía profetas que siempre le decían lo que El deseaba oír. </a:t>
            </a:r>
          </a:p>
          <a:p>
            <a:r>
              <a:rPr lang="es-ES" b="1" dirty="0" smtClean="0">
                <a:solidFill>
                  <a:schemeClr val="bg1"/>
                </a:solidFill>
              </a:rPr>
              <a:t>II Cronicas.18:5. </a:t>
            </a:r>
          </a:p>
          <a:p>
            <a:r>
              <a:rPr lang="es-ES" b="1" dirty="0" smtClean="0">
                <a:solidFill>
                  <a:schemeClr val="bg1"/>
                </a:solidFill>
              </a:rPr>
              <a:t> Entonces el rey de Israel reunió a los profetas, cuatrocientos hombres, y les dijo: ¿Iremos a pelear contra </a:t>
            </a:r>
            <a:r>
              <a:rPr lang="es-ES" b="1" dirty="0" err="1" smtClean="0">
                <a:solidFill>
                  <a:schemeClr val="bg1"/>
                </a:solidFill>
              </a:rPr>
              <a:t>Ramot</a:t>
            </a:r>
            <a:r>
              <a:rPr lang="es-ES" b="1" dirty="0" smtClean="0">
                <a:solidFill>
                  <a:schemeClr val="bg1"/>
                </a:solidFill>
              </a:rPr>
              <a:t> de Galaad, o debo desistir? Y ellos dijeron: Sube, porque Dios la entregará en mano del rey.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889" y="22583"/>
            <a:ext cx="3066111" cy="6835417"/>
          </a:xfrm>
          <a:prstGeom prst="rect">
            <a:avLst/>
          </a:prstGeom>
        </p:spPr>
      </p:pic>
    </p:spTree>
    <p:extLst>
      <p:ext uri="{BB962C8B-B14F-4D97-AF65-F5344CB8AC3E}">
        <p14:creationId xmlns:p14="http://schemas.microsoft.com/office/powerpoint/2010/main" val="40095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297"/>
            <a:ext cx="5675290" cy="6858297"/>
          </a:xfrm>
        </p:spPr>
        <p:txBody>
          <a:bodyPr>
            <a:normAutofit fontScale="92500" lnSpcReduction="20000"/>
          </a:bodyPr>
          <a:lstStyle/>
          <a:p>
            <a:r>
              <a:rPr lang="es-ES" b="1" dirty="0" smtClean="0">
                <a:solidFill>
                  <a:schemeClr val="bg1"/>
                </a:solidFill>
              </a:rPr>
              <a:t>Lamentablemente la gente no quiere oír la verdad no quiere oír lo contrario de lo que ellos piensan creen o hacen.</a:t>
            </a:r>
          </a:p>
          <a:p>
            <a:r>
              <a:rPr lang="es-ES" b="1" dirty="0" smtClean="0">
                <a:solidFill>
                  <a:schemeClr val="bg1"/>
                </a:solidFill>
              </a:rPr>
              <a:t>El pueblo no quería escuchar la verdad. </a:t>
            </a:r>
          </a:p>
          <a:p>
            <a:r>
              <a:rPr lang="es-ES" b="1" dirty="0" smtClean="0">
                <a:solidFill>
                  <a:schemeClr val="bg1"/>
                </a:solidFill>
              </a:rPr>
              <a:t>Isaias.30:9-10. </a:t>
            </a:r>
          </a:p>
          <a:p>
            <a:r>
              <a:rPr lang="es-ES" b="1" dirty="0" smtClean="0">
                <a:solidFill>
                  <a:schemeClr val="bg1"/>
                </a:solidFill>
              </a:rPr>
              <a:t>Porque este es un pueblo rebelde, hijos falsos, hijos que no quieren escuchar la instrucción del SEÑOR; </a:t>
            </a:r>
          </a:p>
          <a:p>
            <a:r>
              <a:rPr lang="es-ES" b="1" dirty="0" smtClean="0">
                <a:solidFill>
                  <a:schemeClr val="bg1"/>
                </a:solidFill>
              </a:rPr>
              <a:t>V.10.</a:t>
            </a:r>
          </a:p>
          <a:p>
            <a:r>
              <a:rPr lang="es-ES" b="1" dirty="0" smtClean="0">
                <a:solidFill>
                  <a:schemeClr val="bg1"/>
                </a:solidFill>
              </a:rPr>
              <a:t>que dicen a los videntes: No veáis visiones; y a los profetas: No nos profeticéis lo que es recto, decidnos palabras agradables, profetizad ilusiones. </a:t>
            </a:r>
          </a:p>
          <a:p>
            <a:r>
              <a:rPr lang="es-ES" b="1" dirty="0" smtClean="0">
                <a:solidFill>
                  <a:schemeClr val="bg1"/>
                </a:solidFill>
              </a:rPr>
              <a:t>Ellos no querían oír la verdad de Dios, querían oír cosas engañosas cosas suaves, cosas agradables, ilusiones. </a:t>
            </a:r>
          </a:p>
          <a:p>
            <a:r>
              <a:rPr lang="es-ES" b="1" dirty="0" smtClean="0">
                <a:solidFill>
                  <a:schemeClr val="bg1"/>
                </a:solidFill>
              </a:rPr>
              <a:t>No querían la realidad de Dios. </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290" y="22285"/>
            <a:ext cx="3301284" cy="6835715"/>
          </a:xfrm>
          <a:prstGeom prst="rect">
            <a:avLst/>
          </a:prstGeom>
        </p:spPr>
      </p:pic>
    </p:spTree>
    <p:extLst>
      <p:ext uri="{BB962C8B-B14F-4D97-AF65-F5344CB8AC3E}">
        <p14:creationId xmlns:p14="http://schemas.microsoft.com/office/powerpoint/2010/main" val="134453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Scale>
                                      <p:cBhvr>
                                        <p:cTn id="4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5" end="5"/>
                                            </p:txEl>
                                          </p:spTgt>
                                        </p:tgtEl>
                                        <p:attrNameLst>
                                          <p:attrName>ppt_x</p:attrName>
                                          <p:attrName>ppt_y</p:attrName>
                                        </p:attrNameLst>
                                      </p:cBhvr>
                                    </p:animMotion>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Scale>
                                      <p:cBhvr>
                                        <p:cTn id="5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6" end="6"/>
                                            </p:txEl>
                                          </p:spTgt>
                                        </p:tgtEl>
                                        <p:attrNameLst>
                                          <p:attrName>ppt_x</p:attrName>
                                          <p:attrName>ppt_y</p:attrName>
                                        </p:attrNameLst>
                                      </p:cBhvr>
                                    </p:animMotion>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Scale>
                                      <p:cBhvr>
                                        <p:cTn id="63"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xEl>
                                              <p:pRg st="7" end="7"/>
                                            </p:txEl>
                                          </p:spTgt>
                                        </p:tgtEl>
                                        <p:attrNameLst>
                                          <p:attrName>ppt_x</p:attrName>
                                          <p:attrName>ppt_y</p:attrName>
                                        </p:attrNameLst>
                                      </p:cBhvr>
                                    </p:animMotion>
                                    <p:animEffect transition="in" filter="fade">
                                      <p:cBhvr>
                                        <p:cTn id="6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7"/>
            <a:ext cx="9144000" cy="6858594"/>
          </a:xfrm>
          <a:prstGeom prst="rect">
            <a:avLst/>
          </a:prstGeom>
        </p:spPr>
      </p:pic>
      <p:sp>
        <p:nvSpPr>
          <p:cNvPr id="3" name="Marcador de contenido 2"/>
          <p:cNvSpPr>
            <a:spLocks noGrp="1"/>
          </p:cNvSpPr>
          <p:nvPr>
            <p:ph idx="1"/>
          </p:nvPr>
        </p:nvSpPr>
        <p:spPr>
          <a:xfrm>
            <a:off x="0" y="-297"/>
            <a:ext cx="5752565" cy="6858297"/>
          </a:xfrm>
        </p:spPr>
        <p:txBody>
          <a:bodyPr>
            <a:normAutofit fontScale="92500" lnSpcReduction="10000"/>
          </a:bodyPr>
          <a:lstStyle/>
          <a:p>
            <a:r>
              <a:rPr lang="es-ES" b="1" dirty="0" smtClean="0">
                <a:solidFill>
                  <a:schemeClr val="bg1"/>
                </a:solidFill>
              </a:rPr>
              <a:t>La gente no quiere oír la verdad de Dios, quieren oír cosas agradables cosas suaves, muchas religiones solo hablan del amor de Dios, porque la gente solo quiere oír del amor de Dios, es cierto que Dios es amor, pero también El es severo. </a:t>
            </a:r>
          </a:p>
          <a:p>
            <a:r>
              <a:rPr lang="es-ES" b="1" dirty="0" smtClean="0">
                <a:solidFill>
                  <a:schemeClr val="bg1"/>
                </a:solidFill>
              </a:rPr>
              <a:t>Romanos.11:22. </a:t>
            </a:r>
          </a:p>
          <a:p>
            <a:r>
              <a:rPr lang="es-ES" b="1" dirty="0" smtClean="0">
                <a:solidFill>
                  <a:schemeClr val="bg1"/>
                </a:solidFill>
              </a:rPr>
              <a:t>Mira, pues, la bondad y la severidad de Dios; severidad para con los que cayeron, pero para ti, bondad de Dios si permaneces en su bondad; de lo contrario también tú serás cortado.</a:t>
            </a:r>
          </a:p>
          <a:p>
            <a:r>
              <a:rPr lang="es-ES" b="1" dirty="0" smtClean="0">
                <a:solidFill>
                  <a:schemeClr val="bg1"/>
                </a:solidFill>
              </a:rPr>
              <a:t>Muchos solo quieren oír del cielo, pero no quieren oír del infierno, pero tenemos que declarar todo el consejo de Dios. </a:t>
            </a:r>
          </a:p>
          <a:p>
            <a:r>
              <a:rPr lang="es-ES" b="1" dirty="0" smtClean="0">
                <a:solidFill>
                  <a:schemeClr val="bg1"/>
                </a:solidFill>
              </a:rPr>
              <a:t>Hechos.20:27. </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565" y="22285"/>
            <a:ext cx="3391435" cy="6835715"/>
          </a:xfrm>
          <a:prstGeom prst="rect">
            <a:avLst/>
          </a:prstGeom>
        </p:spPr>
      </p:pic>
    </p:spTree>
    <p:extLst>
      <p:ext uri="{BB962C8B-B14F-4D97-AF65-F5344CB8AC3E}">
        <p14:creationId xmlns:p14="http://schemas.microsoft.com/office/powerpoint/2010/main" val="1909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TotalTime>
  <Words>2356</Words>
  <Application>Microsoft Office PowerPoint</Application>
  <PresentationFormat>Presentación en pantalla (4:3)</PresentationFormat>
  <Paragraphs>132</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Calibri Light</vt:lpstr>
      <vt:lpstr>Tema de Office</vt:lpstr>
      <vt:lpstr> ASI OS PLACES, ASI LES GUSTA. AMOS.4:5. </vt:lpstr>
      <vt:lpstr>LAMENTABLEMENTE ASI LE GUSTA A LA GENTE.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 OS PLACES, ASI LES GUSTA. AMOS.4:5.</dc:title>
  <dc:creator>Usuario de Windows</dc:creator>
  <cp:lastModifiedBy>Usuario de Windows</cp:lastModifiedBy>
  <cp:revision>15</cp:revision>
  <dcterms:created xsi:type="dcterms:W3CDTF">2018-07-31T16:46:35Z</dcterms:created>
  <dcterms:modified xsi:type="dcterms:W3CDTF">2018-08-29T04:28:16Z</dcterms:modified>
</cp:coreProperties>
</file>