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27/02/2020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27/02/2020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27/02/2020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27/02/2020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27/02/2020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27/02/2020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27/02/2020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Llamada de nube 2"/>
          <p:cNvSpPr/>
          <p:nvPr/>
        </p:nvSpPr>
        <p:spPr>
          <a:xfrm>
            <a:off x="1613646" y="17396"/>
            <a:ext cx="7530354" cy="1618805"/>
          </a:xfrm>
          <a:prstGeom prst="cloudCallout">
            <a:avLst>
              <a:gd name="adj1" fmla="val -24319"/>
              <a:gd name="adj2" fmla="val 3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2407023" y="17396"/>
            <a:ext cx="6736976" cy="1325563"/>
          </a:xfrm>
        </p:spPr>
        <p:txBody>
          <a:bodyPr/>
          <a:lstStyle/>
          <a:p>
            <a:pPr algn="ctr"/>
            <a:r>
              <a:rPr lang="es-ES" b="1" dirty="0" smtClean="0">
                <a:ln w="6600">
                  <a:solidFill>
                    <a:schemeClr val="accent2"/>
                  </a:solidFill>
                  <a:prstDash val="solid"/>
                </a:ln>
                <a:solidFill>
                  <a:srgbClr val="FFFFFF"/>
                </a:solidFill>
                <a:effectLst>
                  <a:outerShdw dist="38100" dir="2700000" algn="tl" rotWithShape="0">
                    <a:schemeClr val="accent2"/>
                  </a:outerShdw>
                </a:effectLst>
              </a:rPr>
              <a:t>CUATRO VERDADES.</a:t>
            </a:r>
            <a:br>
              <a:rPr lang="es-ES" b="1" dirty="0" smtClean="0">
                <a:ln w="6600">
                  <a:solidFill>
                    <a:schemeClr val="accent2"/>
                  </a:solidFill>
                  <a:prstDash val="solid"/>
                </a:ln>
                <a:solidFill>
                  <a:srgbClr val="FFFFFF"/>
                </a:solidFill>
                <a:effectLst>
                  <a:outerShdw dist="38100" dir="2700000" algn="tl" rotWithShape="0">
                    <a:schemeClr val="accent2"/>
                  </a:outerShdw>
                </a:effectLst>
              </a:rPr>
            </a:br>
            <a:r>
              <a:rPr lang="es-ES" b="1" dirty="0" smtClean="0">
                <a:ln w="6600">
                  <a:solidFill>
                    <a:schemeClr val="accent2"/>
                  </a:solidFill>
                  <a:prstDash val="solid"/>
                </a:ln>
                <a:solidFill>
                  <a:srgbClr val="FFFFFF"/>
                </a:solidFill>
                <a:effectLst>
                  <a:outerShdw dist="38100" dir="2700000" algn="tl" rotWithShape="0">
                    <a:schemeClr val="accent2"/>
                  </a:outerShdw>
                </a:effectLst>
              </a:rPr>
              <a:t>HEBREOS.9:27-28.</a:t>
            </a:r>
            <a:endParaRPr lang="es-E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Marcador de contenido 4"/>
          <p:cNvSpPr>
            <a:spLocks noGrp="1"/>
          </p:cNvSpPr>
          <p:nvPr>
            <p:ph idx="1"/>
          </p:nvPr>
        </p:nvSpPr>
        <p:spPr>
          <a:xfrm>
            <a:off x="1613646" y="1645320"/>
            <a:ext cx="7530353" cy="5212679"/>
          </a:xfrm>
        </p:spPr>
        <p:txBody>
          <a:bodyPr/>
          <a:lstStyle/>
          <a:p>
            <a:r>
              <a:rPr lang="es-ES" b="1" dirty="0" smtClean="0"/>
              <a:t>INTRODUCCION:</a:t>
            </a:r>
          </a:p>
          <a:p>
            <a:r>
              <a:rPr lang="es-ES" b="1" dirty="0" smtClean="0"/>
              <a:t>Vivimos en un mundo en el que nada es seguro en si, este es un mundo cambiante, inseguro.</a:t>
            </a:r>
          </a:p>
          <a:p>
            <a:r>
              <a:rPr lang="es-ES" b="1" dirty="0" smtClean="0"/>
              <a:t>En este mundo material nada es seguro, todo puede cambiar de un momento a otro.</a:t>
            </a:r>
          </a:p>
          <a:p>
            <a:r>
              <a:rPr lang="es-ES" b="1" dirty="0" smtClean="0"/>
              <a:t>Pero El </a:t>
            </a:r>
            <a:r>
              <a:rPr lang="es-ES" b="1" dirty="0"/>
              <a:t>escritor de la carta a los Hebreos nos hace ver cuatro </a:t>
            </a:r>
            <a:r>
              <a:rPr lang="es-ES" b="1" dirty="0" smtClean="0"/>
              <a:t>verdades:</a:t>
            </a:r>
          </a:p>
          <a:p>
            <a:r>
              <a:rPr lang="es-ES" b="1" dirty="0" smtClean="0"/>
              <a:t>1. La Muerte.</a:t>
            </a:r>
          </a:p>
          <a:p>
            <a:r>
              <a:rPr lang="es-ES" b="1" dirty="0" smtClean="0"/>
              <a:t>2. El Juicio.</a:t>
            </a:r>
          </a:p>
          <a:p>
            <a:r>
              <a:rPr lang="es-ES" b="1" dirty="0" smtClean="0"/>
              <a:t>3. El Evangelio.</a:t>
            </a:r>
          </a:p>
          <a:p>
            <a:r>
              <a:rPr lang="es-ES" b="1" dirty="0" smtClean="0"/>
              <a:t>4. La Segunda </a:t>
            </a:r>
            <a:r>
              <a:rPr lang="es-ES" b="1" dirty="0"/>
              <a:t>V</a:t>
            </a:r>
            <a:r>
              <a:rPr lang="es-ES" b="1" dirty="0" smtClean="0"/>
              <a:t>enida de Cristo.</a:t>
            </a:r>
            <a:endParaRPr lang="es-ES" b="1" dirty="0"/>
          </a:p>
          <a:p>
            <a:endParaRPr lang="es-ES"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8" y="-43724"/>
            <a:ext cx="1580027" cy="1980100"/>
          </a:xfrm>
          <a:prstGeom prst="rect">
            <a:avLst/>
          </a:prstGeom>
        </p:spPr>
      </p:pic>
    </p:spTree>
    <p:extLst>
      <p:ext uri="{BB962C8B-B14F-4D97-AF65-F5344CB8AC3E}">
        <p14:creationId xmlns:p14="http://schemas.microsoft.com/office/powerpoint/2010/main" val="29986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Vertic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barn(inVertical)">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barn(inVertical)">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barn(inVertical)">
                                      <p:cBhvr>
                                        <p:cTn id="48" dur="5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barn(inVertical)">
                                      <p:cBhvr>
                                        <p:cTn id="53" dur="5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barn(inVertical)">
                                      <p:cBhvr>
                                        <p:cTn id="58" dur="500"/>
                                        <p:tgtEl>
                                          <p:spTgt spid="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barn(inVertical)">
                                      <p:cBhvr>
                                        <p:cTn id="6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00200" y="0"/>
            <a:ext cx="7543800" cy="6835417"/>
          </a:xfrm>
        </p:spPr>
        <p:txBody>
          <a:bodyPr>
            <a:normAutofit lnSpcReduction="10000"/>
          </a:bodyPr>
          <a:lstStyle/>
          <a:p>
            <a:r>
              <a:rPr lang="es-ES" b="1" dirty="0" smtClean="0"/>
              <a:t>Por su dinero.</a:t>
            </a:r>
          </a:p>
          <a:p>
            <a:r>
              <a:rPr lang="es-ES" b="1" dirty="0" smtClean="0"/>
              <a:t>Por su fama.</a:t>
            </a:r>
          </a:p>
          <a:p>
            <a:r>
              <a:rPr lang="es-ES" b="1" dirty="0" smtClean="0"/>
              <a:t>Pero de este juicio nadie va a escapar en este juicio las influencias, el dinero no va valer, la fama no va a importar.</a:t>
            </a:r>
          </a:p>
          <a:p>
            <a:r>
              <a:rPr lang="es-ES" b="1" dirty="0" smtClean="0"/>
              <a:t>Todos vamos a recibir según lo que hallamos hechos.</a:t>
            </a:r>
          </a:p>
          <a:p>
            <a:r>
              <a:rPr lang="es-ES" b="1" dirty="0" smtClean="0"/>
              <a:t>Si hicimos lo bueno, recibiremos según lo bueno que hallamos hechos.</a:t>
            </a:r>
          </a:p>
          <a:p>
            <a:r>
              <a:rPr lang="es-ES" b="1" dirty="0" smtClean="0"/>
              <a:t>Si hicimos lo malo, recibiremos según lo malo que hallamos hechos.</a:t>
            </a:r>
          </a:p>
          <a:p>
            <a:r>
              <a:rPr lang="es-ES" b="1" dirty="0" smtClean="0"/>
              <a:t>En los juicios humanos muchas veces las personas pueden esconder y desaparecer evidencias.</a:t>
            </a:r>
          </a:p>
          <a:p>
            <a:r>
              <a:rPr lang="es-ES" b="1" dirty="0" smtClean="0"/>
              <a:t>Pero de este juicio nadie va a esconder ninguna evidencia.</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463"/>
            <a:ext cx="1600200" cy="1949839"/>
          </a:xfrm>
          <a:prstGeom prst="rect">
            <a:avLst/>
          </a:prstGeom>
        </p:spPr>
      </p:pic>
    </p:spTree>
    <p:extLst>
      <p:ext uri="{BB962C8B-B14F-4D97-AF65-F5344CB8AC3E}">
        <p14:creationId xmlns:p14="http://schemas.microsoft.com/office/powerpoint/2010/main" val="10640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00200" y="0"/>
            <a:ext cx="7543800" cy="6835417"/>
          </a:xfrm>
        </p:spPr>
        <p:txBody>
          <a:bodyPr/>
          <a:lstStyle/>
          <a:p>
            <a:r>
              <a:rPr lang="es-ES" b="1" dirty="0" smtClean="0"/>
              <a:t>Porque en este juicio hasta lo mas oculto será revelado traído a evidencia.</a:t>
            </a:r>
          </a:p>
          <a:p>
            <a:r>
              <a:rPr lang="es-ES" b="1" dirty="0" smtClean="0"/>
              <a:t>Eclesiaste.12:14.</a:t>
            </a:r>
          </a:p>
          <a:p>
            <a:r>
              <a:rPr lang="es-ES" b="1" dirty="0"/>
              <a:t>Porque Dios traerá toda obra a juicio, junto con todo lo oculto, sea bueno o sea malo. </a:t>
            </a:r>
            <a:endParaRPr lang="es-ES" b="1" dirty="0" smtClean="0"/>
          </a:p>
          <a:p>
            <a:r>
              <a:rPr lang="es-ES" b="1" dirty="0" smtClean="0"/>
              <a:t>En este juicio lo mas oculto que tengamos saldrá a luz.</a:t>
            </a:r>
          </a:p>
          <a:p>
            <a:r>
              <a:rPr lang="es-ES" b="1" dirty="0" smtClean="0"/>
              <a:t>Uno de los pecados que podemos esconder de las personas puede ser el odio.</a:t>
            </a:r>
          </a:p>
          <a:p>
            <a:r>
              <a:rPr lang="es-ES" b="1" dirty="0" smtClean="0"/>
              <a:t>I Juan.3:15.</a:t>
            </a:r>
          </a:p>
          <a:p>
            <a:r>
              <a:rPr lang="es-ES" b="1" dirty="0"/>
              <a:t>Todo el que aborrece a su hermano es homicida, y vosotros sabéis que ningún homicida tiene vida eterna permanente en él. </a:t>
            </a:r>
            <a:endParaRPr lang="es-ES" b="1" dirty="0" smtClean="0"/>
          </a:p>
          <a:p>
            <a:r>
              <a:rPr lang="es-ES" b="1" dirty="0" smtClean="0"/>
              <a:t>Si Usted odia a su hermano, aunque nadie lo sepa, en este juicio saldrá a luz.</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463"/>
            <a:ext cx="1600200" cy="1922945"/>
          </a:xfrm>
          <a:prstGeom prst="rect">
            <a:avLst/>
          </a:prstGeom>
        </p:spPr>
      </p:pic>
    </p:spTree>
    <p:extLst>
      <p:ext uri="{BB962C8B-B14F-4D97-AF65-F5344CB8AC3E}">
        <p14:creationId xmlns:p14="http://schemas.microsoft.com/office/powerpoint/2010/main" val="14672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53989" y="0"/>
            <a:ext cx="7490011" cy="6835417"/>
          </a:xfrm>
        </p:spPr>
        <p:txBody>
          <a:bodyPr>
            <a:normAutofit/>
          </a:bodyPr>
          <a:lstStyle/>
          <a:p>
            <a:r>
              <a:rPr lang="es-ES" b="1" dirty="0" smtClean="0"/>
              <a:t>El adulterio.</a:t>
            </a:r>
          </a:p>
          <a:p>
            <a:r>
              <a:rPr lang="es-ES" b="1" dirty="0" smtClean="0"/>
              <a:t>Mateo.5:28.</a:t>
            </a:r>
          </a:p>
          <a:p>
            <a:r>
              <a:rPr lang="es-ES" b="1" dirty="0"/>
              <a:t>Pero yo os digo que todo el que mire a una mujer para codiciarla ya cometió adulterio con ella en su corazón. </a:t>
            </a:r>
            <a:endParaRPr lang="es-ES" b="1" dirty="0" smtClean="0"/>
          </a:p>
          <a:p>
            <a:r>
              <a:rPr lang="es-ES" b="1" dirty="0" smtClean="0"/>
              <a:t>Muchas veces tal vez no cometamos adulterio físico con otra persona, pero podemos estar cometiendo adulterio espiritual al querer o codiciar a otra persona.</a:t>
            </a:r>
          </a:p>
          <a:p>
            <a:r>
              <a:rPr lang="es-ES" b="1" dirty="0" smtClean="0"/>
              <a:t>Este pecado puede estar oculto nadie lo puede ver, pero en el juicio final de Dios este pecado saldrá a luz.</a:t>
            </a:r>
          </a:p>
          <a:p>
            <a:r>
              <a:rPr lang="es-ES" b="1" dirty="0" smtClean="0"/>
              <a:t>Seremos recompensado según lo que hagamos aquí en la tierra.</a:t>
            </a:r>
          </a:p>
          <a:p>
            <a:r>
              <a:rPr lang="es-ES" b="1" dirty="0" smtClean="0"/>
              <a:t>Este juicio es verdadero.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3"/>
            <a:ext cx="1653989" cy="2003628"/>
          </a:xfrm>
          <a:prstGeom prst="rect">
            <a:avLst/>
          </a:prstGeom>
        </p:spPr>
      </p:pic>
      <p:sp>
        <p:nvSpPr>
          <p:cNvPr id="5" name="Rectángulo redondeado 4"/>
          <p:cNvSpPr/>
          <p:nvPr/>
        </p:nvSpPr>
        <p:spPr>
          <a:xfrm>
            <a:off x="4101354" y="9120"/>
            <a:ext cx="5042646" cy="99940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SALMOS.19:12.</a:t>
            </a:r>
          </a:p>
          <a:p>
            <a:pPr algn="ctr"/>
            <a:r>
              <a:rPr lang="es-ES" b="1" dirty="0"/>
              <a:t> ¿Quién puede discernir sus propios errores? Absuélveme de los que me son ocultos. </a:t>
            </a:r>
          </a:p>
          <a:p>
            <a:pPr algn="ctr"/>
            <a:endParaRPr lang="es-ES" dirty="0"/>
          </a:p>
        </p:txBody>
      </p:sp>
    </p:spTree>
    <p:extLst>
      <p:ext uri="{BB962C8B-B14F-4D97-AF65-F5344CB8AC3E}">
        <p14:creationId xmlns:p14="http://schemas.microsoft.com/office/powerpoint/2010/main" val="15399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 calcmode="lin" valueType="num">
                                      <p:cBhvr>
                                        <p:cTn id="5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nodeType="click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 calcmode="lin" valueType="num">
                                      <p:cBhvr>
                                        <p:cTn id="6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40542" y="22583"/>
            <a:ext cx="7503458" cy="6835417"/>
          </a:xfrm>
        </p:spPr>
        <p:txBody>
          <a:bodyPr>
            <a:normAutofit lnSpcReduction="10000"/>
          </a:bodyPr>
          <a:lstStyle/>
          <a:p>
            <a:r>
              <a:rPr lang="es-ES" b="1" dirty="0"/>
              <a:t>¿Esta Usted preparado para este juicio?</a:t>
            </a:r>
          </a:p>
          <a:p>
            <a:r>
              <a:rPr lang="es-ES" b="1" dirty="0" smtClean="0"/>
              <a:t>¿Si este juicio fuera hoy?</a:t>
            </a:r>
          </a:p>
          <a:p>
            <a:r>
              <a:rPr lang="es-ES" b="1" dirty="0" smtClean="0"/>
              <a:t>¿Estaría Usted listo para enfrentarlo?</a:t>
            </a:r>
          </a:p>
          <a:p>
            <a:r>
              <a:rPr lang="es-ES" b="1" dirty="0" smtClean="0"/>
              <a:t>¿O saldría avergonzado delante del juez?</a:t>
            </a:r>
          </a:p>
          <a:p>
            <a:r>
              <a:rPr lang="es-ES" b="1" dirty="0" smtClean="0"/>
              <a:t>II Timoteo.2:15.</a:t>
            </a:r>
          </a:p>
          <a:p>
            <a:r>
              <a:rPr lang="es-ES" b="1" dirty="0"/>
              <a:t>Procura con diligencia presentarte a Dios aprobado, como obrero que no tiene de qué avergonzarse, que maneja con precisión la palabra de verdad. </a:t>
            </a:r>
            <a:endParaRPr lang="es-ES" b="1" dirty="0" smtClean="0"/>
          </a:p>
          <a:p>
            <a:r>
              <a:rPr lang="es-ES" b="1" dirty="0" smtClean="0"/>
              <a:t>Debemos ser diligente, estar preparados para este juicio y salir aprobado delante de Dios.</a:t>
            </a:r>
          </a:p>
          <a:p>
            <a:r>
              <a:rPr lang="es-ES" b="1" dirty="0" smtClean="0"/>
              <a:t>Mateo.25:34.</a:t>
            </a:r>
          </a:p>
          <a:p>
            <a:r>
              <a:rPr lang="es-ES" b="1" dirty="0"/>
              <a:t>Entonces el Rey dirá a los de su derecha: "Venid, benditos de mi Padre, heredad el reino preparado para vosotros desde la fundación del mundo.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40542" cy="1922929"/>
          </a:xfrm>
          <a:prstGeom prst="rect">
            <a:avLst/>
          </a:prstGeom>
        </p:spPr>
      </p:pic>
    </p:spTree>
    <p:extLst>
      <p:ext uri="{BB962C8B-B14F-4D97-AF65-F5344CB8AC3E}">
        <p14:creationId xmlns:p14="http://schemas.microsoft.com/office/powerpoint/2010/main" val="33723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13647" y="1573306"/>
            <a:ext cx="7530353" cy="5284694"/>
          </a:xfrm>
        </p:spPr>
        <p:txBody>
          <a:bodyPr>
            <a:normAutofit lnSpcReduction="10000"/>
          </a:bodyPr>
          <a:lstStyle/>
          <a:p>
            <a:r>
              <a:rPr lang="es-ES" b="1" dirty="0"/>
              <a:t>A</a:t>
            </a:r>
            <a:r>
              <a:rPr lang="es-ES" b="1" dirty="0" smtClean="0"/>
              <a:t>sí </a:t>
            </a:r>
            <a:r>
              <a:rPr lang="es-ES" b="1" dirty="0"/>
              <a:t>también Cristo, habiendo sido ofrecido una vez para llevar los pecados de muchos, aparecerá por segunda vez, sin relación con el pecado, para salvación de los que ansiosamente le esperan. </a:t>
            </a:r>
            <a:endParaRPr lang="es-ES" b="1" dirty="0" smtClean="0"/>
          </a:p>
          <a:p>
            <a:r>
              <a:rPr lang="es-ES" b="1" dirty="0" smtClean="0"/>
              <a:t>La tercera verdad, certeza, seguridad que encontramos en Hebreos es el evangelio.</a:t>
            </a:r>
          </a:p>
          <a:p>
            <a:r>
              <a:rPr lang="es-ES" b="1" dirty="0" smtClean="0"/>
              <a:t>El evangelio es una realidad.</a:t>
            </a:r>
          </a:p>
          <a:p>
            <a:r>
              <a:rPr lang="es-ES" b="1" dirty="0" smtClean="0"/>
              <a:t>Marcos.16:15-16.</a:t>
            </a:r>
          </a:p>
          <a:p>
            <a:r>
              <a:rPr lang="es-ES" b="1" dirty="0"/>
              <a:t>Y les dijo: Id por todo el mundo y predicad el evangelio a toda criatura. </a:t>
            </a:r>
            <a:endParaRPr lang="es-ES" b="1" dirty="0" smtClean="0"/>
          </a:p>
          <a:p>
            <a:r>
              <a:rPr lang="es-ES" b="1" dirty="0" smtClean="0"/>
              <a:t>V.16.</a:t>
            </a:r>
            <a:endParaRPr lang="es-ES" b="1" dirty="0"/>
          </a:p>
        </p:txBody>
      </p:sp>
      <p:sp>
        <p:nvSpPr>
          <p:cNvPr id="4" name="Llamada de nube 3"/>
          <p:cNvSpPr/>
          <p:nvPr/>
        </p:nvSpPr>
        <p:spPr>
          <a:xfrm>
            <a:off x="1788459" y="0"/>
            <a:ext cx="7355541" cy="1555066"/>
          </a:xfrm>
          <a:prstGeom prst="cloudCallout">
            <a:avLst>
              <a:gd name="adj1" fmla="val -26012"/>
              <a:gd name="adj2" fmla="val 18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EL EVANGELIO.</a:t>
            </a:r>
          </a:p>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HEBREOS.9:28.</a:t>
            </a:r>
            <a:endParaRPr lang="es-E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3647" cy="1855694"/>
          </a:xfrm>
          <a:prstGeom prst="rect">
            <a:avLst/>
          </a:prstGeom>
        </p:spPr>
      </p:pic>
    </p:spTree>
    <p:extLst>
      <p:ext uri="{BB962C8B-B14F-4D97-AF65-F5344CB8AC3E}">
        <p14:creationId xmlns:p14="http://schemas.microsoft.com/office/powerpoint/2010/main" val="127527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
                                        <p:tgtEl>
                                          <p:spTgt spid="4">
                                            <p:txEl>
                                              <p:pRg st="1" end="1"/>
                                            </p:txEl>
                                          </p:spTgt>
                                        </p:tgtEl>
                                      </p:cBhvr>
                                    </p:animEffect>
                                    <p:anim calcmode="lin" valueType="num">
                                      <p:cBhvr>
                                        <p:cTn id="20"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barn(inVertical)">
                                      <p:cBhvr>
                                        <p:cTn id="6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13648" y="22583"/>
            <a:ext cx="7530352" cy="6835417"/>
          </a:xfrm>
        </p:spPr>
        <p:txBody>
          <a:bodyPr/>
          <a:lstStyle/>
          <a:p>
            <a:r>
              <a:rPr lang="es-ES" b="1" dirty="0" smtClean="0"/>
              <a:t>El </a:t>
            </a:r>
            <a:r>
              <a:rPr lang="es-ES" b="1" dirty="0"/>
              <a:t>que crea y sea bautizado será salvo; pero el que no crea será condenado. </a:t>
            </a:r>
            <a:endParaRPr lang="es-ES" b="1" dirty="0" smtClean="0"/>
          </a:p>
          <a:p>
            <a:r>
              <a:rPr lang="es-ES" b="1" dirty="0" smtClean="0"/>
              <a:t>El evangelio es una realidad, una verdad.</a:t>
            </a:r>
          </a:p>
          <a:p>
            <a:r>
              <a:rPr lang="es-ES" b="1" dirty="0" smtClean="0"/>
              <a:t>Y si lo obedecemos seremos salvos.</a:t>
            </a:r>
          </a:p>
          <a:p>
            <a:r>
              <a:rPr lang="es-ES" b="1" dirty="0" smtClean="0"/>
              <a:t>Sino lo obedecemos seremos condenado.</a:t>
            </a:r>
          </a:p>
          <a:p>
            <a:r>
              <a:rPr lang="es-ES" b="1" dirty="0" smtClean="0"/>
              <a:t>Esto es una realidad de la cual no podemos escapar.</a:t>
            </a:r>
          </a:p>
          <a:p>
            <a:r>
              <a:rPr lang="es-ES" b="1" dirty="0" smtClean="0"/>
              <a:t>Cristo murió por nuestros pecados.</a:t>
            </a:r>
          </a:p>
          <a:p>
            <a:r>
              <a:rPr lang="es-ES" b="1" dirty="0" smtClean="0"/>
              <a:t>I Corintios.15:3.</a:t>
            </a:r>
          </a:p>
          <a:p>
            <a:r>
              <a:rPr lang="es-ES" b="1" dirty="0"/>
              <a:t>Porque yo os entregué en primer lugar lo mismo que recibí: que Cristo murió por nuestros pecados, conforme a las Escrituras; </a:t>
            </a:r>
            <a:endParaRPr lang="es-ES" b="1" dirty="0" smtClean="0"/>
          </a:p>
          <a:p>
            <a:r>
              <a:rPr lang="es-ES" b="1" dirty="0" smtClean="0"/>
              <a:t>El evangelio es el poder de Dios para salvarnos.</a:t>
            </a:r>
          </a:p>
          <a:p>
            <a:r>
              <a:rPr lang="es-ES" b="1" dirty="0" smtClean="0"/>
              <a:t>Romanos.1:16.</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3648" cy="1976718"/>
          </a:xfrm>
          <a:prstGeom prst="rect">
            <a:avLst/>
          </a:prstGeom>
        </p:spPr>
      </p:pic>
    </p:spTree>
    <p:extLst>
      <p:ext uri="{BB962C8B-B14F-4D97-AF65-F5344CB8AC3E}">
        <p14:creationId xmlns:p14="http://schemas.microsoft.com/office/powerpoint/2010/main" val="14770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barn(inVertical)">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67436" y="0"/>
            <a:ext cx="7476564" cy="6835417"/>
          </a:xfrm>
        </p:spPr>
        <p:txBody>
          <a:bodyPr/>
          <a:lstStyle/>
          <a:p>
            <a:r>
              <a:rPr lang="es-ES" b="1" dirty="0"/>
              <a:t>Porque no me avergüenzo del evangelio, pues es el poder de Dios para la salvación de todo el que cree; del judío primeramente y también del griego. </a:t>
            </a:r>
            <a:endParaRPr lang="es-ES" b="1" dirty="0" smtClean="0"/>
          </a:p>
          <a:p>
            <a:r>
              <a:rPr lang="es-ES" b="1" dirty="0" smtClean="0"/>
              <a:t>Sin el evangelio ningún hombre puede salvarse, esta es una realidad una verdad sin el evangelio estamos perdidos.</a:t>
            </a:r>
          </a:p>
          <a:p>
            <a:r>
              <a:rPr lang="es-ES" b="1" dirty="0" smtClean="0"/>
              <a:t>¿Ha obedecido Usted al evangelio puro de Cristo?</a:t>
            </a:r>
          </a:p>
          <a:p>
            <a:r>
              <a:rPr lang="es-ES" b="1" dirty="0" smtClean="0"/>
              <a:t>Si Usted no ha obedecido al evangelio esta perdido.</a:t>
            </a:r>
          </a:p>
          <a:p>
            <a:r>
              <a:rPr lang="es-ES" b="1" dirty="0" smtClean="0"/>
              <a:t>No esta preparado para la muerte.</a:t>
            </a:r>
          </a:p>
          <a:p>
            <a:r>
              <a:rPr lang="es-ES" b="1" dirty="0" smtClean="0"/>
              <a:t>No esta preparado para el juicio de Dios.</a:t>
            </a:r>
          </a:p>
          <a:p>
            <a:r>
              <a:rPr lang="es-ES" b="1" dirty="0" smtClean="0"/>
              <a:t>Usted puede hacerlo hoy mismo.</a:t>
            </a:r>
          </a:p>
          <a:p>
            <a:r>
              <a:rPr lang="es-ES" b="1" dirty="0" smtClean="0"/>
              <a:t>Y estar preparado.</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2" y="-13463"/>
            <a:ext cx="1627094" cy="194983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447" y="5647765"/>
            <a:ext cx="2272553" cy="1187652"/>
          </a:xfrm>
          <a:prstGeom prst="rect">
            <a:avLst/>
          </a:prstGeom>
        </p:spPr>
      </p:pic>
    </p:spTree>
    <p:extLst>
      <p:ext uri="{BB962C8B-B14F-4D97-AF65-F5344CB8AC3E}">
        <p14:creationId xmlns:p14="http://schemas.microsoft.com/office/powerpoint/2010/main" val="37074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53989" y="1492624"/>
            <a:ext cx="7490011" cy="5365376"/>
          </a:xfrm>
        </p:spPr>
        <p:txBody>
          <a:bodyPr/>
          <a:lstStyle/>
          <a:p>
            <a:r>
              <a:rPr lang="es-ES" b="1" dirty="0"/>
              <a:t>A</a:t>
            </a:r>
            <a:r>
              <a:rPr lang="es-ES" b="1" dirty="0" smtClean="0"/>
              <a:t>sí </a:t>
            </a:r>
            <a:r>
              <a:rPr lang="es-ES" b="1" dirty="0"/>
              <a:t>también Cristo, habiendo sido ofrecido una vez para llevar los pecados de muchos, aparecerá por segunda vez, sin relación con el pecado, para salvación de los que ansiosamente le esperan. </a:t>
            </a:r>
            <a:endParaRPr lang="es-ES" b="1" dirty="0" smtClean="0"/>
          </a:p>
          <a:p>
            <a:r>
              <a:rPr lang="es-ES" b="1" dirty="0" smtClean="0"/>
              <a:t>La cuarta verdad, certeza seguridad que encontramos en Hebreos es la segunda venida de Cristo.</a:t>
            </a:r>
          </a:p>
          <a:p>
            <a:r>
              <a:rPr lang="es-ES" b="1" dirty="0" smtClean="0"/>
              <a:t>La segunda venida de Cristo es una realidad, es una verdad.</a:t>
            </a:r>
          </a:p>
          <a:p>
            <a:r>
              <a:rPr lang="es-ES" b="1" dirty="0" smtClean="0"/>
              <a:t>Su venida es en cualquier momento así como ladrón en la noche.</a:t>
            </a:r>
            <a:endParaRPr lang="es-ES" b="1" dirty="0"/>
          </a:p>
        </p:txBody>
      </p:sp>
      <p:sp>
        <p:nvSpPr>
          <p:cNvPr id="4" name="Llamada de nube 3"/>
          <p:cNvSpPr/>
          <p:nvPr/>
        </p:nvSpPr>
        <p:spPr>
          <a:xfrm>
            <a:off x="1492624" y="0"/>
            <a:ext cx="7651375" cy="1492624"/>
          </a:xfrm>
          <a:prstGeom prst="cloudCallout">
            <a:avLst>
              <a:gd name="adj1" fmla="val -24826"/>
              <a:gd name="adj2" fmla="val 1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LA VENIDA DE CRISTO.</a:t>
            </a:r>
          </a:p>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HEBREOS.9:28.</a:t>
            </a:r>
            <a:endParaRPr lang="es-E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92623" cy="1949824"/>
          </a:xfrm>
          <a:prstGeom prst="rect">
            <a:avLst/>
          </a:prstGeom>
        </p:spPr>
      </p:pic>
    </p:spTree>
    <p:extLst>
      <p:ext uri="{BB962C8B-B14F-4D97-AF65-F5344CB8AC3E}">
        <p14:creationId xmlns:p14="http://schemas.microsoft.com/office/powerpoint/2010/main" val="5964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
                                        <p:tgtEl>
                                          <p:spTgt spid="4">
                                            <p:txEl>
                                              <p:pRg st="1" end="1"/>
                                            </p:txEl>
                                          </p:spTgt>
                                        </p:tgtEl>
                                      </p:cBhvr>
                                    </p:animEffect>
                                    <p:anim calcmode="lin" valueType="num">
                                      <p:cBhvr>
                                        <p:cTn id="20"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8239"/>
            <a:ext cx="9144000" cy="6839760"/>
          </a:xfrm>
          <a:prstGeom prst="rect">
            <a:avLst/>
          </a:prstGeom>
        </p:spPr>
      </p:pic>
      <p:sp>
        <p:nvSpPr>
          <p:cNvPr id="3" name="Marcador de contenido 2"/>
          <p:cNvSpPr>
            <a:spLocks noGrp="1"/>
          </p:cNvSpPr>
          <p:nvPr>
            <p:ph idx="1"/>
          </p:nvPr>
        </p:nvSpPr>
        <p:spPr>
          <a:xfrm>
            <a:off x="1613647" y="0"/>
            <a:ext cx="7530353" cy="6835417"/>
          </a:xfrm>
        </p:spPr>
        <p:txBody>
          <a:bodyPr>
            <a:normAutofit lnSpcReduction="10000"/>
          </a:bodyPr>
          <a:lstStyle/>
          <a:p>
            <a:r>
              <a:rPr lang="es-ES" b="1" dirty="0" smtClean="0"/>
              <a:t>II Pedro.3:10.</a:t>
            </a:r>
          </a:p>
          <a:p>
            <a:r>
              <a:rPr lang="es-ES" b="1" dirty="0" smtClean="0"/>
              <a:t>Pero </a:t>
            </a:r>
            <a:r>
              <a:rPr lang="es-ES" b="1" dirty="0"/>
              <a:t>el día del Señor vendrá como ladrón, en el cual los cielos pasarán con gran estruendo, y los elementos serán destruidos con fuego intenso, y la tierra y las obras que hay en ella serán quemadas. </a:t>
            </a:r>
            <a:endParaRPr lang="es-ES" b="1" dirty="0" smtClean="0"/>
          </a:p>
          <a:p>
            <a:r>
              <a:rPr lang="es-ES" b="1" dirty="0" smtClean="0"/>
              <a:t>Como la mujer encinta.</a:t>
            </a:r>
          </a:p>
          <a:p>
            <a:r>
              <a:rPr lang="es-ES" b="1" dirty="0" smtClean="0"/>
              <a:t>I Tesalonicenses.5:3.</a:t>
            </a:r>
          </a:p>
          <a:p>
            <a:r>
              <a:rPr lang="es-ES" b="1" dirty="0" smtClean="0"/>
              <a:t>Que </a:t>
            </a:r>
            <a:r>
              <a:rPr lang="es-ES" b="1" dirty="0"/>
              <a:t>cuando estén diciendo: Paz y seguridad, entonces la destrucción vendrá sobre ellos repentinamente, como dolores de parto a una mujer que está encinta, y no escaparán. </a:t>
            </a:r>
            <a:endParaRPr lang="es-ES" b="1" dirty="0" smtClean="0"/>
          </a:p>
          <a:p>
            <a:r>
              <a:rPr lang="es-ES" b="1" dirty="0" smtClean="0"/>
              <a:t>Su segunda venida es tan segura como repentina.</a:t>
            </a:r>
          </a:p>
          <a:p>
            <a:r>
              <a:rPr lang="es-ES" b="1" dirty="0" smtClean="0"/>
              <a:t>Cuando Cristo venga por segunda vez todos lo veremos nadie va a escapar de esto.</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82"/>
            <a:ext cx="1613647" cy="1972406"/>
          </a:xfrm>
          <a:prstGeom prst="rect">
            <a:avLst/>
          </a:prstGeom>
        </p:spPr>
      </p:pic>
    </p:spTree>
    <p:extLst>
      <p:ext uri="{BB962C8B-B14F-4D97-AF65-F5344CB8AC3E}">
        <p14:creationId xmlns:p14="http://schemas.microsoft.com/office/powerpoint/2010/main" val="23891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13648" y="0"/>
            <a:ext cx="7530352" cy="6835417"/>
          </a:xfrm>
        </p:spPr>
        <p:txBody>
          <a:bodyPr>
            <a:normAutofit lnSpcReduction="10000"/>
          </a:bodyPr>
          <a:lstStyle/>
          <a:p>
            <a:r>
              <a:rPr lang="es-ES" b="1" dirty="0" smtClean="0"/>
              <a:t>Muertos y vivos lo veremos.</a:t>
            </a:r>
          </a:p>
          <a:p>
            <a:r>
              <a:rPr lang="es-ES" b="1" dirty="0" smtClean="0"/>
              <a:t>I Corintios.15:51-52.</a:t>
            </a:r>
          </a:p>
          <a:p>
            <a:r>
              <a:rPr lang="es-ES" b="1" dirty="0"/>
              <a:t>He aquí, os digo un misterio: no todos dormiremos, pero todos seremos transformados </a:t>
            </a:r>
            <a:endParaRPr lang="es-ES" b="1" dirty="0" smtClean="0"/>
          </a:p>
          <a:p>
            <a:r>
              <a:rPr lang="es-ES" b="1" dirty="0" smtClean="0"/>
              <a:t>V.52.</a:t>
            </a:r>
          </a:p>
          <a:p>
            <a:r>
              <a:rPr lang="es-ES" b="1" dirty="0" smtClean="0"/>
              <a:t>En </a:t>
            </a:r>
            <a:r>
              <a:rPr lang="es-ES" b="1" dirty="0"/>
              <a:t>un momento, en un abrir y cerrar de ojos, a la trompeta final; pues la trompeta sonará y los muertos resucitarán incorruptibles, y nosotros seremos transformados. </a:t>
            </a:r>
            <a:endParaRPr lang="es-ES" b="1" dirty="0" smtClean="0"/>
          </a:p>
          <a:p>
            <a:r>
              <a:rPr lang="es-ES" b="1" dirty="0" smtClean="0"/>
              <a:t>Tres eventos que sucederán cuando Cristo venga:</a:t>
            </a:r>
          </a:p>
          <a:p>
            <a:r>
              <a:rPr lang="es-ES" b="1" dirty="0" smtClean="0"/>
              <a:t>1. Se tocara la trompeta.</a:t>
            </a:r>
          </a:p>
          <a:p>
            <a:r>
              <a:rPr lang="es-ES" b="1" dirty="0" smtClean="0"/>
              <a:t>2. Los muertos todos resucitaran.</a:t>
            </a:r>
          </a:p>
          <a:p>
            <a:r>
              <a:rPr lang="es-ES" b="1" dirty="0" smtClean="0"/>
              <a:t>3. Los vivos serán transformados.</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20"/>
            <a:ext cx="1613648" cy="1913809"/>
          </a:xfrm>
          <a:prstGeom prst="rect">
            <a:avLst/>
          </a:prstGeom>
        </p:spPr>
      </p:pic>
    </p:spTree>
    <p:extLst>
      <p:ext uri="{BB962C8B-B14F-4D97-AF65-F5344CB8AC3E}">
        <p14:creationId xmlns:p14="http://schemas.microsoft.com/office/powerpoint/2010/main" val="33230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27094" y="0"/>
            <a:ext cx="7516906" cy="6835417"/>
          </a:xfrm>
        </p:spPr>
        <p:txBody>
          <a:bodyPr/>
          <a:lstStyle/>
          <a:p>
            <a:r>
              <a:rPr lang="es-ES" b="1" dirty="0" smtClean="0"/>
              <a:t>Estas son cuatros verdades, que son irrefutables, verdaderas.</a:t>
            </a:r>
          </a:p>
          <a:p>
            <a:r>
              <a:rPr lang="es-ES" b="1" dirty="0" smtClean="0"/>
              <a:t>Estas son cuatro verdades que pase lo que pase en este mundo, no van a cambiar.</a:t>
            </a:r>
          </a:p>
          <a:p>
            <a:r>
              <a:rPr lang="es-ES" b="1" dirty="0" smtClean="0"/>
              <a:t>Puede haber guerra y estas cuatros verdades seguirán allí.</a:t>
            </a:r>
          </a:p>
          <a:p>
            <a:r>
              <a:rPr lang="es-ES" b="1" dirty="0" smtClean="0"/>
              <a:t>Puede haber catástrofes y estas cuatro verdades estarán allí.</a:t>
            </a:r>
          </a:p>
          <a:p>
            <a:r>
              <a:rPr lang="es-ES" b="1" dirty="0" smtClean="0"/>
              <a:t>El mundo, la vida es cambiante, estas cuatro verdades no.</a:t>
            </a:r>
          </a:p>
          <a:p>
            <a:r>
              <a:rPr lang="es-ES" b="1" dirty="0" smtClean="0"/>
              <a:t>Debemos tener la confianza la seguridad que estas cuatros cosas son ciertas no son cuentos, fabulas, chiste.</a:t>
            </a:r>
          </a:p>
          <a:p>
            <a:r>
              <a:rPr lang="es-ES" b="1" dirty="0" smtClean="0"/>
              <a:t>¿Estamos preparados para estas cuatro verdades?</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120"/>
            <a:ext cx="1627094" cy="1994492"/>
          </a:xfrm>
          <a:prstGeom prst="rect">
            <a:avLst/>
          </a:prstGeom>
        </p:spPr>
      </p:pic>
    </p:spTree>
    <p:extLst>
      <p:ext uri="{BB962C8B-B14F-4D97-AF65-F5344CB8AC3E}">
        <p14:creationId xmlns:p14="http://schemas.microsoft.com/office/powerpoint/2010/main" val="15704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73" y="0"/>
            <a:ext cx="9144000" cy="6839760"/>
          </a:xfrm>
          <a:prstGeom prst="rect">
            <a:avLst/>
          </a:prstGeom>
        </p:spPr>
      </p:pic>
      <p:sp>
        <p:nvSpPr>
          <p:cNvPr id="3" name="Marcador de contenido 2"/>
          <p:cNvSpPr>
            <a:spLocks noGrp="1"/>
          </p:cNvSpPr>
          <p:nvPr>
            <p:ph idx="1"/>
          </p:nvPr>
        </p:nvSpPr>
        <p:spPr>
          <a:xfrm>
            <a:off x="1627094" y="0"/>
            <a:ext cx="7502133" cy="6835417"/>
          </a:xfrm>
        </p:spPr>
        <p:txBody>
          <a:bodyPr>
            <a:normAutofit lnSpcReduction="10000"/>
          </a:bodyPr>
          <a:lstStyle/>
          <a:p>
            <a:r>
              <a:rPr lang="es-ES" b="1" dirty="0" smtClean="0"/>
              <a:t>Todos lo veremos aun los que le mataron.</a:t>
            </a:r>
          </a:p>
          <a:p>
            <a:r>
              <a:rPr lang="es-ES" b="1" dirty="0" smtClean="0"/>
              <a:t>Apocalipsis.1:7.</a:t>
            </a:r>
          </a:p>
          <a:p>
            <a:r>
              <a:rPr lang="es-ES" b="1" dirty="0"/>
              <a:t>HE AQUI, VIENE CON LAS NUBES y todo ojo le verá, aun los que le traspasaron; y todas las tribus de la tierra harán lamentación por El; sí. Amén. </a:t>
            </a:r>
            <a:endParaRPr lang="es-ES" b="1" dirty="0" smtClean="0"/>
          </a:p>
          <a:p>
            <a:r>
              <a:rPr lang="es-ES" b="1" dirty="0" smtClean="0"/>
              <a:t>Todo ojo le vera.</a:t>
            </a:r>
          </a:p>
          <a:p>
            <a:r>
              <a:rPr lang="es-ES" b="1" dirty="0" smtClean="0"/>
              <a:t>Aun los ojos de los que lo mataron, porque también ellos serán resucitados en ese día y le verán venir por segunda vez.</a:t>
            </a:r>
          </a:p>
          <a:p>
            <a:r>
              <a:rPr lang="es-ES" b="1" dirty="0" smtClean="0"/>
              <a:t>La venida de Cristo es una verdad.</a:t>
            </a:r>
          </a:p>
          <a:p>
            <a:r>
              <a:rPr lang="es-ES" b="1" dirty="0" smtClean="0"/>
              <a:t>¿Esta Usted preparado para esta segunda venida de Cristo?</a:t>
            </a:r>
          </a:p>
          <a:p>
            <a:r>
              <a:rPr lang="es-ES" b="1" dirty="0" smtClean="0"/>
              <a:t>Aun si Usted es cristiano.</a:t>
            </a:r>
          </a:p>
          <a:p>
            <a:r>
              <a:rPr lang="es-ES" b="1" dirty="0" smtClean="0"/>
              <a:t>¿Estamos preparados?</a:t>
            </a:r>
          </a:p>
          <a:p>
            <a:r>
              <a:rPr lang="es-ES" b="1" dirty="0" smtClean="0"/>
              <a:t>El juicio empezara con nosotros.</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43"/>
            <a:ext cx="1627094" cy="1873484"/>
          </a:xfrm>
          <a:prstGeom prst="rect">
            <a:avLst/>
          </a:prstGeom>
        </p:spPr>
      </p:pic>
    </p:spTree>
    <p:extLst>
      <p:ext uri="{BB962C8B-B14F-4D97-AF65-F5344CB8AC3E}">
        <p14:creationId xmlns:p14="http://schemas.microsoft.com/office/powerpoint/2010/main" val="3652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barn(inVertical)">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73" y="0"/>
            <a:ext cx="9144000" cy="6839760"/>
          </a:xfrm>
          <a:prstGeom prst="rect">
            <a:avLst/>
          </a:prstGeom>
        </p:spPr>
      </p:pic>
      <p:sp>
        <p:nvSpPr>
          <p:cNvPr id="3" name="Marcador de contenido 2"/>
          <p:cNvSpPr>
            <a:spLocks noGrp="1"/>
          </p:cNvSpPr>
          <p:nvPr>
            <p:ph idx="1"/>
          </p:nvPr>
        </p:nvSpPr>
        <p:spPr>
          <a:xfrm>
            <a:off x="1627094" y="0"/>
            <a:ext cx="7502133" cy="6835417"/>
          </a:xfrm>
        </p:spPr>
        <p:txBody>
          <a:bodyPr/>
          <a:lstStyle/>
          <a:p>
            <a:r>
              <a:rPr lang="es-ES" b="1" dirty="0" smtClean="0"/>
              <a:t>I Pedro.4:17.</a:t>
            </a:r>
          </a:p>
          <a:p>
            <a:r>
              <a:rPr lang="es-ES" b="1" dirty="0"/>
              <a:t>Porque es tiempo de que el juicio comience por la casa de Dios; y si comienza por nosotros primero, ¿cuál será el fin de los que no obedecen al evangelio de Dios? </a:t>
            </a:r>
            <a:endParaRPr lang="es-ES" b="1" dirty="0" smtClean="0"/>
          </a:p>
          <a:p>
            <a:r>
              <a:rPr lang="es-ES" b="1" dirty="0" smtClean="0"/>
              <a:t>Ya que el juicio empezara por nosotros.</a:t>
            </a:r>
          </a:p>
          <a:p>
            <a:r>
              <a:rPr lang="es-ES" b="1" dirty="0" smtClean="0"/>
              <a:t>¿Estamos preparados para este juicio?</a:t>
            </a:r>
          </a:p>
          <a:p>
            <a:r>
              <a:rPr lang="es-ES" b="1" dirty="0" smtClean="0"/>
              <a:t>Si hoy viniera Cristo.</a:t>
            </a:r>
          </a:p>
          <a:p>
            <a:r>
              <a:rPr lang="es-ES" b="1" dirty="0" smtClean="0"/>
              <a:t>¿Estoy preparado para recibirlo?</a:t>
            </a:r>
          </a:p>
          <a:p>
            <a:r>
              <a:rPr lang="es-ES" b="1" dirty="0" smtClean="0"/>
              <a:t>¿O hallara algo malo en mi?</a:t>
            </a:r>
          </a:p>
          <a:p>
            <a:r>
              <a:rPr lang="es-ES" b="1" dirty="0" smtClean="0"/>
              <a:t>¿Me hallara fuera de su casa, la iglesia?</a:t>
            </a:r>
          </a:p>
          <a:p>
            <a:r>
              <a:rPr lang="es-ES" b="1" dirty="0" smtClean="0"/>
              <a:t>Porque la casa de Dios es la iglesia.</a:t>
            </a:r>
          </a:p>
          <a:p>
            <a:r>
              <a:rPr lang="es-ES" b="1" dirty="0" smtClean="0"/>
              <a:t>I Timoteo.3:15.</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43"/>
            <a:ext cx="1627094" cy="1806249"/>
          </a:xfrm>
          <a:prstGeom prst="rect">
            <a:avLst/>
          </a:prstGeom>
        </p:spPr>
      </p:pic>
    </p:spTree>
    <p:extLst>
      <p:ext uri="{BB962C8B-B14F-4D97-AF65-F5344CB8AC3E}">
        <p14:creationId xmlns:p14="http://schemas.microsoft.com/office/powerpoint/2010/main" val="58381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barn(inVertical)">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73" y="0"/>
            <a:ext cx="9144000" cy="6839760"/>
          </a:xfrm>
          <a:prstGeom prst="rect">
            <a:avLst/>
          </a:prstGeom>
        </p:spPr>
      </p:pic>
      <p:sp>
        <p:nvSpPr>
          <p:cNvPr id="3" name="Marcador de contenido 2"/>
          <p:cNvSpPr>
            <a:spLocks noGrp="1"/>
          </p:cNvSpPr>
          <p:nvPr>
            <p:ph idx="1"/>
          </p:nvPr>
        </p:nvSpPr>
        <p:spPr>
          <a:xfrm>
            <a:off x="1627094" y="0"/>
            <a:ext cx="7502133" cy="6835417"/>
          </a:xfrm>
        </p:spPr>
        <p:txBody>
          <a:bodyPr/>
          <a:lstStyle/>
          <a:p>
            <a:r>
              <a:rPr lang="es-ES" b="1" dirty="0"/>
              <a:t>P</a:t>
            </a:r>
            <a:r>
              <a:rPr lang="es-ES" b="1" dirty="0" smtClean="0"/>
              <a:t>ero </a:t>
            </a:r>
            <a:r>
              <a:rPr lang="es-ES" b="1" dirty="0"/>
              <a:t>en caso que me tarde, te escribo para que sepas cómo debe conducirse uno en la casa de Dios, que es la iglesia del Dios vivo, columna y </a:t>
            </a:r>
            <a:r>
              <a:rPr lang="es-ES" b="1" dirty="0" smtClean="0"/>
              <a:t>sostén </a:t>
            </a:r>
            <a:r>
              <a:rPr lang="es-ES" b="1" dirty="0"/>
              <a:t>de la verdad. </a:t>
            </a:r>
            <a:endParaRPr lang="es-ES" b="1" dirty="0" smtClean="0"/>
          </a:p>
          <a:p>
            <a:r>
              <a:rPr lang="es-ES" b="1" dirty="0" smtClean="0"/>
              <a:t>Si Usted no ha entrado a la casa de Dios, la iglesia.</a:t>
            </a:r>
          </a:p>
          <a:p>
            <a:r>
              <a:rPr lang="es-ES" b="1" dirty="0" smtClean="0"/>
              <a:t>¿Qué espera para hacerlo?</a:t>
            </a:r>
          </a:p>
          <a:p>
            <a:r>
              <a:rPr lang="es-ES" b="1" dirty="0" smtClean="0"/>
              <a:t>Y si Usted ya entro a la casa de Dios, la iglesia, pero anda fuera de ella.</a:t>
            </a:r>
          </a:p>
          <a:p>
            <a:r>
              <a:rPr lang="es-ES" b="1" dirty="0" smtClean="0"/>
              <a:t>¿Qué espera para regresar?</a:t>
            </a:r>
          </a:p>
          <a:p>
            <a:r>
              <a:rPr lang="es-ES" b="1" dirty="0" smtClean="0"/>
              <a:t>Hoy Usted lo puede hacer no tarde mas, mañana puede ser muy tarde.</a:t>
            </a:r>
          </a:p>
          <a:p>
            <a:r>
              <a:rPr lang="es-ES" b="1" dirty="0" smtClean="0"/>
              <a:t>Recuerde el juicio empieza por la casa de Dios, la iglesia.</a:t>
            </a:r>
          </a:p>
          <a:p>
            <a:r>
              <a:rPr lang="es-ES" b="1" dirty="0" smtClean="0"/>
              <a:t>Y debemos estar preparados para ello.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3" y="0"/>
            <a:ext cx="1641867" cy="1905000"/>
          </a:xfrm>
          <a:prstGeom prst="rect">
            <a:avLst/>
          </a:prstGeom>
        </p:spPr>
      </p:pic>
    </p:spTree>
    <p:extLst>
      <p:ext uri="{BB962C8B-B14F-4D97-AF65-F5344CB8AC3E}">
        <p14:creationId xmlns:p14="http://schemas.microsoft.com/office/powerpoint/2010/main" val="379742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73" y="0"/>
            <a:ext cx="9144000" cy="6839760"/>
          </a:xfrm>
          <a:prstGeom prst="rect">
            <a:avLst/>
          </a:prstGeom>
        </p:spPr>
      </p:pic>
      <p:sp>
        <p:nvSpPr>
          <p:cNvPr id="3" name="Marcador de contenido 2"/>
          <p:cNvSpPr>
            <a:spLocks noGrp="1"/>
          </p:cNvSpPr>
          <p:nvPr>
            <p:ph idx="1"/>
          </p:nvPr>
        </p:nvSpPr>
        <p:spPr>
          <a:xfrm>
            <a:off x="1627094" y="1627094"/>
            <a:ext cx="7502133" cy="5208323"/>
          </a:xfrm>
        </p:spPr>
        <p:txBody>
          <a:bodyPr/>
          <a:lstStyle/>
          <a:p>
            <a:r>
              <a:rPr lang="es-ES" b="1" dirty="0" smtClean="0"/>
              <a:t>El escritor de los Hebreos nos enseño cuatro verdades, cuatro certezas, seguridad que son reales.</a:t>
            </a:r>
          </a:p>
          <a:p>
            <a:r>
              <a:rPr lang="es-ES" b="1" dirty="0" smtClean="0"/>
              <a:t>1. La Muerte.</a:t>
            </a:r>
          </a:p>
          <a:p>
            <a:r>
              <a:rPr lang="es-ES" b="1" dirty="0" smtClean="0"/>
              <a:t>2. El Juicio.</a:t>
            </a:r>
          </a:p>
          <a:p>
            <a:r>
              <a:rPr lang="es-ES" b="1" dirty="0" smtClean="0"/>
              <a:t>3. El Evangelio.</a:t>
            </a:r>
          </a:p>
          <a:p>
            <a:r>
              <a:rPr lang="es-ES" b="1" dirty="0" smtClean="0"/>
              <a:t>4. La Venida De Cristo.</a:t>
            </a:r>
          </a:p>
          <a:p>
            <a:r>
              <a:rPr lang="es-ES" b="1" dirty="0" smtClean="0"/>
              <a:t>¿Estamos preparados para ellas?</a:t>
            </a:r>
          </a:p>
          <a:p>
            <a:r>
              <a:rPr lang="es-ES" b="1" dirty="0" smtClean="0"/>
              <a:t>Confiemos en estas verdades que se nos presentan aquí.</a:t>
            </a:r>
            <a:endParaRPr lang="es-ES" b="1" dirty="0"/>
          </a:p>
        </p:txBody>
      </p:sp>
      <p:sp>
        <p:nvSpPr>
          <p:cNvPr id="4" name="Llamada de nube 3"/>
          <p:cNvSpPr/>
          <p:nvPr/>
        </p:nvSpPr>
        <p:spPr>
          <a:xfrm>
            <a:off x="1627094" y="0"/>
            <a:ext cx="5849470" cy="1438835"/>
          </a:xfrm>
          <a:prstGeom prst="cloudCallout">
            <a:avLst>
              <a:gd name="adj1" fmla="val -26593"/>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CONCLUSION:</a:t>
            </a:r>
            <a:endParaRPr lang="es-ES" sz="4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168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325035"/>
            <a:ext cx="9144000" cy="153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86400"/>
          </a:xfrm>
          <a:prstGeom prst="rect">
            <a:avLst/>
          </a:prstGeom>
        </p:spPr>
      </p:pic>
      <p:sp>
        <p:nvSpPr>
          <p:cNvPr id="6" name="Llamada de nube 5"/>
          <p:cNvSpPr/>
          <p:nvPr/>
        </p:nvSpPr>
        <p:spPr>
          <a:xfrm>
            <a:off x="2662518" y="0"/>
            <a:ext cx="4168589" cy="2151528"/>
          </a:xfrm>
          <a:prstGeom prst="cloudCallout">
            <a:avLst>
              <a:gd name="adj1" fmla="val -1834"/>
              <a:gd name="adj2" fmla="val 138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POR SU FINA ATENCION.</a:t>
            </a:r>
            <a:endParaRPr lang="es-ES" sz="4000" b="1" dirty="0"/>
          </a:p>
        </p:txBody>
      </p:sp>
    </p:spTree>
    <p:extLst>
      <p:ext uri="{BB962C8B-B14F-4D97-AF65-F5344CB8AC3E}">
        <p14:creationId xmlns:p14="http://schemas.microsoft.com/office/powerpoint/2010/main" val="127505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455" fill="hold">
                                          <p:stCondLst>
                                            <p:cond delay="0"/>
                                          </p:stCondLst>
                                        </p:cTn>
                                        <p:tgtEl>
                                          <p:spTgt spid="4"/>
                                        </p:tgtEl>
                                        <p:attrNameLst>
                                          <p:attrName>style.rotation</p:attrName>
                                        </p:attrNameLst>
                                      </p:cBhvr>
                                      <p:to>
                                        <p:strVal val="-45.0"/>
                                      </p:to>
                                    </p:set>
                                    <p:anim calcmode="lin" valueType="num">
                                      <p:cBhvr>
                                        <p:cTn id="2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53989" y="1264024"/>
            <a:ext cx="7490011" cy="5571393"/>
          </a:xfrm>
        </p:spPr>
        <p:txBody>
          <a:bodyPr/>
          <a:lstStyle/>
          <a:p>
            <a:r>
              <a:rPr lang="es-ES" b="1" dirty="0"/>
              <a:t>Y así como está decretado que los hombres mueran una sola vez, y después de esto, el juicio, </a:t>
            </a:r>
            <a:endParaRPr lang="es-ES" b="1" dirty="0" smtClean="0"/>
          </a:p>
          <a:p>
            <a:r>
              <a:rPr lang="es-ES" b="1" dirty="0" smtClean="0"/>
              <a:t>Uno de las cosas de cuales podemos estar seguro, tener la certeza es que la muerte es una realidad.</a:t>
            </a:r>
          </a:p>
          <a:p>
            <a:r>
              <a:rPr lang="es-ES" b="1" dirty="0" smtClean="0"/>
              <a:t>La muerte es una realidad, la muerte sucede en cualquier momento de la vida.</a:t>
            </a:r>
          </a:p>
          <a:p>
            <a:r>
              <a:rPr lang="es-ES" b="1" dirty="0" smtClean="0"/>
              <a:t>Muere el rico.</a:t>
            </a:r>
          </a:p>
          <a:p>
            <a:r>
              <a:rPr lang="es-ES" b="1" dirty="0" smtClean="0"/>
              <a:t>Muere el joven.</a:t>
            </a:r>
          </a:p>
          <a:p>
            <a:r>
              <a:rPr lang="es-ES" b="1" dirty="0" smtClean="0"/>
              <a:t>Muere el pobre.</a:t>
            </a:r>
          </a:p>
          <a:p>
            <a:r>
              <a:rPr lang="es-ES" b="1" dirty="0" smtClean="0"/>
              <a:t>Muere el niño.</a:t>
            </a:r>
            <a:endParaRPr lang="es-ES" b="1" dirty="0"/>
          </a:p>
        </p:txBody>
      </p:sp>
      <p:sp>
        <p:nvSpPr>
          <p:cNvPr id="4" name="Llamada de nube 3"/>
          <p:cNvSpPr/>
          <p:nvPr/>
        </p:nvSpPr>
        <p:spPr>
          <a:xfrm>
            <a:off x="1869142" y="0"/>
            <a:ext cx="6965575" cy="1264024"/>
          </a:xfrm>
          <a:prstGeom prst="cloudCallout">
            <a:avLst>
              <a:gd name="adj1" fmla="val -29741"/>
              <a:gd name="adj2" fmla="val 4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n w="6600">
                  <a:solidFill>
                    <a:schemeClr val="accent2"/>
                  </a:solidFill>
                  <a:prstDash val="solid"/>
                </a:ln>
                <a:solidFill>
                  <a:srgbClr val="FFFFFF"/>
                </a:solidFill>
                <a:effectLst>
                  <a:outerShdw dist="38100" dir="2700000" algn="tl" rotWithShape="0">
                    <a:schemeClr val="accent2"/>
                  </a:outerShdw>
                </a:effectLst>
              </a:rPr>
              <a:t>LA MUERTE.</a:t>
            </a:r>
          </a:p>
          <a:p>
            <a:pPr algn="ctr"/>
            <a:r>
              <a:rPr lang="es-ES" sz="3600" b="1" dirty="0" smtClean="0">
                <a:ln w="6600">
                  <a:solidFill>
                    <a:schemeClr val="accent2"/>
                  </a:solidFill>
                  <a:prstDash val="solid"/>
                </a:ln>
                <a:solidFill>
                  <a:srgbClr val="FFFFFF"/>
                </a:solidFill>
                <a:effectLst>
                  <a:outerShdw dist="38100" dir="2700000" algn="tl" rotWithShape="0">
                    <a:schemeClr val="accent2"/>
                  </a:outerShdw>
                </a:effectLst>
              </a:rPr>
              <a:t>HEBREOS.9:27.</a:t>
            </a:r>
            <a:endParaRPr lang="es-ES" sz="36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20"/>
            <a:ext cx="1653989" cy="184657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96" y="4767823"/>
            <a:ext cx="4463303" cy="2067594"/>
          </a:xfrm>
          <a:prstGeom prst="rect">
            <a:avLst/>
          </a:prstGeom>
        </p:spPr>
      </p:pic>
    </p:spTree>
    <p:extLst>
      <p:ext uri="{BB962C8B-B14F-4D97-AF65-F5344CB8AC3E}">
        <p14:creationId xmlns:p14="http://schemas.microsoft.com/office/powerpoint/2010/main" val="17705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
                                        <p:tgtEl>
                                          <p:spTgt spid="4">
                                            <p:txEl>
                                              <p:pRg st="1" end="1"/>
                                            </p:txEl>
                                          </p:spTgt>
                                        </p:tgtEl>
                                      </p:cBhvr>
                                    </p:animEffect>
                                    <p:anim calcmode="lin" valueType="num">
                                      <p:cBhvr>
                                        <p:cTn id="20"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barn(inVertical)">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barn(inVertical)">
                                      <p:cBhvr>
                                        <p:cTn id="7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39760"/>
          </a:xfrm>
          <a:prstGeom prst="rect">
            <a:avLst/>
          </a:prstGeom>
        </p:spPr>
      </p:pic>
      <p:sp>
        <p:nvSpPr>
          <p:cNvPr id="3" name="Marcador de contenido 2"/>
          <p:cNvSpPr>
            <a:spLocks noGrp="1"/>
          </p:cNvSpPr>
          <p:nvPr>
            <p:ph idx="1"/>
          </p:nvPr>
        </p:nvSpPr>
        <p:spPr>
          <a:xfrm>
            <a:off x="1586753" y="4343"/>
            <a:ext cx="7557247" cy="6835417"/>
          </a:xfrm>
        </p:spPr>
        <p:txBody>
          <a:bodyPr/>
          <a:lstStyle/>
          <a:p>
            <a:r>
              <a:rPr lang="es-ES" b="1" dirty="0" smtClean="0"/>
              <a:t>Muere el anciano.</a:t>
            </a:r>
          </a:p>
          <a:p>
            <a:r>
              <a:rPr lang="es-ES" b="1" dirty="0" smtClean="0"/>
              <a:t>Muere el sano.</a:t>
            </a:r>
          </a:p>
          <a:p>
            <a:r>
              <a:rPr lang="es-ES" b="1" dirty="0" smtClean="0"/>
              <a:t>Muere el enfermo.</a:t>
            </a:r>
          </a:p>
          <a:p>
            <a:r>
              <a:rPr lang="es-ES" b="1" dirty="0" smtClean="0"/>
              <a:t>Muere el hombre.</a:t>
            </a:r>
          </a:p>
          <a:p>
            <a:r>
              <a:rPr lang="es-ES" b="1" dirty="0" smtClean="0"/>
              <a:t>Muere la mujer.</a:t>
            </a:r>
          </a:p>
          <a:p>
            <a:r>
              <a:rPr lang="es-ES" b="1" dirty="0" smtClean="0"/>
              <a:t>Todos los días mueren miles de personas a nivel mundial.</a:t>
            </a:r>
          </a:p>
          <a:p>
            <a:r>
              <a:rPr lang="es-ES" b="1" dirty="0" smtClean="0"/>
              <a:t>La muerte es una realidad, una certeza.</a:t>
            </a:r>
          </a:p>
          <a:p>
            <a:r>
              <a:rPr lang="es-ES" b="1" dirty="0" smtClean="0"/>
              <a:t>¿Estamos preparados para la muerte?</a:t>
            </a:r>
          </a:p>
          <a:p>
            <a:r>
              <a:rPr lang="es-ES" b="1" dirty="0" smtClean="0"/>
              <a:t>Lamentablemente millones de personas no están preparadas para la muerte.</a:t>
            </a:r>
          </a:p>
          <a:p>
            <a:r>
              <a:rPr lang="es-ES" b="1" dirty="0" smtClean="0"/>
              <a:t>Es mas muchos cristianos no estamos preparados para la muerte.</a:t>
            </a:r>
          </a:p>
          <a:p>
            <a:r>
              <a:rPr lang="es-ES" b="1" dirty="0" smtClean="0"/>
              <a:t>Lucas.12:19-20.</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941" y="0"/>
            <a:ext cx="4303059" cy="244736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86753" cy="1976718"/>
          </a:xfrm>
          <a:prstGeom prst="rect">
            <a:avLst/>
          </a:prstGeom>
        </p:spPr>
      </p:pic>
    </p:spTree>
    <p:extLst>
      <p:ext uri="{BB962C8B-B14F-4D97-AF65-F5344CB8AC3E}">
        <p14:creationId xmlns:p14="http://schemas.microsoft.com/office/powerpoint/2010/main" val="26193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barn(inVertical)">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barn(inVertical)">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barn(inVertical)">
                                      <p:cBhvr>
                                        <p:cTn id="7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00200" y="0"/>
            <a:ext cx="7543800" cy="6835417"/>
          </a:xfrm>
        </p:spPr>
        <p:txBody>
          <a:bodyPr/>
          <a:lstStyle/>
          <a:p>
            <a:r>
              <a:rPr lang="es-ES" b="1" dirty="0" smtClean="0"/>
              <a:t>"</a:t>
            </a:r>
            <a:r>
              <a:rPr lang="es-ES" b="1" dirty="0"/>
              <a:t>Y diré a mi alma: Alma, tienes muchos bienes depositados para muchos años; descansa, come, bebe, diviértete." </a:t>
            </a:r>
            <a:endParaRPr lang="es-ES" b="1" dirty="0" smtClean="0"/>
          </a:p>
          <a:p>
            <a:r>
              <a:rPr lang="es-ES" b="1" dirty="0" smtClean="0"/>
              <a:t>V.20.</a:t>
            </a:r>
          </a:p>
          <a:p>
            <a:r>
              <a:rPr lang="es-ES" b="1" dirty="0" smtClean="0"/>
              <a:t>Pero </a:t>
            </a:r>
            <a:r>
              <a:rPr lang="es-ES" b="1" dirty="0"/>
              <a:t>Dios le dijo: "¡Necio! Esta misma noche te reclaman el alma; y ahora, ¿para quién será lo que has provisto</a:t>
            </a:r>
            <a:r>
              <a:rPr lang="es-ES" b="1" dirty="0" smtClean="0"/>
              <a:t>?“</a:t>
            </a:r>
          </a:p>
          <a:p>
            <a:r>
              <a:rPr lang="es-ES" b="1" dirty="0" smtClean="0"/>
              <a:t>Este rico tenia dinero, tenia salud, pero  no estaba preparado para la muerte.</a:t>
            </a:r>
          </a:p>
          <a:p>
            <a:r>
              <a:rPr lang="es-ES" b="1" dirty="0" smtClean="0"/>
              <a:t>El pensó que tenia muchos años por vivir, pero la muerte llego.</a:t>
            </a:r>
          </a:p>
          <a:p>
            <a:r>
              <a:rPr lang="es-ES" b="1" dirty="0" smtClean="0"/>
              <a:t>Igualmente la muerte puede llegar en cualquier momento a nuestra vida.</a:t>
            </a:r>
          </a:p>
          <a:p>
            <a:r>
              <a:rPr lang="es-ES" b="1" dirty="0" smtClean="0"/>
              <a:t>Y tenemos que estar preparados para ese día.</a:t>
            </a:r>
          </a:p>
          <a:p>
            <a:r>
              <a:rPr lang="es-ES" b="1" dirty="0" smtClean="0"/>
              <a:t>Nuestra vida es pasajera.</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20"/>
            <a:ext cx="1600200" cy="1954151"/>
          </a:xfrm>
          <a:prstGeom prst="rect">
            <a:avLst/>
          </a:prstGeom>
        </p:spPr>
      </p:pic>
    </p:spTree>
    <p:extLst>
      <p:ext uri="{BB962C8B-B14F-4D97-AF65-F5344CB8AC3E}">
        <p14:creationId xmlns:p14="http://schemas.microsoft.com/office/powerpoint/2010/main" val="14539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40542" y="0"/>
            <a:ext cx="7503458" cy="6835417"/>
          </a:xfrm>
        </p:spPr>
        <p:txBody>
          <a:bodyPr>
            <a:normAutofit lnSpcReduction="10000"/>
          </a:bodyPr>
          <a:lstStyle/>
          <a:p>
            <a:r>
              <a:rPr lang="es-ES" b="1" dirty="0" smtClean="0"/>
              <a:t>Santiago.4:14.</a:t>
            </a:r>
          </a:p>
          <a:p>
            <a:r>
              <a:rPr lang="es-ES" b="1" dirty="0" smtClean="0"/>
              <a:t>Sin </a:t>
            </a:r>
            <a:r>
              <a:rPr lang="es-ES" b="1" dirty="0"/>
              <a:t>embargo, no sabéis cómo será vuestra vida mañana. Sólo sois un vapor que aparece por un poco de tiempo y luego se desvanece. </a:t>
            </a:r>
            <a:endParaRPr lang="es-ES" b="1" dirty="0" smtClean="0"/>
          </a:p>
          <a:p>
            <a:r>
              <a:rPr lang="es-ES" b="1" dirty="0" smtClean="0"/>
              <a:t>Nuestra vida es como la neblina, que aparece solo por un momento.</a:t>
            </a:r>
          </a:p>
          <a:p>
            <a:r>
              <a:rPr lang="es-ES" b="1" dirty="0" smtClean="0"/>
              <a:t>Así nuestra vida es momentánea, pasajera.</a:t>
            </a:r>
          </a:p>
          <a:p>
            <a:r>
              <a:rPr lang="es-ES" b="1" dirty="0" smtClean="0"/>
              <a:t>Y debemos de estar preparados para ella.</a:t>
            </a:r>
          </a:p>
          <a:p>
            <a:r>
              <a:rPr lang="es-ES" b="1" dirty="0" smtClean="0"/>
              <a:t>Y la única manera de estar preparados es siendo fieles hasta la muerte.</a:t>
            </a:r>
          </a:p>
          <a:p>
            <a:r>
              <a:rPr lang="es-ES" b="1" dirty="0" smtClean="0"/>
              <a:t>Apocalipsis.2:10.</a:t>
            </a:r>
          </a:p>
          <a:p>
            <a:r>
              <a:rPr lang="es-ES" b="1" dirty="0" smtClean="0"/>
              <a:t>'No </a:t>
            </a:r>
            <a:r>
              <a:rPr lang="es-ES" b="1" dirty="0"/>
              <a:t>temas lo que estás por sufrir. He aquí, el diablo echará a algunos de vosotros en la cárcel para que seáis probados, y tendréis tribulación por diez días. Sé fiel hasta la muerte, y yo te daré la corona de la vida.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3"/>
            <a:ext cx="1640542" cy="1922945"/>
          </a:xfrm>
          <a:prstGeom prst="rect">
            <a:avLst/>
          </a:prstGeom>
        </p:spPr>
      </p:pic>
    </p:spTree>
    <p:extLst>
      <p:ext uri="{BB962C8B-B14F-4D97-AF65-F5344CB8AC3E}">
        <p14:creationId xmlns:p14="http://schemas.microsoft.com/office/powerpoint/2010/main" val="34988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27095" y="0"/>
            <a:ext cx="7516905" cy="6835417"/>
          </a:xfrm>
        </p:spPr>
        <p:txBody>
          <a:bodyPr>
            <a:normAutofit lnSpcReduction="10000"/>
          </a:bodyPr>
          <a:lstStyle/>
          <a:p>
            <a:r>
              <a:rPr lang="es-ES" b="1" dirty="0" smtClean="0"/>
              <a:t>Muchas veces dejamos pasar el tiempo y no arreglamos nuestros problemas pensando que tenemos mucho tiempo de vida.</a:t>
            </a:r>
          </a:p>
          <a:p>
            <a:r>
              <a:rPr lang="es-ES" b="1" dirty="0" smtClean="0"/>
              <a:t>Por ejemplo:</a:t>
            </a:r>
          </a:p>
          <a:p>
            <a:r>
              <a:rPr lang="es-ES" b="1" dirty="0" smtClean="0"/>
              <a:t>Los hijos se enojan con sus padres no les hablan y no arreglan la situación el mismo día, porque piensan que tienen mucho tiempo y muchas veces mueren sin arreglar la situación.</a:t>
            </a:r>
          </a:p>
          <a:p>
            <a:r>
              <a:rPr lang="es-ES" b="1" dirty="0" smtClean="0"/>
              <a:t>Los matrimonios se pelean y se van a dormir y se dan la espalda en la cama o uno va a dormir a otro cuarto porque están enojados, pensando que tienen tiempo mas adelante para arreglar la situación.</a:t>
            </a:r>
          </a:p>
          <a:p>
            <a:r>
              <a:rPr lang="es-ES" b="1" dirty="0" smtClean="0"/>
              <a:t>Pero pueden morir esta misma noche y no arreglaron la situación.</a:t>
            </a:r>
          </a:p>
          <a:p>
            <a:r>
              <a:rPr lang="es-ES" b="1" dirty="0" smtClean="0"/>
              <a:t>No están preparados para la muerte, arreglemos cualquier situación allí mismo.</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 y="-13463"/>
            <a:ext cx="1736351" cy="1936392"/>
          </a:xfrm>
          <a:prstGeom prst="rect">
            <a:avLst/>
          </a:prstGeom>
        </p:spPr>
      </p:pic>
    </p:spTree>
    <p:extLst>
      <p:ext uri="{BB962C8B-B14F-4D97-AF65-F5344CB8AC3E}">
        <p14:creationId xmlns:p14="http://schemas.microsoft.com/office/powerpoint/2010/main" val="27631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2582"/>
            <a:ext cx="9144000" cy="6839760"/>
          </a:xfrm>
          <a:prstGeom prst="rect">
            <a:avLst/>
          </a:prstGeom>
        </p:spPr>
      </p:pic>
      <p:sp>
        <p:nvSpPr>
          <p:cNvPr id="3" name="Marcador de contenido 2"/>
          <p:cNvSpPr>
            <a:spLocks noGrp="1"/>
          </p:cNvSpPr>
          <p:nvPr>
            <p:ph idx="1"/>
          </p:nvPr>
        </p:nvSpPr>
        <p:spPr>
          <a:xfrm>
            <a:off x="1613647" y="1694329"/>
            <a:ext cx="7530353" cy="5141088"/>
          </a:xfrm>
        </p:spPr>
        <p:txBody>
          <a:bodyPr/>
          <a:lstStyle/>
          <a:p>
            <a:r>
              <a:rPr lang="es-ES" b="1" dirty="0" smtClean="0"/>
              <a:t>Y </a:t>
            </a:r>
            <a:r>
              <a:rPr lang="es-ES" b="1" dirty="0"/>
              <a:t>así como está decretado que los hombres mueran una sola vez, y después de esto, el juicio, </a:t>
            </a:r>
            <a:endParaRPr lang="es-ES" b="1" dirty="0" smtClean="0"/>
          </a:p>
          <a:p>
            <a:r>
              <a:rPr lang="es-ES" b="1" dirty="0" smtClean="0"/>
              <a:t>La segunda verdad que encontramos en Hebreos después de la verdad y certeza de la muerte es el juicio final.</a:t>
            </a:r>
          </a:p>
          <a:p>
            <a:r>
              <a:rPr lang="es-ES" b="1" dirty="0" smtClean="0"/>
              <a:t>Así como la muerte es tan segura, así también el juicio es una realidad una verdad.</a:t>
            </a:r>
          </a:p>
          <a:p>
            <a:r>
              <a:rPr lang="es-ES" b="1" dirty="0" smtClean="0"/>
              <a:t>Este juicio es verdadero, un día Dios juzgara todo lo que hallamos hechos aquí en la tierra.</a:t>
            </a:r>
          </a:p>
          <a:p>
            <a:r>
              <a:rPr lang="es-ES" b="1" dirty="0" smtClean="0"/>
              <a:t>II Corinitos.5:10.</a:t>
            </a:r>
            <a:endParaRPr lang="es-ES" b="1" dirty="0"/>
          </a:p>
        </p:txBody>
      </p:sp>
      <p:sp>
        <p:nvSpPr>
          <p:cNvPr id="5" name="Llamada de nube 4"/>
          <p:cNvSpPr/>
          <p:nvPr/>
        </p:nvSpPr>
        <p:spPr>
          <a:xfrm>
            <a:off x="1828800" y="0"/>
            <a:ext cx="7315200" cy="1667405"/>
          </a:xfrm>
          <a:prstGeom prst="cloudCallout">
            <a:avLst>
              <a:gd name="adj1" fmla="val -25612"/>
              <a:gd name="adj2" fmla="val 14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EL JUICIO.</a:t>
            </a:r>
          </a:p>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rPr>
              <a:t>HEBREOS.9:27.</a:t>
            </a:r>
            <a:endParaRPr lang="es-E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31236"/>
            <a:ext cx="1763246" cy="1954165"/>
          </a:xfrm>
          <a:prstGeom prst="rect">
            <a:avLst/>
          </a:prstGeom>
        </p:spPr>
      </p:pic>
    </p:spTree>
    <p:extLst>
      <p:ext uri="{BB962C8B-B14F-4D97-AF65-F5344CB8AC3E}">
        <p14:creationId xmlns:p14="http://schemas.microsoft.com/office/powerpoint/2010/main" val="3558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
                                        <p:tgtEl>
                                          <p:spTgt spid="5">
                                            <p:txEl>
                                              <p:pRg st="0" end="0"/>
                                            </p:txEl>
                                          </p:spTgt>
                                        </p:tgtEl>
                                      </p:cBhvr>
                                    </p:animEffect>
                                    <p:anim calcmode="lin" valueType="num">
                                      <p:cBhvr>
                                        <p:cTn id="13"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
                                        <p:tgtEl>
                                          <p:spTgt spid="5">
                                            <p:txEl>
                                              <p:pRg st="1" end="1"/>
                                            </p:txEl>
                                          </p:spTgt>
                                        </p:tgtEl>
                                      </p:cBhvr>
                                    </p:animEffect>
                                    <p:anim calcmode="lin" valueType="num">
                                      <p:cBhvr>
                                        <p:cTn id="20"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
            <a:ext cx="9144000" cy="6839760"/>
          </a:xfrm>
          <a:prstGeom prst="rect">
            <a:avLst/>
          </a:prstGeom>
        </p:spPr>
      </p:pic>
      <p:sp>
        <p:nvSpPr>
          <p:cNvPr id="3" name="Marcador de contenido 2"/>
          <p:cNvSpPr>
            <a:spLocks noGrp="1"/>
          </p:cNvSpPr>
          <p:nvPr>
            <p:ph idx="1"/>
          </p:nvPr>
        </p:nvSpPr>
        <p:spPr>
          <a:xfrm>
            <a:off x="1627095" y="22583"/>
            <a:ext cx="7516905" cy="6835417"/>
          </a:xfrm>
        </p:spPr>
        <p:txBody>
          <a:bodyPr/>
          <a:lstStyle/>
          <a:p>
            <a:r>
              <a:rPr lang="es-ES" b="1" dirty="0"/>
              <a:t>Porque todos nosotros debemos comparecer ante el tribunal de Cristo, para que cada uno sea recompensado por sus hechos estando en el cuerpo, de acuerdo con lo que hizo, sea bueno o sea malo. </a:t>
            </a:r>
            <a:endParaRPr lang="es-ES" b="1" dirty="0" smtClean="0"/>
          </a:p>
          <a:p>
            <a:r>
              <a:rPr lang="es-ES" b="1" dirty="0" smtClean="0"/>
              <a:t>Este juicio es verdadero, de este juicio nadie se va a escapar porque todos estaremos aquí.</a:t>
            </a:r>
          </a:p>
          <a:p>
            <a:r>
              <a:rPr lang="es-ES" b="1" dirty="0" smtClean="0"/>
              <a:t>Ricos.</a:t>
            </a:r>
          </a:p>
          <a:p>
            <a:r>
              <a:rPr lang="es-ES" b="1" dirty="0" smtClean="0"/>
              <a:t>Pobres.</a:t>
            </a:r>
          </a:p>
          <a:p>
            <a:r>
              <a:rPr lang="es-ES" b="1" dirty="0" smtClean="0"/>
              <a:t>Poderosos.</a:t>
            </a:r>
          </a:p>
          <a:p>
            <a:r>
              <a:rPr lang="es-ES" b="1" dirty="0" smtClean="0"/>
              <a:t>Millonarios.</a:t>
            </a:r>
          </a:p>
          <a:p>
            <a:r>
              <a:rPr lang="es-ES" b="1" dirty="0" smtClean="0"/>
              <a:t>Todos estaremos aquí nadie va a escapar de este juicio.</a:t>
            </a:r>
          </a:p>
          <a:p>
            <a:r>
              <a:rPr lang="es-ES" b="1" dirty="0" smtClean="0"/>
              <a:t>En los juicios de la tierra muchos se escapan de algunos juicios, ya sea por su influencia.</a:t>
            </a:r>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224" y="3072652"/>
            <a:ext cx="5136775" cy="187586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627095" cy="1922929"/>
          </a:xfrm>
          <a:prstGeom prst="rect">
            <a:avLst/>
          </a:prstGeom>
        </p:spPr>
      </p:pic>
    </p:spTree>
    <p:extLst>
      <p:ext uri="{BB962C8B-B14F-4D97-AF65-F5344CB8AC3E}">
        <p14:creationId xmlns:p14="http://schemas.microsoft.com/office/powerpoint/2010/main" val="31141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2232</Words>
  <Application>Microsoft Office PowerPoint</Application>
  <PresentationFormat>Presentación en pantalla (4:3)</PresentationFormat>
  <Paragraphs>193</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CUATRO VERDADES. HEBREOS.9:27-28.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30</cp:revision>
  <dcterms:created xsi:type="dcterms:W3CDTF">2019-05-13T16:03:36Z</dcterms:created>
  <dcterms:modified xsi:type="dcterms:W3CDTF">2020-02-28T03:00:11Z</dcterms:modified>
</cp:coreProperties>
</file>