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2" r:id="rId1"/>
    <p:sldMasterId id="2147484003" r:id="rId2"/>
  </p:sldMasterIdLst>
  <p:notesMasterIdLst>
    <p:notesMasterId r:id="rId17"/>
  </p:notesMasterIdLst>
  <p:handoutMasterIdLst>
    <p:handoutMasterId r:id="rId18"/>
  </p:handoutMasterIdLst>
  <p:sldIdLst>
    <p:sldId id="465" r:id="rId3"/>
    <p:sldId id="579" r:id="rId4"/>
    <p:sldId id="555" r:id="rId5"/>
    <p:sldId id="533" r:id="rId6"/>
    <p:sldId id="567" r:id="rId7"/>
    <p:sldId id="568" r:id="rId8"/>
    <p:sldId id="584" r:id="rId9"/>
    <p:sldId id="569" r:id="rId10"/>
    <p:sldId id="580" r:id="rId11"/>
    <p:sldId id="563" r:id="rId12"/>
    <p:sldId id="581" r:id="rId13"/>
    <p:sldId id="577" r:id="rId14"/>
    <p:sldId id="583" r:id="rId15"/>
    <p:sldId id="582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hlink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hlink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hlink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hlink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hlink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hlink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hlink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hlink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hlink"/>
        </a:solidFill>
        <a:latin typeface="Arial Blac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CCFF"/>
    <a:srgbClr val="00FFFF"/>
    <a:srgbClr val="FF33CC"/>
    <a:srgbClr val="FF7C80"/>
    <a:srgbClr val="FFFF66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7" autoAdjust="0"/>
    <p:restoredTop sz="93667" autoAdjust="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5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71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71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71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BC1F0D7-12BB-45F6-863F-B6E63CE9BB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65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0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80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80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E1AA7E7-6AE5-4306-9F96-3D245FEDF5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4243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AA7E7-6AE5-4306-9F96-3D245FEDF5CF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AA7E7-6AE5-4306-9F96-3D245FEDF5CF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AA7E7-6AE5-4306-9F96-3D245FEDF5CF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1AA7E7-6AE5-4306-9F96-3D245FEDF5CF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DB048-A463-4767-AA13-92D97669F00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22B36-80D4-44CB-9706-0F617443A5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8A22D-A023-4180-BFEE-DA3C5626A59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</p:grpSp>
      <p:sp>
        <p:nvSpPr>
          <p:cNvPr id="72705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72705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CB6A-9981-4538-8B8E-AE9F3232FD8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3AABD-3075-41BE-9D4E-8CE27478F9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88DE3-3D28-45A3-8A30-EF96F9C90C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0577-8203-438E-99F8-17E28B5CA7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5754E-135A-4D80-956D-C5D66226025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47867-F0A1-4B76-B89F-1E60B1093B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A7F58-12C2-4C17-AD3B-4D96595DF8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A1D67-7F9F-498B-8596-25294BFC53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466AF-4B9C-47B7-9C49-059BC6DE6B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269E5-2281-4BA3-85EF-A63AC6176E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FAC04-CBA0-4B9C-A664-BC66497567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3E2F2-3A45-4D1B-9AD9-E56E93B19B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1CEB3-E8D9-4A70-B193-89DEDAEFA1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2FF53-B3F3-40D4-9F93-5C31B74E48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AF6B4-AF29-453B-AD79-96F575EB25C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6411D-3150-43A4-AD03-9E4C2DEEDE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62A1C-B361-428D-96ED-684F279EA9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77FF9-4E01-479B-B300-7CAF55B97D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E8DE3-BB6C-49D4-9994-7AB284EECE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6296B-7746-43B4-BDF4-ECAA79D0FD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EEEC8-5637-4F16-BC04-06FAF96524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C5217-8E1A-4D1F-8A37-6EE88569F5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9A271-1A9F-4BBE-AA83-124A3D12FB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72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2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2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BEBF9339-74B9-4066-B612-C4A1BC2027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2601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72602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2602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72602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72602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72602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72602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72602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72602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72602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72603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</p:grpSp>
      <p:sp>
        <p:nvSpPr>
          <p:cNvPr id="726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72603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72603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2603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2603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D4933E5-5927-46A2-8286-449DAB4C67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37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  <p:sldLayoutId id="2147484133" r:id="rId12"/>
    <p:sldLayoutId id="2147484134" r:id="rId13"/>
    <p:sldLayoutId id="2147484135" r:id="rId14"/>
    <p:sldLayoutId id="2147484136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munekitatransp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7" y="3645024"/>
            <a:ext cx="4032448" cy="2218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1 Título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>
                <a:solidFill>
                  <a:srgbClr val="FFC000"/>
                </a:solidFill>
              </a:rPr>
              <a:t>EL AFAN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5534" y="260648"/>
            <a:ext cx="7236296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Rectángulo"/>
          <p:cNvSpPr/>
          <p:nvPr/>
        </p:nvSpPr>
        <p:spPr>
          <a:xfrm>
            <a:off x="2696344" y="5155399"/>
            <a:ext cx="37451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u="sng" dirty="0">
                <a:solidFill>
                  <a:srgbClr val="FF0000"/>
                </a:solidFill>
              </a:rPr>
              <a:t>Bienvenidos.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83568" y="188640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/>
              <a:t>1.- EN TODO</a:t>
            </a:r>
            <a:endParaRPr lang="es-ES" sz="3200" b="1" dirty="0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79678"/>
            <a:ext cx="9144000" cy="561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1416"/>
            <a:ext cx="914400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683568" y="188640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/>
              <a:t>2.- EN ORACION A DIOS</a:t>
            </a:r>
            <a:endParaRPr lang="es-E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422" y="1745432"/>
            <a:ext cx="917242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539552" y="188640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/>
              <a:t>3.- EN RUEGO</a:t>
            </a:r>
            <a:endParaRPr lang="es-E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539552" y="188640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/>
              <a:t>MAS QUE VENCEDORES</a:t>
            </a:r>
            <a:endParaRPr lang="es-ES" sz="3200" b="1" dirty="0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39552" y="188640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/>
              <a:t>4 </a:t>
            </a:r>
            <a:r>
              <a:rPr lang="es-ES" sz="3200" b="1" dirty="0" smtClean="0"/>
              <a:t>. </a:t>
            </a:r>
            <a:r>
              <a:rPr lang="es-ES" sz="3200" b="1" dirty="0" smtClean="0"/>
              <a:t>CON ACCION DE GRACIAS</a:t>
            </a:r>
            <a:endParaRPr lang="es-ES" sz="32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24" y="1529408"/>
            <a:ext cx="9089675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3 Rectángulo"/>
          <p:cNvSpPr>
            <a:spLocks noChangeArrowheads="1"/>
          </p:cNvSpPr>
          <p:nvPr/>
        </p:nvSpPr>
        <p:spPr bwMode="auto">
          <a:xfrm>
            <a:off x="33000" y="1902797"/>
            <a:ext cx="9110999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es-V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514350" indent="-514350">
              <a:buFont typeface="+mj-lt"/>
              <a:buAutoNum type="arabicPeriod" startAt="25"/>
              <a:defRPr/>
            </a:pP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Por tanto os digo: No os afanéis por vuestra vida, qué habéis de comer o qué habéis de beber; ni por vuestro cuerpo, qué habéis de vestir. ¿No es la vida más que el alimento, y el cuerpo más que el vestido?</a:t>
            </a:r>
          </a:p>
          <a:p>
            <a:pPr marL="514350" indent="-514350">
              <a:buFont typeface="+mj-lt"/>
              <a:buAutoNum type="arabicPeriod" startAt="25"/>
              <a:defRPr/>
            </a:pP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Mirad las aves del cielo, que no siembran, ni siegan, ni recogen en graneros; y vuestro Padre celestial las alimenta. ¿No valéis vosotros mucho más que ellas?</a:t>
            </a:r>
          </a:p>
          <a:p>
            <a:pPr marL="514350" indent="-514350">
              <a:buFont typeface="+mj-lt"/>
              <a:buAutoNum type="arabicPeriod" startAt="25"/>
              <a:defRPr/>
            </a:pP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 ¿Y quién de vosotros podrá, por mucho que se afane, añadir a su estatura un codo?</a:t>
            </a:r>
          </a:p>
          <a:p>
            <a:pPr marL="514350" indent="-514350">
              <a:buFont typeface="+mj-lt"/>
              <a:buAutoNum type="arabicPeriod" startAt="25"/>
              <a:defRPr/>
            </a:pP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Y por el vestido, ¿por qué os afanáis? Considerad los lirios del campo, cómo crecen: no trabajan ni hilan;</a:t>
            </a:r>
          </a:p>
          <a:p>
            <a:pPr marL="514350" indent="-514350">
              <a:defRPr/>
            </a:pPr>
            <a:endParaRPr lang="es-VE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339752" y="476672"/>
            <a:ext cx="43052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Mateo 6: 25-34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3 Rectángulo"/>
          <p:cNvSpPr>
            <a:spLocks noChangeArrowheads="1"/>
          </p:cNvSpPr>
          <p:nvPr/>
        </p:nvSpPr>
        <p:spPr bwMode="auto">
          <a:xfrm>
            <a:off x="-19681" y="1209394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es-V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marL="514350" indent="-514350">
              <a:buFont typeface="+mj-lt"/>
              <a:buAutoNum type="arabicPeriod" startAt="29"/>
              <a:defRPr/>
            </a:pP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pero os digo, que ni aun Salomón con toda su gloria se vistió así como uno de ellos.</a:t>
            </a:r>
          </a:p>
          <a:p>
            <a:pPr marL="514350" indent="-514350">
              <a:buFont typeface="+mj-lt"/>
              <a:buAutoNum type="arabicPeriod" startAt="29"/>
              <a:defRPr/>
            </a:pP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Y si la hierba del campo que hoy es, y mañana se echa en el horno, Dios la viste así, ¿no hará mucho más a vosotros, hombres de poca fe?</a:t>
            </a:r>
          </a:p>
          <a:p>
            <a:pPr marL="514350" indent="-514350">
              <a:buFont typeface="+mj-lt"/>
              <a:buAutoNum type="arabicPeriod" startAt="29"/>
              <a:defRPr/>
            </a:pP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No os afanéis, pues, diciendo: ¿Qué comeremos, o qué beberemos, o qué vestiremos?</a:t>
            </a:r>
          </a:p>
          <a:p>
            <a:pPr marL="514350" indent="-514350">
              <a:buFont typeface="+mj-lt"/>
              <a:buAutoNum type="arabicPeriod" startAt="29"/>
              <a:defRPr/>
            </a:pP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Porque los gentiles buscan todas estas cosas; pero vuestro Padre celestial sabe que tenéis necesidad de todas estas cosas.</a:t>
            </a:r>
          </a:p>
          <a:p>
            <a:pPr marL="514350" indent="-514350">
              <a:buFont typeface="+mj-lt"/>
              <a:buAutoNum type="arabicPeriod" startAt="29"/>
              <a:defRPr/>
            </a:pP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Mas buscad primeramente el reino de Dios y su justicia, y todas estas cosas os serán añadidas.</a:t>
            </a:r>
          </a:p>
          <a:p>
            <a:pPr marL="514350" indent="-514350">
              <a:buFont typeface="+mj-lt"/>
              <a:buAutoNum type="arabicPeriod" startAt="29"/>
              <a:defRPr/>
            </a:pPr>
            <a:r>
              <a:rPr lang="es-VE" sz="2400" b="1" dirty="0" smtClean="0">
                <a:latin typeface="Arial" pitchFamily="34" charset="0"/>
                <a:cs typeface="Arial" pitchFamily="34" charset="0"/>
              </a:rPr>
              <a:t>Así que, no os afanéis por el día de mañana, porque el día de mañana traerá su afán. Basta a cada día su propio mal.</a:t>
            </a:r>
            <a:endParaRPr lang="es-VE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-3092" y="206084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La palabra “afán” (griego-</a:t>
            </a:r>
            <a:r>
              <a:rPr lang="es-MX" sz="3200" b="1" dirty="0" err="1" smtClean="0">
                <a:latin typeface="Arial" pitchFamily="34" charset="0"/>
                <a:cs typeface="Arial" pitchFamily="34" charset="0"/>
              </a:rPr>
              <a:t>merimna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) significa “ansiedad, preocupación, lo que divide, lo que distrae la mente y lo que hace girar la mente de la persona angustiada en diferentes direcciones.</a:t>
            </a:r>
          </a:p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 A veces se usa la palabra para un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cuidado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 y una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preocupación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 sana y 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útil. </a:t>
            </a:r>
          </a:p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II Corintios.11:28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; Filipenses.2:20, pero también se usa para una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preocupación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cuidados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 nocivos y dañinos, que llamamos “AFÁN”.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4 CuadroTexto"/>
          <p:cNvSpPr txBox="1">
            <a:spLocks noChangeArrowheads="1"/>
          </p:cNvSpPr>
          <p:nvPr/>
        </p:nvSpPr>
        <p:spPr bwMode="auto">
          <a:xfrm>
            <a:off x="1043608" y="404664"/>
            <a:ext cx="71294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dirty="0" smtClean="0"/>
              <a:t>¿Qué es el afán?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4001" y="94656"/>
            <a:ext cx="87959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PREOCUPACIONES E INQUIETUDES</a:t>
            </a:r>
            <a:endParaRPr kumimoji="0" lang="es-E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QUE DIVIDEN Y DISTRAEN LA MENTE</a:t>
            </a:r>
            <a:endParaRPr kumimoji="0" lang="es-MX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/>
        </p:nvSpPr>
        <p:spPr bwMode="auto">
          <a:xfrm>
            <a:off x="-27353" y="1841242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200" dirty="0" smtClean="0"/>
              <a:t>﻿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La ansiedad es desobediencia 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Filipenses.4:6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La ansiedad es incredulidad. 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Mateo.6:25-34</a:t>
            </a:r>
            <a:endParaRPr lang="es-MX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La ansiedad es una forma de ateísmo. 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Salmo.14:1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La ansiedad puede causar problemas físicos</a:t>
            </a:r>
            <a:endParaRPr lang="es-ES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La ansiedad es ilógica (no tiene sentido)</a:t>
            </a:r>
            <a:endParaRPr lang="es-ES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La ansiedad no hace bien 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Mateo.6:27</a:t>
            </a:r>
            <a:endParaRPr lang="es-E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4 CuadroTexto"/>
          <p:cNvSpPr txBox="1">
            <a:spLocks noChangeArrowheads="1"/>
          </p:cNvSpPr>
          <p:nvPr/>
        </p:nvSpPr>
        <p:spPr bwMode="auto">
          <a:xfrm>
            <a:off x="539750" y="188640"/>
            <a:ext cx="86042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 b="1" dirty="0" smtClean="0"/>
              <a:t>Razones para no estar ansiosos</a:t>
            </a:r>
            <a:r>
              <a:rPr lang="es-ES" sz="3600" dirty="0" smtClean="0"/>
              <a:t> </a:t>
            </a:r>
            <a:endParaRPr lang="es-ES" sz="3600" dirty="0"/>
          </a:p>
          <a:p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Santiago 4:13-15 </a:t>
            </a:r>
            <a:br>
              <a:rPr lang="es-MX" dirty="0"/>
            </a:b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r>
              <a:rPr lang="es-MX" dirty="0"/>
              <a:t>¡Vamos ahora! los que decís: Hoy y mañana iremos a tal ciudad, y estaremos allá un año, y traficaremos, y ganaremos; </a:t>
            </a:r>
            <a:br>
              <a:rPr lang="es-MX" dirty="0"/>
            </a:br>
            <a:r>
              <a:rPr lang="es-MX" dirty="0"/>
              <a:t>cuando no sabéis lo que será mañana. </a:t>
            </a:r>
            <a:endParaRPr lang="es-MX" dirty="0" smtClean="0"/>
          </a:p>
          <a:p>
            <a:r>
              <a:rPr lang="es-MX" dirty="0" smtClean="0"/>
              <a:t>Porque </a:t>
            </a:r>
            <a:r>
              <a:rPr lang="es-MX" dirty="0"/>
              <a:t>¿qué es vuestra vida? Ciertamente es neblina que se aparece por un poco de tiempo, y luego se desvanece</a:t>
            </a:r>
            <a:r>
              <a:rPr lang="es-MX" dirty="0" smtClean="0"/>
              <a:t>.</a:t>
            </a:r>
          </a:p>
          <a:p>
            <a:r>
              <a:rPr lang="es-MX" dirty="0" smtClean="0"/>
              <a:t>En </a:t>
            </a:r>
            <a:r>
              <a:rPr lang="es-MX" dirty="0"/>
              <a:t>lugar de lo cual deberíais decir: Si el Señor quiere, viviremos y haremos esto o aquello. </a:t>
            </a:r>
          </a:p>
          <a:p>
            <a:endParaRPr lang="es-MX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A7F58-12C2-4C17-AD3B-4D96595DF85E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30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755576" y="188640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FFCC"/>
                </a:solidFill>
                <a:cs typeface="Arial" pitchFamily="34" charset="0"/>
              </a:rPr>
              <a:t>EL AFAN</a:t>
            </a:r>
            <a:endParaRPr lang="es-ES" sz="3200" b="1" dirty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755576" y="260648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>
                <a:solidFill>
                  <a:srgbClr val="FFFFCC"/>
                </a:solidFill>
                <a:cs typeface="Arial" pitchFamily="34" charset="0"/>
              </a:rPr>
              <a:t>Cómo debemos dar a conocer nuestras peticiones.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043608" y="2348880"/>
            <a:ext cx="69127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VE" sz="3200" b="1" dirty="0" smtClean="0">
                <a:solidFill>
                  <a:srgbClr val="FFFFCC"/>
                </a:solidFill>
              </a:rPr>
              <a:t>Por nada estéis afanosos, sino sean conocidas vuestras peticiones delante de Dios en toda oración y ruego, con acción de gracias. </a:t>
            </a:r>
            <a:endParaRPr lang="es-ES" sz="3200" b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theme/theme1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800100" marR="0" indent="-8001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800100" marR="0" indent="-8001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lnDef>
  </a:objectDefaults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eflejos">
  <a:themeElements>
    <a:clrScheme name="1_Reflejos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Reflejo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800100" marR="0" indent="-8001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800100" marR="0" indent="-8001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4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lnDef>
  </a:objectDefaults>
  <a:extraClrSchemeLst>
    <a:extraClrScheme>
      <a:clrScheme name="1_Reflejos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flejos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flejos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flejos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flejos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flejos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flejos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flejos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flejos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11434</TotalTime>
  <Words>473</Words>
  <Application>Microsoft Office PowerPoint</Application>
  <PresentationFormat>Presentación en pantalla (4:3)</PresentationFormat>
  <Paragraphs>46</Paragraphs>
  <Slides>14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Diseño personalizado</vt:lpstr>
      <vt:lpstr>1_Reflejos</vt:lpstr>
      <vt:lpstr>EL AFAN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Santiago 4:13-15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Articulación entre Proyectos de Ingeniería y Evaluación de Impacto Ambiental en el contexto técnico de la normativa actual. El caso de las Declaraciones de Impacto Ambiental emitidas en España para Proyectos Tipo de Gran Impacto</dc:title>
  <dc:creator>123</dc:creator>
  <cp:lastModifiedBy>HP</cp:lastModifiedBy>
  <cp:revision>758</cp:revision>
  <dcterms:created xsi:type="dcterms:W3CDTF">2004-05-12T17:10:57Z</dcterms:created>
  <dcterms:modified xsi:type="dcterms:W3CDTF">2017-08-10T21:51:47Z</dcterms:modified>
</cp:coreProperties>
</file>