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79" r:id="rId3"/>
    <p:sldId id="258" r:id="rId4"/>
    <p:sldId id="287" r:id="rId5"/>
    <p:sldId id="259" r:id="rId6"/>
    <p:sldId id="288" r:id="rId7"/>
    <p:sldId id="260" r:id="rId8"/>
    <p:sldId id="261" r:id="rId9"/>
    <p:sldId id="280" r:id="rId10"/>
    <p:sldId id="269" r:id="rId11"/>
    <p:sldId id="262" r:id="rId12"/>
    <p:sldId id="263" r:id="rId13"/>
    <p:sldId id="264" r:id="rId14"/>
    <p:sldId id="265" r:id="rId15"/>
    <p:sldId id="281" r:id="rId16"/>
    <p:sldId id="270" r:id="rId17"/>
    <p:sldId id="282" r:id="rId18"/>
    <p:sldId id="266" r:id="rId19"/>
    <p:sldId id="267" r:id="rId20"/>
    <p:sldId id="283" r:id="rId21"/>
    <p:sldId id="268" r:id="rId22"/>
    <p:sldId id="284" r:id="rId23"/>
    <p:sldId id="277" r:id="rId24"/>
    <p:sldId id="285" r:id="rId25"/>
    <p:sldId id="271" r:id="rId26"/>
    <p:sldId id="286" r:id="rId27"/>
    <p:sldId id="278" r:id="rId28"/>
    <p:sldId id="27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E65B1-A44B-453C-BD20-1813AD9AE9A8}" type="datetimeFigureOut">
              <a:rPr lang="es-ES" smtClean="0"/>
              <a:t>16/03/2017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CDB67-E2F5-44BF-9846-51122F496A08}" type="slidenum">
              <a:rPr lang="es-ES" smtClean="0"/>
              <a:t>‹Nº›</a:t>
            </a:fld>
            <a:endParaRPr lang="es-ES"/>
          </a:p>
        </p:txBody>
      </p:sp>
    </p:spTree>
    <p:extLst>
      <p:ext uri="{BB962C8B-B14F-4D97-AF65-F5344CB8AC3E}">
        <p14:creationId xmlns:p14="http://schemas.microsoft.com/office/powerpoint/2010/main" val="341054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DECDB67-E2F5-44BF-9846-51122F496A08}" type="slidenum">
              <a:rPr lang="es-ES" smtClean="0"/>
              <a:t>23</a:t>
            </a:fld>
            <a:endParaRPr lang="es-ES"/>
          </a:p>
        </p:txBody>
      </p:sp>
    </p:spTree>
    <p:extLst>
      <p:ext uri="{BB962C8B-B14F-4D97-AF65-F5344CB8AC3E}">
        <p14:creationId xmlns:p14="http://schemas.microsoft.com/office/powerpoint/2010/main" val="78728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173575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148175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191241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205582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35349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110285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266899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184317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76937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305066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8B4678-533E-465C-9C63-4597591C8364}" type="datetimeFigureOut">
              <a:rPr lang="es-ES" smtClean="0"/>
              <a:t>16/03/2017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0F59ED-8BAB-4EB7-B29F-48CC34D71292}" type="slidenum">
              <a:rPr lang="es-ES" smtClean="0"/>
              <a:t>‹Nº›</a:t>
            </a:fld>
            <a:endParaRPr lang="es-ES"/>
          </a:p>
        </p:txBody>
      </p:sp>
    </p:spTree>
    <p:extLst>
      <p:ext uri="{BB962C8B-B14F-4D97-AF65-F5344CB8AC3E}">
        <p14:creationId xmlns:p14="http://schemas.microsoft.com/office/powerpoint/2010/main" val="6653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4678-533E-465C-9C63-4597591C8364}" type="datetimeFigureOut">
              <a:rPr lang="es-ES" smtClean="0"/>
              <a:t>16/03/2017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F59ED-8BAB-4EB7-B29F-48CC34D71292}" type="slidenum">
              <a:rPr lang="es-ES" smtClean="0"/>
              <a:t>‹Nº›</a:t>
            </a:fld>
            <a:endParaRPr lang="es-ES"/>
          </a:p>
        </p:txBody>
      </p:sp>
    </p:spTree>
    <p:extLst>
      <p:ext uri="{BB962C8B-B14F-4D97-AF65-F5344CB8AC3E}">
        <p14:creationId xmlns:p14="http://schemas.microsoft.com/office/powerpoint/2010/main" val="138209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23528" y="0"/>
            <a:ext cx="8229600" cy="1143000"/>
          </a:xfrm>
        </p:spPr>
        <p:txBody>
          <a:bodyPr/>
          <a:lstStyle/>
          <a:p>
            <a:r>
              <a:rPr lang="es-ES" b="1" dirty="0" smtClean="0"/>
              <a:t>EL CRISTIANO “CAMALEÓN”</a:t>
            </a:r>
            <a:endParaRPr lang="es-ES" b="1" dirty="0"/>
          </a:p>
        </p:txBody>
      </p:sp>
      <p:sp>
        <p:nvSpPr>
          <p:cNvPr id="3" name="2 Marcador de contenido"/>
          <p:cNvSpPr>
            <a:spLocks noGrp="1"/>
          </p:cNvSpPr>
          <p:nvPr>
            <p:ph idx="1"/>
          </p:nvPr>
        </p:nvSpPr>
        <p:spPr>
          <a:xfrm>
            <a:off x="0" y="1600200"/>
            <a:ext cx="9144000" cy="5257800"/>
          </a:xfrm>
        </p:spPr>
        <p:txBody>
          <a:bodyPr>
            <a:normAutofit lnSpcReduction="10000"/>
          </a:bodyPr>
          <a:lstStyle/>
          <a:p>
            <a:r>
              <a:rPr lang="es-ES" b="1" dirty="0" smtClean="0"/>
              <a:t>Todos sabemos o hemos visto la manera en cómo el camaleón cambia el color de su piel para poderse confundir con eso que lo rodea y de esta manera poder sobrevivir. </a:t>
            </a:r>
          </a:p>
          <a:p>
            <a:r>
              <a:rPr lang="es-ES" b="1" dirty="0" smtClean="0"/>
              <a:t>Lamentablemente de la misma forma que el camaleón usa sus colores para camuflarse de lo que le rodea, muchos de mis hermanos en la fe son como el camaleón, son cambiantes e inconstantes.</a:t>
            </a:r>
          </a:p>
          <a:p>
            <a:r>
              <a:rPr lang="es-ES" b="1" dirty="0" smtClean="0"/>
              <a:t> Pero, ¿En qué se parecen muchos cristianos de nuestros días al camaleón?</a:t>
            </a:r>
            <a:endParaRPr lang="es-ES" b="1" dirty="0"/>
          </a:p>
        </p:txBody>
      </p:sp>
    </p:spTree>
    <p:extLst>
      <p:ext uri="{BB962C8B-B14F-4D97-AF65-F5344CB8AC3E}">
        <p14:creationId xmlns:p14="http://schemas.microsoft.com/office/powerpoint/2010/main" val="22341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23528" y="0"/>
            <a:ext cx="8229600" cy="1143000"/>
          </a:xfrm>
        </p:spPr>
        <p:txBody>
          <a:bodyPr/>
          <a:lstStyle/>
          <a:p>
            <a:r>
              <a:rPr lang="es-ES" b="1" dirty="0" smtClean="0"/>
              <a:t>No Corráis </a:t>
            </a:r>
            <a:r>
              <a:rPr lang="es-ES" b="1" dirty="0"/>
              <a:t>C</a:t>
            </a:r>
            <a:r>
              <a:rPr lang="es-ES" b="1" dirty="0" smtClean="0"/>
              <a:t>on </a:t>
            </a:r>
            <a:r>
              <a:rPr lang="es-ES" b="1" dirty="0"/>
              <a:t>E</a:t>
            </a:r>
            <a:r>
              <a:rPr lang="es-ES" b="1" dirty="0" smtClean="0"/>
              <a:t>llos…</a:t>
            </a:r>
            <a:endParaRPr lang="es-ES" b="1" dirty="0"/>
          </a:p>
        </p:txBody>
      </p:sp>
      <p:sp>
        <p:nvSpPr>
          <p:cNvPr id="3" name="2 Marcador de contenido"/>
          <p:cNvSpPr>
            <a:spLocks noGrp="1"/>
          </p:cNvSpPr>
          <p:nvPr>
            <p:ph idx="1"/>
          </p:nvPr>
        </p:nvSpPr>
        <p:spPr>
          <a:xfrm>
            <a:off x="0" y="1196752"/>
            <a:ext cx="9144000" cy="5661248"/>
          </a:xfrm>
        </p:spPr>
        <p:txBody>
          <a:bodyPr>
            <a:normAutofit fontScale="92500" lnSpcReduction="20000"/>
          </a:bodyPr>
          <a:lstStyle/>
          <a:p>
            <a:r>
              <a:rPr lang="es-ES" b="1" dirty="0" smtClean="0"/>
              <a:t>Pedro escribió a los cristianos esparcidos, estas palabras. I Pedro 4:3-4. </a:t>
            </a:r>
          </a:p>
          <a:p>
            <a:r>
              <a:rPr lang="es-ES" b="1" dirty="0" smtClean="0"/>
              <a:t>“Baste ya el tiempo pasado para haber hecho lo que agrada a los gentiles, andando en lascivias, concupiscencias, embriáguese, orgías, disipación y abominables idolatrías. </a:t>
            </a:r>
          </a:p>
          <a:p>
            <a:r>
              <a:rPr lang="es-ES" b="1" dirty="0" smtClean="0"/>
              <a:t>A éstos les parece cosa extraña que vosotros no corráis con ellos en el mismo desenfreno de disolución, y os ultrajan”. </a:t>
            </a:r>
          </a:p>
          <a:p>
            <a:r>
              <a:rPr lang="es-ES" b="1" dirty="0" smtClean="0"/>
              <a:t>Cuando el cristiano quiere vivir bajo la voluntad de Dios, es entonces cuando nos convertimos en “diferentes al mundo”, y nos llegamos a “parecer” a Dios, es decir a un ser moralmente bueno y responsable por sus hechos.</a:t>
            </a:r>
            <a:endParaRPr lang="es-ES" b="1" dirty="0"/>
          </a:p>
        </p:txBody>
      </p:sp>
    </p:spTree>
    <p:extLst>
      <p:ext uri="{BB962C8B-B14F-4D97-AF65-F5344CB8AC3E}">
        <p14:creationId xmlns:p14="http://schemas.microsoft.com/office/powerpoint/2010/main" val="11630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circle(in)">
                                      <p:cBhvr>
                                        <p:cTn id="5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t>Es este cambio que ocurre en nuestra vida lo que los mundanos no pueden soportar y dice Pedro cuando nos persiguen y nos maltratan porque les molesta enormemente que ya no corramos en el mismo desenfreno en el que ellos van. </a:t>
            </a:r>
          </a:p>
          <a:p>
            <a:r>
              <a:rPr lang="es-ES" b="1" dirty="0" smtClean="0"/>
              <a:t>El cristiano “camaleón” que se da por vencido, el que NO se parece a Dios, es el que cambia de color y se acomoda al mundo. </a:t>
            </a:r>
          </a:p>
          <a:p>
            <a:r>
              <a:rPr lang="es-ES" b="1" dirty="0" smtClean="0"/>
              <a:t>Lo hace porque no quiere sufrir la indiferencia ni mucho menos el maltrato del mundo, le es muy conveniente camuflarse a la hora que le da la gana.</a:t>
            </a:r>
          </a:p>
          <a:p>
            <a:r>
              <a:rPr lang="es-ES" b="1" dirty="0" smtClean="0"/>
              <a:t>Pero el cristiano que se parece a Dios, es todo lo contrario; y está dispuesto a sufrir el agravió si es por causa de Cristo y su palabra.</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t>Pedro nos aconseja otra vez así: I Pedro 4:14-16…</a:t>
            </a:r>
          </a:p>
          <a:p>
            <a:r>
              <a:rPr lang="es-ES" b="1" dirty="0" smtClean="0"/>
              <a:t>“Si sois vituperados por el nombre de Cristo, sois bienaventurados, porque el glorioso Espíritu de Dios reposa sobre vosotros. </a:t>
            </a:r>
          </a:p>
          <a:p>
            <a:r>
              <a:rPr lang="es-ES" b="1" dirty="0" smtClean="0"/>
              <a:t>Ciertamente, de parte de ellos, él es blasfemado, pero por vosotros es glorificado. </a:t>
            </a:r>
          </a:p>
          <a:p>
            <a:r>
              <a:rPr lang="es-ES" b="1" dirty="0" smtClean="0"/>
              <a:t>Así que, ninguno de vosotros padezca como homicida, o ladrón, o malhechor, o por entremeterse en lo ajeno; pero si alguno padece como cristiano, no se avergüence, sino glorifique a Dios por ello. </a:t>
            </a:r>
          </a:p>
          <a:p>
            <a:r>
              <a:rPr lang="es-ES" b="1" dirty="0" smtClean="0"/>
              <a:t>¡Cristianos Camaleones a ustedes es que Pedro les llama!</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circle(in)">
                                      <p:cBhvr>
                                        <p:cTn id="6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smtClean="0"/>
              <a:t>Una gente peculiar…</a:t>
            </a:r>
          </a:p>
          <a:p>
            <a:r>
              <a:rPr lang="es-ES" b="1" dirty="0" smtClean="0"/>
              <a:t>Los cristianos pertenecen a Dios en el sentido que NADIE más lo es. </a:t>
            </a:r>
          </a:p>
          <a:p>
            <a:r>
              <a:rPr lang="es-ES" b="1" dirty="0" smtClean="0"/>
              <a:t>Solo es cristiano que cambia según lo amerite la ocasión es el que no puede ver ni llega a entender esta preciosa relación que existe entre Dios y su gente verdadera.</a:t>
            </a:r>
          </a:p>
          <a:p>
            <a:r>
              <a:rPr lang="es-ES" b="1" dirty="0" smtClean="0"/>
              <a:t>En la Primera Carta de Pedro 2:9, el apóstol quiere animar a todos los cristianos a considerarse y a valorar este gran privilegio que tenemos delante de Dios, al grado de llegar a ser “sus sacerdotes” santos. </a:t>
            </a:r>
          </a:p>
          <a:p>
            <a:r>
              <a:rPr lang="es-ES" b="1" dirty="0" smtClean="0"/>
              <a:t>“Mas vosotros sois linaje escogido, real sacerdocio, nación santa, pueblo adquirido por Dios, para que anunciéis las virtudes de aquel que os llamó de las tinieblas a su luz admirable”.</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lstStyle/>
          <a:p>
            <a:r>
              <a:rPr lang="es-ES" b="1" dirty="0" smtClean="0"/>
              <a:t>¿Qué más ánimo se le puede dar a ese cristiano que cambia de color tan constantemente que el decirle que él es alguien “especial” para Dios? </a:t>
            </a:r>
          </a:p>
          <a:p>
            <a:r>
              <a:rPr lang="es-ES" b="1" dirty="0" smtClean="0"/>
              <a:t>Pedro nos está diciendo lo que somos, no lo que vamos a ser. </a:t>
            </a:r>
          </a:p>
          <a:p>
            <a:r>
              <a:rPr lang="es-ES" b="1" dirty="0" smtClean="0"/>
              <a:t>¡Ojalá que muchos hermanos que conozco que cambian como el camaleón y que leerán este estudio puedan entender y ver que esto es lo que hace la gran diferencia entre nosotros y el mundo!</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Cristianos Camaleon\11-pedro-y-el-conflicto-1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23528" y="0"/>
            <a:ext cx="8229600" cy="1143000"/>
          </a:xfrm>
        </p:spPr>
        <p:txBody>
          <a:bodyPr/>
          <a:lstStyle/>
          <a:p>
            <a:r>
              <a:rPr lang="es-ES" b="1" dirty="0" smtClean="0"/>
              <a:t>Sal Y Luz…</a:t>
            </a:r>
            <a:endParaRPr lang="es-ES" b="1" dirty="0"/>
          </a:p>
        </p:txBody>
      </p:sp>
      <p:sp>
        <p:nvSpPr>
          <p:cNvPr id="3" name="2 Marcador de contenido"/>
          <p:cNvSpPr>
            <a:spLocks noGrp="1"/>
          </p:cNvSpPr>
          <p:nvPr>
            <p:ph idx="1"/>
          </p:nvPr>
        </p:nvSpPr>
        <p:spPr>
          <a:xfrm>
            <a:off x="0" y="1052736"/>
            <a:ext cx="9144000" cy="5805264"/>
          </a:xfrm>
        </p:spPr>
        <p:txBody>
          <a:bodyPr>
            <a:normAutofit fontScale="92500" lnSpcReduction="20000"/>
          </a:bodyPr>
          <a:lstStyle/>
          <a:p>
            <a:r>
              <a:rPr lang="es-ES" b="1" dirty="0" smtClean="0"/>
              <a:t>Cuando nos confundimos con el mundo, es cuando NO alcanzamos a ver estos preciosos términos que el Señor Jesús nos aplicara a todos aquellos que habríamos de creer en él.</a:t>
            </a:r>
          </a:p>
          <a:p>
            <a:r>
              <a:rPr lang="es-ES" b="1" dirty="0" smtClean="0"/>
              <a:t>¿Qué significa ser sal mi hermano? Leamos la Biblia: Mateo 5:13-14. </a:t>
            </a:r>
          </a:p>
          <a:p>
            <a:r>
              <a:rPr lang="es-ES" b="1" dirty="0" smtClean="0"/>
              <a:t>“Vosotros sois la sal de la tierra; pero si la sal se desvaneciere, ¿con qué será salada? No sirve más para nada, sino para ser echada fuera y hollada por los hombres”. </a:t>
            </a:r>
          </a:p>
          <a:p>
            <a:r>
              <a:rPr lang="es-ES" b="1" dirty="0"/>
              <a:t>Vosotros sois la luz del mundo. Una ciudad situada sobre un monte no se puede ocultar; </a:t>
            </a:r>
            <a:endParaRPr lang="es-ES" b="1" dirty="0" smtClean="0"/>
          </a:p>
          <a:p>
            <a:r>
              <a:rPr lang="es-ES" b="1" dirty="0" smtClean="0"/>
              <a:t>¿Sabes para qué sirve la sal? ¡Yo sé que sabes! ¿Por qué se te olvida entonces? </a:t>
            </a:r>
            <a:endParaRPr lang="es-ES" b="1" dirty="0"/>
          </a:p>
        </p:txBody>
      </p:sp>
    </p:spTree>
    <p:extLst>
      <p:ext uri="{BB962C8B-B14F-4D97-AF65-F5344CB8AC3E}">
        <p14:creationId xmlns:p14="http://schemas.microsoft.com/office/powerpoint/2010/main" val="28197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circle(in)">
                                      <p:cBhvr>
                                        <p:cTn id="5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o Moreno\Desktop\Cristianos Camaleon\d389372d41fa3eb953ad5baada1f3d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smtClean="0"/>
              <a:t>Todos sabemos que Jesús no nos quería hablar de la sal en sí, sino más bien lo que El buscaba era una comparación terrenal con significado celestial. </a:t>
            </a:r>
          </a:p>
          <a:p>
            <a:r>
              <a:rPr lang="es-ES" b="1" dirty="0" smtClean="0"/>
              <a:t>Usaba pues para que entendamos mejor una “metonimia”.  </a:t>
            </a:r>
          </a:p>
          <a:p>
            <a:r>
              <a:rPr lang="es-ES" b="1" dirty="0" smtClean="0"/>
              <a:t>¿Por qué si hemos sido puestos en el mundo para salvar al mundo con nuestra influencia, nos acomodamos tanto a la manera de vivir del mundo así como a sus costumbres paganas? </a:t>
            </a:r>
          </a:p>
          <a:p>
            <a:r>
              <a:rPr lang="es-ES" b="1" dirty="0" smtClean="0"/>
              <a:t>¿A quién queremos impresionar siendo cristianos solo cuando estamos con la “iglesia? ¿Creemos que podemos engañar a Dios? </a:t>
            </a:r>
          </a:p>
          <a:p>
            <a:r>
              <a:rPr lang="es-ES" b="1" dirty="0" smtClean="0"/>
              <a:t>Gálatas 6:7… </a:t>
            </a:r>
          </a:p>
          <a:p>
            <a:r>
              <a:rPr lang="es-ES" b="1" dirty="0" smtClean="0"/>
              <a:t>“No os engañéis; Dios no puede ser burlado: pues todo lo que el hombre sembrare, eso también segará”.</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80">
                                          <p:stCondLst>
                                            <p:cond delay="0"/>
                                          </p:stCondLst>
                                        </p:cTn>
                                        <p:tgtEl>
                                          <p:spTgt spid="3">
                                            <p:txEl>
                                              <p:pRg st="5" end="5"/>
                                            </p:txEl>
                                          </p:spTgt>
                                        </p:tgtEl>
                                      </p:cBhvr>
                                    </p:animEffect>
                                    <p:anim calcmode="lin" valueType="num">
                                      <p:cBhvr>
                                        <p:cTn id="3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5" end="5"/>
                                            </p:txEl>
                                          </p:spTgt>
                                        </p:tgtEl>
                                      </p:cBhvr>
                                      <p:to x="100000" y="60000"/>
                                    </p:animScale>
                                    <p:animScale>
                                      <p:cBhvr>
                                        <p:cTn id="39" dur="166" decel="50000">
                                          <p:stCondLst>
                                            <p:cond delay="676"/>
                                          </p:stCondLst>
                                        </p:cTn>
                                        <p:tgtEl>
                                          <p:spTgt spid="3">
                                            <p:txEl>
                                              <p:pRg st="5" end="5"/>
                                            </p:txEl>
                                          </p:spTgt>
                                        </p:tgtEl>
                                      </p:cBhvr>
                                      <p:to x="100000" y="100000"/>
                                    </p:animScale>
                                    <p:animScale>
                                      <p:cBhvr>
                                        <p:cTn id="40" dur="26">
                                          <p:stCondLst>
                                            <p:cond delay="1312"/>
                                          </p:stCondLst>
                                        </p:cTn>
                                        <p:tgtEl>
                                          <p:spTgt spid="3">
                                            <p:txEl>
                                              <p:pRg st="5" end="5"/>
                                            </p:txEl>
                                          </p:spTgt>
                                        </p:tgtEl>
                                      </p:cBhvr>
                                      <p:to x="100000" y="80000"/>
                                    </p:animScale>
                                    <p:animScale>
                                      <p:cBhvr>
                                        <p:cTn id="41" dur="166" decel="50000">
                                          <p:stCondLst>
                                            <p:cond delay="1338"/>
                                          </p:stCondLst>
                                        </p:cTn>
                                        <p:tgtEl>
                                          <p:spTgt spid="3">
                                            <p:txEl>
                                              <p:pRg st="5" end="5"/>
                                            </p:txEl>
                                          </p:spTgt>
                                        </p:tgtEl>
                                      </p:cBhvr>
                                      <p:to x="100000" y="100000"/>
                                    </p:animScale>
                                    <p:animScale>
                                      <p:cBhvr>
                                        <p:cTn id="42" dur="26">
                                          <p:stCondLst>
                                            <p:cond delay="1642"/>
                                          </p:stCondLst>
                                        </p:cTn>
                                        <p:tgtEl>
                                          <p:spTgt spid="3">
                                            <p:txEl>
                                              <p:pRg st="5" end="5"/>
                                            </p:txEl>
                                          </p:spTgt>
                                        </p:tgtEl>
                                      </p:cBhvr>
                                      <p:to x="100000" y="90000"/>
                                    </p:animScale>
                                    <p:animScale>
                                      <p:cBhvr>
                                        <p:cTn id="43" dur="166" decel="50000">
                                          <p:stCondLst>
                                            <p:cond delay="1668"/>
                                          </p:stCondLst>
                                        </p:cTn>
                                        <p:tgtEl>
                                          <p:spTgt spid="3">
                                            <p:txEl>
                                              <p:pRg st="5" end="5"/>
                                            </p:txEl>
                                          </p:spTgt>
                                        </p:tgtEl>
                                      </p:cBhvr>
                                      <p:to x="100000" y="100000"/>
                                    </p:animScale>
                                    <p:animScale>
                                      <p:cBhvr>
                                        <p:cTn id="44" dur="26">
                                          <p:stCondLst>
                                            <p:cond delay="1808"/>
                                          </p:stCondLst>
                                        </p:cTn>
                                        <p:tgtEl>
                                          <p:spTgt spid="3">
                                            <p:txEl>
                                              <p:pRg st="5" end="5"/>
                                            </p:txEl>
                                          </p:spTgt>
                                        </p:tgtEl>
                                      </p:cBhvr>
                                      <p:to x="100000" y="95000"/>
                                    </p:animScale>
                                    <p:animScale>
                                      <p:cBhvr>
                                        <p:cTn id="4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t>Si la sal sirve para preservar, y los cristianos somos esa sal, pero nosotros los que somos sal nos confundimos con el mundo: ¿Quién salvará al mundo? ¡Es por eso que el mundo se está putrefacto, por la falta de verdadera “sal” en el mundo. </a:t>
            </a:r>
          </a:p>
          <a:p>
            <a:r>
              <a:rPr lang="es-ES" b="1" dirty="0" smtClean="0"/>
              <a:t>Lo mismo dijo el Señor cuando dijo que éramos Luz.</a:t>
            </a:r>
          </a:p>
          <a:p>
            <a:r>
              <a:rPr lang="es-ES" b="1" dirty="0" smtClean="0"/>
              <a:t>Está usando otra comparación que nos compromete y especialmente a esos que cambian constantemente y que hasta “de gracia” les sirve lo inteligentes que son.</a:t>
            </a:r>
          </a:p>
          <a:p>
            <a:r>
              <a:rPr lang="es-ES" b="1" dirty="0" smtClean="0"/>
              <a:t>¿Para qué sirve la luz? </a:t>
            </a:r>
          </a:p>
          <a:p>
            <a:r>
              <a:rPr lang="es-ES" b="1" dirty="0" smtClean="0"/>
              <a:t>¡Obviamente para alumbrar! Pero si la luz se esconde debajo de un cajón, ¿A quién alumbrará? En otras palabras, si un cristiano que se supone que es luz: </a:t>
            </a:r>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Cristianos Camaleon\camaleó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60032" cy="67413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o Moreno\Desktop\Cristianos Camaleon\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60" y="1"/>
            <a:ext cx="4265640" cy="674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o Moreno\Desktop\Cristianos Camaleon\6072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a:bodyPr>
          <a:lstStyle/>
          <a:p>
            <a:r>
              <a:rPr lang="es-ES" b="1" dirty="0"/>
              <a:t>1) Usa lenguaje sucio. </a:t>
            </a:r>
          </a:p>
          <a:p>
            <a:r>
              <a:rPr lang="es-ES" b="1" dirty="0"/>
              <a:t>2) Fuma con los mundanos. </a:t>
            </a:r>
          </a:p>
          <a:p>
            <a:r>
              <a:rPr lang="es-ES" b="1" dirty="0"/>
              <a:t>3) Participa de platicas profanas y sucias. </a:t>
            </a:r>
          </a:p>
          <a:p>
            <a:r>
              <a:rPr lang="es-ES" b="1" dirty="0"/>
              <a:t>4) Si trata de ser del mundo como propiedad del mundo</a:t>
            </a:r>
            <a:r>
              <a:rPr lang="es-ES" b="1" dirty="0" smtClean="0"/>
              <a:t>.</a:t>
            </a:r>
          </a:p>
          <a:p>
            <a:r>
              <a:rPr lang="es-ES" b="1" dirty="0" smtClean="0"/>
              <a:t>¿A quien crees que vas a convertir? No se te olvide que aún el diablo se burla de ti, con todos los colores que salen de tu cuerpo. </a:t>
            </a:r>
          </a:p>
          <a:p>
            <a:r>
              <a:rPr lang="es-ES" b="1" dirty="0" smtClean="0"/>
              <a:t>Cuando tratamos de acomodarnos al mundo y su estilo, nuestra “sal y nuestra luz”, la una pierde su sabor y la otra se pone debajo de un cajón. </a:t>
            </a:r>
          </a:p>
          <a:p>
            <a:r>
              <a:rPr lang="es-ES" b="1" dirty="0" smtClean="0"/>
              <a:t>El veredicto: ¡Culpable!</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io Moreno\Desktop\Cristianos Camaleon\tumblr_nti73mouYh1s9tk3p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341"/>
            <a:ext cx="8229600" cy="1143000"/>
          </a:xfrm>
        </p:spPr>
        <p:txBody>
          <a:bodyPr>
            <a:normAutofit fontScale="90000"/>
          </a:bodyPr>
          <a:lstStyle/>
          <a:p>
            <a:r>
              <a:rPr lang="es-ES" dirty="0" smtClean="0"/>
              <a:t/>
            </a:r>
            <a:br>
              <a:rPr lang="es-ES" dirty="0" smtClean="0"/>
            </a:br>
            <a:r>
              <a:rPr lang="es-ES" b="1" dirty="0" smtClean="0"/>
              <a:t>Somos Cartas </a:t>
            </a:r>
            <a:r>
              <a:rPr lang="es-ES" b="1" dirty="0"/>
              <a:t>L</a:t>
            </a:r>
            <a:r>
              <a:rPr lang="es-ES" b="1" dirty="0" smtClean="0"/>
              <a:t>eídas…</a:t>
            </a:r>
            <a:br>
              <a:rPr lang="es-ES" b="1" dirty="0" smtClean="0"/>
            </a:br>
            <a:endParaRPr lang="es-ES" b="1" dirty="0"/>
          </a:p>
        </p:txBody>
      </p:sp>
      <p:sp>
        <p:nvSpPr>
          <p:cNvPr id="3" name="2 Marcador de contenido"/>
          <p:cNvSpPr>
            <a:spLocks noGrp="1"/>
          </p:cNvSpPr>
          <p:nvPr>
            <p:ph idx="1"/>
          </p:nvPr>
        </p:nvSpPr>
        <p:spPr>
          <a:xfrm>
            <a:off x="0" y="1124744"/>
            <a:ext cx="9144000" cy="5733256"/>
          </a:xfrm>
        </p:spPr>
        <p:txBody>
          <a:bodyPr>
            <a:normAutofit fontScale="92500" lnSpcReduction="20000"/>
          </a:bodyPr>
          <a:lstStyle/>
          <a:p>
            <a:r>
              <a:rPr lang="es-ES" b="1" dirty="0" smtClean="0"/>
              <a:t>Pablo explicó a los corintios que ellos eran cartas escritas en nuestros corazones y que eran leídas por todos los hombres… </a:t>
            </a:r>
          </a:p>
          <a:p>
            <a:r>
              <a:rPr lang="es-ES" b="1" dirty="0" smtClean="0"/>
              <a:t>II Corintios 3:2… </a:t>
            </a:r>
          </a:p>
          <a:p>
            <a:r>
              <a:rPr lang="es-ES" b="1" dirty="0" smtClean="0"/>
              <a:t>“Nuestras cartas sois vosotros, escritas en nuestros corazones, conocidas y leídas por todos los hombres”.</a:t>
            </a:r>
          </a:p>
          <a:p>
            <a:r>
              <a:rPr lang="es-ES" b="1" dirty="0" smtClean="0"/>
              <a:t>Esto que Pablo dice, es una irrefutable verdad, pero es una lástima que en las “páginas” de la vida de muchos hermanos no se puedan leer cosas buenas, sino solo cosas “dudosas”, que es exactamente lo que se lee en las páginas de las cartas de los mundanos. </a:t>
            </a:r>
          </a:p>
          <a:p>
            <a:r>
              <a:rPr lang="es-ES" b="1" dirty="0" smtClean="0"/>
              <a:t>¿Qué tipo de cartas estamos escribiendo para que el mundo nos pueda leer? Que no se te olvide que un movimiento en falso, </a:t>
            </a:r>
            <a:endParaRPr lang="es-ES" b="1" dirty="0"/>
          </a:p>
        </p:txBody>
      </p:sp>
    </p:spTree>
    <p:extLst>
      <p:ext uri="{BB962C8B-B14F-4D97-AF65-F5344CB8AC3E}">
        <p14:creationId xmlns:p14="http://schemas.microsoft.com/office/powerpoint/2010/main" val="24551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ircle(in)">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ircle(in)">
                                      <p:cBhvr>
                                        <p:cTn id="4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io Moreno\Desktop\Cristianos Camaleon\04-evangelismo-estilo-de-vida-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1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a:t>Y</a:t>
            </a:r>
            <a:r>
              <a:rPr lang="es-ES" b="1" dirty="0" smtClean="0"/>
              <a:t> el mundo comienza a burlarse de Dios, y esto, ¡Por tu culpa! Cambiar según las circunstancias de color o ser como el camaleón para sacar ventaja o beneficio, podrá como ya lo dije al principio ser muy provechoso para los muchos pero no recomendable. </a:t>
            </a:r>
          </a:p>
          <a:p>
            <a:r>
              <a:rPr lang="es-ES" b="1" dirty="0" smtClean="0"/>
              <a:t>Andan por allí muchos que se llaman cristianos quienes lo menos que son es eso, cristianos. </a:t>
            </a:r>
          </a:p>
          <a:p>
            <a:r>
              <a:rPr lang="es-ES" b="1" dirty="0" smtClean="0"/>
              <a:t>Actúan igual o peor que los mundanos, son “cristianos” que cuando están con cristianos son cristianos, pero que cuando están en el mundo no son nada de diferentes que los del mundo. </a:t>
            </a:r>
          </a:p>
          <a:p>
            <a:r>
              <a:rPr lang="es-ES" b="1" dirty="0" smtClean="0"/>
              <a:t>Debemos ser el tipo de gente que Dios quiere, no importando donde estemos, ni con quien estemos…</a:t>
            </a:r>
            <a:endParaRPr lang="es-ES" b="1" dirty="0"/>
          </a:p>
        </p:txBody>
      </p:sp>
    </p:spTree>
    <p:extLst>
      <p:ext uri="{BB962C8B-B14F-4D97-AF65-F5344CB8AC3E}">
        <p14:creationId xmlns:p14="http://schemas.microsoft.com/office/powerpoint/2010/main" val="359163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o Moreno\Desktop\Cristianos Camale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03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smtClean="0"/>
              <a:t>CONCLUSION:</a:t>
            </a:r>
            <a:endParaRPr lang="es-ES" b="1" dirty="0"/>
          </a:p>
        </p:txBody>
      </p:sp>
      <p:sp>
        <p:nvSpPr>
          <p:cNvPr id="3" name="2 Marcador de contenido"/>
          <p:cNvSpPr>
            <a:spLocks noGrp="1"/>
          </p:cNvSpPr>
          <p:nvPr>
            <p:ph idx="1"/>
          </p:nvPr>
        </p:nvSpPr>
        <p:spPr>
          <a:xfrm>
            <a:off x="0" y="1600200"/>
            <a:ext cx="9144000" cy="5257800"/>
          </a:xfrm>
        </p:spPr>
        <p:txBody>
          <a:bodyPr/>
          <a:lstStyle/>
          <a:p>
            <a:r>
              <a:rPr lang="es-ES" b="1" dirty="0" smtClean="0"/>
              <a:t>No seamos como los camaleones que cambian según el ambiente en que están.</a:t>
            </a:r>
          </a:p>
          <a:p>
            <a:r>
              <a:rPr lang="es-ES" b="1" dirty="0" smtClean="0"/>
              <a:t>No nos conformemos con este mundo.</a:t>
            </a:r>
          </a:p>
          <a:p>
            <a:r>
              <a:rPr lang="es-ES" b="1" dirty="0" smtClean="0"/>
              <a:t>Seamos la luz de este mundo.</a:t>
            </a:r>
          </a:p>
          <a:p>
            <a:r>
              <a:rPr lang="es-ES" b="1" dirty="0" smtClean="0"/>
              <a:t>Seamos la sal de este mundo.</a:t>
            </a:r>
          </a:p>
          <a:p>
            <a:r>
              <a:rPr lang="es-ES" b="1" dirty="0" smtClean="0"/>
              <a:t>Somos cartas abiertas para todo el mundo.</a:t>
            </a:r>
          </a:p>
          <a:p>
            <a:r>
              <a:rPr lang="es-ES" b="1" dirty="0" smtClean="0"/>
              <a:t>Seamos fieles a Dios ya que a El Daremos cuenta en el juicio final.</a:t>
            </a:r>
            <a:endParaRPr lang="es-ES" b="1" dirty="0"/>
          </a:p>
        </p:txBody>
      </p:sp>
    </p:spTree>
    <p:extLst>
      <p:ext uri="{BB962C8B-B14F-4D97-AF65-F5344CB8AC3E}">
        <p14:creationId xmlns:p14="http://schemas.microsoft.com/office/powerpoint/2010/main" val="1065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17232"/>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atin typeface="Arial Black" panose="020B0A04020102020204" pitchFamily="34" charset="0"/>
              </a:rPr>
              <a:t>DIOS NOS BENDIGA A TODOS.</a:t>
            </a:r>
            <a:endParaRPr lang="es-ES" sz="4000" b="1" dirty="0">
              <a:latin typeface="Arial Black" panose="020B0A04020102020204" pitchFamily="34" charset="0"/>
            </a:endParaRPr>
          </a:p>
        </p:txBody>
      </p:sp>
      <p:pic>
        <p:nvPicPr>
          <p:cNvPr id="1026" name="Picture 2" descr="C:\Users\Mario Moreno\Desktop\Señales\Gracias\Gracia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3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32405"/>
            <a:ext cx="8229600" cy="948323"/>
          </a:xfrm>
        </p:spPr>
        <p:txBody>
          <a:bodyPr/>
          <a:lstStyle/>
          <a:p>
            <a:r>
              <a:rPr lang="es-ES" b="1" dirty="0" smtClean="0"/>
              <a:t>No Os </a:t>
            </a:r>
            <a:r>
              <a:rPr lang="es-ES" b="1" dirty="0"/>
              <a:t>C</a:t>
            </a:r>
            <a:r>
              <a:rPr lang="es-ES" b="1" dirty="0" smtClean="0"/>
              <a:t>onforméis…</a:t>
            </a:r>
            <a:endParaRPr lang="es-ES" b="1" dirty="0"/>
          </a:p>
        </p:txBody>
      </p:sp>
      <p:sp>
        <p:nvSpPr>
          <p:cNvPr id="3" name="2 Marcador de contenido"/>
          <p:cNvSpPr>
            <a:spLocks noGrp="1"/>
          </p:cNvSpPr>
          <p:nvPr>
            <p:ph idx="1"/>
          </p:nvPr>
        </p:nvSpPr>
        <p:spPr>
          <a:xfrm>
            <a:off x="0" y="980728"/>
            <a:ext cx="6660232" cy="5877272"/>
          </a:xfrm>
        </p:spPr>
        <p:txBody>
          <a:bodyPr>
            <a:normAutofit fontScale="92500" lnSpcReduction="20000"/>
          </a:bodyPr>
          <a:lstStyle/>
          <a:p>
            <a:r>
              <a:rPr lang="es-ES" b="1" dirty="0" smtClean="0"/>
              <a:t>Son muchos los que con tal de sacar algún provecho o cumplir cualquier propósito que tienen en mente se convierten en “conformistas”. </a:t>
            </a:r>
          </a:p>
          <a:p>
            <a:r>
              <a:rPr lang="es-ES" b="1" dirty="0" smtClean="0"/>
              <a:t>¡Cambian de color! ¡Se vuelven liberales cuando les conviene ser liberales! ¡Y callan donde la Biblia calla, obviamente cuando les conviene también! Se vuelven tan conformistas al grado de estar dispuestos a caminar muy tranquilos según las circunstancias. </a:t>
            </a:r>
          </a:p>
          <a:p>
            <a:r>
              <a:rPr lang="es-ES" b="1" dirty="0" smtClean="0"/>
              <a:t>Son muchos los cristianos que quieren confundirse o ser iguales al mundo. </a:t>
            </a:r>
          </a:p>
          <a:p>
            <a:r>
              <a:rPr lang="es-ES" b="1" dirty="0" smtClean="0"/>
              <a:t>(1) Se visten como los mundanos. </a:t>
            </a:r>
          </a:p>
        </p:txBody>
      </p:sp>
      <p:pic>
        <p:nvPicPr>
          <p:cNvPr id="1026" name="Picture 2" descr="C:\Users\Mario Moreno\Desktop\Rango-Wallpaper-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052735"/>
            <a:ext cx="2411760" cy="580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down)">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825" y="1"/>
            <a:ext cx="5015873" cy="4005064"/>
          </a:xfrm>
        </p:spPr>
        <p:txBody>
          <a:bodyPr>
            <a:normAutofit lnSpcReduction="10000"/>
          </a:bodyPr>
          <a:lstStyle/>
          <a:p>
            <a:r>
              <a:rPr lang="es-ES" b="1" dirty="0"/>
              <a:t>(2) Hablan como los mundanos. </a:t>
            </a:r>
          </a:p>
          <a:p>
            <a:r>
              <a:rPr lang="es-ES" b="1" dirty="0"/>
              <a:t>(3)  Y frecuentan los mismos lugares que los mundanos</a:t>
            </a:r>
            <a:r>
              <a:rPr lang="es-ES" b="1" dirty="0" smtClean="0"/>
              <a:t>.</a:t>
            </a:r>
          </a:p>
          <a:p>
            <a:r>
              <a:rPr lang="es-ES" b="1" dirty="0" smtClean="0"/>
              <a:t>(4) Fuman.</a:t>
            </a:r>
          </a:p>
          <a:p>
            <a:r>
              <a:rPr lang="es-ES" b="1" dirty="0" smtClean="0"/>
              <a:t>(5) Toman.</a:t>
            </a:r>
          </a:p>
          <a:p>
            <a:r>
              <a:rPr lang="es-ES" b="1" dirty="0" smtClean="0"/>
              <a:t>(6) Pelean.</a:t>
            </a:r>
            <a:endParaRPr lang="es-ES" b="1" dirty="0"/>
          </a:p>
          <a:p>
            <a:endParaRPr lang="es-ES" dirty="0"/>
          </a:p>
        </p:txBody>
      </p:sp>
      <p:pic>
        <p:nvPicPr>
          <p:cNvPr id="2050" name="Picture 2" descr="C:\Users\Mario Moreno\Desktop\53120852-un-personaje-de-dibujos-animados-lagarto-camale-n-c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9120"/>
            <a:ext cx="1763688" cy="2348880"/>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1763688" y="5373216"/>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2915816" y="4869160"/>
            <a:ext cx="316835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PALABRAS CORROMPIDAS, VULGARES.</a:t>
            </a:r>
            <a:endParaRPr lang="es-ES" sz="2400" b="1" dirty="0"/>
          </a:p>
        </p:txBody>
      </p:sp>
      <p:pic>
        <p:nvPicPr>
          <p:cNvPr id="2051" name="Picture 3" descr="C:\Users\Mario Moreno\Desktop\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279"/>
            <a:ext cx="326804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o Moreno\Desktop\disfraz-de-camaleon-hembra-adul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5" y="1773783"/>
            <a:ext cx="3276374" cy="2524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io Moreno\Desktop\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437112"/>
            <a:ext cx="2934270" cy="2420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ario Moreno\Desktop\camaleon-triceratop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3035845"/>
            <a:ext cx="2520280" cy="161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circle(in)">
                                      <p:cBhvr>
                                        <p:cTn id="42" dur="20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wipe(down)">
                                      <p:cBhvr>
                                        <p:cTn id="47" dur="580">
                                          <p:stCondLst>
                                            <p:cond delay="0"/>
                                          </p:stCondLst>
                                        </p:cTn>
                                        <p:tgtEl>
                                          <p:spTgt spid="2051"/>
                                        </p:tgtEl>
                                      </p:cBhvr>
                                    </p:animEffect>
                                    <p:anim calcmode="lin" valueType="num">
                                      <p:cBhvr>
                                        <p:cTn id="4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53" dur="26">
                                          <p:stCondLst>
                                            <p:cond delay="650"/>
                                          </p:stCondLst>
                                        </p:cTn>
                                        <p:tgtEl>
                                          <p:spTgt spid="2051"/>
                                        </p:tgtEl>
                                      </p:cBhvr>
                                      <p:to x="100000" y="60000"/>
                                    </p:animScale>
                                    <p:animScale>
                                      <p:cBhvr>
                                        <p:cTn id="54" dur="166" decel="50000">
                                          <p:stCondLst>
                                            <p:cond delay="676"/>
                                          </p:stCondLst>
                                        </p:cTn>
                                        <p:tgtEl>
                                          <p:spTgt spid="2051"/>
                                        </p:tgtEl>
                                      </p:cBhvr>
                                      <p:to x="100000" y="100000"/>
                                    </p:animScale>
                                    <p:animScale>
                                      <p:cBhvr>
                                        <p:cTn id="55" dur="26">
                                          <p:stCondLst>
                                            <p:cond delay="1312"/>
                                          </p:stCondLst>
                                        </p:cTn>
                                        <p:tgtEl>
                                          <p:spTgt spid="2051"/>
                                        </p:tgtEl>
                                      </p:cBhvr>
                                      <p:to x="100000" y="80000"/>
                                    </p:animScale>
                                    <p:animScale>
                                      <p:cBhvr>
                                        <p:cTn id="56" dur="166" decel="50000">
                                          <p:stCondLst>
                                            <p:cond delay="1338"/>
                                          </p:stCondLst>
                                        </p:cTn>
                                        <p:tgtEl>
                                          <p:spTgt spid="2051"/>
                                        </p:tgtEl>
                                      </p:cBhvr>
                                      <p:to x="100000" y="100000"/>
                                    </p:animScale>
                                    <p:animScale>
                                      <p:cBhvr>
                                        <p:cTn id="57" dur="26">
                                          <p:stCondLst>
                                            <p:cond delay="1642"/>
                                          </p:stCondLst>
                                        </p:cTn>
                                        <p:tgtEl>
                                          <p:spTgt spid="2051"/>
                                        </p:tgtEl>
                                      </p:cBhvr>
                                      <p:to x="100000" y="90000"/>
                                    </p:animScale>
                                    <p:animScale>
                                      <p:cBhvr>
                                        <p:cTn id="58" dur="166" decel="50000">
                                          <p:stCondLst>
                                            <p:cond delay="1668"/>
                                          </p:stCondLst>
                                        </p:cTn>
                                        <p:tgtEl>
                                          <p:spTgt spid="2051"/>
                                        </p:tgtEl>
                                      </p:cBhvr>
                                      <p:to x="100000" y="100000"/>
                                    </p:animScale>
                                    <p:animScale>
                                      <p:cBhvr>
                                        <p:cTn id="59" dur="26">
                                          <p:stCondLst>
                                            <p:cond delay="1808"/>
                                          </p:stCondLst>
                                        </p:cTn>
                                        <p:tgtEl>
                                          <p:spTgt spid="2051"/>
                                        </p:tgtEl>
                                      </p:cBhvr>
                                      <p:to x="100000" y="95000"/>
                                    </p:animScale>
                                    <p:animScale>
                                      <p:cBhvr>
                                        <p:cTn id="60" dur="166" decel="50000">
                                          <p:stCondLst>
                                            <p:cond delay="1834"/>
                                          </p:stCondLst>
                                        </p:cTn>
                                        <p:tgtEl>
                                          <p:spTgt spid="2051"/>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circle(in)">
                                      <p:cBhvr>
                                        <p:cTn id="65" dur="20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wipe(down)">
                                      <p:cBhvr>
                                        <p:cTn id="70" dur="580">
                                          <p:stCondLst>
                                            <p:cond delay="0"/>
                                          </p:stCondLst>
                                        </p:cTn>
                                        <p:tgtEl>
                                          <p:spTgt spid="2052"/>
                                        </p:tgtEl>
                                      </p:cBhvr>
                                    </p:animEffect>
                                    <p:anim calcmode="lin" valueType="num">
                                      <p:cBhvr>
                                        <p:cTn id="71"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76" dur="26">
                                          <p:stCondLst>
                                            <p:cond delay="650"/>
                                          </p:stCondLst>
                                        </p:cTn>
                                        <p:tgtEl>
                                          <p:spTgt spid="2052"/>
                                        </p:tgtEl>
                                      </p:cBhvr>
                                      <p:to x="100000" y="60000"/>
                                    </p:animScale>
                                    <p:animScale>
                                      <p:cBhvr>
                                        <p:cTn id="77" dur="166" decel="50000">
                                          <p:stCondLst>
                                            <p:cond delay="676"/>
                                          </p:stCondLst>
                                        </p:cTn>
                                        <p:tgtEl>
                                          <p:spTgt spid="2052"/>
                                        </p:tgtEl>
                                      </p:cBhvr>
                                      <p:to x="100000" y="100000"/>
                                    </p:animScale>
                                    <p:animScale>
                                      <p:cBhvr>
                                        <p:cTn id="78" dur="26">
                                          <p:stCondLst>
                                            <p:cond delay="1312"/>
                                          </p:stCondLst>
                                        </p:cTn>
                                        <p:tgtEl>
                                          <p:spTgt spid="2052"/>
                                        </p:tgtEl>
                                      </p:cBhvr>
                                      <p:to x="100000" y="80000"/>
                                    </p:animScale>
                                    <p:animScale>
                                      <p:cBhvr>
                                        <p:cTn id="79" dur="166" decel="50000">
                                          <p:stCondLst>
                                            <p:cond delay="1338"/>
                                          </p:stCondLst>
                                        </p:cTn>
                                        <p:tgtEl>
                                          <p:spTgt spid="2052"/>
                                        </p:tgtEl>
                                      </p:cBhvr>
                                      <p:to x="100000" y="100000"/>
                                    </p:animScale>
                                    <p:animScale>
                                      <p:cBhvr>
                                        <p:cTn id="80" dur="26">
                                          <p:stCondLst>
                                            <p:cond delay="1642"/>
                                          </p:stCondLst>
                                        </p:cTn>
                                        <p:tgtEl>
                                          <p:spTgt spid="2052"/>
                                        </p:tgtEl>
                                      </p:cBhvr>
                                      <p:to x="100000" y="90000"/>
                                    </p:animScale>
                                    <p:animScale>
                                      <p:cBhvr>
                                        <p:cTn id="81" dur="166" decel="50000">
                                          <p:stCondLst>
                                            <p:cond delay="1668"/>
                                          </p:stCondLst>
                                        </p:cTn>
                                        <p:tgtEl>
                                          <p:spTgt spid="2052"/>
                                        </p:tgtEl>
                                      </p:cBhvr>
                                      <p:to x="100000" y="100000"/>
                                    </p:animScale>
                                    <p:animScale>
                                      <p:cBhvr>
                                        <p:cTn id="82" dur="26">
                                          <p:stCondLst>
                                            <p:cond delay="1808"/>
                                          </p:stCondLst>
                                        </p:cTn>
                                        <p:tgtEl>
                                          <p:spTgt spid="2052"/>
                                        </p:tgtEl>
                                      </p:cBhvr>
                                      <p:to x="100000" y="95000"/>
                                    </p:animScale>
                                    <p:animScale>
                                      <p:cBhvr>
                                        <p:cTn id="83" dur="166" decel="50000">
                                          <p:stCondLst>
                                            <p:cond delay="1834"/>
                                          </p:stCondLst>
                                        </p:cTn>
                                        <p:tgtEl>
                                          <p:spTgt spid="2052"/>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3">
                                            <p:txEl>
                                              <p:pRg st="3" end="3"/>
                                            </p:txEl>
                                          </p:spTgt>
                                        </p:tgtEl>
                                        <p:attrNameLst>
                                          <p:attrName>style.visibility</p:attrName>
                                        </p:attrNameLst>
                                      </p:cBhvr>
                                      <p:to>
                                        <p:strVal val="visible"/>
                                      </p:to>
                                    </p:set>
                                    <p:animEffect transition="in" filter="circle(in)">
                                      <p:cBhvr>
                                        <p:cTn id="88" dur="2000"/>
                                        <p:tgtEl>
                                          <p:spTgt spid="3">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2053"/>
                                        </p:tgtEl>
                                        <p:attrNameLst>
                                          <p:attrName>style.visibility</p:attrName>
                                        </p:attrNameLst>
                                      </p:cBhvr>
                                      <p:to>
                                        <p:strVal val="visible"/>
                                      </p:to>
                                    </p:set>
                                    <p:animEffect transition="in" filter="wipe(down)">
                                      <p:cBhvr>
                                        <p:cTn id="93" dur="580">
                                          <p:stCondLst>
                                            <p:cond delay="0"/>
                                          </p:stCondLst>
                                        </p:cTn>
                                        <p:tgtEl>
                                          <p:spTgt spid="2053"/>
                                        </p:tgtEl>
                                      </p:cBhvr>
                                    </p:animEffect>
                                    <p:anim calcmode="lin" valueType="num">
                                      <p:cBhvr>
                                        <p:cTn id="94"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99" dur="26">
                                          <p:stCondLst>
                                            <p:cond delay="650"/>
                                          </p:stCondLst>
                                        </p:cTn>
                                        <p:tgtEl>
                                          <p:spTgt spid="2053"/>
                                        </p:tgtEl>
                                      </p:cBhvr>
                                      <p:to x="100000" y="60000"/>
                                    </p:animScale>
                                    <p:animScale>
                                      <p:cBhvr>
                                        <p:cTn id="100" dur="166" decel="50000">
                                          <p:stCondLst>
                                            <p:cond delay="676"/>
                                          </p:stCondLst>
                                        </p:cTn>
                                        <p:tgtEl>
                                          <p:spTgt spid="2053"/>
                                        </p:tgtEl>
                                      </p:cBhvr>
                                      <p:to x="100000" y="100000"/>
                                    </p:animScale>
                                    <p:animScale>
                                      <p:cBhvr>
                                        <p:cTn id="101" dur="26">
                                          <p:stCondLst>
                                            <p:cond delay="1312"/>
                                          </p:stCondLst>
                                        </p:cTn>
                                        <p:tgtEl>
                                          <p:spTgt spid="2053"/>
                                        </p:tgtEl>
                                      </p:cBhvr>
                                      <p:to x="100000" y="80000"/>
                                    </p:animScale>
                                    <p:animScale>
                                      <p:cBhvr>
                                        <p:cTn id="102" dur="166" decel="50000">
                                          <p:stCondLst>
                                            <p:cond delay="1338"/>
                                          </p:stCondLst>
                                        </p:cTn>
                                        <p:tgtEl>
                                          <p:spTgt spid="2053"/>
                                        </p:tgtEl>
                                      </p:cBhvr>
                                      <p:to x="100000" y="100000"/>
                                    </p:animScale>
                                    <p:animScale>
                                      <p:cBhvr>
                                        <p:cTn id="103" dur="26">
                                          <p:stCondLst>
                                            <p:cond delay="1642"/>
                                          </p:stCondLst>
                                        </p:cTn>
                                        <p:tgtEl>
                                          <p:spTgt spid="2053"/>
                                        </p:tgtEl>
                                      </p:cBhvr>
                                      <p:to x="100000" y="90000"/>
                                    </p:animScale>
                                    <p:animScale>
                                      <p:cBhvr>
                                        <p:cTn id="104" dur="166" decel="50000">
                                          <p:stCondLst>
                                            <p:cond delay="1668"/>
                                          </p:stCondLst>
                                        </p:cTn>
                                        <p:tgtEl>
                                          <p:spTgt spid="2053"/>
                                        </p:tgtEl>
                                      </p:cBhvr>
                                      <p:to x="100000" y="100000"/>
                                    </p:animScale>
                                    <p:animScale>
                                      <p:cBhvr>
                                        <p:cTn id="105" dur="26">
                                          <p:stCondLst>
                                            <p:cond delay="1808"/>
                                          </p:stCondLst>
                                        </p:cTn>
                                        <p:tgtEl>
                                          <p:spTgt spid="2053"/>
                                        </p:tgtEl>
                                      </p:cBhvr>
                                      <p:to x="100000" y="95000"/>
                                    </p:animScale>
                                    <p:animScale>
                                      <p:cBhvr>
                                        <p:cTn id="106" dur="166" decel="50000">
                                          <p:stCondLst>
                                            <p:cond delay="1834"/>
                                          </p:stCondLst>
                                        </p:cTn>
                                        <p:tgtEl>
                                          <p:spTgt spid="2053"/>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3">
                                            <p:txEl>
                                              <p:pRg st="4" end="4"/>
                                            </p:txEl>
                                          </p:spTgt>
                                        </p:tgtEl>
                                        <p:attrNameLst>
                                          <p:attrName>style.visibility</p:attrName>
                                        </p:attrNameLst>
                                      </p:cBhvr>
                                      <p:to>
                                        <p:strVal val="visible"/>
                                      </p:to>
                                    </p:set>
                                    <p:animEffect transition="in" filter="circle(in)">
                                      <p:cBhvr>
                                        <p:cTn id="111" dur="2000"/>
                                        <p:tgtEl>
                                          <p:spTgt spid="3">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2054"/>
                                        </p:tgtEl>
                                        <p:attrNameLst>
                                          <p:attrName>style.visibility</p:attrName>
                                        </p:attrNameLst>
                                      </p:cBhvr>
                                      <p:to>
                                        <p:strVal val="visible"/>
                                      </p:to>
                                    </p:set>
                                    <p:animEffect transition="in" filter="wipe(down)">
                                      <p:cBhvr>
                                        <p:cTn id="116" dur="580">
                                          <p:stCondLst>
                                            <p:cond delay="0"/>
                                          </p:stCondLst>
                                        </p:cTn>
                                        <p:tgtEl>
                                          <p:spTgt spid="2054"/>
                                        </p:tgtEl>
                                      </p:cBhvr>
                                    </p:animEffect>
                                    <p:anim calcmode="lin" valueType="num">
                                      <p:cBhvr>
                                        <p:cTn id="117"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22" dur="26">
                                          <p:stCondLst>
                                            <p:cond delay="650"/>
                                          </p:stCondLst>
                                        </p:cTn>
                                        <p:tgtEl>
                                          <p:spTgt spid="2054"/>
                                        </p:tgtEl>
                                      </p:cBhvr>
                                      <p:to x="100000" y="60000"/>
                                    </p:animScale>
                                    <p:animScale>
                                      <p:cBhvr>
                                        <p:cTn id="123" dur="166" decel="50000">
                                          <p:stCondLst>
                                            <p:cond delay="676"/>
                                          </p:stCondLst>
                                        </p:cTn>
                                        <p:tgtEl>
                                          <p:spTgt spid="2054"/>
                                        </p:tgtEl>
                                      </p:cBhvr>
                                      <p:to x="100000" y="100000"/>
                                    </p:animScale>
                                    <p:animScale>
                                      <p:cBhvr>
                                        <p:cTn id="124" dur="26">
                                          <p:stCondLst>
                                            <p:cond delay="1312"/>
                                          </p:stCondLst>
                                        </p:cTn>
                                        <p:tgtEl>
                                          <p:spTgt spid="2054"/>
                                        </p:tgtEl>
                                      </p:cBhvr>
                                      <p:to x="100000" y="80000"/>
                                    </p:animScale>
                                    <p:animScale>
                                      <p:cBhvr>
                                        <p:cTn id="125" dur="166" decel="50000">
                                          <p:stCondLst>
                                            <p:cond delay="1338"/>
                                          </p:stCondLst>
                                        </p:cTn>
                                        <p:tgtEl>
                                          <p:spTgt spid="2054"/>
                                        </p:tgtEl>
                                      </p:cBhvr>
                                      <p:to x="100000" y="100000"/>
                                    </p:animScale>
                                    <p:animScale>
                                      <p:cBhvr>
                                        <p:cTn id="126" dur="26">
                                          <p:stCondLst>
                                            <p:cond delay="1642"/>
                                          </p:stCondLst>
                                        </p:cTn>
                                        <p:tgtEl>
                                          <p:spTgt spid="2054"/>
                                        </p:tgtEl>
                                      </p:cBhvr>
                                      <p:to x="100000" y="90000"/>
                                    </p:animScale>
                                    <p:animScale>
                                      <p:cBhvr>
                                        <p:cTn id="127" dur="166" decel="50000">
                                          <p:stCondLst>
                                            <p:cond delay="1668"/>
                                          </p:stCondLst>
                                        </p:cTn>
                                        <p:tgtEl>
                                          <p:spTgt spid="2054"/>
                                        </p:tgtEl>
                                      </p:cBhvr>
                                      <p:to x="100000" y="100000"/>
                                    </p:animScale>
                                    <p:animScale>
                                      <p:cBhvr>
                                        <p:cTn id="128" dur="26">
                                          <p:stCondLst>
                                            <p:cond delay="1808"/>
                                          </p:stCondLst>
                                        </p:cTn>
                                        <p:tgtEl>
                                          <p:spTgt spid="2054"/>
                                        </p:tgtEl>
                                      </p:cBhvr>
                                      <p:to x="100000" y="95000"/>
                                    </p:animScale>
                                    <p:animScale>
                                      <p:cBhvr>
                                        <p:cTn id="129"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t>Pablo nos recomendó en Romanos 12:1-2, que tratáramos lo más que pudiéramos por no confundirnos con los mundanos, o con no estar contentos a la manera de vivir de ellos. </a:t>
            </a:r>
          </a:p>
          <a:p>
            <a:r>
              <a:rPr lang="es-ES" b="1" dirty="0" smtClean="0"/>
              <a:t>La Biblia dice: “Así que, hermanos, os ruego por las misericordias de Dios, que presentéis vuestros cuerpos en sacrificio vivo, santo, agradable a Dios, que es vuestro culto racional.  </a:t>
            </a:r>
          </a:p>
          <a:p>
            <a:r>
              <a:rPr lang="es-ES" b="1" dirty="0" smtClean="0"/>
              <a:t>No os conforméis a este siglo, sino transformaos por medio de la renovación de vuestro entendimiento, para que comprobéis cuál sea la buena voluntad de Dios, agradable y perfecta”. </a:t>
            </a:r>
          </a:p>
          <a:p>
            <a:r>
              <a:rPr lang="es-ES" b="1" dirty="0" smtClean="0"/>
              <a:t>El querer moldearnos según las circunstancias no nos es muy recomendable. </a:t>
            </a:r>
          </a:p>
          <a:p>
            <a:r>
              <a:rPr lang="es-ES" b="1" dirty="0" smtClean="0"/>
              <a:t>Tratar de imitar el camaleón podrá ser beneficioso para otros pero no para aquellos que hemos sido sacados del mundo para servir a Dios.</a:t>
            </a:r>
            <a:endParaRPr lang="es-ES" b="1" dirty="0"/>
          </a:p>
        </p:txBody>
      </p:sp>
    </p:spTree>
    <p:extLst>
      <p:ext uri="{BB962C8B-B14F-4D97-AF65-F5344CB8AC3E}">
        <p14:creationId xmlns:p14="http://schemas.microsoft.com/office/powerpoint/2010/main" val="3157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circle(in)">
                                      <p:cBhvr>
                                        <p:cTn id="48" dur="2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circle(in)">
                                      <p:cBhvr>
                                        <p:cTn id="5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f46dfbb1d0b4654fb4fa0a0b2f11369a54c389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1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a:bodyPr>
          <a:lstStyle/>
          <a:p>
            <a:r>
              <a:rPr lang="es-ES" b="1" dirty="0" smtClean="0"/>
              <a:t>Son muchos los “predicadores camaleones” les llamo yo, que por estar tan desesperados buscando sostenimiento, reciben ayuda hasta de “sectarios” por tal de tener su sueldo seguro.</a:t>
            </a:r>
          </a:p>
          <a:p>
            <a:r>
              <a:rPr lang="es-ES" b="1" dirty="0" smtClean="0"/>
              <a:t>Otros son los que están dispuestos a cambiar de doctrina según las circunstancias, por lo mismo para no perder su sostenimiento “que tanto les ha costado conseguir”.</a:t>
            </a:r>
          </a:p>
          <a:p>
            <a:r>
              <a:rPr lang="es-ES" b="1" dirty="0" smtClean="0"/>
              <a:t>Otros simplemente por “agradar a los hombres” cambian de la misma manera que Pedro cambiaba cuando se juntaba con los gentiles, pero que cuando veía que venían los judíos </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a:t>A</a:t>
            </a:r>
            <a:r>
              <a:rPr lang="es-ES" b="1" dirty="0" smtClean="0"/>
              <a:t>ctuaba como si nunca hubiera conocido a los gentiles, Gálatas 2:11-14… </a:t>
            </a:r>
          </a:p>
          <a:p>
            <a:r>
              <a:rPr lang="es-ES" b="1" dirty="0" smtClean="0"/>
              <a:t>“Pero cuando Pedro vino a Antioquía, le resistí cara a cara, porque era de condenar. </a:t>
            </a:r>
          </a:p>
          <a:p>
            <a:r>
              <a:rPr lang="es-ES" b="1" dirty="0" smtClean="0"/>
              <a:t>Pues antes que viniesen algunos de parte de Jacobo, comía con los gentiles; pero después que vinieron, se retraía y se apartaba, porque tenía miedo de los de la circuncisión. </a:t>
            </a:r>
          </a:p>
          <a:p>
            <a:r>
              <a:rPr lang="es-ES" b="1" dirty="0" smtClean="0"/>
              <a:t>Y en su simulación participaban también los otros judíos, de tal manera que aun Bernabé fue también arrastrado por la hipocresía de ellos. </a:t>
            </a:r>
          </a:p>
          <a:p>
            <a:r>
              <a:rPr lang="es-ES" b="1" dirty="0" smtClean="0"/>
              <a:t>Pero cuando vi que no andaban rectamente conforme a la verdad del evangelio, dije a Pedro delante de todos: Si tú, siendo judío, vives como los gentiles y no como judío, ¿por qué obligas a los gentiles a judaizar?</a:t>
            </a:r>
            <a:endParaRPr lang="es-ES" b="1" dirty="0"/>
          </a:p>
        </p:txBody>
      </p:sp>
    </p:spTree>
    <p:extLst>
      <p:ext uri="{BB962C8B-B14F-4D97-AF65-F5344CB8AC3E}">
        <p14:creationId xmlns:p14="http://schemas.microsoft.com/office/powerpoint/2010/main" val="7960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Cristianos Camaleon\139817b6282efdde684dde4719c15e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1978</Words>
  <Application>Microsoft Office PowerPoint</Application>
  <PresentationFormat>Presentación en pantalla (4:3)</PresentationFormat>
  <Paragraphs>93</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EL CRISTIANO “CAMALEÓN”</vt:lpstr>
      <vt:lpstr>Presentación de PowerPoint</vt:lpstr>
      <vt:lpstr>No Os Conforméis…</vt:lpstr>
      <vt:lpstr>Presentación de PowerPoint</vt:lpstr>
      <vt:lpstr>Presentación de PowerPoint</vt:lpstr>
      <vt:lpstr>Presentación de PowerPoint</vt:lpstr>
      <vt:lpstr>Presentación de PowerPoint</vt:lpstr>
      <vt:lpstr>Presentación de PowerPoint</vt:lpstr>
      <vt:lpstr>Presentación de PowerPoint</vt:lpstr>
      <vt:lpstr>No Corráis Con Ellos…</vt:lpstr>
      <vt:lpstr>Presentación de PowerPoint</vt:lpstr>
      <vt:lpstr>Presentación de PowerPoint</vt:lpstr>
      <vt:lpstr>Presentación de PowerPoint</vt:lpstr>
      <vt:lpstr>Presentación de PowerPoint</vt:lpstr>
      <vt:lpstr>Presentación de PowerPoint</vt:lpstr>
      <vt:lpstr>Sal Y Luz…</vt:lpstr>
      <vt:lpstr>Presentación de PowerPoint</vt:lpstr>
      <vt:lpstr>Presentación de PowerPoint</vt:lpstr>
      <vt:lpstr>Presentación de PowerPoint</vt:lpstr>
      <vt:lpstr>Presentación de PowerPoint</vt:lpstr>
      <vt:lpstr>Presentación de PowerPoint</vt:lpstr>
      <vt:lpstr>Presentación de PowerPoint</vt:lpstr>
      <vt:lpstr> Somos Cartas Leídas… </vt:lpstr>
      <vt:lpstr>Presentación de PowerPoint</vt:lpstr>
      <vt:lpstr>Presentación de PowerPoint</vt:lpstr>
      <vt:lpstr>Presentación de PowerPoint</vt:lpstr>
      <vt:lpstr>CONCLUSION: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CRISTIANO “CAMALEÓN”</dc:title>
  <dc:creator>Mario Moreno</dc:creator>
  <cp:lastModifiedBy>Mario Moreno</cp:lastModifiedBy>
  <cp:revision>12</cp:revision>
  <dcterms:created xsi:type="dcterms:W3CDTF">2017-03-10T00:26:05Z</dcterms:created>
  <dcterms:modified xsi:type="dcterms:W3CDTF">2017-03-17T04:27:28Z</dcterms:modified>
</cp:coreProperties>
</file>