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0" r:id="rId7"/>
    <p:sldId id="274" r:id="rId8"/>
    <p:sldId id="275" r:id="rId9"/>
    <p:sldId id="276" r:id="rId10"/>
    <p:sldId id="277" r:id="rId11"/>
    <p:sldId id="278" r:id="rId12"/>
    <p:sldId id="280" r:id="rId13"/>
    <p:sldId id="283" r:id="rId14"/>
    <p:sldId id="261" r:id="rId15"/>
    <p:sldId id="263" r:id="rId16"/>
    <p:sldId id="262" r:id="rId17"/>
    <p:sldId id="264" r:id="rId18"/>
    <p:sldId id="265" r:id="rId19"/>
    <p:sldId id="266" r:id="rId20"/>
    <p:sldId id="267" r:id="rId21"/>
    <p:sldId id="268" r:id="rId22"/>
    <p:sldId id="269" r:id="rId23"/>
    <p:sldId id="270" r:id="rId24"/>
    <p:sldId id="279" r:id="rId25"/>
    <p:sldId id="271" r:id="rId26"/>
    <p:sldId id="272" r:id="rId27"/>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F82E0F-7E63-48A8-8A40-77C2CA509451}" type="datetimeFigureOut">
              <a:rPr lang="es-NI" smtClean="0"/>
              <a:pPr/>
              <a:t>24/2/2020</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4ED9C669-97A4-41F3-BCCA-2F8D857EAB04}"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82E0F-7E63-48A8-8A40-77C2CA509451}" type="datetimeFigureOut">
              <a:rPr lang="es-NI" smtClean="0"/>
              <a:pPr/>
              <a:t>24/2/2020</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9C669-97A4-41F3-BCCA-2F8D857EAB04}"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ibliaparalela.com/numbers/18-23.ht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bibliaparalela.com/numbers/18-24.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Nehem%C3%ADas+10&amp;version=LBL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36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3 Título"/>
          <p:cNvSpPr>
            <a:spLocks noGrp="1"/>
          </p:cNvSpPr>
          <p:nvPr>
            <p:ph type="title"/>
          </p:nvPr>
        </p:nvSpPr>
        <p:spPr>
          <a:xfrm>
            <a:off x="0" y="0"/>
            <a:ext cx="9144000" cy="1417638"/>
          </a:xfrm>
        </p:spPr>
        <p:txBody>
          <a:bodyPr>
            <a:normAutofit fontScale="90000"/>
          </a:bodyPr>
          <a:lstStyle/>
          <a:p>
            <a:r>
              <a:rPr lang="es-MX" b="1" u="sng" dirty="0" smtClean="0"/>
              <a:t>EL </a:t>
            </a:r>
            <a:r>
              <a:rPr lang="es-MX" b="1" u="sng" dirty="0"/>
              <a:t>DIEZMO</a:t>
            </a:r>
            <a:r>
              <a:rPr lang="es-NI" b="1" u="sng" dirty="0"/>
              <a:t/>
            </a:r>
            <a:br>
              <a:rPr lang="es-NI" b="1" u="sng" dirty="0"/>
            </a:br>
            <a:r>
              <a:rPr lang="es-MX" b="1" u="sng" dirty="0" smtClean="0"/>
              <a:t>MALAQUIAS.3:8-9</a:t>
            </a:r>
            <a:r>
              <a:rPr lang="es-MX" b="1" u="sng" dirty="0"/>
              <a:t>.</a:t>
            </a:r>
            <a:endParaRPr lang="es-NI" dirty="0"/>
          </a:p>
        </p:txBody>
      </p:sp>
      <p:sp>
        <p:nvSpPr>
          <p:cNvPr id="5" name="4 Marcador de contenido"/>
          <p:cNvSpPr>
            <a:spLocks noGrp="1"/>
          </p:cNvSpPr>
          <p:nvPr>
            <p:ph idx="1"/>
          </p:nvPr>
        </p:nvSpPr>
        <p:spPr>
          <a:xfrm>
            <a:off x="0" y="1412777"/>
            <a:ext cx="9144000" cy="3888431"/>
          </a:xfrm>
        </p:spPr>
        <p:txBody>
          <a:bodyPr>
            <a:normAutofit fontScale="85000" lnSpcReduction="20000"/>
          </a:bodyPr>
          <a:lstStyle/>
          <a:p>
            <a:r>
              <a:rPr lang="es-MX" b="1" u="sng" dirty="0"/>
              <a:t>INTRODUCCIÓN:</a:t>
            </a:r>
            <a:endParaRPr lang="es-NI" b="1" dirty="0"/>
          </a:p>
          <a:p>
            <a:pPr lvl="0" algn="just"/>
            <a:r>
              <a:rPr lang="es-MX" b="1" dirty="0"/>
              <a:t>Muchas sectas usan este pasaje para atemorizar a sus feligreses y </a:t>
            </a:r>
            <a:r>
              <a:rPr lang="es-MX" b="1" dirty="0" smtClean="0"/>
              <a:t>así </a:t>
            </a:r>
            <a:r>
              <a:rPr lang="es-MX" b="1" dirty="0"/>
              <a:t>puedan diezmar más, diciendo que si no diezman le están robando a Dios.</a:t>
            </a:r>
            <a:endParaRPr lang="es-NI" b="1" dirty="0"/>
          </a:p>
          <a:p>
            <a:pPr lvl="0" algn="just"/>
            <a:r>
              <a:rPr lang="es-MX" b="1" dirty="0"/>
              <a:t>El diezmo es la décima parte de los ingresos de una persona, </a:t>
            </a:r>
            <a:r>
              <a:rPr lang="es-MX" b="1" dirty="0" smtClean="0"/>
              <a:t>la ley</a:t>
            </a:r>
            <a:r>
              <a:rPr lang="es-MX" b="1" dirty="0"/>
              <a:t> </a:t>
            </a:r>
            <a:r>
              <a:rPr lang="es-MX" b="1" dirty="0" smtClean="0"/>
              <a:t>se dio en</a:t>
            </a:r>
            <a:r>
              <a:rPr lang="es-MX" b="1" dirty="0" smtClean="0"/>
              <a:t> </a:t>
            </a:r>
            <a:r>
              <a:rPr lang="es-MX" b="1" dirty="0"/>
              <a:t>la época de Moisés.</a:t>
            </a:r>
            <a:endParaRPr lang="es-NI" b="1" dirty="0"/>
          </a:p>
          <a:p>
            <a:pPr lvl="0" algn="just"/>
            <a:r>
              <a:rPr lang="es-MX" b="1" dirty="0"/>
              <a:t>Vamos a ver en este estudio, que nos dice la Biblia sobre el diezmo, y sí esta en vigor hoy </a:t>
            </a:r>
            <a:r>
              <a:rPr lang="es-MX" b="1" dirty="0" smtClean="0"/>
              <a:t>día.</a:t>
            </a:r>
            <a:endParaRPr lang="es-NI" b="1" dirty="0"/>
          </a:p>
          <a:p>
            <a:pPr lvl="0" algn="just"/>
            <a:r>
              <a:rPr lang="es-MX" b="1" dirty="0"/>
              <a:t>Muchos son los que se han enriquecido con el diezmo, haciendo explotación de las personas. II </a:t>
            </a:r>
            <a:r>
              <a:rPr lang="es-MX" b="1" dirty="0" smtClean="0"/>
              <a:t>Pedro.2:3</a:t>
            </a:r>
            <a:r>
              <a:rPr lang="es-MX" b="1" dirty="0"/>
              <a:t>.</a:t>
            </a:r>
            <a:endParaRPr lang="es-NI" b="1" dirty="0"/>
          </a:p>
          <a:p>
            <a:endParaRPr lang="es-NI" dirty="0"/>
          </a:p>
        </p:txBody>
      </p:sp>
      <p:pic>
        <p:nvPicPr>
          <p:cNvPr id="1026" name="Picture 2" descr="C:\Users\MARIO MORENO\Desktop\Señales\diezmo en la iglesia.jpg"/>
          <p:cNvPicPr>
            <a:picLocks noChangeAspect="1" noChangeArrowheads="1"/>
          </p:cNvPicPr>
          <p:nvPr/>
        </p:nvPicPr>
        <p:blipFill>
          <a:blip r:embed="rId2" cstate="print"/>
          <a:srcRect/>
          <a:stretch>
            <a:fillRect/>
          </a:stretch>
        </p:blipFill>
        <p:spPr bwMode="auto">
          <a:xfrm>
            <a:off x="4716016" y="5229200"/>
            <a:ext cx="4427984" cy="1624406"/>
          </a:xfrm>
          <a:prstGeom prst="rect">
            <a:avLst/>
          </a:prstGeom>
          <a:noFill/>
        </p:spPr>
      </p:pic>
      <p:sp>
        <p:nvSpPr>
          <p:cNvPr id="7" name="6 Rectángulo"/>
          <p:cNvSpPr/>
          <p:nvPr/>
        </p:nvSpPr>
        <p:spPr>
          <a:xfrm>
            <a:off x="0" y="5229200"/>
            <a:ext cx="2915816"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LAMENTABLEMENTE PARECERIA CHISTE, PERO ES UNA CRUDA REALIDAD.</a:t>
            </a:r>
            <a:endParaRPr lang="es-NI" sz="2400" b="1" dirty="0"/>
          </a:p>
        </p:txBody>
      </p:sp>
      <p:sp>
        <p:nvSpPr>
          <p:cNvPr id="8" name="7 Flecha derecha"/>
          <p:cNvSpPr/>
          <p:nvPr/>
        </p:nvSpPr>
        <p:spPr>
          <a:xfrm>
            <a:off x="3347864" y="5877272"/>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amond(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amond(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diamond(in)">
                                      <p:cBhvr>
                                        <p:cTn id="4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t>30 "Así </a:t>
            </a:r>
            <a:r>
              <a:rPr lang="es-ES" b="1" dirty="0"/>
              <a:t>pues, todo el diezmo de la tierra, de la semilla de la tierra o del fruto del árbol, es del SEÑOR; es cosa consagrada al SEÑOR. </a:t>
            </a:r>
            <a:endParaRPr lang="es-ES" b="1" dirty="0" smtClean="0"/>
          </a:p>
          <a:p>
            <a:r>
              <a:rPr lang="es-ES" b="1" dirty="0" smtClean="0"/>
              <a:t>31 "Y </a:t>
            </a:r>
            <a:r>
              <a:rPr lang="es-ES" b="1" dirty="0"/>
              <a:t>si un hombre quiere redimir parte de su diezmo, le añadirá la quinta parte. </a:t>
            </a:r>
            <a:endParaRPr lang="es-ES" b="1" dirty="0" smtClean="0"/>
          </a:p>
          <a:p>
            <a:r>
              <a:rPr lang="es-ES" b="1" dirty="0" smtClean="0"/>
              <a:t>32 </a:t>
            </a:r>
            <a:r>
              <a:rPr lang="es-ES" b="1" dirty="0"/>
              <a:t>"Todo diezmo del ganado o del rebaño, o sea, de todo lo que pasa debajo del cayado, la décima cabeza será cosa consagrada al SEÑOR</a:t>
            </a:r>
            <a:r>
              <a:rPr lang="es-ES" b="1" dirty="0" smtClean="0"/>
              <a:t>.</a:t>
            </a:r>
          </a:p>
          <a:p>
            <a:r>
              <a:rPr lang="es-ES" b="1" dirty="0" smtClean="0"/>
              <a:t>33 "No </a:t>
            </a:r>
            <a:r>
              <a:rPr lang="es-ES" b="1" dirty="0"/>
              <a:t>debe considerar si es bueno o malo, tampoco lo cambiará; si lo cambia, tanto el animal como su sustituto serán sagrados. No podrán ser redimidos." </a:t>
            </a:r>
            <a:endParaRPr lang="es-ES" b="1" dirty="0" smtClean="0"/>
          </a:p>
          <a:p>
            <a:r>
              <a:rPr lang="es-ES" b="1" dirty="0" smtClean="0"/>
              <a:t>34 Estos </a:t>
            </a:r>
            <a:r>
              <a:rPr lang="es-ES" b="1" dirty="0"/>
              <a:t>son los mandamientos que </a:t>
            </a:r>
            <a:r>
              <a:rPr lang="es-ES" b="1" u="sng" dirty="0">
                <a:solidFill>
                  <a:srgbClr val="002060"/>
                </a:solidFill>
              </a:rPr>
              <a:t>el SEÑOR ordenó a Moisés para los hijos de Israel en el monte Sinaí.</a:t>
            </a:r>
            <a:r>
              <a:rPr lang="es-ES" b="1" dirty="0"/>
              <a:t> </a:t>
            </a:r>
          </a:p>
        </p:txBody>
      </p:sp>
    </p:spTree>
    <p:extLst>
      <p:ext uri="{BB962C8B-B14F-4D97-AF65-F5344CB8AC3E}">
        <p14:creationId xmlns:p14="http://schemas.microsoft.com/office/powerpoint/2010/main" val="23830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8543"/>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3394" y="0"/>
            <a:ext cx="9167394" cy="6858000"/>
          </a:xfrm>
        </p:spPr>
        <p:txBody>
          <a:bodyPr>
            <a:normAutofit fontScale="92500" lnSpcReduction="10000"/>
          </a:bodyPr>
          <a:lstStyle/>
          <a:p>
            <a:r>
              <a:rPr lang="es-ES" b="1" dirty="0"/>
              <a:t>Esto era un mandamiento de Dios y en el Versículo. 34. </a:t>
            </a:r>
          </a:p>
          <a:p>
            <a:r>
              <a:rPr lang="es-ES" b="1" dirty="0"/>
              <a:t>Esta el propósito para quien fue mandado el diezmo a los Israelita. </a:t>
            </a:r>
            <a:endParaRPr lang="es-ES" b="1" dirty="0" smtClean="0"/>
          </a:p>
          <a:p>
            <a:r>
              <a:rPr lang="es-ES" b="1" dirty="0"/>
              <a:t>El pacto era con ellos. </a:t>
            </a:r>
            <a:endParaRPr lang="es-ES" b="1" dirty="0" smtClean="0"/>
          </a:p>
          <a:p>
            <a:r>
              <a:rPr lang="es-ES" b="1" dirty="0" smtClean="0"/>
              <a:t>¿</a:t>
            </a:r>
            <a:r>
              <a:rPr lang="es-ES" b="1" dirty="0"/>
              <a:t>Es usted Israelita?. </a:t>
            </a:r>
            <a:endParaRPr lang="es-ES" b="1" dirty="0" smtClean="0"/>
          </a:p>
          <a:p>
            <a:r>
              <a:rPr lang="es-ES" b="1" dirty="0" smtClean="0"/>
              <a:t>¿</a:t>
            </a:r>
            <a:r>
              <a:rPr lang="es-ES" b="1" dirty="0"/>
              <a:t>Los pastores de su iglesia son Levitas?. </a:t>
            </a:r>
            <a:endParaRPr lang="es-ES" b="1" dirty="0" smtClean="0"/>
          </a:p>
          <a:p>
            <a:r>
              <a:rPr lang="es-ES" b="1" dirty="0" smtClean="0"/>
              <a:t>Si </a:t>
            </a:r>
            <a:r>
              <a:rPr lang="es-ES" b="1" dirty="0"/>
              <a:t>no para que diezman</a:t>
            </a:r>
            <a:r>
              <a:rPr lang="es-ES" b="1" dirty="0" smtClean="0"/>
              <a:t>.</a:t>
            </a:r>
          </a:p>
          <a:p>
            <a:r>
              <a:rPr lang="es-ES" b="1" dirty="0"/>
              <a:t>De aceite, los primogénitos de las vacas y ovejas.</a:t>
            </a:r>
          </a:p>
          <a:p>
            <a:r>
              <a:rPr lang="es-ES" b="1" dirty="0"/>
              <a:t>Deuteronomio.12:17. </a:t>
            </a:r>
            <a:endParaRPr lang="es-ES" b="1" dirty="0" smtClean="0"/>
          </a:p>
          <a:p>
            <a:r>
              <a:rPr lang="es-ES" b="1" dirty="0"/>
              <a:t>No te es permitido comer dentro de tus ciudades el diezmo de tu grano, de tu mosto, o de tu aceite, ni de los primogénitos de tus vacas o de tus ovejas, ni ninguna de las ofrendas votivas que prometas, ni tus ofrendas voluntarias, ni la ofrenda alzada de tu mano, </a:t>
            </a:r>
          </a:p>
          <a:p>
            <a:endParaRPr lang="es-ES" dirty="0"/>
          </a:p>
          <a:p>
            <a:endParaRPr lang="es-ES" dirty="0"/>
          </a:p>
        </p:txBody>
      </p:sp>
    </p:spTree>
    <p:extLst>
      <p:ext uri="{BB962C8B-B14F-4D97-AF65-F5344CB8AC3E}">
        <p14:creationId xmlns:p14="http://schemas.microsoft.com/office/powerpoint/2010/main" val="14725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8520" y="-99392"/>
            <a:ext cx="9361039" cy="7056784"/>
          </a:xfrm>
          <a:prstGeom prst="rect">
            <a:avLst/>
          </a:prstGeom>
        </p:spPr>
      </p:pic>
      <p:sp>
        <p:nvSpPr>
          <p:cNvPr id="5" name="Marcador de contenido 4"/>
          <p:cNvSpPr>
            <a:spLocks noGrp="1"/>
          </p:cNvSpPr>
          <p:nvPr>
            <p:ph idx="1"/>
          </p:nvPr>
        </p:nvSpPr>
        <p:spPr>
          <a:xfrm>
            <a:off x="-94829" y="-99367"/>
            <a:ext cx="9347347" cy="6957367"/>
          </a:xfrm>
        </p:spPr>
        <p:txBody>
          <a:bodyPr/>
          <a:lstStyle/>
          <a:p>
            <a:r>
              <a:rPr lang="es-ES" b="1" dirty="0" smtClean="0"/>
              <a:t>Ellos debían de empezar cuando tenían 25 años y terminar a los 50 años.</a:t>
            </a:r>
          </a:p>
          <a:p>
            <a:r>
              <a:rPr lang="es-ES" b="1" dirty="0" smtClean="0"/>
              <a:t>Numeros.8:24-26.</a:t>
            </a:r>
          </a:p>
          <a:p>
            <a:r>
              <a:rPr lang="es-ES" b="1" dirty="0" smtClean="0"/>
              <a:t>24 Esto </a:t>
            </a:r>
            <a:r>
              <a:rPr lang="es-ES" b="1" dirty="0"/>
              <a:t>es lo que se refiere a los levitas: desde los veinticinco años en adelante entrarán a cumplir el servicio en el ministerio de la tienda de reunión</a:t>
            </a:r>
            <a:r>
              <a:rPr lang="es-ES" b="1" dirty="0" smtClean="0"/>
              <a:t>.</a:t>
            </a:r>
          </a:p>
          <a:p>
            <a:r>
              <a:rPr lang="es-ES" b="1" dirty="0" smtClean="0"/>
              <a:t>25 Pero </a:t>
            </a:r>
            <a:r>
              <a:rPr lang="es-ES" b="1" dirty="0"/>
              <a:t>a los cincuenta años se jubilarán de ejercer el ministerio, y no trabajarán más. </a:t>
            </a:r>
            <a:endParaRPr lang="es-ES" b="1" dirty="0" smtClean="0"/>
          </a:p>
          <a:p>
            <a:r>
              <a:rPr lang="es-ES" b="1" dirty="0" smtClean="0"/>
              <a:t>26 Sin </a:t>
            </a:r>
            <a:r>
              <a:rPr lang="es-ES" b="1" dirty="0"/>
              <a:t>embargo, pueden ayudar a sus hermanos en la tienda de reunión a cumplir sus obligaciones, pero no a ejercer el ministerio. Así harás con los levitas en cuanto a sus obligaciones</a:t>
            </a:r>
            <a:r>
              <a:rPr lang="es-ES" b="1" dirty="0" smtClean="0"/>
              <a:t>.</a:t>
            </a:r>
          </a:p>
          <a:p>
            <a:r>
              <a:rPr lang="es-ES" b="1" dirty="0" smtClean="0"/>
              <a:t>Tenían que empezar a los 25 y terminar a los 50.</a:t>
            </a:r>
            <a:endParaRPr lang="es-ES" b="1" dirty="0"/>
          </a:p>
        </p:txBody>
      </p:sp>
    </p:spTree>
    <p:extLst>
      <p:ext uri="{BB962C8B-B14F-4D97-AF65-F5344CB8AC3E}">
        <p14:creationId xmlns:p14="http://schemas.microsoft.com/office/powerpoint/2010/main" val="27037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8520" y="-99392"/>
            <a:ext cx="9361039" cy="7056784"/>
          </a:xfrm>
          <a:prstGeom prst="rect">
            <a:avLst/>
          </a:prstGeom>
        </p:spPr>
      </p:pic>
      <p:sp>
        <p:nvSpPr>
          <p:cNvPr id="3" name="Marcador de contenido 2"/>
          <p:cNvSpPr>
            <a:spLocks noGrp="1"/>
          </p:cNvSpPr>
          <p:nvPr>
            <p:ph idx="1"/>
          </p:nvPr>
        </p:nvSpPr>
        <p:spPr>
          <a:xfrm>
            <a:off x="-114822" y="-85105"/>
            <a:ext cx="9258821" cy="6943105"/>
          </a:xfrm>
        </p:spPr>
        <p:txBody>
          <a:bodyPr/>
          <a:lstStyle/>
          <a:p>
            <a:r>
              <a:rPr lang="es-ES" b="1" dirty="0"/>
              <a:t>¿Cuántos años tiene su pastor?</a:t>
            </a:r>
          </a:p>
          <a:p>
            <a:r>
              <a:rPr lang="es-ES" b="1" dirty="0"/>
              <a:t>Ellos no deberían tener tierra.</a:t>
            </a:r>
          </a:p>
          <a:p>
            <a:r>
              <a:rPr lang="es-ES" b="1" dirty="0"/>
              <a:t>Heredad como:</a:t>
            </a:r>
          </a:p>
          <a:p>
            <a:r>
              <a:rPr lang="es-ES" b="1" dirty="0"/>
              <a:t>Casas.</a:t>
            </a:r>
          </a:p>
          <a:p>
            <a:r>
              <a:rPr lang="es-ES" b="1" dirty="0"/>
              <a:t>Ni ninguna propiedad.</a:t>
            </a:r>
          </a:p>
          <a:p>
            <a:r>
              <a:rPr lang="es-ES" b="1" dirty="0"/>
              <a:t>Josue.18:7.</a:t>
            </a:r>
          </a:p>
          <a:p>
            <a:r>
              <a:rPr lang="es-ES" b="1" dirty="0"/>
              <a:t>Pues los levitas no tienen porción entre vosotros porque el sacerdocio del SEÑOR es su herencia. </a:t>
            </a:r>
            <a:r>
              <a:rPr lang="es-ES" b="1" dirty="0" err="1"/>
              <a:t>Gad</a:t>
            </a:r>
            <a:r>
              <a:rPr lang="es-ES" b="1" dirty="0"/>
              <a:t>, Rubén y la media tribu de Manasés también han recibido su herencia al otro lado del Jordán hacia el oriente, la cual les dio Moisés, siervo del SEÑOR. </a:t>
            </a:r>
          </a:p>
        </p:txBody>
      </p:sp>
    </p:spTree>
    <p:extLst>
      <p:ext uri="{BB962C8B-B14F-4D97-AF65-F5344CB8AC3E}">
        <p14:creationId xmlns:p14="http://schemas.microsoft.com/office/powerpoint/2010/main" val="60023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
            <a:ext cx="9144000" cy="4653136"/>
          </a:xfrm>
        </p:spPr>
        <p:txBody>
          <a:bodyPr>
            <a:normAutofit/>
          </a:bodyPr>
          <a:lstStyle/>
          <a:p>
            <a:pPr algn="just"/>
            <a:r>
              <a:rPr lang="es-MX" b="1" dirty="0" smtClean="0"/>
              <a:t>Deuteronomio.14:22-23.</a:t>
            </a:r>
          </a:p>
          <a:p>
            <a:pPr algn="just"/>
            <a:r>
              <a:rPr lang="es-ES" b="1" dirty="0" smtClean="0"/>
              <a:t>22 Diezmarás </a:t>
            </a:r>
            <a:r>
              <a:rPr lang="es-ES" b="1" dirty="0"/>
              <a:t>fielmente todo el producto de tu sementera, </a:t>
            </a:r>
            <a:r>
              <a:rPr lang="es-ES" b="1" u="sng" dirty="0">
                <a:solidFill>
                  <a:srgbClr val="0070C0"/>
                </a:solidFill>
              </a:rPr>
              <a:t>lo que rinde tu campo cada año</a:t>
            </a:r>
            <a:r>
              <a:rPr lang="es-ES" b="1" dirty="0"/>
              <a:t>. </a:t>
            </a:r>
            <a:endParaRPr lang="es-ES" b="1" dirty="0" smtClean="0"/>
          </a:p>
          <a:p>
            <a:pPr algn="just"/>
            <a:r>
              <a:rPr lang="es-ES" b="1" dirty="0" smtClean="0"/>
              <a:t>23 Y </a:t>
            </a:r>
            <a:r>
              <a:rPr lang="es-ES" b="1" dirty="0"/>
              <a:t>comerás en la presencia del SEÑOR tu Dios, en el lugar que El escoja para poner allí su nombre, el diezmo de tu grano, de tu mosto y de tu aceite, y los primogénitos de tus vacas y de tus ovejas, para que aprendas a temer siempre al SEÑOR tu Dios. </a:t>
            </a:r>
          </a:p>
          <a:p>
            <a:pPr algn="just"/>
            <a:endParaRPr lang="es-NI" b="1" dirty="0" smtClean="0"/>
          </a:p>
          <a:p>
            <a:pPr lvl="0" algn="just"/>
            <a:endParaRPr lang="es-NI" dirty="0" smtClean="0"/>
          </a:p>
          <a:p>
            <a:endParaRPr lang="es-NI" dirty="0"/>
          </a:p>
        </p:txBody>
      </p:sp>
      <p:pic>
        <p:nvPicPr>
          <p:cNvPr id="1026" name="Picture 2" descr="C:\Users\MARIO MORENO\Desktop\Señales\Frutas-y-verduras.jpg"/>
          <p:cNvPicPr>
            <a:picLocks noChangeAspect="1" noChangeArrowheads="1"/>
          </p:cNvPicPr>
          <p:nvPr/>
        </p:nvPicPr>
        <p:blipFill>
          <a:blip r:embed="rId3" cstate="print"/>
          <a:srcRect/>
          <a:stretch>
            <a:fillRect/>
          </a:stretch>
        </p:blipFill>
        <p:spPr bwMode="auto">
          <a:xfrm>
            <a:off x="0" y="4221088"/>
            <a:ext cx="2771800" cy="2636912"/>
          </a:xfrm>
          <a:prstGeom prst="rect">
            <a:avLst/>
          </a:prstGeom>
          <a:noFill/>
        </p:spPr>
      </p:pic>
      <p:pic>
        <p:nvPicPr>
          <p:cNvPr id="1027" name="Picture 3" descr="C:\Users\MARIO MORENO\Desktop\foto-de-oveja.jpg"/>
          <p:cNvPicPr>
            <a:picLocks noChangeAspect="1" noChangeArrowheads="1"/>
          </p:cNvPicPr>
          <p:nvPr/>
        </p:nvPicPr>
        <p:blipFill>
          <a:blip r:embed="rId4" cstate="print"/>
          <a:srcRect/>
          <a:stretch>
            <a:fillRect/>
          </a:stretch>
        </p:blipFill>
        <p:spPr bwMode="auto">
          <a:xfrm>
            <a:off x="6804248" y="4221088"/>
            <a:ext cx="2339752" cy="2636912"/>
          </a:xfrm>
          <a:prstGeom prst="rect">
            <a:avLst/>
          </a:prstGeom>
          <a:noFill/>
        </p:spPr>
      </p:pic>
      <p:sp>
        <p:nvSpPr>
          <p:cNvPr id="6" name="5 Flecha derecha"/>
          <p:cNvSpPr/>
          <p:nvPr/>
        </p:nvSpPr>
        <p:spPr>
          <a:xfrm>
            <a:off x="2843808" y="5301208"/>
            <a:ext cx="79208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028" name="Picture 4" descr="C:\Users\MARIO MORENO\Desktop\SIGNIF~1.JPG"/>
          <p:cNvPicPr>
            <a:picLocks noChangeAspect="1" noChangeArrowheads="1"/>
          </p:cNvPicPr>
          <p:nvPr/>
        </p:nvPicPr>
        <p:blipFill>
          <a:blip r:embed="rId5" cstate="print"/>
          <a:srcRect/>
          <a:stretch>
            <a:fillRect/>
          </a:stretch>
        </p:blipFill>
        <p:spPr bwMode="auto">
          <a:xfrm>
            <a:off x="3779912" y="4221088"/>
            <a:ext cx="2016224" cy="2636912"/>
          </a:xfrm>
          <a:prstGeom prst="rect">
            <a:avLst/>
          </a:prstGeom>
          <a:noFill/>
        </p:spPr>
      </p:pic>
      <p:sp>
        <p:nvSpPr>
          <p:cNvPr id="8" name="7 Flecha derecha"/>
          <p:cNvSpPr/>
          <p:nvPr/>
        </p:nvSpPr>
        <p:spPr>
          <a:xfrm>
            <a:off x="5940152" y="5301208"/>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 calcmode="lin" valueType="num">
                                      <p:cBhvr>
                                        <p:cTn id="47" dur="500" fill="hold"/>
                                        <p:tgtEl>
                                          <p:spTgt spid="1028"/>
                                        </p:tgtEl>
                                        <p:attrNameLst>
                                          <p:attrName>ppt_w</p:attrName>
                                        </p:attrNameLst>
                                      </p:cBhvr>
                                      <p:tavLst>
                                        <p:tav tm="0">
                                          <p:val>
                                            <p:fltVal val="0"/>
                                          </p:val>
                                        </p:tav>
                                        <p:tav tm="100000">
                                          <p:val>
                                            <p:strVal val="#ppt_w"/>
                                          </p:val>
                                        </p:tav>
                                      </p:tavLst>
                                    </p:anim>
                                    <p:anim calcmode="lin" valueType="num">
                                      <p:cBhvr>
                                        <p:cTn id="48" dur="500" fill="hold"/>
                                        <p:tgtEl>
                                          <p:spTgt spid="1028"/>
                                        </p:tgtEl>
                                        <p:attrNameLst>
                                          <p:attrName>ppt_h</p:attrName>
                                        </p:attrNameLst>
                                      </p:cBhvr>
                                      <p:tavLst>
                                        <p:tav tm="0">
                                          <p:val>
                                            <p:fltVal val="0"/>
                                          </p:val>
                                        </p:tav>
                                        <p:tav tm="100000">
                                          <p:val>
                                            <p:strVal val="#ppt_h"/>
                                          </p:val>
                                        </p:tav>
                                      </p:tavLst>
                                    </p:anim>
                                    <p:animEffect transition="in" filter="fade">
                                      <p:cBhvr>
                                        <p:cTn id="49" dur="500"/>
                                        <p:tgtEl>
                                          <p:spTgt spid="1028"/>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80">
                                          <p:stCondLst>
                                            <p:cond delay="0"/>
                                          </p:stCondLst>
                                        </p:cTn>
                                        <p:tgtEl>
                                          <p:spTgt spid="8"/>
                                        </p:tgtEl>
                                      </p:cBhvr>
                                    </p:animEffect>
                                    <p:anim calcmode="lin" valueType="num">
                                      <p:cBhvr>
                                        <p:cTn id="5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0" dur="26">
                                          <p:stCondLst>
                                            <p:cond delay="650"/>
                                          </p:stCondLst>
                                        </p:cTn>
                                        <p:tgtEl>
                                          <p:spTgt spid="8"/>
                                        </p:tgtEl>
                                      </p:cBhvr>
                                      <p:to x="100000" y="60000"/>
                                    </p:animScale>
                                    <p:animScale>
                                      <p:cBhvr>
                                        <p:cTn id="61" dur="166" decel="50000">
                                          <p:stCondLst>
                                            <p:cond delay="676"/>
                                          </p:stCondLst>
                                        </p:cTn>
                                        <p:tgtEl>
                                          <p:spTgt spid="8"/>
                                        </p:tgtEl>
                                      </p:cBhvr>
                                      <p:to x="100000" y="100000"/>
                                    </p:animScale>
                                    <p:animScale>
                                      <p:cBhvr>
                                        <p:cTn id="62" dur="26">
                                          <p:stCondLst>
                                            <p:cond delay="1312"/>
                                          </p:stCondLst>
                                        </p:cTn>
                                        <p:tgtEl>
                                          <p:spTgt spid="8"/>
                                        </p:tgtEl>
                                      </p:cBhvr>
                                      <p:to x="100000" y="80000"/>
                                    </p:animScale>
                                    <p:animScale>
                                      <p:cBhvr>
                                        <p:cTn id="63" dur="166" decel="50000">
                                          <p:stCondLst>
                                            <p:cond delay="1338"/>
                                          </p:stCondLst>
                                        </p:cTn>
                                        <p:tgtEl>
                                          <p:spTgt spid="8"/>
                                        </p:tgtEl>
                                      </p:cBhvr>
                                      <p:to x="100000" y="100000"/>
                                    </p:animScale>
                                    <p:animScale>
                                      <p:cBhvr>
                                        <p:cTn id="64" dur="26">
                                          <p:stCondLst>
                                            <p:cond delay="1642"/>
                                          </p:stCondLst>
                                        </p:cTn>
                                        <p:tgtEl>
                                          <p:spTgt spid="8"/>
                                        </p:tgtEl>
                                      </p:cBhvr>
                                      <p:to x="100000" y="90000"/>
                                    </p:animScale>
                                    <p:animScale>
                                      <p:cBhvr>
                                        <p:cTn id="65" dur="166" decel="50000">
                                          <p:stCondLst>
                                            <p:cond delay="1668"/>
                                          </p:stCondLst>
                                        </p:cTn>
                                        <p:tgtEl>
                                          <p:spTgt spid="8"/>
                                        </p:tgtEl>
                                      </p:cBhvr>
                                      <p:to x="100000" y="100000"/>
                                    </p:animScale>
                                    <p:animScale>
                                      <p:cBhvr>
                                        <p:cTn id="66" dur="26">
                                          <p:stCondLst>
                                            <p:cond delay="1808"/>
                                          </p:stCondLst>
                                        </p:cTn>
                                        <p:tgtEl>
                                          <p:spTgt spid="8"/>
                                        </p:tgtEl>
                                      </p:cBhvr>
                                      <p:to x="100000" y="95000"/>
                                    </p:animScale>
                                    <p:animScale>
                                      <p:cBhvr>
                                        <p:cTn id="67" dur="166" decel="50000">
                                          <p:stCondLst>
                                            <p:cond delay="1834"/>
                                          </p:stCondLst>
                                        </p:cTn>
                                        <p:tgtEl>
                                          <p:spTgt spid="8"/>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anim calcmode="lin" valueType="num">
                                      <p:cBhvr>
                                        <p:cTn id="72" dur="500" fill="hold"/>
                                        <p:tgtEl>
                                          <p:spTgt spid="1027"/>
                                        </p:tgtEl>
                                        <p:attrNameLst>
                                          <p:attrName>ppt_w</p:attrName>
                                        </p:attrNameLst>
                                      </p:cBhvr>
                                      <p:tavLst>
                                        <p:tav tm="0">
                                          <p:val>
                                            <p:fltVal val="0"/>
                                          </p:val>
                                        </p:tav>
                                        <p:tav tm="100000">
                                          <p:val>
                                            <p:strVal val="#ppt_w"/>
                                          </p:val>
                                        </p:tav>
                                      </p:tavLst>
                                    </p:anim>
                                    <p:anim calcmode="lin" valueType="num">
                                      <p:cBhvr>
                                        <p:cTn id="73" dur="500" fill="hold"/>
                                        <p:tgtEl>
                                          <p:spTgt spid="1027"/>
                                        </p:tgtEl>
                                        <p:attrNameLst>
                                          <p:attrName>ppt_h</p:attrName>
                                        </p:attrNameLst>
                                      </p:cBhvr>
                                      <p:tavLst>
                                        <p:tav tm="0">
                                          <p:val>
                                            <p:fltVal val="0"/>
                                          </p:val>
                                        </p:tav>
                                        <p:tav tm="100000">
                                          <p:val>
                                            <p:strVal val="#ppt_h"/>
                                          </p:val>
                                        </p:tav>
                                      </p:tavLst>
                                    </p:anim>
                                    <p:animEffect transition="in" filter="fade">
                                      <p:cBhvr>
                                        <p:cTn id="7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
            <a:ext cx="4211960" cy="4653136"/>
          </a:xfrm>
        </p:spPr>
        <p:txBody>
          <a:bodyPr>
            <a:normAutofit fontScale="92500" lnSpcReduction="10000"/>
          </a:bodyPr>
          <a:lstStyle/>
          <a:p>
            <a:r>
              <a:rPr lang="es-NI" b="1" dirty="0" smtClean="0"/>
              <a:t>Todo tipo de granos.</a:t>
            </a:r>
          </a:p>
          <a:p>
            <a:endParaRPr lang="es-NI" dirty="0" smtClean="0"/>
          </a:p>
          <a:p>
            <a:endParaRPr lang="es-NI" dirty="0" smtClean="0"/>
          </a:p>
          <a:p>
            <a:pPr>
              <a:buNone/>
            </a:pPr>
            <a:endParaRPr lang="es-NI" dirty="0" smtClean="0"/>
          </a:p>
          <a:p>
            <a:r>
              <a:rPr lang="es-NI" b="1" dirty="0" smtClean="0"/>
              <a:t>Todo tipo de frutas.</a:t>
            </a:r>
          </a:p>
          <a:p>
            <a:r>
              <a:rPr lang="es-NI" b="1" dirty="0" smtClean="0"/>
              <a:t>Todo tipo de hortalizas.</a:t>
            </a:r>
          </a:p>
          <a:p>
            <a:r>
              <a:rPr lang="es-NI" b="1" dirty="0" smtClean="0"/>
              <a:t>Eneldo. Mateo.23:23.</a:t>
            </a:r>
          </a:p>
          <a:p>
            <a:r>
              <a:rPr lang="es-NI" b="1" dirty="0" smtClean="0"/>
              <a:t>Comino. </a:t>
            </a:r>
          </a:p>
          <a:p>
            <a:pPr>
              <a:buNone/>
            </a:pPr>
            <a:endParaRPr lang="es-NI" dirty="0" smtClean="0"/>
          </a:p>
          <a:p>
            <a:endParaRPr lang="es-NI" dirty="0"/>
          </a:p>
        </p:txBody>
      </p:sp>
      <p:pic>
        <p:nvPicPr>
          <p:cNvPr id="2050" name="Picture 2" descr="C:\Users\MARIO MORENO\Desktop\Señales\10885869-beans-and-cereals-colorful-bean-boxes-decorative-food-abstract.jpg"/>
          <p:cNvPicPr>
            <a:picLocks noChangeAspect="1" noChangeArrowheads="1"/>
          </p:cNvPicPr>
          <p:nvPr/>
        </p:nvPicPr>
        <p:blipFill>
          <a:blip r:embed="rId3" cstate="print"/>
          <a:srcRect/>
          <a:stretch>
            <a:fillRect/>
          </a:stretch>
        </p:blipFill>
        <p:spPr bwMode="auto">
          <a:xfrm>
            <a:off x="5517232" y="0"/>
            <a:ext cx="3626768" cy="1556792"/>
          </a:xfrm>
          <a:prstGeom prst="rect">
            <a:avLst/>
          </a:prstGeom>
          <a:noFill/>
        </p:spPr>
      </p:pic>
      <p:sp>
        <p:nvSpPr>
          <p:cNvPr id="5" name="4 Flecha derecha"/>
          <p:cNvSpPr/>
          <p:nvPr/>
        </p:nvSpPr>
        <p:spPr>
          <a:xfrm>
            <a:off x="4067944" y="332656"/>
            <a:ext cx="122413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2051" name="Picture 3" descr="C:\Users\MARIO MORENO\Desktop\Señales\320x191xarton32299-13fd9_png_pagespeed_ic_RhLEc22SsQ.png"/>
          <p:cNvPicPr>
            <a:picLocks noChangeAspect="1" noChangeArrowheads="1"/>
          </p:cNvPicPr>
          <p:nvPr/>
        </p:nvPicPr>
        <p:blipFill>
          <a:blip r:embed="rId4" cstate="print"/>
          <a:srcRect/>
          <a:stretch>
            <a:fillRect/>
          </a:stretch>
        </p:blipFill>
        <p:spPr bwMode="auto">
          <a:xfrm>
            <a:off x="5436096" y="1844824"/>
            <a:ext cx="3707904" cy="2179315"/>
          </a:xfrm>
          <a:prstGeom prst="rect">
            <a:avLst/>
          </a:prstGeom>
          <a:noFill/>
        </p:spPr>
      </p:pic>
      <p:sp>
        <p:nvSpPr>
          <p:cNvPr id="7" name="6 Flecha derecha"/>
          <p:cNvSpPr/>
          <p:nvPr/>
        </p:nvSpPr>
        <p:spPr>
          <a:xfrm>
            <a:off x="4139952" y="2204864"/>
            <a:ext cx="122413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2052" name="Picture 4" descr="C:\Users\MARIO MORENO\Desktop\Señales\eneldo2.jpg"/>
          <p:cNvPicPr>
            <a:picLocks noChangeAspect="1" noChangeArrowheads="1"/>
          </p:cNvPicPr>
          <p:nvPr/>
        </p:nvPicPr>
        <p:blipFill>
          <a:blip r:embed="rId5" cstate="print"/>
          <a:srcRect/>
          <a:stretch>
            <a:fillRect/>
          </a:stretch>
        </p:blipFill>
        <p:spPr bwMode="auto">
          <a:xfrm>
            <a:off x="0" y="5085184"/>
            <a:ext cx="2915816" cy="1772816"/>
          </a:xfrm>
          <a:prstGeom prst="rect">
            <a:avLst/>
          </a:prstGeom>
          <a:noFill/>
        </p:spPr>
      </p:pic>
      <p:pic>
        <p:nvPicPr>
          <p:cNvPr id="2053" name="Picture 5" descr="C:\Users\MARIO MORENO\Desktop\Señales\Cominos.jpg"/>
          <p:cNvPicPr>
            <a:picLocks noChangeAspect="1" noChangeArrowheads="1"/>
          </p:cNvPicPr>
          <p:nvPr/>
        </p:nvPicPr>
        <p:blipFill>
          <a:blip r:embed="rId6" cstate="print"/>
          <a:srcRect/>
          <a:stretch>
            <a:fillRect/>
          </a:stretch>
        </p:blipFill>
        <p:spPr bwMode="auto">
          <a:xfrm>
            <a:off x="4297735" y="4869160"/>
            <a:ext cx="4846265" cy="1988840"/>
          </a:xfrm>
          <a:prstGeom prst="rect">
            <a:avLst/>
          </a:prstGeom>
          <a:noFill/>
        </p:spPr>
      </p:pic>
      <p:sp>
        <p:nvSpPr>
          <p:cNvPr id="10" name="9 Flecha derecha"/>
          <p:cNvSpPr/>
          <p:nvPr/>
        </p:nvSpPr>
        <p:spPr>
          <a:xfrm>
            <a:off x="3131840" y="5877272"/>
            <a:ext cx="12961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1" name="10 Elipse"/>
          <p:cNvSpPr/>
          <p:nvPr/>
        </p:nvSpPr>
        <p:spPr>
          <a:xfrm>
            <a:off x="2411760" y="3933056"/>
            <a:ext cx="237626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NO ERA DE DINERO.</a:t>
            </a:r>
            <a:endParaRPr lang="es-NI" sz="2400"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diamond(in)">
                                      <p:cBhvr>
                                        <p:cTn id="32" dur="20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diamond(in)">
                                      <p:cBhvr>
                                        <p:cTn id="47" dur="20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diamond(in)">
                                      <p:cBhvr>
                                        <p:cTn id="52" dur="2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amond(in)">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2053"/>
                                        </p:tgtEl>
                                        <p:attrNameLst>
                                          <p:attrName>style.visibility</p:attrName>
                                        </p:attrNameLst>
                                      </p:cBhvr>
                                      <p:to>
                                        <p:strVal val="visible"/>
                                      </p:to>
                                    </p:set>
                                    <p:animEffect transition="in" filter="diamond(in)">
                                      <p:cBhvr>
                                        <p:cTn id="62" dur="2000"/>
                                        <p:tgtEl>
                                          <p:spTgt spid="2053"/>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amond(in)">
                                      <p:cBhvr>
                                        <p:cTn id="6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
            <a:ext cx="9144000" cy="4005063"/>
          </a:xfrm>
        </p:spPr>
        <p:txBody>
          <a:bodyPr>
            <a:normAutofit lnSpcReduction="10000"/>
          </a:bodyPr>
          <a:lstStyle/>
          <a:p>
            <a:pPr lvl="0" algn="just"/>
            <a:r>
              <a:rPr lang="es-MX" b="1" dirty="0" smtClean="0"/>
              <a:t>El diezmo tenía que ser traído al Alfolí. </a:t>
            </a:r>
          </a:p>
          <a:p>
            <a:pPr lvl="0" algn="just"/>
            <a:r>
              <a:rPr lang="es-MX" b="1" dirty="0" smtClean="0"/>
              <a:t>Malaquias.3:10</a:t>
            </a:r>
            <a:r>
              <a:rPr lang="es-MX" b="1" dirty="0" smtClean="0"/>
              <a:t>. El Alfolí, nada tiene que ver con las capillas de los evangélicos, sino que fue un granero en el cual el diezmo de las cosechas fue guardado.</a:t>
            </a:r>
            <a:endParaRPr lang="es-NI" b="1" dirty="0" smtClean="0"/>
          </a:p>
          <a:p>
            <a:pPr lvl="0"/>
            <a:r>
              <a:rPr lang="es-MX" b="1" dirty="0" smtClean="0"/>
              <a:t>Si el camino era largo para llevar el diezmo, lo cambiaban por dinero. </a:t>
            </a:r>
            <a:r>
              <a:rPr lang="es-MX" b="1" dirty="0" smtClean="0"/>
              <a:t>Deuteronomio.14:24-25</a:t>
            </a:r>
            <a:r>
              <a:rPr lang="es-MX" b="1" dirty="0" smtClean="0"/>
              <a:t>.</a:t>
            </a:r>
            <a:endParaRPr lang="es-NI" b="1" dirty="0" smtClean="0"/>
          </a:p>
          <a:p>
            <a:pPr lvl="0"/>
            <a:r>
              <a:rPr lang="es-MX" b="1" dirty="0" smtClean="0"/>
              <a:t>Eran cada año- Deuteronomio.14:28; 26:12.</a:t>
            </a:r>
            <a:endParaRPr lang="es-NI" b="1" dirty="0" smtClean="0"/>
          </a:p>
          <a:p>
            <a:endParaRPr lang="es-NI" dirty="0"/>
          </a:p>
        </p:txBody>
      </p:sp>
      <p:pic>
        <p:nvPicPr>
          <p:cNvPr id="3074" name="Picture 2" descr="C:\Users\MARIO MORENO\Desktop\Señales\imagesCACFMMPJ.jpg"/>
          <p:cNvPicPr>
            <a:picLocks noChangeAspect="1" noChangeArrowheads="1"/>
          </p:cNvPicPr>
          <p:nvPr/>
        </p:nvPicPr>
        <p:blipFill>
          <a:blip r:embed="rId3" cstate="print"/>
          <a:srcRect/>
          <a:stretch>
            <a:fillRect/>
          </a:stretch>
        </p:blipFill>
        <p:spPr bwMode="auto">
          <a:xfrm>
            <a:off x="0" y="4869160"/>
            <a:ext cx="3419872" cy="1988840"/>
          </a:xfrm>
          <a:prstGeom prst="rect">
            <a:avLst/>
          </a:prstGeom>
          <a:noFill/>
        </p:spPr>
      </p:pic>
      <p:sp>
        <p:nvSpPr>
          <p:cNvPr id="5" name="4 Rectángulo"/>
          <p:cNvSpPr/>
          <p:nvPr/>
        </p:nvSpPr>
        <p:spPr>
          <a:xfrm>
            <a:off x="11472" y="3902193"/>
            <a:ext cx="34918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EL ALFOLI BIBLICO ERA UN GRNAERO.</a:t>
            </a:r>
            <a:endParaRPr lang="es-NI" sz="2000" b="1" dirty="0"/>
          </a:p>
        </p:txBody>
      </p:sp>
      <p:sp>
        <p:nvSpPr>
          <p:cNvPr id="6" name="5 Flecha abajo"/>
          <p:cNvSpPr/>
          <p:nvPr/>
        </p:nvSpPr>
        <p:spPr>
          <a:xfrm>
            <a:off x="1325364" y="4595966"/>
            <a:ext cx="43204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3075" name="Picture 3" descr="C:\Users\MARIO MORENO\Desktop\ofrenderovino500x500.jpg"/>
          <p:cNvPicPr>
            <a:picLocks noChangeAspect="1" noChangeArrowheads="1"/>
          </p:cNvPicPr>
          <p:nvPr/>
        </p:nvPicPr>
        <p:blipFill>
          <a:blip r:embed="rId4" cstate="print"/>
          <a:srcRect/>
          <a:stretch>
            <a:fillRect/>
          </a:stretch>
        </p:blipFill>
        <p:spPr bwMode="auto">
          <a:xfrm>
            <a:off x="5868144" y="4869160"/>
            <a:ext cx="3275856" cy="1988840"/>
          </a:xfrm>
          <a:prstGeom prst="rect">
            <a:avLst/>
          </a:prstGeom>
          <a:noFill/>
        </p:spPr>
      </p:pic>
      <p:sp>
        <p:nvSpPr>
          <p:cNvPr id="8" name="7 Flecha derecha"/>
          <p:cNvSpPr/>
          <p:nvPr/>
        </p:nvSpPr>
        <p:spPr>
          <a:xfrm>
            <a:off x="3779912" y="5517232"/>
            <a:ext cx="194421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NO ES ESTO.</a:t>
            </a:r>
            <a:endParaRPr lang="es-NI" b="1" dirty="0"/>
          </a:p>
        </p:txBody>
      </p:sp>
      <p:sp>
        <p:nvSpPr>
          <p:cNvPr id="9" name="8 Rectángulo"/>
          <p:cNvSpPr/>
          <p:nvPr/>
        </p:nvSpPr>
        <p:spPr>
          <a:xfrm>
            <a:off x="5508104" y="3871329"/>
            <a:ext cx="36358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EL ALFOLI DE HOY ES ESTO.</a:t>
            </a:r>
            <a:endParaRPr lang="es-NI" sz="2000" b="1" dirty="0"/>
          </a:p>
        </p:txBody>
      </p:sp>
      <p:sp>
        <p:nvSpPr>
          <p:cNvPr id="10" name="9 Flecha abajo"/>
          <p:cNvSpPr/>
          <p:nvPr/>
        </p:nvSpPr>
        <p:spPr>
          <a:xfrm>
            <a:off x="7371729" y="4559962"/>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diamond(in)">
                                      <p:cBhvr>
                                        <p:cTn id="27" dur="20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diamond(in)">
                                      <p:cBhvr>
                                        <p:cTn id="47" dur="2000"/>
                                        <p:tgtEl>
                                          <p:spTgt spid="307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diamond(in)">
                                      <p:cBhvr>
                                        <p:cTn id="52" dur="20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diamond(in)">
                                      <p:cBhvr>
                                        <p:cTn id="5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ARIO MORENO\Desktop\Señales\diezm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0" y="0"/>
            <a:ext cx="9144000" cy="1196752"/>
          </a:xfrm>
        </p:spPr>
        <p:txBody>
          <a:bodyPr>
            <a:normAutofit fontScale="90000"/>
          </a:bodyPr>
          <a:lstStyle/>
          <a:p>
            <a:r>
              <a:rPr lang="es-MX" b="1" u="sng" dirty="0" smtClean="0"/>
              <a:t/>
            </a:r>
            <a:br>
              <a:rPr lang="es-MX" b="1" u="sng" dirty="0" smtClean="0"/>
            </a:br>
            <a:r>
              <a:rPr lang="es-MX" b="1" u="sng" dirty="0" smtClean="0"/>
              <a:t>EN EL NUEVO TESTAMENTO.</a:t>
            </a:r>
            <a:r>
              <a:rPr lang="es-NI" dirty="0" smtClean="0"/>
              <a:t/>
            </a:r>
            <a:br>
              <a:rPr lang="es-NI" dirty="0" smtClean="0"/>
            </a:br>
            <a:endParaRPr lang="es-NI" dirty="0"/>
          </a:p>
        </p:txBody>
      </p:sp>
      <p:sp>
        <p:nvSpPr>
          <p:cNvPr id="3" name="2 Marcador de contenido"/>
          <p:cNvSpPr>
            <a:spLocks noGrp="1"/>
          </p:cNvSpPr>
          <p:nvPr>
            <p:ph idx="1"/>
          </p:nvPr>
        </p:nvSpPr>
        <p:spPr>
          <a:xfrm>
            <a:off x="0" y="1196752"/>
            <a:ext cx="9144000" cy="5661248"/>
          </a:xfrm>
        </p:spPr>
        <p:txBody>
          <a:bodyPr>
            <a:normAutofit fontScale="77500" lnSpcReduction="20000"/>
          </a:bodyPr>
          <a:lstStyle/>
          <a:p>
            <a:pPr lvl="0" algn="just"/>
            <a:r>
              <a:rPr lang="es-MX" b="1" dirty="0" smtClean="0"/>
              <a:t>En el Nuevo Testamento, no se pide el diezmo, si no la ofrenda.</a:t>
            </a:r>
            <a:endParaRPr lang="es-NI" b="1" dirty="0" smtClean="0"/>
          </a:p>
          <a:p>
            <a:pPr lvl="0" algn="just"/>
            <a:r>
              <a:rPr lang="es-MX" b="1" u="sng" dirty="0" smtClean="0"/>
              <a:t>La ofrenda es según como hallamos prosperado.</a:t>
            </a:r>
            <a:r>
              <a:rPr lang="es-MX" b="1" dirty="0" smtClean="0"/>
              <a:t> </a:t>
            </a:r>
          </a:p>
          <a:p>
            <a:pPr lvl="0" algn="just"/>
            <a:r>
              <a:rPr lang="es-MX" b="1" dirty="0" smtClean="0"/>
              <a:t>I </a:t>
            </a:r>
            <a:r>
              <a:rPr lang="es-MX" b="1" dirty="0" smtClean="0"/>
              <a:t>Corintios.16:1-2</a:t>
            </a:r>
            <a:r>
              <a:rPr lang="es-MX" b="1" dirty="0" smtClean="0"/>
              <a:t>.</a:t>
            </a:r>
            <a:endParaRPr lang="es-NI" b="1" dirty="0" smtClean="0"/>
          </a:p>
          <a:p>
            <a:pPr lvl="0" algn="just"/>
            <a:r>
              <a:rPr lang="es-MX" b="1" u="sng" dirty="0" smtClean="0"/>
              <a:t>Aquí se nos dice el día de ofrendar:</a:t>
            </a:r>
            <a:r>
              <a:rPr lang="es-MX" b="1" dirty="0" smtClean="0"/>
              <a:t> </a:t>
            </a:r>
            <a:r>
              <a:rPr lang="es-MX" b="1" u="sng" dirty="0" smtClean="0">
                <a:solidFill>
                  <a:srgbClr val="FF0000"/>
                </a:solidFill>
              </a:rPr>
              <a:t>“El primer día de la semana”.</a:t>
            </a:r>
            <a:r>
              <a:rPr lang="es-MX" b="1" dirty="0" smtClean="0"/>
              <a:t> Ósea el día domingo. No hay otro día para ofrendar solo el domingo.</a:t>
            </a:r>
            <a:endParaRPr lang="es-NI" b="1" dirty="0" smtClean="0"/>
          </a:p>
          <a:p>
            <a:pPr lvl="0" algn="just"/>
            <a:r>
              <a:rPr lang="es-MX" b="1" u="sng" dirty="0" smtClean="0"/>
              <a:t>Sé nos dice para quien es esta ofrenda:</a:t>
            </a:r>
            <a:r>
              <a:rPr lang="es-MX" b="1" dirty="0" smtClean="0"/>
              <a:t> </a:t>
            </a:r>
            <a:r>
              <a:rPr lang="es-MX" b="1" u="sng" dirty="0" smtClean="0">
                <a:solidFill>
                  <a:srgbClr val="FF0000"/>
                </a:solidFill>
              </a:rPr>
              <a:t>“Para todos los santos”.</a:t>
            </a:r>
            <a:r>
              <a:rPr lang="es-MX" b="1" dirty="0" smtClean="0"/>
              <a:t> Es para todos los miembros que tienen necesidad. </a:t>
            </a:r>
          </a:p>
          <a:p>
            <a:pPr lvl="0" algn="just"/>
            <a:r>
              <a:rPr lang="es-MX" b="1" dirty="0" smtClean="0"/>
              <a:t>Como debe dar: </a:t>
            </a:r>
          </a:p>
          <a:p>
            <a:pPr lvl="0" algn="just"/>
            <a:r>
              <a:rPr lang="es-MX" b="1" u="sng" dirty="0" smtClean="0">
                <a:solidFill>
                  <a:srgbClr val="FF0000"/>
                </a:solidFill>
              </a:rPr>
              <a:t>“Como haya prosperado”.</a:t>
            </a:r>
            <a:r>
              <a:rPr lang="es-MX" b="1" dirty="0" smtClean="0"/>
              <a:t> No se impone ninguna cuota fija. Si prospera debe dar, de acuerdo a su corazón. </a:t>
            </a:r>
          </a:p>
          <a:p>
            <a:pPr lvl="0" algn="just"/>
            <a:r>
              <a:rPr lang="es-MX" b="1" dirty="0" smtClean="0"/>
              <a:t>II </a:t>
            </a:r>
            <a:r>
              <a:rPr lang="es-MX" b="1" dirty="0" smtClean="0"/>
              <a:t>Corintios.9:7</a:t>
            </a:r>
            <a:r>
              <a:rPr lang="es-MX" b="1" dirty="0" smtClean="0"/>
              <a:t>. Si no prospero no se le exige dar.</a:t>
            </a:r>
            <a:endParaRPr lang="es-NI" b="1" dirty="0" smtClean="0"/>
          </a:p>
          <a:p>
            <a:pPr lvl="0" algn="just"/>
            <a:r>
              <a:rPr lang="es-MX" b="1" dirty="0" smtClean="0"/>
              <a:t>No hay base Bíblica para pedir el diezmo hoy en día es una estafa, un robo por el cual muchos pastores sean hechos ricos de grandes casas, de vehículos de lujos, explotando a la gente. </a:t>
            </a:r>
          </a:p>
          <a:p>
            <a:pPr lvl="0" algn="just"/>
            <a:r>
              <a:rPr lang="es-MX" b="1" dirty="0" smtClean="0"/>
              <a:t>Usted ya no se deje engañar.</a:t>
            </a:r>
            <a:endParaRPr lang="es-NI" b="1" dirty="0" smtClean="0"/>
          </a:p>
          <a:p>
            <a:pPr lvl="0" algn="just"/>
            <a:endParaRPr lang="es-MX" b="1" dirty="0" smtClean="0"/>
          </a:p>
          <a:p>
            <a:pPr lvl="0" algn="just"/>
            <a:endParaRPr lang="es-MX" b="1" dirty="0" smtClean="0"/>
          </a:p>
          <a:p>
            <a:pPr lvl="0" algn="just"/>
            <a:endParaRPr lang="es-NI" dirty="0" smtClean="0"/>
          </a:p>
          <a:p>
            <a:endParaRPr lang="es-NI"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amond(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amond(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diamond(in)">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
            <a:ext cx="6084168" cy="1196751"/>
          </a:xfrm>
        </p:spPr>
        <p:txBody>
          <a:bodyPr>
            <a:normAutofit fontScale="92500" lnSpcReduction="20000"/>
          </a:bodyPr>
          <a:lstStyle/>
          <a:p>
            <a:r>
              <a:rPr lang="es-NI" b="1" dirty="0" smtClean="0"/>
              <a:t>No se deje engañar amigo, el diezmo no existe en el Nuevo Testamento.</a:t>
            </a:r>
            <a:endParaRPr lang="es-NI" b="1" dirty="0"/>
          </a:p>
        </p:txBody>
      </p:sp>
      <p:pic>
        <p:nvPicPr>
          <p:cNvPr id="6146" name="Picture 2" descr="C:\Users\MARIO MORENO\Desktop\Señales\stop_old.jpg"/>
          <p:cNvPicPr>
            <a:picLocks noChangeAspect="1" noChangeArrowheads="1"/>
          </p:cNvPicPr>
          <p:nvPr/>
        </p:nvPicPr>
        <p:blipFill>
          <a:blip r:embed="rId3" cstate="print"/>
          <a:srcRect/>
          <a:stretch>
            <a:fillRect/>
          </a:stretch>
        </p:blipFill>
        <p:spPr bwMode="auto">
          <a:xfrm>
            <a:off x="0" y="3645024"/>
            <a:ext cx="4133528" cy="3212976"/>
          </a:xfrm>
          <a:prstGeom prst="rect">
            <a:avLst/>
          </a:prstGeom>
          <a:noFill/>
        </p:spPr>
      </p:pic>
      <p:pic>
        <p:nvPicPr>
          <p:cNvPr id="6147" name="Picture 3" descr="C:\Users\MARIO MORENO\Desktop\Señales\Diezmo.jpg34.jpg"/>
          <p:cNvPicPr>
            <a:picLocks noChangeAspect="1" noChangeArrowheads="1"/>
          </p:cNvPicPr>
          <p:nvPr/>
        </p:nvPicPr>
        <p:blipFill>
          <a:blip r:embed="rId4" cstate="print"/>
          <a:srcRect/>
          <a:stretch>
            <a:fillRect/>
          </a:stretch>
        </p:blipFill>
        <p:spPr bwMode="auto">
          <a:xfrm>
            <a:off x="6084168" y="0"/>
            <a:ext cx="3059832" cy="6858000"/>
          </a:xfrm>
          <a:prstGeom prst="rect">
            <a:avLst/>
          </a:prstGeom>
          <a:noFill/>
        </p:spPr>
      </p:pic>
      <p:sp>
        <p:nvSpPr>
          <p:cNvPr id="6" name="5 Flecha derecha"/>
          <p:cNvSpPr/>
          <p:nvPr/>
        </p:nvSpPr>
        <p:spPr>
          <a:xfrm>
            <a:off x="4355976" y="4797152"/>
            <a:ext cx="158417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6148" name="Picture 4" descr="C:\Users\MARIO MORENO\Desktop\Señales\diezmo1.jpg"/>
          <p:cNvPicPr>
            <a:picLocks noChangeAspect="1" noChangeArrowheads="1"/>
          </p:cNvPicPr>
          <p:nvPr/>
        </p:nvPicPr>
        <p:blipFill>
          <a:blip r:embed="rId5" cstate="print"/>
          <a:srcRect/>
          <a:stretch>
            <a:fillRect/>
          </a:stretch>
        </p:blipFill>
        <p:spPr bwMode="auto">
          <a:xfrm>
            <a:off x="0" y="1196752"/>
            <a:ext cx="6012160" cy="2091308"/>
          </a:xfrm>
          <a:prstGeom prst="rect">
            <a:avLst/>
          </a:prstGeom>
          <a:noFill/>
        </p:spPr>
      </p:pic>
      <p:sp>
        <p:nvSpPr>
          <p:cNvPr id="8" name="7 Flecha arriba"/>
          <p:cNvSpPr/>
          <p:nvPr/>
        </p:nvSpPr>
        <p:spPr>
          <a:xfrm>
            <a:off x="3635896" y="3429000"/>
            <a:ext cx="50405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9" name="8 Rectángulo"/>
          <p:cNvSpPr/>
          <p:nvPr/>
        </p:nvSpPr>
        <p:spPr>
          <a:xfrm>
            <a:off x="4283968" y="3501008"/>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ESTO NO ES DE DIOS ES DE HOMBRES.</a:t>
            </a:r>
            <a:endParaRPr lang="es-NI" sz="2000"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diamond(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diamond(in)">
                                      <p:cBhvr>
                                        <p:cTn id="22" dur="20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diamond(in)">
                                      <p:cBhvr>
                                        <p:cTn id="32" dur="2000"/>
                                        <p:tgtEl>
                                          <p:spTgt spid="614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0" y="0"/>
            <a:ext cx="9144000" cy="1052736"/>
          </a:xfrm>
        </p:spPr>
        <p:txBody>
          <a:bodyPr>
            <a:normAutofit fontScale="90000"/>
          </a:bodyPr>
          <a:lstStyle/>
          <a:p>
            <a:r>
              <a:rPr lang="es-MX" b="1" u="sng" dirty="0" smtClean="0"/>
              <a:t>EL </a:t>
            </a:r>
            <a:r>
              <a:rPr lang="es-MX" b="1" u="sng" dirty="0"/>
              <a:t>DIEZMO EN EL ANTIGUO TESTAMENTO.</a:t>
            </a:r>
            <a:endParaRPr lang="es-NI" dirty="0"/>
          </a:p>
        </p:txBody>
      </p:sp>
      <p:sp>
        <p:nvSpPr>
          <p:cNvPr id="3" name="2 Marcador de contenido"/>
          <p:cNvSpPr>
            <a:spLocks noGrp="1"/>
          </p:cNvSpPr>
          <p:nvPr>
            <p:ph idx="1"/>
          </p:nvPr>
        </p:nvSpPr>
        <p:spPr>
          <a:xfrm>
            <a:off x="0" y="1268760"/>
            <a:ext cx="9144000" cy="5589240"/>
          </a:xfrm>
        </p:spPr>
        <p:txBody>
          <a:bodyPr>
            <a:normAutofit fontScale="85000" lnSpcReduction="10000"/>
          </a:bodyPr>
          <a:lstStyle/>
          <a:p>
            <a:pPr algn="just"/>
            <a:r>
              <a:rPr lang="es-MX" b="1" dirty="0"/>
              <a:t>En el Antiguo Testamento se remonta desde tiempo de Abraham. </a:t>
            </a:r>
            <a:endParaRPr lang="es-MX" b="1" dirty="0" smtClean="0"/>
          </a:p>
          <a:p>
            <a:pPr algn="just"/>
            <a:r>
              <a:rPr lang="es-MX" b="1" dirty="0" smtClean="0"/>
              <a:t>Genesis.14:20</a:t>
            </a:r>
            <a:r>
              <a:rPr lang="es-MX" b="1" dirty="0"/>
              <a:t>. </a:t>
            </a:r>
            <a:endParaRPr lang="es-MX" b="1" dirty="0" smtClean="0"/>
          </a:p>
          <a:p>
            <a:pPr algn="just"/>
            <a:r>
              <a:rPr lang="es-ES" b="1" dirty="0"/>
              <a:t>Y</a:t>
            </a:r>
            <a:r>
              <a:rPr lang="es-ES" b="1" dirty="0" smtClean="0"/>
              <a:t> </a:t>
            </a:r>
            <a:r>
              <a:rPr lang="es-ES" b="1" dirty="0"/>
              <a:t>bendito sea el Dios Altísimo que entregó a tus enemigos en tu mano. Y le dio Abram el diezmo de todo. </a:t>
            </a:r>
            <a:endParaRPr lang="es-MX" b="1" dirty="0" smtClean="0"/>
          </a:p>
          <a:p>
            <a:pPr algn="just"/>
            <a:r>
              <a:rPr lang="es-MX" b="1" dirty="0" smtClean="0"/>
              <a:t>Cuando </a:t>
            </a:r>
            <a:r>
              <a:rPr lang="es-MX" b="1" dirty="0"/>
              <a:t>Abraham dio los diezmos a Melquisedec</a:t>
            </a:r>
            <a:r>
              <a:rPr lang="es-MX" b="1" dirty="0" smtClean="0"/>
              <a:t>.</a:t>
            </a:r>
          </a:p>
          <a:p>
            <a:pPr algn="just"/>
            <a:r>
              <a:rPr lang="es-MX" b="1" dirty="0" smtClean="0"/>
              <a:t>Hebreos.7:4.</a:t>
            </a:r>
          </a:p>
          <a:p>
            <a:pPr algn="just"/>
            <a:r>
              <a:rPr lang="es-ES" b="1" dirty="0"/>
              <a:t>Considerad, pues, la grandeza de este hombre a quien Abraham, el patriarca, dio el diezmo de lo mejor del botín. </a:t>
            </a:r>
            <a:r>
              <a:rPr lang="es-MX" b="1" dirty="0" smtClean="0"/>
              <a:t> </a:t>
            </a:r>
          </a:p>
          <a:p>
            <a:pPr algn="just"/>
            <a:r>
              <a:rPr lang="es-MX" b="1" dirty="0" smtClean="0"/>
              <a:t>Jacob </a:t>
            </a:r>
            <a:r>
              <a:rPr lang="es-MX" b="1" dirty="0"/>
              <a:t>dio también los diezmos a </a:t>
            </a:r>
            <a:r>
              <a:rPr lang="es-MX" b="1" dirty="0" smtClean="0"/>
              <a:t>Dios. </a:t>
            </a:r>
          </a:p>
          <a:p>
            <a:pPr algn="just"/>
            <a:r>
              <a:rPr lang="es-MX" b="1" dirty="0" smtClean="0"/>
              <a:t>Genesis.28:22.</a:t>
            </a:r>
          </a:p>
          <a:p>
            <a:pPr algn="just"/>
            <a:r>
              <a:rPr lang="es-MX" b="1" dirty="0" smtClean="0"/>
              <a:t> </a:t>
            </a:r>
            <a:r>
              <a:rPr lang="es-ES" b="1" dirty="0"/>
              <a:t>Y esta piedra que he puesto por señal será casa de Dios; y de todo lo que me des, te daré el diezmo. </a:t>
            </a:r>
            <a:endParaRPr lang="es-MX" b="1" dirty="0"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amond(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amond(in)">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1988839"/>
          </a:xfrm>
        </p:spPr>
        <p:txBody>
          <a:bodyPr>
            <a:normAutofit fontScale="92500" lnSpcReduction="10000"/>
          </a:bodyPr>
          <a:lstStyle/>
          <a:p>
            <a:r>
              <a:rPr lang="es-NI" b="1" dirty="0" smtClean="0"/>
              <a:t>Los pastores de hoy han hecho mercadería de la palabra de Dios. II Pedro.2:3.</a:t>
            </a:r>
          </a:p>
          <a:p>
            <a:r>
              <a:rPr lang="es-NI" b="1" dirty="0" smtClean="0"/>
              <a:t>Aunque esto puede ofender a muchos, pero es la verdad.</a:t>
            </a:r>
            <a:endParaRPr lang="es-NI" b="1" dirty="0"/>
          </a:p>
        </p:txBody>
      </p:sp>
      <p:pic>
        <p:nvPicPr>
          <p:cNvPr id="7170" name="Picture 2" descr="C:\Users\MARIO MORENO\Desktop\Señales\diezno.JPG"/>
          <p:cNvPicPr>
            <a:picLocks noChangeAspect="1" noChangeArrowheads="1"/>
          </p:cNvPicPr>
          <p:nvPr/>
        </p:nvPicPr>
        <p:blipFill>
          <a:blip r:embed="rId3" cstate="print"/>
          <a:srcRect/>
          <a:stretch>
            <a:fillRect/>
          </a:stretch>
        </p:blipFill>
        <p:spPr bwMode="auto">
          <a:xfrm>
            <a:off x="0" y="1844824"/>
            <a:ext cx="9144000" cy="5013176"/>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diamond(in)">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MARIO MORENO\Desktop\Señales\51b6bd939c30es77461_p.jpg"/>
          <p:cNvPicPr>
            <a:picLocks noGrp="1" noChangeAspect="1" noChangeArrowheads="1"/>
          </p:cNvPicPr>
          <p:nvPr>
            <p:ph idx="1"/>
          </p:nvPr>
        </p:nvPicPr>
        <p:blipFill>
          <a:blip r:embed="rId3" cstate="print"/>
          <a:srcRect/>
          <a:stretch>
            <a:fillRect/>
          </a:stretch>
        </p:blipFill>
        <p:spPr bwMode="auto">
          <a:xfrm>
            <a:off x="0" y="2457450"/>
            <a:ext cx="5715000" cy="4400550"/>
          </a:xfrm>
          <a:prstGeom prst="rect">
            <a:avLst/>
          </a:prstGeom>
          <a:noFill/>
        </p:spPr>
      </p:pic>
      <p:sp>
        <p:nvSpPr>
          <p:cNvPr id="5" name="4 Rectángulo"/>
          <p:cNvSpPr/>
          <p:nvPr/>
        </p:nvSpPr>
        <p:spPr>
          <a:xfrm>
            <a:off x="0" y="0"/>
            <a:ext cx="4283968"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MUCHAS DE LAS PREDICAS SON ASI.</a:t>
            </a:r>
            <a:endParaRPr lang="es-NI" sz="2000" b="1" dirty="0"/>
          </a:p>
        </p:txBody>
      </p:sp>
      <p:sp>
        <p:nvSpPr>
          <p:cNvPr id="6" name="5 Flecha abajo"/>
          <p:cNvSpPr/>
          <p:nvPr/>
        </p:nvSpPr>
        <p:spPr>
          <a:xfrm>
            <a:off x="1043608" y="1412776"/>
            <a:ext cx="100811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8195" name="Picture 3" descr="C:\Users\MARIO MORENO\Desktop\Señales\550401_472492912772345_1884554928_n.jpg"/>
          <p:cNvPicPr>
            <a:picLocks noChangeAspect="1" noChangeArrowheads="1"/>
          </p:cNvPicPr>
          <p:nvPr/>
        </p:nvPicPr>
        <p:blipFill>
          <a:blip r:embed="rId4" cstate="print"/>
          <a:srcRect/>
          <a:stretch>
            <a:fillRect/>
          </a:stretch>
        </p:blipFill>
        <p:spPr bwMode="auto">
          <a:xfrm>
            <a:off x="5652120" y="0"/>
            <a:ext cx="3491880" cy="6858000"/>
          </a:xfrm>
          <a:prstGeom prst="rect">
            <a:avLst/>
          </a:prstGeom>
          <a:noFill/>
        </p:spPr>
      </p:pic>
      <p:sp>
        <p:nvSpPr>
          <p:cNvPr id="8" name="7 Flecha derecha"/>
          <p:cNvSpPr/>
          <p:nvPr/>
        </p:nvSpPr>
        <p:spPr>
          <a:xfrm>
            <a:off x="4367673" y="589360"/>
            <a:ext cx="115212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9" name="8 Elipse"/>
          <p:cNvSpPr/>
          <p:nvPr/>
        </p:nvSpPr>
        <p:spPr>
          <a:xfrm>
            <a:off x="2267744" y="1381448"/>
            <a:ext cx="3024336" cy="78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ATEMORIZAN A SUS MIEMBROS.</a:t>
            </a:r>
            <a:endParaRPr lang="es-NI"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diamond(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diamond(in)">
                                      <p:cBhvr>
                                        <p:cTn id="27" dur="2000"/>
                                        <p:tgtEl>
                                          <p:spTgt spid="819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5148064" cy="141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PREDICAS SOLO DE PROSPERIDAD, PROSPERIDAD, DINERO, DINERO Y MAS DINERO.</a:t>
            </a:r>
            <a:endParaRPr lang="es-NI" sz="2400" b="1" dirty="0"/>
          </a:p>
        </p:txBody>
      </p:sp>
      <p:pic>
        <p:nvPicPr>
          <p:cNvPr id="9218" name="Picture 2" descr="C:\Users\MARIO MORENO\Desktop\Señales\12096475_932651590135539_106272189883003450_n.png"/>
          <p:cNvPicPr>
            <a:picLocks noGrp="1" noChangeAspect="1" noChangeArrowheads="1"/>
          </p:cNvPicPr>
          <p:nvPr>
            <p:ph idx="1"/>
          </p:nvPr>
        </p:nvPicPr>
        <p:blipFill>
          <a:blip r:embed="rId3" cstate="print"/>
          <a:srcRect/>
          <a:stretch>
            <a:fillRect/>
          </a:stretch>
        </p:blipFill>
        <p:spPr bwMode="auto">
          <a:xfrm>
            <a:off x="0" y="1556792"/>
            <a:ext cx="9144000" cy="5301207"/>
          </a:xfrm>
          <a:prstGeom prst="rect">
            <a:avLst/>
          </a:prstGeom>
          <a:noFill/>
        </p:spPr>
      </p:pic>
      <p:sp>
        <p:nvSpPr>
          <p:cNvPr id="6" name="5 Flecha doblada hacia arriba"/>
          <p:cNvSpPr/>
          <p:nvPr/>
        </p:nvSpPr>
        <p:spPr>
          <a:xfrm flipV="1">
            <a:off x="5220072" y="476672"/>
            <a:ext cx="1224136" cy="9361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7" name="6 Elipse"/>
          <p:cNvSpPr/>
          <p:nvPr/>
        </p:nvSpPr>
        <p:spPr>
          <a:xfrm>
            <a:off x="6516216" y="0"/>
            <a:ext cx="2627784" cy="155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SOLO LES INTERESA SU DINERO NO SU ALMA.</a:t>
            </a:r>
            <a:endParaRPr lang="es-NI" sz="2000"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diamond(in)">
                                      <p:cBhvr>
                                        <p:cTn id="17" dur="2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
            <a:ext cx="9144000" cy="1268760"/>
          </a:xfrm>
        </p:spPr>
        <p:txBody>
          <a:bodyPr/>
          <a:lstStyle/>
          <a:p>
            <a:r>
              <a:rPr lang="es-NI" b="1" dirty="0" smtClean="0"/>
              <a:t>Hasta donde han llegado que le entregan esto a los miembros de sus iglesias.</a:t>
            </a:r>
            <a:endParaRPr lang="es-NI" b="1" dirty="0"/>
          </a:p>
        </p:txBody>
      </p:sp>
      <p:pic>
        <p:nvPicPr>
          <p:cNvPr id="10243" name="Picture 3" descr="C:\Users\MARIO MORENO\Desktop\Señales\offering_es_sm.gif"/>
          <p:cNvPicPr>
            <a:picLocks noChangeAspect="1" noChangeArrowheads="1"/>
          </p:cNvPicPr>
          <p:nvPr/>
        </p:nvPicPr>
        <p:blipFill>
          <a:blip r:embed="rId3" cstate="print"/>
          <a:srcRect/>
          <a:stretch>
            <a:fillRect/>
          </a:stretch>
        </p:blipFill>
        <p:spPr bwMode="auto">
          <a:xfrm>
            <a:off x="0" y="1484784"/>
            <a:ext cx="9143999" cy="5373216"/>
          </a:xfrm>
          <a:prstGeom prst="rect">
            <a:avLst/>
          </a:prstGeom>
          <a:noFill/>
        </p:spPr>
      </p:pic>
      <p:sp>
        <p:nvSpPr>
          <p:cNvPr id="6" name="5 Flecha abajo"/>
          <p:cNvSpPr/>
          <p:nvPr/>
        </p:nvSpPr>
        <p:spPr>
          <a:xfrm>
            <a:off x="5076056" y="836712"/>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7" name="6 Elipse"/>
          <p:cNvSpPr/>
          <p:nvPr/>
        </p:nvSpPr>
        <p:spPr>
          <a:xfrm>
            <a:off x="6012160" y="476672"/>
            <a:ext cx="31318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¿TEXTO BIBLICO PARA HACER ESTO?</a:t>
            </a:r>
            <a:endParaRPr lang="es-NI" sz="2000"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diamond(in)">
                                      <p:cBhvr>
                                        <p:cTn id="17" dur="20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144000" cy="68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6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0" y="0"/>
            <a:ext cx="9144000" cy="1052736"/>
          </a:xfrm>
        </p:spPr>
        <p:txBody>
          <a:bodyPr>
            <a:normAutofit fontScale="90000"/>
          </a:bodyPr>
          <a:lstStyle/>
          <a:p>
            <a:r>
              <a:rPr lang="es-MX" b="1" u="sng" dirty="0" smtClean="0"/>
              <a:t/>
            </a:r>
            <a:br>
              <a:rPr lang="es-MX" b="1" u="sng" dirty="0" smtClean="0"/>
            </a:br>
            <a:r>
              <a:rPr lang="es-MX" b="1" u="sng" dirty="0" smtClean="0"/>
              <a:t>CONCLUSIÓN:</a:t>
            </a:r>
            <a:r>
              <a:rPr lang="es-NI" dirty="0" smtClean="0"/>
              <a:t/>
            </a:r>
            <a:br>
              <a:rPr lang="es-NI" dirty="0" smtClean="0"/>
            </a:br>
            <a:endParaRPr lang="es-NI" dirty="0"/>
          </a:p>
        </p:txBody>
      </p:sp>
      <p:sp>
        <p:nvSpPr>
          <p:cNvPr id="3" name="2 Marcador de contenido"/>
          <p:cNvSpPr>
            <a:spLocks noGrp="1"/>
          </p:cNvSpPr>
          <p:nvPr>
            <p:ph idx="1"/>
          </p:nvPr>
        </p:nvSpPr>
        <p:spPr>
          <a:xfrm>
            <a:off x="6199" y="908720"/>
            <a:ext cx="9144000" cy="3888430"/>
          </a:xfrm>
        </p:spPr>
        <p:txBody>
          <a:bodyPr>
            <a:normAutofit fontScale="92500" lnSpcReduction="20000"/>
          </a:bodyPr>
          <a:lstStyle/>
          <a:p>
            <a:pPr lvl="0" algn="just"/>
            <a:r>
              <a:rPr lang="es-MX" b="1" dirty="0" smtClean="0"/>
              <a:t>No se deje engañar, robar por falsos maestros.</a:t>
            </a:r>
          </a:p>
          <a:p>
            <a:pPr lvl="0" algn="just"/>
            <a:r>
              <a:rPr lang="es-MX" b="1" dirty="0" smtClean="0"/>
              <a:t>Para muchos no dar el diezmo es estar bajo maldición, pero es todo lo contrario si Usted da el diezmo esta bajo maldición. Galatas.3:10.</a:t>
            </a:r>
            <a:endParaRPr lang="es-NI" b="1" dirty="0" smtClean="0"/>
          </a:p>
          <a:p>
            <a:pPr lvl="0" algn="just"/>
            <a:r>
              <a:rPr lang="es-MX" b="1" dirty="0" smtClean="0"/>
              <a:t>El diezmo en el Antiguo Testamento, era un mandamiento para los Israelita, para sostener a los Levitas quienes no tenían heredad entre el pueblo.</a:t>
            </a:r>
            <a:endParaRPr lang="es-NI" b="1" dirty="0" smtClean="0"/>
          </a:p>
          <a:p>
            <a:pPr lvl="0" algn="just"/>
            <a:r>
              <a:rPr lang="es-MX" b="1" dirty="0" smtClean="0"/>
              <a:t>El Nuevo Testamento, no habla nada de diezmo, solo de una ofrenda.</a:t>
            </a:r>
            <a:endParaRPr lang="es-NI" b="1" dirty="0" smtClean="0"/>
          </a:p>
          <a:p>
            <a:endParaRPr lang="es-NI" dirty="0"/>
          </a:p>
        </p:txBody>
      </p:sp>
      <p:pic>
        <p:nvPicPr>
          <p:cNvPr id="11266" name="Picture 2" descr="C:\Users\MARIO MORENO\Desktop\Señales\6597624-stop-sign.jpg"/>
          <p:cNvPicPr>
            <a:picLocks noChangeAspect="1" noChangeArrowheads="1"/>
          </p:cNvPicPr>
          <p:nvPr/>
        </p:nvPicPr>
        <p:blipFill>
          <a:blip r:embed="rId3" cstate="print"/>
          <a:srcRect/>
          <a:stretch>
            <a:fillRect/>
          </a:stretch>
        </p:blipFill>
        <p:spPr bwMode="auto">
          <a:xfrm>
            <a:off x="0" y="4797150"/>
            <a:ext cx="2843808" cy="2060849"/>
          </a:xfrm>
          <a:prstGeom prst="rect">
            <a:avLst/>
          </a:prstGeom>
          <a:noFill/>
        </p:spPr>
      </p:pic>
      <p:sp>
        <p:nvSpPr>
          <p:cNvPr id="5" name="4 Flecha derecha"/>
          <p:cNvSpPr/>
          <p:nvPr/>
        </p:nvSpPr>
        <p:spPr>
          <a:xfrm>
            <a:off x="3059832" y="5301208"/>
            <a:ext cx="20882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YA NO</a:t>
            </a:r>
            <a:endParaRPr lang="es-NI" sz="2400" b="1" dirty="0"/>
          </a:p>
        </p:txBody>
      </p:sp>
      <p:pic>
        <p:nvPicPr>
          <p:cNvPr id="11267" name="Picture 3" descr="C:\Users\MARIO MORENO\Desktop\Señales\LOS DIEZMOS PROHIBIDOS.jpg"/>
          <p:cNvPicPr>
            <a:picLocks noChangeAspect="1" noChangeArrowheads="1"/>
          </p:cNvPicPr>
          <p:nvPr/>
        </p:nvPicPr>
        <p:blipFill>
          <a:blip r:embed="rId4" cstate="print"/>
          <a:srcRect/>
          <a:stretch>
            <a:fillRect/>
          </a:stretch>
        </p:blipFill>
        <p:spPr bwMode="auto">
          <a:xfrm>
            <a:off x="5508105" y="4797151"/>
            <a:ext cx="3635896" cy="2060849"/>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Effect transition="in" filter="diamond(in)">
                                      <p:cBhvr>
                                        <p:cTn id="32" dur="2000"/>
                                        <p:tgtEl>
                                          <p:spTgt spid="1126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1267"/>
                                        </p:tgtEl>
                                        <p:attrNameLst>
                                          <p:attrName>style.visibility</p:attrName>
                                        </p:attrNameLst>
                                      </p:cBhvr>
                                      <p:to>
                                        <p:strVal val="visible"/>
                                      </p:to>
                                    </p:set>
                                    <p:animEffect transition="in" filter="diamond(in)">
                                      <p:cBhvr>
                                        <p:cTn id="42"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IO MORENO\Desktop\Señales\jdv1220814919z.gif"/>
          <p:cNvPicPr>
            <a:picLocks noGrp="1" noChangeAspect="1" noChangeArrowheads="1" noCrop="1"/>
          </p:cNvPicPr>
          <p:nvPr>
            <p:ph idx="1"/>
          </p:nvPr>
        </p:nvPicPr>
        <p:blipFill>
          <a:blip r:embed="rId2" cstate="print"/>
          <a:srcRect/>
          <a:stretch>
            <a:fillRect/>
          </a:stretch>
        </p:blipFill>
        <p:spPr bwMode="auto">
          <a:xfrm>
            <a:off x="0" y="0"/>
            <a:ext cx="9144000" cy="4797152"/>
          </a:xfrm>
          <a:prstGeom prst="rect">
            <a:avLst/>
          </a:prstGeom>
          <a:noFill/>
        </p:spPr>
      </p:pic>
      <p:sp>
        <p:nvSpPr>
          <p:cNvPr id="5" name="4 Rectángulo"/>
          <p:cNvSpPr/>
          <p:nvPr/>
        </p:nvSpPr>
        <p:spPr>
          <a:xfrm>
            <a:off x="0" y="4797152"/>
            <a:ext cx="9144000" cy="2060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5400" b="1" dirty="0" smtClean="0"/>
              <a:t>DIOS NOS BENDIGA A TODOS.</a:t>
            </a:r>
            <a:endParaRPr lang="es-NI" sz="5400"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set>
                                      <p:cBhvr>
                                        <p:cTn id="12" dur="455" fill="hold">
                                          <p:stCondLst>
                                            <p:cond delay="0"/>
                                          </p:stCondLst>
                                        </p:cTn>
                                        <p:tgtEl>
                                          <p:spTgt spid="5"/>
                                        </p:tgtEl>
                                        <p:attrNameLst>
                                          <p:attrName>style.rotation</p:attrName>
                                        </p:attrNameLst>
                                      </p:cBhvr>
                                      <p:to>
                                        <p:strVal val="-45.0"/>
                                      </p:to>
                                    </p:set>
                                    <p:anim calcmode="lin" valueType="num">
                                      <p:cBhvr>
                                        <p:cTn id="13"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25265"/>
            <a:ext cx="9144000" cy="6883265"/>
          </a:xfrm>
        </p:spPr>
        <p:txBody>
          <a:bodyPr/>
          <a:lstStyle/>
          <a:p>
            <a:r>
              <a:rPr lang="es-ES" b="1" dirty="0"/>
              <a:t>No sabemos con exactitud que fueron estos diezmos en estos tiempos</a:t>
            </a:r>
            <a:r>
              <a:rPr lang="es-ES" b="1" dirty="0" smtClean="0"/>
              <a:t>.</a:t>
            </a:r>
          </a:p>
          <a:p>
            <a:r>
              <a:rPr lang="es-ES" b="1" dirty="0" smtClean="0"/>
              <a:t>En </a:t>
            </a:r>
            <a:r>
              <a:rPr lang="es-ES" b="1" dirty="0"/>
              <a:t>los tiempos de la ley de Moisés, si fue exigidos los diezmos y estos eran para la tribu de Levi</a:t>
            </a:r>
            <a:r>
              <a:rPr lang="es-ES" b="1" dirty="0" smtClean="0"/>
              <a:t>.</a:t>
            </a:r>
          </a:p>
          <a:p>
            <a:r>
              <a:rPr lang="es-ES" b="1" dirty="0" smtClean="0"/>
              <a:t>Numeros.18:21. </a:t>
            </a:r>
            <a:r>
              <a:rPr lang="es-ES" b="1" dirty="0"/>
              <a:t>23-24.</a:t>
            </a:r>
          </a:p>
          <a:p>
            <a:r>
              <a:rPr lang="es-ES" b="1" u="sng" dirty="0" smtClean="0">
                <a:solidFill>
                  <a:srgbClr val="0070C0"/>
                </a:solidFill>
              </a:rPr>
              <a:t>21 Y </a:t>
            </a:r>
            <a:r>
              <a:rPr lang="es-ES" b="1" u="sng" dirty="0">
                <a:solidFill>
                  <a:srgbClr val="0070C0"/>
                </a:solidFill>
              </a:rPr>
              <a:t>he aquí que yo he dado a los hijos de Leví todos los diezmos en Israel por heredad</a:t>
            </a:r>
            <a:r>
              <a:rPr lang="es-ES" b="1" dirty="0"/>
              <a:t>, a cambio de su ministerio en el cual sirven, el ministerio de la tienda de reunión. </a:t>
            </a:r>
            <a:endParaRPr lang="es-ES" b="1" dirty="0" smtClean="0"/>
          </a:p>
          <a:p>
            <a:r>
              <a:rPr lang="es-ES" b="1" dirty="0" smtClean="0"/>
              <a:t>Aquí vemos que el diezmo Dios lo dio para los levitas, no era para cualquier persona.</a:t>
            </a:r>
          </a:p>
          <a:p>
            <a:r>
              <a:rPr lang="es-ES" b="1" dirty="0" smtClean="0"/>
              <a:t>¿Es Usted levita para recibir el diezmo?</a:t>
            </a:r>
            <a:endParaRPr lang="es-ES" b="1" dirty="0"/>
          </a:p>
          <a:p>
            <a:endParaRPr lang="es-ES" dirty="0"/>
          </a:p>
        </p:txBody>
      </p:sp>
    </p:spTree>
    <p:extLst>
      <p:ext uri="{BB962C8B-B14F-4D97-AF65-F5344CB8AC3E}">
        <p14:creationId xmlns:p14="http://schemas.microsoft.com/office/powerpoint/2010/main" val="2763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5013176"/>
            <a:ext cx="9144000" cy="1844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EL DIEZMO BIBLICO NO ERA PARA CUALQUIER PERSONA, ERA SOLO PARA LOS LEVITAS QUIENES NO TENIAN HEREDAD.</a:t>
            </a:r>
            <a:endParaRPr lang="es-NI" sz="2800" b="1" dirty="0"/>
          </a:p>
        </p:txBody>
      </p:sp>
      <p:sp>
        <p:nvSpPr>
          <p:cNvPr id="3" name="2 Marcador de contenido"/>
          <p:cNvSpPr>
            <a:spLocks noGrp="1"/>
          </p:cNvSpPr>
          <p:nvPr>
            <p:ph idx="1"/>
          </p:nvPr>
        </p:nvSpPr>
        <p:spPr>
          <a:xfrm>
            <a:off x="0" y="1"/>
            <a:ext cx="9144000" cy="4725144"/>
          </a:xfrm>
        </p:spPr>
        <p:txBody>
          <a:bodyPr>
            <a:normAutofit lnSpcReduction="10000"/>
          </a:bodyPr>
          <a:lstStyle/>
          <a:p>
            <a:r>
              <a:rPr lang="es-NI" b="1" dirty="0" smtClean="0">
                <a:hlinkClick r:id="rId3"/>
              </a:rPr>
              <a:t>23</a:t>
            </a:r>
            <a:r>
              <a:rPr lang="es-NI" b="1" dirty="0" smtClean="0"/>
              <a:t>Sólo los levitas servirán en el ministerio de la tienda de reunión, y ellos cargarán con la iniquidad del pueblo; será estatuto perpetuo por todas vuestras generaciones, </a:t>
            </a:r>
            <a:r>
              <a:rPr lang="es-NI" b="1" u="sng" dirty="0" smtClean="0">
                <a:solidFill>
                  <a:srgbClr val="FF0000"/>
                </a:solidFill>
              </a:rPr>
              <a:t>y entre los hijos de Israel no tendrán heredad.</a:t>
            </a:r>
            <a:r>
              <a:rPr lang="es-NI" b="1" dirty="0" smtClean="0">
                <a:solidFill>
                  <a:srgbClr val="FF0000"/>
                </a:solidFill>
              </a:rPr>
              <a:t> </a:t>
            </a:r>
          </a:p>
          <a:p>
            <a:r>
              <a:rPr lang="es-NI" b="1" dirty="0" smtClean="0">
                <a:hlinkClick r:id="rId4"/>
              </a:rPr>
              <a:t>24</a:t>
            </a:r>
            <a:r>
              <a:rPr lang="es-NI" b="1" dirty="0" smtClean="0"/>
              <a:t>Porque el diezmo de los hijos de Israel, el cual ofrecen como ofrenda al SEÑOR, </a:t>
            </a:r>
            <a:r>
              <a:rPr lang="es-NI" b="1" u="sng" dirty="0" smtClean="0">
                <a:solidFill>
                  <a:srgbClr val="FF0000"/>
                </a:solidFill>
              </a:rPr>
              <a:t>yo lo he dado a los levitas por heredad;</a:t>
            </a:r>
            <a:r>
              <a:rPr lang="es-NI" b="1" dirty="0" smtClean="0"/>
              <a:t> por tanto, he dicho en cuanto a ellos: ``Entre los hijos de Israel no tendrán heredad.</a:t>
            </a:r>
            <a:endParaRPr lang="es-NI"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MX" b="1" dirty="0"/>
              <a:t>Nehemias.10:37. </a:t>
            </a:r>
            <a:endParaRPr lang="es-MX" b="1" dirty="0" smtClean="0"/>
          </a:p>
          <a:p>
            <a:pPr algn="just"/>
            <a:r>
              <a:rPr lang="es-NI" b="1" baseline="30000" dirty="0" smtClean="0"/>
              <a:t>37 </a:t>
            </a:r>
            <a:r>
              <a:rPr lang="es-NI" b="1" dirty="0" smtClean="0"/>
              <a:t>También traeremos las primicias de nuestra harina</a:t>
            </a:r>
            <a:r>
              <a:rPr lang="es-NI" b="1" baseline="30000" dirty="0" smtClean="0"/>
              <a:t>[</a:t>
            </a:r>
            <a:r>
              <a:rPr lang="es-NI" b="1" baseline="30000" dirty="0" smtClean="0">
                <a:hlinkClick r:id="rId3" tooltip="See footnote j"/>
              </a:rPr>
              <a:t>j</a:t>
            </a:r>
            <a:r>
              <a:rPr lang="es-NI" b="1" baseline="30000" dirty="0" smtClean="0"/>
              <a:t>]</a:t>
            </a:r>
            <a:r>
              <a:rPr lang="es-NI" b="1" dirty="0" smtClean="0"/>
              <a:t> y nuestras ofrendas del fruto de todo árbol, del mosto y del aceite para los sacerdotes a las cámaras de la casa de nuestro Dios, </a:t>
            </a:r>
            <a:r>
              <a:rPr lang="es-NI" b="1" u="sng" dirty="0" smtClean="0">
                <a:solidFill>
                  <a:srgbClr val="FF0000"/>
                </a:solidFill>
              </a:rPr>
              <a:t>y el diezmo de nuestro suelo a los levitas, porque los levitas son los que reciben los diezmos en todas las ciudades donde trabajamos.</a:t>
            </a:r>
          </a:p>
          <a:p>
            <a:pPr algn="just"/>
            <a:r>
              <a:rPr lang="es-MX" b="1" dirty="0"/>
              <a:t>Ya que ellos no tenían heredad y estaban dedicados al sacerdocio. </a:t>
            </a:r>
            <a:endParaRPr lang="es-MX" b="1" dirty="0" smtClean="0"/>
          </a:p>
          <a:p>
            <a:pPr algn="just"/>
            <a:r>
              <a:rPr lang="es-MX" b="1" dirty="0" smtClean="0"/>
              <a:t>A </a:t>
            </a:r>
            <a:r>
              <a:rPr lang="es-MX" b="1" dirty="0"/>
              <a:t>las cosas del templo, aún los mismos Levitas tenían que dar el diezmo de lo que se les daba</a:t>
            </a:r>
            <a:r>
              <a:rPr lang="es-MX" b="1" dirty="0" smtClean="0"/>
              <a:t>. </a:t>
            </a:r>
          </a:p>
          <a:p>
            <a:pPr algn="just"/>
            <a:r>
              <a:rPr lang="es-MX" b="1" dirty="0" smtClean="0"/>
              <a:t>Numeros.18:26.</a:t>
            </a:r>
            <a:r>
              <a:rPr lang="es-NI" b="1" baseline="30000" dirty="0" smtClean="0"/>
              <a:t> </a:t>
            </a:r>
          </a:p>
          <a:p>
            <a:pPr algn="just"/>
            <a:r>
              <a:rPr lang="es-NI" b="1" baseline="30000" dirty="0" smtClean="0"/>
              <a:t>26 </a:t>
            </a:r>
            <a:r>
              <a:rPr lang="es-NI" b="1" dirty="0" smtClean="0"/>
              <a:t>También hablarás a los levitas y les dirás: “Cuando </a:t>
            </a:r>
            <a:r>
              <a:rPr lang="es-NI" b="1" dirty="0" smtClean="0"/>
              <a:t>recibáis </a:t>
            </a:r>
            <a:r>
              <a:rPr lang="es-NI" b="1" dirty="0" smtClean="0"/>
              <a:t>de los hijos de Israel los diezmos que de ellos os he dado por vuestra heredad, ofreceréis de ello una ofrenda al </a:t>
            </a:r>
            <a:r>
              <a:rPr lang="es-NI" b="1" cap="small" dirty="0" smtClean="0"/>
              <a:t>Señor</a:t>
            </a:r>
            <a:r>
              <a:rPr lang="es-NI" b="1" dirty="0" smtClean="0"/>
              <a:t>, el diezmo de los diezmos.</a:t>
            </a:r>
            <a:endParaRPr lang="es-MX" b="1" dirty="0" smtClean="0"/>
          </a:p>
          <a:p>
            <a:pPr algn="just"/>
            <a:endParaRPr lang="es-MX" dirty="0" smtClean="0"/>
          </a:p>
          <a:p>
            <a:pPr algn="just"/>
            <a:endParaRPr lang="es-NI"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301733"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 y="1"/>
            <a:ext cx="9144001" cy="6857999"/>
          </a:xfrm>
        </p:spPr>
        <p:txBody>
          <a:bodyPr>
            <a:normAutofit/>
          </a:bodyPr>
          <a:lstStyle/>
          <a:p>
            <a:pPr algn="just"/>
            <a:r>
              <a:rPr lang="es-MX" b="1" dirty="0"/>
              <a:t>Los diezmos eran para la tribu de </a:t>
            </a:r>
            <a:r>
              <a:rPr lang="es-MX" b="1" dirty="0" smtClean="0"/>
              <a:t>Levi, </a:t>
            </a:r>
            <a:r>
              <a:rPr lang="es-MX" b="1" dirty="0"/>
              <a:t>que no tenia heredad. </a:t>
            </a:r>
            <a:endParaRPr lang="es-MX" b="1" dirty="0" smtClean="0"/>
          </a:p>
          <a:p>
            <a:pPr algn="just"/>
            <a:r>
              <a:rPr lang="es-MX" b="1" dirty="0" smtClean="0"/>
              <a:t>Deuteronomio.10:8-9.</a:t>
            </a:r>
          </a:p>
          <a:p>
            <a:pPr algn="just"/>
            <a:r>
              <a:rPr lang="es-NI" b="1" dirty="0" smtClean="0"/>
              <a:t>8 En aquel tiempo el SEÑOR </a:t>
            </a:r>
            <a:r>
              <a:rPr lang="es-NI" b="1" u="sng" dirty="0" smtClean="0">
                <a:solidFill>
                  <a:srgbClr val="00B0F0"/>
                </a:solidFill>
              </a:rPr>
              <a:t>apartó la tribu de Levi para que llevara el arca del pacto del SEÑOR</a:t>
            </a:r>
            <a:r>
              <a:rPr lang="es-NI" b="1" dirty="0" smtClean="0"/>
              <a:t>, y para que estuviera delante del SEÑOR, sirviéndole y bendiciendo en su nombre hasta el día de hoy. </a:t>
            </a:r>
          </a:p>
          <a:p>
            <a:pPr algn="just"/>
            <a:r>
              <a:rPr lang="es-NI" b="1" dirty="0" smtClean="0"/>
              <a:t>9 Por tanto, </a:t>
            </a:r>
            <a:r>
              <a:rPr lang="es-NI" b="1" u="sng" dirty="0" err="1" smtClean="0">
                <a:solidFill>
                  <a:srgbClr val="FF0000"/>
                </a:solidFill>
              </a:rPr>
              <a:t>Leví</a:t>
            </a:r>
            <a:r>
              <a:rPr lang="es-NI" b="1" u="sng" dirty="0" smtClean="0">
                <a:solidFill>
                  <a:srgbClr val="FF0000"/>
                </a:solidFill>
              </a:rPr>
              <a:t> no tiene porción o herencia con sus hermanos</a:t>
            </a:r>
            <a:r>
              <a:rPr lang="es-NI" b="1" dirty="0" smtClean="0"/>
              <a:t>; el SEÑOR es su herencia, así como el SEÑOR tu Dios le habló.)</a:t>
            </a:r>
          </a:p>
          <a:p>
            <a:r>
              <a:rPr lang="es-NI" b="1" dirty="0" smtClean="0"/>
              <a:t>La tribu de Levi fue la única que no se le dio heredad de tierra ni de nada.</a:t>
            </a:r>
            <a:endParaRPr lang="es-NI"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41275"/>
            <a:ext cx="9302750"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t>Ezequiel.44:28-31.</a:t>
            </a:r>
          </a:p>
          <a:p>
            <a:r>
              <a:rPr lang="es-ES" b="1" dirty="0" smtClean="0"/>
              <a:t>28 Y </a:t>
            </a:r>
            <a:r>
              <a:rPr lang="es-ES" b="1" dirty="0"/>
              <a:t>con respecto a la heredad para ellos, yo soy su heredad; no les daréis posesión en Israel: yo soy su posesión. </a:t>
            </a:r>
            <a:endParaRPr lang="es-ES" b="1" dirty="0" smtClean="0"/>
          </a:p>
          <a:p>
            <a:r>
              <a:rPr lang="es-ES" b="1" dirty="0" smtClean="0"/>
              <a:t>29 'Comerán </a:t>
            </a:r>
            <a:r>
              <a:rPr lang="es-ES" b="1" dirty="0"/>
              <a:t>la ofrenda de cereal, la ofrenda por el pecado y la ofrenda por la culpa; toda cosa consagrada en Israel será de ellos. </a:t>
            </a:r>
            <a:endParaRPr lang="es-ES" b="1" dirty="0" smtClean="0"/>
          </a:p>
          <a:p>
            <a:r>
              <a:rPr lang="es-ES" b="1" dirty="0" smtClean="0"/>
              <a:t>30 'Y </a:t>
            </a:r>
            <a:r>
              <a:rPr lang="es-ES" b="1" dirty="0"/>
              <a:t>las primicias de todos los primeros frutos de todo, y de toda clase de ofrenda de vuestras ofrendas, serán para los sacerdotes; también daréis al sacerdote las primicias de vuestras masas para que haga reposar una bendición sobre vuestra casa</a:t>
            </a:r>
            <a:r>
              <a:rPr lang="es-ES" b="1" dirty="0" smtClean="0"/>
              <a:t>.</a:t>
            </a:r>
          </a:p>
          <a:p>
            <a:r>
              <a:rPr lang="es-ES" b="1" dirty="0" smtClean="0"/>
              <a:t>31 'Los </a:t>
            </a:r>
            <a:r>
              <a:rPr lang="es-ES" b="1" dirty="0"/>
              <a:t>sacerdotes no comerán el cuerpo muerto o despedazado de ninguna ave ni de ningún animal.  </a:t>
            </a:r>
            <a:endParaRPr lang="es-ES" b="1" dirty="0" smtClean="0"/>
          </a:p>
          <a:p>
            <a:endParaRPr lang="es-ES" dirty="0"/>
          </a:p>
          <a:p>
            <a:endParaRPr lang="es-ES" dirty="0"/>
          </a:p>
        </p:txBody>
      </p:sp>
    </p:spTree>
    <p:extLst>
      <p:ext uri="{BB962C8B-B14F-4D97-AF65-F5344CB8AC3E}">
        <p14:creationId xmlns:p14="http://schemas.microsoft.com/office/powerpoint/2010/main" val="13349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t>Numeros.18:1-5</a:t>
            </a:r>
            <a:r>
              <a:rPr lang="es-ES" b="1" dirty="0"/>
              <a:t>. </a:t>
            </a:r>
            <a:endParaRPr lang="es-ES" b="1" dirty="0" smtClean="0"/>
          </a:p>
          <a:p>
            <a:r>
              <a:rPr lang="es-ES" b="1" dirty="0" smtClean="0"/>
              <a:t>1 Entonces </a:t>
            </a:r>
            <a:r>
              <a:rPr lang="es-ES" b="1" dirty="0"/>
              <a:t>el SEÑOR dijo a Aarón: Tú y tus hijos, y tu casa paterna contigo, llevaréis la culpa en relación con el santuario; y tú y tus hijos contigo llevaréis la culpa en relación con vuestro sacerdocio. </a:t>
            </a:r>
            <a:endParaRPr lang="es-ES" b="1" dirty="0" smtClean="0"/>
          </a:p>
          <a:p>
            <a:r>
              <a:rPr lang="es-ES" b="1" dirty="0" smtClean="0"/>
              <a:t>2 Mas </a:t>
            </a:r>
            <a:r>
              <a:rPr lang="es-ES" b="1" dirty="0"/>
              <a:t>también a tus hermanos, la tribu de Leví, la tribu de tu padre, haz que se acerquen para que se junten contigo y te sirvan, mientras que tú y tus hijos contigo estéis delante de la tienda del testimonio. </a:t>
            </a:r>
            <a:endParaRPr lang="es-ES" b="1" dirty="0" smtClean="0"/>
          </a:p>
          <a:p>
            <a:r>
              <a:rPr lang="es-ES" b="1" dirty="0" smtClean="0"/>
              <a:t>3 Y </a:t>
            </a:r>
            <a:r>
              <a:rPr lang="es-ES" b="1" dirty="0"/>
              <a:t>atenderán a lo que tú ordenes y a las obligaciones de toda la tienda, pero no se acercarán a los utensilios del santuario y del altar, para que no mueran, tanto ellos como vosotros. </a:t>
            </a:r>
          </a:p>
          <a:p>
            <a:endParaRPr lang="es-ES" dirty="0"/>
          </a:p>
        </p:txBody>
      </p:sp>
    </p:spTree>
    <p:extLst>
      <p:ext uri="{BB962C8B-B14F-4D97-AF65-F5344CB8AC3E}">
        <p14:creationId xmlns:p14="http://schemas.microsoft.com/office/powerpoint/2010/main" val="37507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1275"/>
            <a:ext cx="9242426"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t>4 Y </a:t>
            </a:r>
            <a:r>
              <a:rPr lang="es-ES" b="1" dirty="0"/>
              <a:t>ellos se juntarán contigo, </a:t>
            </a:r>
            <a:r>
              <a:rPr lang="es-ES" b="1" u="sng" dirty="0">
                <a:solidFill>
                  <a:srgbClr val="7030A0"/>
                </a:solidFill>
              </a:rPr>
              <a:t>y atenderán a las obligaciones de la tienda de reunión</a:t>
            </a:r>
            <a:r>
              <a:rPr lang="es-ES" b="1" dirty="0"/>
              <a:t>, para todo el servicio de la tienda; pero ningún extraño se acercará a vosotros. </a:t>
            </a:r>
            <a:endParaRPr lang="es-ES" b="1" dirty="0" smtClean="0"/>
          </a:p>
          <a:p>
            <a:r>
              <a:rPr lang="es-ES" b="1" u="sng" dirty="0" smtClean="0">
                <a:solidFill>
                  <a:srgbClr val="00B0F0"/>
                </a:solidFill>
              </a:rPr>
              <a:t>5 Así </a:t>
            </a:r>
            <a:r>
              <a:rPr lang="es-ES" b="1" u="sng" dirty="0">
                <a:solidFill>
                  <a:srgbClr val="00B0F0"/>
                </a:solidFill>
              </a:rPr>
              <a:t>atenderéis a las obligaciones del santuario y a las obligaciones del altar</a:t>
            </a:r>
            <a:r>
              <a:rPr lang="es-ES" b="1" dirty="0"/>
              <a:t>, a fin de que la ira no venga más sobre los hijos de Israel. </a:t>
            </a:r>
          </a:p>
          <a:p>
            <a:r>
              <a:rPr lang="es-ES" b="1" dirty="0" smtClean="0"/>
              <a:t>No </a:t>
            </a:r>
            <a:r>
              <a:rPr lang="es-ES" b="1" dirty="0"/>
              <a:t>tenían heredad, vivían de los diezmos que las otras tribus le daban ya que ellos estaban dedicados al templo</a:t>
            </a:r>
            <a:r>
              <a:rPr lang="es-ES" b="1" dirty="0" smtClean="0"/>
              <a:t>.</a:t>
            </a:r>
          </a:p>
          <a:p>
            <a:r>
              <a:rPr lang="es-ES" b="1" dirty="0"/>
              <a:t>Que eran estos diezmos</a:t>
            </a:r>
            <a:r>
              <a:rPr lang="es-ES" b="1" dirty="0" smtClean="0"/>
              <a:t>:</a:t>
            </a:r>
          </a:p>
          <a:p>
            <a:r>
              <a:rPr lang="es-ES" b="1" dirty="0"/>
              <a:t>Eran granos, ganados, frutas. </a:t>
            </a:r>
            <a:endParaRPr lang="es-ES" b="1" dirty="0" smtClean="0"/>
          </a:p>
          <a:p>
            <a:r>
              <a:rPr lang="es-ES" b="1" dirty="0" smtClean="0"/>
              <a:t>Leviticos.27:30-34</a:t>
            </a:r>
            <a:r>
              <a:rPr lang="es-ES" b="1" dirty="0"/>
              <a:t>. </a:t>
            </a:r>
          </a:p>
          <a:p>
            <a:endParaRPr lang="es-ES" b="1" dirty="0"/>
          </a:p>
          <a:p>
            <a:endParaRPr lang="es-ES" dirty="0"/>
          </a:p>
        </p:txBody>
      </p:sp>
    </p:spTree>
    <p:extLst>
      <p:ext uri="{BB962C8B-B14F-4D97-AF65-F5344CB8AC3E}">
        <p14:creationId xmlns:p14="http://schemas.microsoft.com/office/powerpoint/2010/main" val="1103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1897</Words>
  <Application>Microsoft Office PowerPoint</Application>
  <PresentationFormat>Presentación en pantalla (4:3)</PresentationFormat>
  <Paragraphs>129</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Calibri</vt:lpstr>
      <vt:lpstr>Tema de Office</vt:lpstr>
      <vt:lpstr>EL DIEZMO MALAQUIAS.3:8-9.</vt:lpstr>
      <vt:lpstr>EL DIEZMO EN EL ANTIGUO TESTAMENTO.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EN EL NUEVO TESTAMENTO. </vt:lpstr>
      <vt:lpstr>Presentación de PowerPoint</vt:lpstr>
      <vt:lpstr>Presentación de PowerPoint</vt:lpstr>
      <vt:lpstr>Presentación de PowerPoint</vt:lpstr>
      <vt:lpstr>Presentación de PowerPoint</vt:lpstr>
      <vt:lpstr>Presentación de PowerPoint</vt:lpstr>
      <vt:lpstr>Presentación de PowerPoint</vt:lpstr>
      <vt:lpstr> CONCLUSIÓN: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EL DIEZMO TEXTO: MALAQUIAS.3:8-9.</dc:title>
  <dc:creator>MARIO MORENO</dc:creator>
  <cp:lastModifiedBy>MARIO</cp:lastModifiedBy>
  <cp:revision>31</cp:revision>
  <dcterms:created xsi:type="dcterms:W3CDTF">2015-11-24T01:31:35Z</dcterms:created>
  <dcterms:modified xsi:type="dcterms:W3CDTF">2020-02-24T20:38:00Z</dcterms:modified>
</cp:coreProperties>
</file>