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2" r:id="rId1"/>
    <p:sldMasterId id="2147484003" r:id="rId2"/>
  </p:sldMasterIdLst>
  <p:notesMasterIdLst>
    <p:notesMasterId r:id="rId19"/>
  </p:notesMasterIdLst>
  <p:handoutMasterIdLst>
    <p:handoutMasterId r:id="rId20"/>
  </p:handoutMasterIdLst>
  <p:sldIdLst>
    <p:sldId id="465" r:id="rId3"/>
    <p:sldId id="579" r:id="rId4"/>
    <p:sldId id="637" r:id="rId5"/>
    <p:sldId id="619" r:id="rId6"/>
    <p:sldId id="644" r:id="rId7"/>
    <p:sldId id="620" r:id="rId8"/>
    <p:sldId id="653" r:id="rId9"/>
    <p:sldId id="645" r:id="rId10"/>
    <p:sldId id="646" r:id="rId11"/>
    <p:sldId id="654" r:id="rId12"/>
    <p:sldId id="647" r:id="rId13"/>
    <p:sldId id="648" r:id="rId14"/>
    <p:sldId id="649" r:id="rId15"/>
    <p:sldId id="650" r:id="rId16"/>
    <p:sldId id="651" r:id="rId17"/>
    <p:sldId id="652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FF"/>
    <a:srgbClr val="00FFFF"/>
    <a:srgbClr val="FF33CC"/>
    <a:srgbClr val="FF7C80"/>
    <a:srgbClr val="FFFF66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7" autoAdjust="0"/>
    <p:restoredTop sz="93667" autoAdjust="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71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71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71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BC1F0D7-12BB-45F6-863F-B6E63CE9BB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7923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0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80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80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E1AA7E7-6AE5-4306-9F96-3D245FEDF5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97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AA7E7-6AE5-4306-9F96-3D245FEDF5CF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DB048-A463-4767-AA13-92D97669F0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22B36-80D4-44CB-9706-0F617443A5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8A22D-A023-4180-BFEE-DA3C5626A5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</p:grpSp>
      <p:sp>
        <p:nvSpPr>
          <p:cNvPr id="72705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72705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CB6A-9981-4538-8B8E-AE9F3232FD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3AABD-3075-41BE-9D4E-8CE27478F9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88DE3-3D28-45A3-8A30-EF96F9C90C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0577-8203-438E-99F8-17E28B5CA7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5754E-135A-4D80-956D-C5D6622602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47867-F0A1-4B76-B89F-1E60B1093B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A7F58-12C2-4C17-AD3B-4D96595DF8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A1D67-7F9F-498B-8596-25294BFC53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466AF-4B9C-47B7-9C49-059BC6DE6B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269E5-2281-4BA3-85EF-A63AC6176E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FAC04-CBA0-4B9C-A664-BC66497567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3E2F2-3A45-4D1B-9AD9-E56E93B19B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1CEB3-E8D9-4A70-B193-89DEDAEFA1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2FF53-B3F3-40D4-9F93-5C31B74E48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AF6B4-AF29-453B-AD79-96F575EB25C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6411D-3150-43A4-AD03-9E4C2DEEDE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62A1C-B361-428D-96ED-684F279EA9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77FF9-4E01-479B-B300-7CAF55B97D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E8DE3-BB6C-49D4-9994-7AB284EECE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6296B-7746-43B4-BDF4-ECAA79D0FD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EEEC8-5637-4F16-BC04-06FAF96524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C5217-8E1A-4D1F-8A37-6EE88569F5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9A271-1A9F-4BBE-AA83-124A3D12FB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72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2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2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BEBF9339-74B9-4066-B612-C4A1BC2027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2601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2602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2602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602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602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602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602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602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602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602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603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</p:grpSp>
      <p:sp>
        <p:nvSpPr>
          <p:cNvPr id="726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72603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72603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2603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2603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D4933E5-5927-46A2-8286-449DAB4C67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37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  <p:sldLayoutId id="2147484133" r:id="rId12"/>
    <p:sldLayoutId id="2147484134" r:id="rId13"/>
    <p:sldLayoutId id="2147484135" r:id="rId14"/>
    <p:sldLayoutId id="2147484136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munekitatransp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967940"/>
            <a:ext cx="4968552" cy="2218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 Título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 PRUEBAS Y SU PROPOSITO</a:t>
            </a:r>
            <a:endParaRPr lang="es-ES" dirty="0" smtClean="0">
              <a:solidFill>
                <a:srgbClr val="FFFF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056726" y="4293096"/>
            <a:ext cx="35736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Bienvenidos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C684-0FE2-475A-BE20-5EB3B6CFC5E3}" type="slidenum">
              <a:rPr lang="es-EC"/>
              <a:pPr/>
              <a:t>10</a:t>
            </a:fld>
            <a:endParaRPr lang="es-EC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832"/>
            <a:ext cx="9144000" cy="4824487"/>
          </a:xfrm>
        </p:spPr>
        <p:txBody>
          <a:bodyPr/>
          <a:lstStyle/>
          <a:p>
            <a:endParaRPr lang="es-VE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correctamente.v.12</a:t>
            </a:r>
            <a:endParaRPr lang="es-VE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VE" sz="2400" dirty="0" smtClean="0">
                <a:latin typeface="Arial" pitchFamily="34" charset="0"/>
                <a:cs typeface="Arial" pitchFamily="34" charset="0"/>
              </a:rPr>
              <a:t>La de la felicidad, indicada por el término "bienaventurado", que se traduce como "cuán feliz es..."</a:t>
            </a:r>
          </a:p>
          <a:p>
            <a:pPr marL="457200" indent="-457200">
              <a:buFont typeface="+mj-lt"/>
              <a:buAutoNum type="arabicPeriod"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s-VE" sz="24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VE" sz="2400" dirty="0" smtClean="0">
                <a:latin typeface="Arial" pitchFamily="34" charset="0"/>
                <a:cs typeface="Arial" pitchFamily="34" charset="0"/>
              </a:rPr>
              <a:t>"corona de la vida". </a:t>
            </a:r>
          </a:p>
          <a:p>
            <a:pPr marL="457200" indent="-457200">
              <a:buFont typeface="+mj-lt"/>
              <a:buAutoNum type="arabicPeriod"/>
            </a:pPr>
            <a:r>
              <a:rPr lang="es-VE" sz="2400" dirty="0" smtClean="0">
                <a:latin typeface="Arial" pitchFamily="34" charset="0"/>
                <a:cs typeface="Arial" pitchFamily="34" charset="0"/>
              </a:rPr>
              <a:t>Corona de vida­: se refiere a una vida plena que se disfruta aquí y ahora. Es el hecho de que uno puede vivir tranquilo, contento, pleno, sirviendo al Señor, criando y conviviendo con su familia, creciendo espiritualmente, obedeciendo a voluntad de Dios. </a:t>
            </a:r>
            <a:endParaRPr lang="es-V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043608" y="188641"/>
            <a:ext cx="8100392" cy="936104"/>
          </a:xfrm>
        </p:spPr>
        <p:txBody>
          <a:bodyPr/>
          <a:lstStyle/>
          <a:p>
            <a:r>
              <a:rPr lang="es-VE" sz="3600" dirty="0" smtClean="0"/>
              <a:t>LA PROMESA a quienes manejan sus problemas </a:t>
            </a:r>
            <a:endParaRPr lang="es-VE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C684-0FE2-475A-BE20-5EB3B6CFC5E3}" type="slidenum">
              <a:rPr lang="es-EC"/>
              <a:pPr/>
              <a:t>11</a:t>
            </a:fld>
            <a:endParaRPr lang="es-EC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06437"/>
          </a:xfrm>
        </p:spPr>
        <p:txBody>
          <a:bodyPr/>
          <a:lstStyle/>
          <a:p>
            <a:r>
              <a:rPr lang="es-ES_tradnl" dirty="0" smtClean="0">
                <a:solidFill>
                  <a:srgbClr val="FFFF00"/>
                </a:solidFill>
              </a:rPr>
              <a:t>Síntomas de la inmadurez </a:t>
            </a:r>
            <a:endParaRPr lang="es-EC" dirty="0">
              <a:solidFill>
                <a:srgbClr val="FFFF00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3131840" y="5877272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36" y="1605391"/>
            <a:ext cx="9110464" cy="527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C684-0FE2-475A-BE20-5EB3B6CFC5E3}" type="slidenum">
              <a:rPr lang="es-EC"/>
              <a:pPr/>
              <a:t>12</a:t>
            </a:fld>
            <a:endParaRPr lang="es-EC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229600" cy="706437"/>
          </a:xfrm>
        </p:spPr>
        <p:txBody>
          <a:bodyPr/>
          <a:lstStyle/>
          <a:p>
            <a:r>
              <a:rPr lang="es-VE" dirty="0" smtClean="0">
                <a:solidFill>
                  <a:srgbClr val="FFFF00"/>
                </a:solidFill>
              </a:rPr>
              <a:t>los sentidos ejercitados.</a:t>
            </a:r>
            <a:br>
              <a:rPr lang="es-VE" dirty="0" smtClean="0">
                <a:solidFill>
                  <a:srgbClr val="FFFF00"/>
                </a:solidFill>
              </a:rPr>
            </a:br>
            <a:r>
              <a:rPr lang="es-ES_tradnl" dirty="0" smtClean="0">
                <a:solidFill>
                  <a:srgbClr val="FFFF00"/>
                </a:solidFill>
              </a:rPr>
              <a:t> </a:t>
            </a:r>
            <a:endParaRPr lang="es-EC" dirty="0">
              <a:solidFill>
                <a:srgbClr val="FFFF00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3131840" y="5877272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6 Rectángulo"/>
          <p:cNvSpPr/>
          <p:nvPr/>
        </p:nvSpPr>
        <p:spPr>
          <a:xfrm>
            <a:off x="323528" y="2636912"/>
            <a:ext cx="83346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s-VE" sz="2800" b="1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marL="514350" indent="-514350">
              <a:defRPr/>
            </a:pPr>
            <a:r>
              <a:rPr lang="es-VE" sz="2800" b="1" dirty="0" smtClean="0">
                <a:latin typeface="Arial" pitchFamily="34" charset="0"/>
                <a:cs typeface="Arial" pitchFamily="34" charset="0"/>
              </a:rPr>
              <a:t>    Hebreos.5:14</a:t>
            </a:r>
          </a:p>
          <a:p>
            <a:pPr marL="514350" indent="-514350">
              <a:defRPr/>
            </a:pPr>
            <a:r>
              <a:rPr lang="es-VE" sz="2800" b="1" dirty="0" smtClean="0">
                <a:latin typeface="Arial" pitchFamily="34" charset="0"/>
                <a:cs typeface="Arial" pitchFamily="34" charset="0"/>
              </a:rPr>
              <a:t>      pero el alimento sólido es para los que han alcanzado madurez, para los que por el uso tienen los sentidos ejercitados en el discernimiento del bien y del mal.</a:t>
            </a:r>
            <a:r>
              <a:rPr lang="es-VE" sz="2800" b="1" dirty="0" smtClean="0"/>
              <a:t> </a:t>
            </a:r>
            <a:endParaRPr lang="es-VE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C684-0FE2-475A-BE20-5EB3B6CFC5E3}" type="slidenum">
              <a:rPr lang="es-EC"/>
              <a:pPr/>
              <a:t>13</a:t>
            </a:fld>
            <a:endParaRPr lang="es-EC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229600" cy="706437"/>
          </a:xfrm>
        </p:spPr>
        <p:txBody>
          <a:bodyPr/>
          <a:lstStyle/>
          <a:p>
            <a:r>
              <a:rPr lang="es-VE" dirty="0" smtClean="0">
                <a:solidFill>
                  <a:srgbClr val="FFFF00"/>
                </a:solidFill>
              </a:rPr>
              <a:t>los sentidos ejercitados.</a:t>
            </a:r>
            <a:br>
              <a:rPr lang="es-VE" dirty="0" smtClean="0">
                <a:solidFill>
                  <a:srgbClr val="FFFF00"/>
                </a:solidFill>
              </a:rPr>
            </a:br>
            <a:r>
              <a:rPr lang="es-ES_tradnl" dirty="0" smtClean="0">
                <a:solidFill>
                  <a:srgbClr val="FFFF00"/>
                </a:solidFill>
              </a:rPr>
              <a:t> </a:t>
            </a:r>
            <a:endParaRPr lang="es-EC" dirty="0">
              <a:solidFill>
                <a:srgbClr val="FFFF00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3131840" y="5877272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6 Rectángulo"/>
          <p:cNvSpPr/>
          <p:nvPr/>
        </p:nvSpPr>
        <p:spPr>
          <a:xfrm>
            <a:off x="0" y="1595021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s-VE" sz="2800" b="1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marL="514350" indent="-514350">
              <a:defRPr/>
            </a:pPr>
            <a:r>
              <a:rPr lang="es-VE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 OIDO:</a:t>
            </a:r>
          </a:p>
          <a:p>
            <a:pPr marL="514350" indent="-514350">
              <a:defRPr/>
            </a:pPr>
            <a:r>
              <a:rPr lang="es-VE" sz="2800" b="1" dirty="0" smtClean="0">
                <a:latin typeface="Arial" pitchFamily="34" charset="0"/>
                <a:cs typeface="Arial" pitchFamily="34" charset="0"/>
              </a:rPr>
              <a:t>    Una advertencia grave de las consecuencias de "tapar los oídos" de la palabra de Dios: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 puede tener como consecuencia el endurecimiento total del corazón; </a:t>
            </a:r>
          </a:p>
          <a:p>
            <a:pPr marL="514350" indent="-514350">
              <a:defRPr/>
            </a:pPr>
            <a:endParaRPr lang="es-VE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defRPr/>
            </a:pPr>
            <a:r>
              <a:rPr lang="es-VE" sz="2800" i="1" dirty="0" smtClean="0">
                <a:latin typeface="Arial" pitchFamily="34" charset="0"/>
                <a:cs typeface="Arial" pitchFamily="34" charset="0"/>
              </a:rPr>
              <a:t>    "Pero no quisieron escuchar, antes volvieron la espalda, y taparon sus oídos para no oír; y pusieron su corazón como diamante, para no oír la ley ni las palabras que Jehová de los ejércitos enviaba por su Espíritu.«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 Zacarias.7:11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C684-0FE2-475A-BE20-5EB3B6CFC5E3}" type="slidenum">
              <a:rPr lang="es-EC"/>
              <a:pPr/>
              <a:t>14</a:t>
            </a:fld>
            <a:endParaRPr lang="es-EC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229600" cy="706437"/>
          </a:xfrm>
        </p:spPr>
        <p:txBody>
          <a:bodyPr/>
          <a:lstStyle/>
          <a:p>
            <a:r>
              <a:rPr lang="es-VE" dirty="0" smtClean="0">
                <a:solidFill>
                  <a:srgbClr val="FFFF00"/>
                </a:solidFill>
              </a:rPr>
              <a:t>los sentidos ejercitados.</a:t>
            </a:r>
            <a:br>
              <a:rPr lang="es-VE" dirty="0" smtClean="0">
                <a:solidFill>
                  <a:srgbClr val="FFFF00"/>
                </a:solidFill>
              </a:rPr>
            </a:br>
            <a:r>
              <a:rPr lang="es-ES_tradnl" dirty="0" smtClean="0">
                <a:solidFill>
                  <a:srgbClr val="FFFF00"/>
                </a:solidFill>
              </a:rPr>
              <a:t> </a:t>
            </a:r>
            <a:endParaRPr lang="es-EC" dirty="0">
              <a:solidFill>
                <a:srgbClr val="FFFF00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3131840" y="5877272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6 Rectángulo"/>
          <p:cNvSpPr/>
          <p:nvPr/>
        </p:nvSpPr>
        <p:spPr>
          <a:xfrm>
            <a:off x="-108520" y="1700808"/>
            <a:ext cx="92525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s-VE" sz="2800" b="1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marL="514350" indent="-514350">
              <a:defRPr/>
            </a:pPr>
            <a:r>
              <a:rPr lang="es-VE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 OIDO:</a:t>
            </a:r>
          </a:p>
          <a:p>
            <a:pPr marL="514350" indent="-514350">
              <a:defRPr/>
            </a:pPr>
            <a:r>
              <a:rPr lang="es-VE" sz="2800" b="1" dirty="0" smtClean="0">
                <a:latin typeface="Arial" pitchFamily="34" charset="0"/>
                <a:cs typeface="Arial" pitchFamily="34" charset="0"/>
              </a:rPr>
              <a:t>    Una advertencia grave de las consecuencias de "tapar los oídos" de la palabra de Dios: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 puede tener como consecuencia el endurecimiento total del corazón; </a:t>
            </a:r>
          </a:p>
          <a:p>
            <a:pPr marL="514350" indent="-514350">
              <a:defRPr/>
            </a:pPr>
            <a:endParaRPr lang="es-VE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defRPr/>
            </a:pPr>
            <a:r>
              <a:rPr lang="es-VE" sz="2800" i="1" dirty="0" smtClean="0">
                <a:latin typeface="Arial" pitchFamily="34" charset="0"/>
                <a:cs typeface="Arial" pitchFamily="34" charset="0"/>
              </a:rPr>
              <a:t>    "Pero no quisieron escuchar, antes volvieron la espalda, y taparon sus oídos para no oír; y pusieron su corazón como diamante, para no oír la ley ni las palabras que Jehová de los ejércitos enviaba por su Espíritu.«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 Zacarias.7:11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C684-0FE2-475A-BE20-5EB3B6CFC5E3}" type="slidenum">
              <a:rPr lang="es-EC"/>
              <a:pPr/>
              <a:t>15</a:t>
            </a:fld>
            <a:endParaRPr lang="es-EC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229600" cy="706437"/>
          </a:xfrm>
        </p:spPr>
        <p:txBody>
          <a:bodyPr/>
          <a:lstStyle/>
          <a:p>
            <a:r>
              <a:rPr lang="es-VE" dirty="0" smtClean="0">
                <a:solidFill>
                  <a:srgbClr val="FFFF00"/>
                </a:solidFill>
              </a:rPr>
              <a:t>los sentidos ejercitados.</a:t>
            </a:r>
            <a:br>
              <a:rPr lang="es-VE" dirty="0" smtClean="0">
                <a:solidFill>
                  <a:srgbClr val="FFFF00"/>
                </a:solidFill>
              </a:rPr>
            </a:br>
            <a:r>
              <a:rPr lang="es-ES_tradnl" dirty="0" smtClean="0">
                <a:solidFill>
                  <a:srgbClr val="FFFF00"/>
                </a:solidFill>
              </a:rPr>
              <a:t> </a:t>
            </a:r>
            <a:endParaRPr lang="es-EC" dirty="0">
              <a:solidFill>
                <a:srgbClr val="FFFF00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3131840" y="5877272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6 Rectángulo"/>
          <p:cNvSpPr/>
          <p:nvPr/>
        </p:nvSpPr>
        <p:spPr>
          <a:xfrm>
            <a:off x="412839" y="1939924"/>
            <a:ext cx="83346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s-VE" sz="2800" b="1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marL="514350" indent="-514350">
              <a:defRPr/>
            </a:pPr>
            <a:r>
              <a:rPr lang="es-VE" sz="2800" b="1" u="sng" dirty="0" smtClean="0"/>
              <a:t>    </a:t>
            </a:r>
            <a:r>
              <a:rPr lang="es-VE" sz="2800" b="1" dirty="0" smtClean="0">
                <a:solidFill>
                  <a:srgbClr val="FFFF00"/>
                </a:solidFill>
              </a:rPr>
              <a:t>la vista:</a:t>
            </a:r>
            <a:r>
              <a:rPr lang="es-VE" sz="2800" dirty="0" smtClean="0"/>
              <a:t> </a:t>
            </a:r>
          </a:p>
          <a:p>
            <a:pPr marL="514350" indent="-514350">
              <a:defRPr/>
            </a:pPr>
            <a:endParaRPr lang="es-VE" sz="2800" dirty="0" smtClean="0"/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s-VE" sz="2800" dirty="0" smtClean="0">
                <a:latin typeface="Arial" pitchFamily="34" charset="0"/>
                <a:cs typeface="Arial" pitchFamily="34" charset="0"/>
              </a:rPr>
              <a:t>La persona madura "cierra sus ojos para no ver cosa mala" Isaias.33:15. </a:t>
            </a:r>
            <a:endParaRPr lang="es-VE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s-VE" sz="2800" dirty="0" smtClean="0">
                <a:latin typeface="Arial" pitchFamily="34" charset="0"/>
                <a:cs typeface="Arial" pitchFamily="34" charset="0"/>
              </a:rPr>
              <a:t>¡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Esto está bien claro! El mundo en que vivimos es muy visual; los medios de comunicación y toda la industria de entretenimiento está basada en el poder de las imágenes.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C684-0FE2-475A-BE20-5EB3B6CFC5E3}" type="slidenum">
              <a:rPr lang="es-EC"/>
              <a:pPr/>
              <a:t>16</a:t>
            </a:fld>
            <a:endParaRPr lang="es-EC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229600" cy="706437"/>
          </a:xfrm>
        </p:spPr>
        <p:txBody>
          <a:bodyPr/>
          <a:lstStyle/>
          <a:p>
            <a:r>
              <a:rPr lang="es-VE" dirty="0" smtClean="0">
                <a:solidFill>
                  <a:srgbClr val="FFFF00"/>
                </a:solidFill>
              </a:rPr>
              <a:t>los sentidos ejercitados.</a:t>
            </a:r>
            <a:br>
              <a:rPr lang="es-VE" dirty="0" smtClean="0">
                <a:solidFill>
                  <a:srgbClr val="FFFF00"/>
                </a:solidFill>
              </a:rPr>
            </a:br>
            <a:r>
              <a:rPr lang="es-ES_tradnl" dirty="0" smtClean="0">
                <a:solidFill>
                  <a:srgbClr val="FFFF00"/>
                </a:solidFill>
              </a:rPr>
              <a:t> </a:t>
            </a:r>
            <a:endParaRPr lang="es-EC" dirty="0">
              <a:solidFill>
                <a:srgbClr val="FFFF00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3131840" y="5877272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6 Rectángulo"/>
          <p:cNvSpPr/>
          <p:nvPr/>
        </p:nvSpPr>
        <p:spPr>
          <a:xfrm>
            <a:off x="0" y="1844824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s-VE" sz="2800" b="1" dirty="0" smtClean="0">
                <a:latin typeface="Arial" pitchFamily="34" charset="0"/>
                <a:cs typeface="Arial" pitchFamily="34" charset="0"/>
              </a:rPr>
              <a:t>El olfato: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 Sí, la persona madura tiene también su olfato ejercitado en el discernimiento del bien y del mal; no le agrada el olor de alcohol y de otras cosas dañinas y pecaminosas. Puede que todo parece bien, se oye bien, pero hay "un olor" de la presencia del enemigo. Dice "no gracias“.</a:t>
            </a: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s-VE" sz="2800" b="1" dirty="0" smtClean="0">
                <a:latin typeface="Arial" pitchFamily="34" charset="0"/>
                <a:cs typeface="Arial" pitchFamily="34" charset="0"/>
              </a:rPr>
              <a:t>El gusto: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 De este sentido se puede decir lo mismo que el olfato.</a:t>
            </a: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s-VE" sz="2800" b="1" dirty="0" smtClean="0">
                <a:latin typeface="Arial" pitchFamily="34" charset="0"/>
                <a:cs typeface="Arial" pitchFamily="34" charset="0"/>
              </a:rPr>
              <a:t>El tacto:</a:t>
            </a:r>
            <a:r>
              <a:rPr lang="es-VE" sz="2800" dirty="0" smtClean="0">
                <a:latin typeface="Arial" pitchFamily="34" charset="0"/>
                <a:cs typeface="Arial" pitchFamily="34" charset="0"/>
              </a:rPr>
              <a:t> La persona madura tiene también su tacto ejercitado en el discernimiento del bien y del mal.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endParaRPr lang="es-VE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Rectángulo"/>
          <p:cNvSpPr>
            <a:spLocks noChangeArrowheads="1"/>
          </p:cNvSpPr>
          <p:nvPr/>
        </p:nvSpPr>
        <p:spPr bwMode="auto">
          <a:xfrm>
            <a:off x="0" y="1841242"/>
            <a:ext cx="9144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s-V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Hermanos míos, tened por sumo gozo cuando os halléis en diversas pruebas, </a:t>
            </a: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sabiendo que la prueba de vuestra fe produce paciencia. </a:t>
            </a: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Mas tenga la paciencia su obra completa, para que seáis perfectos y cabales, sin que os falte cosa alguna. </a:t>
            </a: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 Y si alguno de vosotros tiene falta de sabiduría, pídala a Dios, el cual da a todos abundantemente y sin reproche, y le será dada. </a:t>
            </a: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Pero pida con fe, no dudando nada; porque el que duda es semejante a la onda del mar, que es arrastrada por el viento y echada de una parte a otra.</a:t>
            </a:r>
            <a:r>
              <a:rPr lang="es-VE" sz="2400" b="1" dirty="0" smtClean="0"/>
              <a:t> </a:t>
            </a:r>
            <a:endParaRPr lang="es-VE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296940" y="517803"/>
            <a:ext cx="52993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rgbClr val="FFFF00"/>
                </a:solidFill>
              </a:rPr>
              <a:t>SANTIAGO.1:2-6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-243408"/>
            <a:ext cx="7772400" cy="1470025"/>
          </a:xfrm>
        </p:spPr>
        <p:txBody>
          <a:bodyPr/>
          <a:lstStyle/>
          <a:p>
            <a:r>
              <a:rPr lang="es-VE" dirty="0" smtClean="0">
                <a:solidFill>
                  <a:srgbClr val="FFFF00"/>
                </a:solidFill>
              </a:rPr>
              <a:t>LA PRUEBA</a:t>
            </a:r>
            <a:endParaRPr lang="es-VE" dirty="0">
              <a:solidFill>
                <a:srgbClr val="FFFF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2636912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dirty="0" smtClean="0">
                <a:latin typeface="Arial" pitchFamily="34" charset="0"/>
                <a:cs typeface="Arial" pitchFamily="34" charset="0"/>
              </a:rPr>
              <a:t>La prueba es un plan de Dios para perfeccionar a los creyentes para que sean actos de recibir las bendiciones</a:t>
            </a:r>
            <a:endParaRPr lang="es-V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BE40-2191-47F7-9BED-2870CCDC9B1F}" type="slidenum">
              <a:rPr lang="es-EC"/>
              <a:pPr/>
              <a:t>4</a:t>
            </a:fld>
            <a:endParaRPr lang="es-EC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532440" cy="1830611"/>
          </a:xfrm>
        </p:spPr>
        <p:txBody>
          <a:bodyPr/>
          <a:lstStyle/>
          <a:p>
            <a:r>
              <a:rPr lang="es-VE" sz="3600" dirty="0" smtClean="0">
                <a:solidFill>
                  <a:srgbClr val="FFFF00"/>
                </a:solidFill>
              </a:rPr>
              <a:t>CARACTERISTICAS DE LAS PRUEBAS . Santiago.1:2</a:t>
            </a:r>
            <a:endParaRPr lang="es-EC" dirty="0">
              <a:solidFill>
                <a:srgbClr val="FFFF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2856"/>
            <a:ext cx="9144000" cy="472514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VE" sz="2800" dirty="0" smtClean="0">
                <a:latin typeface="Arial" pitchFamily="34" charset="0"/>
                <a:cs typeface="Arial" pitchFamily="34" charset="0"/>
              </a:rPr>
              <a:t>Son inevitables y se espera con gozo:</a:t>
            </a:r>
          </a:p>
          <a:p>
            <a:pPr marL="457200" indent="-457200">
              <a:buFont typeface="+mj-lt"/>
              <a:buAutoNum type="arabicPeriod"/>
            </a:pPr>
            <a:r>
              <a:rPr lang="es-VE" sz="2800" dirty="0" smtClean="0">
                <a:latin typeface="Arial" pitchFamily="34" charset="0"/>
                <a:cs typeface="Arial" pitchFamily="34" charset="0"/>
              </a:rPr>
              <a:t>Santiago nos advierte acerca del tipo de pruebas que podemos esperar, él las describe como "diversas"; esa palabra, en su original significa que las pruebas pueden ser de todo tipo y tamaño.</a:t>
            </a:r>
          </a:p>
          <a:p>
            <a:pPr marL="457200" indent="-457200">
              <a:buFont typeface="+mj-lt"/>
              <a:buAutoNum type="arabicPeriod"/>
            </a:pPr>
            <a:r>
              <a:rPr lang="es-VE" sz="2800" dirty="0" smtClean="0">
                <a:latin typeface="Arial" pitchFamily="34" charset="0"/>
                <a:cs typeface="Arial" pitchFamily="34" charset="0"/>
              </a:rPr>
              <a:t>El apóstol dice acerca de las pruebas es que tienen propósito. versos 3-4 </a:t>
            </a:r>
          </a:p>
          <a:p>
            <a:pPr>
              <a:lnSpc>
                <a:spcPct val="90000"/>
              </a:lnSpc>
            </a:pPr>
            <a:endParaRPr lang="es-VE" sz="2400" b="1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C684-0FE2-475A-BE20-5EB3B6CFC5E3}" type="slidenum">
              <a:rPr lang="es-EC"/>
              <a:pPr/>
              <a:t>5</a:t>
            </a:fld>
            <a:endParaRPr lang="es-EC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748464" cy="1327125"/>
          </a:xfrm>
        </p:spPr>
        <p:txBody>
          <a:bodyPr/>
          <a:lstStyle/>
          <a:p>
            <a:r>
              <a:rPr lang="es-VE" sz="3600" dirty="0" smtClean="0">
                <a:solidFill>
                  <a:srgbClr val="FFFF00"/>
                </a:solidFill>
              </a:rPr>
              <a:t>¿</a:t>
            </a:r>
            <a:r>
              <a:rPr lang="es-VE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Cuál es el propósito de las pruebas?</a:t>
            </a:r>
            <a:br>
              <a:rPr lang="es-VE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endParaRPr lang="es-EC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916832"/>
            <a:ext cx="9144000" cy="494116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VE" sz="2800" dirty="0" smtClean="0">
                <a:latin typeface="Arial" pitchFamily="34" charset="0"/>
                <a:cs typeface="Arial" pitchFamily="34" charset="0"/>
              </a:rPr>
              <a:t>El principal propósito de Dios en toda prueba es el de generar "paciencia“.</a:t>
            </a:r>
          </a:p>
          <a:p>
            <a:pPr marL="514350" indent="-514350">
              <a:buFont typeface="+mj-lt"/>
              <a:buAutoNum type="arabicPeriod"/>
            </a:pPr>
            <a:r>
              <a:rPr lang="es-VE" sz="2800" dirty="0" smtClean="0">
                <a:latin typeface="Arial" pitchFamily="34" charset="0"/>
                <a:cs typeface="Arial" pitchFamily="34" charset="0"/>
              </a:rPr>
              <a:t> El soportar las pruebas es lo que nos lleva a la madurez, a ser "perfectos y cabales”</a:t>
            </a:r>
          </a:p>
          <a:p>
            <a:pPr marL="514350" indent="-514350">
              <a:buFont typeface="+mj-lt"/>
              <a:buAutoNum type="arabicPeriod"/>
            </a:pPr>
            <a:r>
              <a:rPr lang="es-VE" sz="2800" dirty="0" smtClean="0">
                <a:latin typeface="Arial" pitchFamily="34" charset="0"/>
                <a:cs typeface="Arial" pitchFamily="34" charset="0"/>
              </a:rPr>
              <a:t>Las pruebas verifican la calidad de nuestra fe.</a:t>
            </a:r>
          </a:p>
          <a:p>
            <a:pPr marL="514350" indent="-514350">
              <a:buFont typeface="+mj-lt"/>
              <a:buAutoNum type="arabicPeriod"/>
            </a:pPr>
            <a:endParaRPr lang="es-V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VE" sz="2800" dirty="0" smtClean="0"/>
              <a:t> la preparación de la vida de José “el dicho de Jehová le probó (refinó)” </a:t>
            </a:r>
            <a:r>
              <a:rPr lang="es-VE" sz="2800" b="1" dirty="0" smtClean="0"/>
              <a:t>Salmo.105:19.</a:t>
            </a:r>
            <a:endParaRPr lang="es-VE" sz="2800" dirty="0" smtClean="0"/>
          </a:p>
          <a:p>
            <a:r>
              <a:rPr lang="es-VE" sz="2800" dirty="0" smtClean="0"/>
              <a:t>Pedro nos exhorta:</a:t>
            </a:r>
            <a:r>
              <a:rPr lang="es-VE" sz="2800" b="1" dirty="0" smtClean="0"/>
              <a:t> I Ped</a:t>
            </a:r>
            <a:r>
              <a:rPr lang="es-VE" sz="2800" b="1" dirty="0"/>
              <a:t>.</a:t>
            </a:r>
            <a:r>
              <a:rPr lang="es-VE" sz="2800" b="1" dirty="0" smtClean="0"/>
              <a:t>4:12</a:t>
            </a:r>
            <a:endParaRPr lang="es-VE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C684-0FE2-475A-BE20-5EB3B6CFC5E3}" type="slidenum">
              <a:rPr lang="es-EC"/>
              <a:pPr/>
              <a:t>6</a:t>
            </a:fld>
            <a:endParaRPr lang="es-EC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8229600" cy="706437"/>
          </a:xfrm>
        </p:spPr>
        <p:txBody>
          <a:bodyPr/>
          <a:lstStyle/>
          <a:p>
            <a:r>
              <a:rPr lang="es-VE" sz="3600" dirty="0" smtClean="0">
                <a:solidFill>
                  <a:srgbClr val="FFFF00"/>
                </a:solidFill>
              </a:rPr>
              <a:t>MINISTERIO DE LAS PRUEBAS</a:t>
            </a:r>
            <a:br>
              <a:rPr lang="es-VE" sz="3600" dirty="0" smtClean="0">
                <a:solidFill>
                  <a:srgbClr val="FFFF00"/>
                </a:solidFill>
              </a:rPr>
            </a:br>
            <a:endParaRPr lang="es-EC" sz="3600" dirty="0">
              <a:solidFill>
                <a:srgbClr val="FFFF00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16832"/>
            <a:ext cx="8785225" cy="4607793"/>
          </a:xfrm>
        </p:spPr>
        <p:txBody>
          <a:bodyPr/>
          <a:lstStyle/>
          <a:p>
            <a:endParaRPr lang="es-VE" sz="2400" i="1" dirty="0" smtClean="0"/>
          </a:p>
          <a:p>
            <a:pPr>
              <a:buNone/>
            </a:pPr>
            <a:r>
              <a:rPr lang="es-VE" sz="2400" dirty="0"/>
              <a:t>I</a:t>
            </a:r>
            <a:r>
              <a:rPr lang="es-VE" sz="2400" dirty="0" smtClean="0"/>
              <a:t> Pedro.4:12-19</a:t>
            </a:r>
          </a:p>
          <a:p>
            <a:pPr>
              <a:buNone/>
            </a:pPr>
            <a:endParaRPr lang="es-VE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VE" sz="2400" dirty="0" smtClean="0">
                <a:latin typeface="Arial" pitchFamily="34" charset="0"/>
                <a:cs typeface="Arial" pitchFamily="34" charset="0"/>
              </a:rPr>
              <a:t>LAS PRUEBAS VIENEN PARA SABER EL TIPO DE VIDA QUE LLEVAMOS v. 12</a:t>
            </a:r>
          </a:p>
          <a:p>
            <a:pPr marL="457200" indent="-457200">
              <a:buFont typeface="+mj-lt"/>
              <a:buAutoNum type="arabicPeriod"/>
            </a:pPr>
            <a:r>
              <a:rPr lang="es-VE" sz="2400" dirty="0" smtClean="0">
                <a:latin typeface="Arial" pitchFamily="34" charset="0"/>
                <a:cs typeface="Arial" pitchFamily="34" charset="0"/>
              </a:rPr>
              <a:t>LAS PRUEBAS NOS HACEN SOCIOS CON CRISTO v. 13</a:t>
            </a:r>
          </a:p>
          <a:p>
            <a:pPr marL="457200" indent="-457200">
              <a:buFont typeface="+mj-lt"/>
              <a:buAutoNum type="arabicPeriod"/>
            </a:pPr>
            <a:r>
              <a:rPr lang="es-VE" sz="2400" dirty="0" smtClean="0">
                <a:latin typeface="Arial" pitchFamily="34" charset="0"/>
                <a:cs typeface="Arial" pitchFamily="34" charset="0"/>
              </a:rPr>
              <a:t>LAS PRUEBAS NOS REVELAN QUIEN ESTA DE NUESTRA PARTE v. 14</a:t>
            </a:r>
          </a:p>
          <a:p>
            <a:pPr marL="457200" indent="-457200">
              <a:buFont typeface="+mj-lt"/>
              <a:buAutoNum type="arabicPeriod"/>
            </a:pPr>
            <a:r>
              <a:rPr lang="es-VE" sz="2400" dirty="0" smtClean="0">
                <a:latin typeface="Arial" pitchFamily="34" charset="0"/>
                <a:cs typeface="Arial" pitchFamily="34" charset="0"/>
              </a:rPr>
              <a:t>LAS PRUEBAS MIDEN EL TAMANO DE NUESTRA FIDELIDAD v.16</a:t>
            </a:r>
            <a:endParaRPr lang="es-VE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C684-0FE2-475A-BE20-5EB3B6CFC5E3}" type="slidenum">
              <a:rPr lang="es-EC"/>
              <a:pPr/>
              <a:t>7</a:t>
            </a:fld>
            <a:endParaRPr lang="es-EC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706437"/>
          </a:xfrm>
        </p:spPr>
        <p:txBody>
          <a:bodyPr/>
          <a:lstStyle/>
          <a:p>
            <a:r>
              <a:rPr lang="es-VE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Cómo podemos elevarnos por encima de las pruebas</a:t>
            </a:r>
            <a:r>
              <a:rPr lang="es-ES_trad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C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8840"/>
            <a:ext cx="8785225" cy="4535785"/>
          </a:xfrm>
        </p:spPr>
        <p:txBody>
          <a:bodyPr/>
          <a:lstStyle/>
          <a:p>
            <a:endParaRPr lang="es-VE" sz="28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VE" sz="2800" dirty="0" smtClean="0">
                <a:latin typeface="Arial" pitchFamily="34" charset="0"/>
                <a:cs typeface="Arial" pitchFamily="34" charset="0"/>
              </a:rPr>
              <a:t>La actitud mental del Cristiano cuando se enfrenta a la prueba debe ser positiva.</a:t>
            </a:r>
          </a:p>
          <a:p>
            <a:pPr marL="457200" indent="-457200">
              <a:buFont typeface="+mj-lt"/>
              <a:buAutoNum type="arabicPeriod"/>
            </a:pPr>
            <a:r>
              <a:rPr lang="es-VE" sz="2800" dirty="0" smtClean="0">
                <a:latin typeface="Arial" pitchFamily="34" charset="0"/>
                <a:cs typeface="Arial" pitchFamily="34" charset="0"/>
              </a:rPr>
              <a:t> las pruebas son diseñadas especialmente por Dios para sacar a relucir lo mejor de nosotros</a:t>
            </a:r>
          </a:p>
          <a:p>
            <a:pPr marL="457200" indent="-457200">
              <a:buFont typeface="+mj-lt"/>
              <a:buAutoNum type="arabicPeriod"/>
            </a:pPr>
            <a:r>
              <a:rPr lang="es-VE" sz="2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457200" indent="-457200">
              <a:buFont typeface="+mj-lt"/>
              <a:buAutoNum type="arabicPeriod"/>
            </a:pPr>
            <a:r>
              <a:rPr lang="es-VE" sz="2800" dirty="0" smtClean="0">
                <a:latin typeface="Arial" pitchFamily="34" charset="0"/>
                <a:cs typeface="Arial" pitchFamily="34" charset="0"/>
              </a:rPr>
              <a:t>las pruebas tienen un propósito y que no estamos siendo simplemente víctimas de las circunstancias. </a:t>
            </a:r>
            <a:endParaRPr lang="es-VE" sz="24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C684-0FE2-475A-BE20-5EB3B6CFC5E3}" type="slidenum">
              <a:rPr lang="es-EC"/>
              <a:pPr/>
              <a:t>8</a:t>
            </a:fld>
            <a:endParaRPr lang="es-EC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706437"/>
          </a:xfrm>
        </p:spPr>
        <p:txBody>
          <a:bodyPr/>
          <a:lstStyle/>
          <a:p>
            <a:r>
              <a:rPr lang="es-VE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Cómo podemos elevarnos por encima de las pruebas</a:t>
            </a:r>
            <a:r>
              <a:rPr lang="es-ES_trad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C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16832"/>
            <a:ext cx="8785225" cy="4607793"/>
          </a:xfrm>
        </p:spPr>
        <p:txBody>
          <a:bodyPr/>
          <a:lstStyle/>
          <a:p>
            <a:endParaRPr lang="es-VE" sz="28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VE" sz="2800" dirty="0" smtClean="0">
                <a:latin typeface="Arial" pitchFamily="34" charset="0"/>
                <a:cs typeface="Arial" pitchFamily="34" charset="0"/>
              </a:rPr>
              <a:t>El fuego del horno no tiene el propósito de quebrarnos sino solidificarnos y fortalecer el carácter de Dios en nosotros.</a:t>
            </a:r>
          </a:p>
          <a:p>
            <a:pPr marL="457200" indent="-457200">
              <a:buFont typeface="+mj-lt"/>
              <a:buAutoNum type="arabicPeriod"/>
            </a:pPr>
            <a:r>
              <a:rPr lang="es-VE" sz="2800" dirty="0" smtClean="0">
                <a:latin typeface="Arial" pitchFamily="34" charset="0"/>
                <a:cs typeface="Arial" pitchFamily="34" charset="0"/>
              </a:rPr>
              <a:t>Tener la paciencia su obra completa". La palabra "tenga" en su original quiere decir que se "permita" a la paciencia completar su obra.</a:t>
            </a:r>
          </a:p>
          <a:p>
            <a:pPr>
              <a:lnSpc>
                <a:spcPct val="90000"/>
              </a:lnSpc>
            </a:pPr>
            <a:endParaRPr lang="es-VE" sz="24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C684-0FE2-475A-BE20-5EB3B6CFC5E3}" type="slidenum">
              <a:rPr lang="es-EC"/>
              <a:pPr/>
              <a:t>9</a:t>
            </a:fld>
            <a:endParaRPr lang="es-EC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132856"/>
            <a:ext cx="8785225" cy="4391769"/>
          </a:xfrm>
        </p:spPr>
        <p:txBody>
          <a:bodyPr/>
          <a:lstStyle/>
          <a:p>
            <a:pPr algn="ctr"/>
            <a:r>
              <a:rPr lang="es-VE" sz="4000" b="1" dirty="0" smtClean="0"/>
              <a:t>¿Por qué nos abruman los problemas? </a:t>
            </a:r>
            <a:endParaRPr lang="es-VE" sz="4000" dirty="0" smtClean="0"/>
          </a:p>
          <a:p>
            <a:pPr lvl="0" algn="ctr"/>
            <a:r>
              <a:rPr lang="es-VE" sz="4000" dirty="0" smtClean="0"/>
              <a:t>Falta de sabiduría</a:t>
            </a:r>
          </a:p>
          <a:p>
            <a:pPr lvl="0" algn="ctr"/>
            <a:r>
              <a:rPr lang="es-VE" sz="4000" dirty="0" smtClean="0"/>
              <a:t>Falta de Fe.</a:t>
            </a:r>
            <a:endParaRPr lang="es-VE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theme/theme1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800100" marR="0" indent="-8001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800100" marR="0" indent="-8001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lnDef>
  </a:objectDefaults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eflejos">
  <a:themeElements>
    <a:clrScheme name="1_Reflejos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Reflej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800100" marR="0" indent="-8001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800100" marR="0" indent="-8001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lnDef>
  </a:objectDefaults>
  <a:extraClrSchemeLst>
    <a:extraClrScheme>
      <a:clrScheme name="1_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13888</TotalTime>
  <Words>409</Words>
  <Application>Microsoft Office PowerPoint</Application>
  <PresentationFormat>Presentación en pantalla (4:3)</PresentationFormat>
  <Paragraphs>90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Diseño personalizado</vt:lpstr>
      <vt:lpstr>1_Reflejos</vt:lpstr>
      <vt:lpstr>LAS PRUEBAS Y SU PROPOSITO</vt:lpstr>
      <vt:lpstr>Presentación de PowerPoint</vt:lpstr>
      <vt:lpstr>LA PRUEBA</vt:lpstr>
      <vt:lpstr>CARACTERISTICAS DE LAS PRUEBAS . Santiago.1:2</vt:lpstr>
      <vt:lpstr>¿Cuál es el propósito de las pruebas? </vt:lpstr>
      <vt:lpstr>MINISTERIO DE LAS PRUEBAS </vt:lpstr>
      <vt:lpstr>Cómo podemos elevarnos por encima de las pruebas </vt:lpstr>
      <vt:lpstr>Cómo podemos elevarnos por encima de las pruebas </vt:lpstr>
      <vt:lpstr>Presentación de PowerPoint</vt:lpstr>
      <vt:lpstr>LA PROMESA a quienes manejan sus problemas </vt:lpstr>
      <vt:lpstr>Síntomas de la inmadurez </vt:lpstr>
      <vt:lpstr>los sentidos ejercitados.  </vt:lpstr>
      <vt:lpstr>los sentidos ejercitados.  </vt:lpstr>
      <vt:lpstr>los sentidos ejercitados.  </vt:lpstr>
      <vt:lpstr>los sentidos ejercitados.  </vt:lpstr>
      <vt:lpstr>los sentidos ejercitados.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Articulación entre Proyectos de Ingeniería y Evaluación de Impacto Ambiental en el contexto técnico de la normativa actual. El caso de las Declaraciones de Impacto Ambiental emitidas en España para Proyectos Tipo de Gran Impacto</dc:title>
  <dc:creator>123</dc:creator>
  <cp:lastModifiedBy>HP</cp:lastModifiedBy>
  <cp:revision>893</cp:revision>
  <dcterms:created xsi:type="dcterms:W3CDTF">2004-05-12T17:10:57Z</dcterms:created>
  <dcterms:modified xsi:type="dcterms:W3CDTF">2017-08-10T23:38:18Z</dcterms:modified>
</cp:coreProperties>
</file>