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D9BBC35-1910-41BA-B6D5-58D8CD83AD25}" type="datetimeFigureOut">
              <a:rPr lang="es-ES" smtClean="0"/>
              <a:t>30/05/2017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354791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D9BBC35-1910-41BA-B6D5-58D8CD83AD25}" type="datetimeFigureOut">
              <a:rPr lang="es-ES" smtClean="0"/>
              <a:t>30/05/2017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252708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D9BBC35-1910-41BA-B6D5-58D8CD83AD25}" type="datetimeFigureOut">
              <a:rPr lang="es-ES" smtClean="0"/>
              <a:t>30/05/2017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198372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D9BBC35-1910-41BA-B6D5-58D8CD83AD25}" type="datetimeFigureOut">
              <a:rPr lang="es-ES" smtClean="0"/>
              <a:t>30/05/2017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258914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D9BBC35-1910-41BA-B6D5-58D8CD83AD25}" type="datetimeFigureOut">
              <a:rPr lang="es-ES" smtClean="0"/>
              <a:t>30/05/2017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117896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D9BBC35-1910-41BA-B6D5-58D8CD83AD25}" type="datetimeFigureOut">
              <a:rPr lang="es-ES" smtClean="0"/>
              <a:t>30/05/2017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50774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D9BBC35-1910-41BA-B6D5-58D8CD83AD25}" type="datetimeFigureOut">
              <a:rPr lang="es-ES" smtClean="0"/>
              <a:t>30/05/2017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310679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D9BBC35-1910-41BA-B6D5-58D8CD83AD25}" type="datetimeFigureOut">
              <a:rPr lang="es-ES" smtClean="0"/>
              <a:t>30/05/2017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204900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D9BBC35-1910-41BA-B6D5-58D8CD83AD25}" type="datetimeFigureOut">
              <a:rPr lang="es-ES" smtClean="0"/>
              <a:t>30/05/2017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9786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9BBC35-1910-41BA-B6D5-58D8CD83AD25}" type="datetimeFigureOut">
              <a:rPr lang="es-ES" smtClean="0"/>
              <a:t>30/05/2017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129764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9BBC35-1910-41BA-B6D5-58D8CD83AD25}" type="datetimeFigureOut">
              <a:rPr lang="es-ES" smtClean="0"/>
              <a:t>30/05/2017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313855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BBC35-1910-41BA-B6D5-58D8CD83AD25}" type="datetimeFigureOut">
              <a:rPr lang="es-ES" smtClean="0"/>
              <a:t>30/05/2017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071DC-7A67-4030-8297-F1B06567EC52}" type="slidenum">
              <a:rPr lang="es-ES" smtClean="0"/>
              <a:t>‹Nº›</a:t>
            </a:fld>
            <a:endParaRPr lang="es-ES"/>
          </a:p>
        </p:txBody>
      </p:sp>
    </p:spTree>
    <p:extLst>
      <p:ext uri="{BB962C8B-B14F-4D97-AF65-F5344CB8AC3E}">
        <p14:creationId xmlns:p14="http://schemas.microsoft.com/office/powerpoint/2010/main" val="1423533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o Moreno\Desktop\fondos-escritorio-paisajes-naturales-3d-wallpaper-hd-imagenes-fotos-pantall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2555776" y="13905"/>
            <a:ext cx="6588224"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dirty="0" smtClean="0"/>
              <a:t>CRECIENDO COMO DIOS QUIERE.</a:t>
            </a:r>
            <a:endParaRPr lang="es-ES" b="1" dirty="0"/>
          </a:p>
        </p:txBody>
      </p:sp>
      <p:sp>
        <p:nvSpPr>
          <p:cNvPr id="5" name="4 Marcador de contenido"/>
          <p:cNvSpPr>
            <a:spLocks noGrp="1"/>
          </p:cNvSpPr>
          <p:nvPr>
            <p:ph idx="1"/>
          </p:nvPr>
        </p:nvSpPr>
        <p:spPr>
          <a:xfrm>
            <a:off x="2699792" y="1196752"/>
            <a:ext cx="6444208" cy="5661248"/>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r>
              <a:rPr lang="es-ES" b="1" dirty="0" smtClean="0"/>
              <a:t>INTRODUCCION:</a:t>
            </a:r>
          </a:p>
          <a:p>
            <a:r>
              <a:rPr lang="es-ES" b="1" dirty="0" smtClean="0"/>
              <a:t>Salmos.1:1-3.</a:t>
            </a:r>
          </a:p>
          <a:p>
            <a:r>
              <a:rPr lang="es-ES" b="1" dirty="0" smtClean="0"/>
              <a:t>¡Cuán bienaventurado es el hombre que no anda en el consejo de los impíos, ni se detiene en el camino de los pecadores, ni se sienta en la silla de los escarnecedores, </a:t>
            </a:r>
          </a:p>
          <a:p>
            <a:r>
              <a:rPr lang="es-ES" b="1" dirty="0" smtClean="0"/>
              <a:t>sino que en la ley del SEÑOR está su deleite, y en su ley medita de día y de noche!</a:t>
            </a:r>
          </a:p>
          <a:p>
            <a:r>
              <a:rPr lang="es-ES" b="1" dirty="0" smtClean="0"/>
              <a:t>Será como árbol firmemente plantado junto a corrientes de agua, que da su fruto a su tiempo, y su hoja no se marchita; en todo lo que hace, prospera. </a:t>
            </a:r>
            <a:endParaRPr lang="es-ES" b="1" dirty="0"/>
          </a:p>
        </p:txBody>
      </p:sp>
    </p:spTree>
    <p:extLst>
      <p:ext uri="{BB962C8B-B14F-4D97-AF65-F5344CB8AC3E}">
        <p14:creationId xmlns:p14="http://schemas.microsoft.com/office/powerpoint/2010/main" val="402448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circle(in)">
                                      <p:cBhvr>
                                        <p:cTn id="13" dur="20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circle(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circle(in)">
                                      <p:cBhvr>
                                        <p:cTn id="23" dur="2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circle(in)">
                                      <p:cBhvr>
                                        <p:cTn id="28" dur="2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circle(in)">
                                      <p:cBhvr>
                                        <p:cTn id="33" dur="20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circle(in)">
                                      <p:cBhvr>
                                        <p:cTn id="38"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059832" y="3175"/>
            <a:ext cx="6084168"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dirty="0" smtClean="0"/>
              <a:t>NO DEJANDO DE </a:t>
            </a:r>
            <a:r>
              <a:rPr lang="es-ES" b="1" dirty="0" smtClean="0"/>
              <a:t>CONGREGARNOS.</a:t>
            </a:r>
            <a:endParaRPr lang="es-ES" b="1" dirty="0"/>
          </a:p>
        </p:txBody>
      </p:sp>
      <p:sp>
        <p:nvSpPr>
          <p:cNvPr id="3" name="2 Marcador de contenido"/>
          <p:cNvSpPr>
            <a:spLocks noGrp="1"/>
          </p:cNvSpPr>
          <p:nvPr>
            <p:ph idx="1"/>
          </p:nvPr>
        </p:nvSpPr>
        <p:spPr>
          <a:xfrm>
            <a:off x="3275856" y="1412776"/>
            <a:ext cx="5868144" cy="5445224"/>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s-ES" b="1" dirty="0" smtClean="0"/>
              <a:t>Hebreos.10:23-25.</a:t>
            </a:r>
          </a:p>
          <a:p>
            <a:r>
              <a:rPr lang="es-ES" b="1" dirty="0" smtClean="0"/>
              <a:t>Mantengamos firme la profesión de nuestra esperanza sin vacilar, porque fiel es el que prometió; </a:t>
            </a:r>
          </a:p>
          <a:p>
            <a:r>
              <a:rPr lang="es-ES" b="1" dirty="0" smtClean="0"/>
              <a:t>y consideremos cómo estimularnos unos a otros al amor y a las buenas obras, </a:t>
            </a:r>
          </a:p>
          <a:p>
            <a:r>
              <a:rPr lang="es-ES" b="1" dirty="0" smtClean="0"/>
              <a:t>no dejando de congregarnos, como algunos tienen por costumbre, sino exhortándonos unos a otros , y mucho más al ver que el día se acerca. </a:t>
            </a:r>
          </a:p>
          <a:p>
            <a:endParaRPr lang="es-ES" dirty="0"/>
          </a:p>
        </p:txBody>
      </p:sp>
      <p:pic>
        <p:nvPicPr>
          <p:cNvPr id="9218" name="Picture 2" descr="C:\Users\Mario Moreno\Desktop\Señales\Imagen Animadas\jesus1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492896"/>
            <a:ext cx="3333750"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1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218"/>
                                        </p:tgtEl>
                                        <p:attrNameLst>
                                          <p:attrName>style.visibility</p:attrName>
                                        </p:attrNameLst>
                                      </p:cBhvr>
                                      <p:to>
                                        <p:strVal val="visible"/>
                                      </p:to>
                                    </p:set>
                                    <p:anim calcmode="lin" valueType="num">
                                      <p:cBhvr>
                                        <p:cTn id="38" dur="500" fill="hold"/>
                                        <p:tgtEl>
                                          <p:spTgt spid="9218"/>
                                        </p:tgtEl>
                                        <p:attrNameLst>
                                          <p:attrName>ppt_w</p:attrName>
                                        </p:attrNameLst>
                                      </p:cBhvr>
                                      <p:tavLst>
                                        <p:tav tm="0">
                                          <p:val>
                                            <p:fltVal val="0"/>
                                          </p:val>
                                        </p:tav>
                                        <p:tav tm="100000">
                                          <p:val>
                                            <p:strVal val="#ppt_w"/>
                                          </p:val>
                                        </p:tav>
                                      </p:tavLst>
                                    </p:anim>
                                    <p:anim calcmode="lin" valueType="num">
                                      <p:cBhvr>
                                        <p:cTn id="39" dur="500" fill="hold"/>
                                        <p:tgtEl>
                                          <p:spTgt spid="9218"/>
                                        </p:tgtEl>
                                        <p:attrNameLst>
                                          <p:attrName>ppt_h</p:attrName>
                                        </p:attrNameLst>
                                      </p:cBhvr>
                                      <p:tavLst>
                                        <p:tav tm="0">
                                          <p:val>
                                            <p:fltVal val="0"/>
                                          </p:val>
                                        </p:tav>
                                        <p:tav tm="100000">
                                          <p:val>
                                            <p:strVal val="#ppt_h"/>
                                          </p:val>
                                        </p:tav>
                                      </p:tavLst>
                                    </p:anim>
                                    <p:animEffect transition="in" filter="fade">
                                      <p:cBhvr>
                                        <p:cTn id="4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347863" y="0"/>
            <a:ext cx="5791763" cy="68580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s-ES" b="1" dirty="0" smtClean="0"/>
              <a:t>Dios esta dispuesto a darnos el alimento y los nutrientes necesarios para que nuestra vida espiritual produzca raíces profundas capaces de soportar cualquier adversidad.</a:t>
            </a:r>
          </a:p>
          <a:p>
            <a:r>
              <a:rPr lang="es-ES" b="1" dirty="0" smtClean="0"/>
              <a:t>Mateo.13:6.</a:t>
            </a:r>
          </a:p>
          <a:p>
            <a:r>
              <a:rPr lang="es-ES" b="1" dirty="0"/>
              <a:t>pero cuando salió el sol, se quemó; y porque no tenía raíz, se secó. </a:t>
            </a:r>
            <a:endParaRPr lang="es-ES" b="1" dirty="0" smtClean="0"/>
          </a:p>
          <a:p>
            <a:r>
              <a:rPr lang="es-ES" b="1" dirty="0" smtClean="0"/>
              <a:t>Pero hay que ser sabios y saber que para crecer hay que sacar todo aquello que impida el crecimiento. </a:t>
            </a:r>
          </a:p>
          <a:p>
            <a:r>
              <a:rPr lang="es-ES" b="1" dirty="0" smtClean="0"/>
              <a:t>Y entre mas nos reunamos mas nutrientes tendremos.</a:t>
            </a:r>
            <a:endParaRPr lang="es-ES" b="1" dirty="0"/>
          </a:p>
        </p:txBody>
      </p:sp>
      <p:pic>
        <p:nvPicPr>
          <p:cNvPr id="10242" name="Picture 2" descr="C:\Users\Mario Moreno\Desktop\Señales\Imagen Animadas\jesussermonhgclrbp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80" y="2708920"/>
            <a:ext cx="3333750" cy="414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9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242"/>
                                        </p:tgtEl>
                                        <p:attrNameLst>
                                          <p:attrName>style.visibility</p:attrName>
                                        </p:attrNameLst>
                                      </p:cBhvr>
                                      <p:to>
                                        <p:strVal val="visible"/>
                                      </p:to>
                                    </p:set>
                                    <p:anim calcmode="lin" valueType="num">
                                      <p:cBhvr>
                                        <p:cTn id="37" dur="500" fill="hold"/>
                                        <p:tgtEl>
                                          <p:spTgt spid="10242"/>
                                        </p:tgtEl>
                                        <p:attrNameLst>
                                          <p:attrName>ppt_w</p:attrName>
                                        </p:attrNameLst>
                                      </p:cBhvr>
                                      <p:tavLst>
                                        <p:tav tm="0">
                                          <p:val>
                                            <p:fltVal val="0"/>
                                          </p:val>
                                        </p:tav>
                                        <p:tav tm="100000">
                                          <p:val>
                                            <p:strVal val="#ppt_w"/>
                                          </p:val>
                                        </p:tav>
                                      </p:tavLst>
                                    </p:anim>
                                    <p:anim calcmode="lin" valueType="num">
                                      <p:cBhvr>
                                        <p:cTn id="38" dur="500" fill="hold"/>
                                        <p:tgtEl>
                                          <p:spTgt spid="10242"/>
                                        </p:tgtEl>
                                        <p:attrNameLst>
                                          <p:attrName>ppt_h</p:attrName>
                                        </p:attrNameLst>
                                      </p:cBhvr>
                                      <p:tavLst>
                                        <p:tav tm="0">
                                          <p:val>
                                            <p:fltVal val="0"/>
                                          </p:val>
                                        </p:tav>
                                        <p:tav tm="100000">
                                          <p:val>
                                            <p:strVal val="#ppt_h"/>
                                          </p:val>
                                        </p:tav>
                                      </p:tavLst>
                                    </p:anim>
                                    <p:animEffect transition="in" filter="fade">
                                      <p:cBhvr>
                                        <p:cTn id="3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915816" y="0"/>
            <a:ext cx="6239318" cy="6858000"/>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r>
              <a:rPr lang="es-ES" b="1" dirty="0" smtClean="0"/>
              <a:t>Un árbol plantado al lado de una fuente inagotable de agua no se marchita por el color o durante una sequia.</a:t>
            </a:r>
          </a:p>
          <a:p>
            <a:r>
              <a:rPr lang="es-ES" b="1" dirty="0" smtClean="0"/>
              <a:t>Si somos personas que tenemos raíces fuertes en Dios, nuestra fortaleza provendrá de una fuente inagotable, nuestro Padre Celestial, El Dios Todopoderoso.</a:t>
            </a:r>
          </a:p>
          <a:p>
            <a:r>
              <a:rPr lang="es-ES" b="1" dirty="0" smtClean="0"/>
              <a:t>Jeremias.17:7-8.</a:t>
            </a:r>
          </a:p>
          <a:p>
            <a:r>
              <a:rPr lang="es-ES" b="1" dirty="0" smtClean="0"/>
              <a:t>Bendito es el hombre que confía en el SEÑOR, cuya confianza es el SEÑOR. </a:t>
            </a:r>
          </a:p>
          <a:p>
            <a:r>
              <a:rPr lang="es-ES" b="1" dirty="0" smtClean="0"/>
              <a:t>Será como árbol plantado junto al agua, que extiende sus raíces junto a la corriente; no temerá cuando venga el calor, y sus hojas estarán verdes; en año de sequía no se angustiará ni cesará de dar fruto. </a:t>
            </a:r>
            <a:endParaRPr lang="es-ES" b="1" dirty="0"/>
          </a:p>
        </p:txBody>
      </p:sp>
      <p:pic>
        <p:nvPicPr>
          <p:cNvPr id="11266" name="Picture 2" descr="C:\Users\Mario Moreno\Desktop\Señales\Imagen Animadas\arbol-bebiendo-agua-7283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420887"/>
            <a:ext cx="2915815" cy="216105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ario Moreno\Desktop\Señales\Imagen Animadas\36ee4e85c09f7899c89d422ce89bd73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581128"/>
            <a:ext cx="2915816"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2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1266"/>
                                        </p:tgtEl>
                                        <p:attrNameLst>
                                          <p:attrName>style.visibility</p:attrName>
                                        </p:attrNameLst>
                                      </p:cBhvr>
                                      <p:to>
                                        <p:strVal val="visible"/>
                                      </p:to>
                                    </p:set>
                                    <p:anim calcmode="lin" valueType="num">
                                      <p:cBhvr>
                                        <p:cTn id="37" dur="500" fill="hold"/>
                                        <p:tgtEl>
                                          <p:spTgt spid="11266"/>
                                        </p:tgtEl>
                                        <p:attrNameLst>
                                          <p:attrName>ppt_w</p:attrName>
                                        </p:attrNameLst>
                                      </p:cBhvr>
                                      <p:tavLst>
                                        <p:tav tm="0">
                                          <p:val>
                                            <p:fltVal val="0"/>
                                          </p:val>
                                        </p:tav>
                                        <p:tav tm="100000">
                                          <p:val>
                                            <p:strVal val="#ppt_w"/>
                                          </p:val>
                                        </p:tav>
                                      </p:tavLst>
                                    </p:anim>
                                    <p:anim calcmode="lin" valueType="num">
                                      <p:cBhvr>
                                        <p:cTn id="38" dur="500" fill="hold"/>
                                        <p:tgtEl>
                                          <p:spTgt spid="11266"/>
                                        </p:tgtEl>
                                        <p:attrNameLst>
                                          <p:attrName>ppt_h</p:attrName>
                                        </p:attrNameLst>
                                      </p:cBhvr>
                                      <p:tavLst>
                                        <p:tav tm="0">
                                          <p:val>
                                            <p:fltVal val="0"/>
                                          </p:val>
                                        </p:tav>
                                        <p:tav tm="100000">
                                          <p:val>
                                            <p:strVal val="#ppt_h"/>
                                          </p:val>
                                        </p:tav>
                                      </p:tavLst>
                                    </p:anim>
                                    <p:animEffect transition="in" filter="fade">
                                      <p:cBhvr>
                                        <p:cTn id="39" dur="500"/>
                                        <p:tgtEl>
                                          <p:spTgt spid="1126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1267"/>
                                        </p:tgtEl>
                                        <p:attrNameLst>
                                          <p:attrName>style.visibility</p:attrName>
                                        </p:attrNameLst>
                                      </p:cBhvr>
                                      <p:to>
                                        <p:strVal val="visible"/>
                                      </p:to>
                                    </p:set>
                                    <p:animEffect transition="in" filter="wipe(down)">
                                      <p:cBhvr>
                                        <p:cTn id="44" dur="580">
                                          <p:stCondLst>
                                            <p:cond delay="0"/>
                                          </p:stCondLst>
                                        </p:cTn>
                                        <p:tgtEl>
                                          <p:spTgt spid="11267"/>
                                        </p:tgtEl>
                                      </p:cBhvr>
                                    </p:animEffect>
                                    <p:anim calcmode="lin" valueType="num">
                                      <p:cBhvr>
                                        <p:cTn id="45" dur="1822" tmFilter="0,0; 0.14,0.36; 0.43,0.73; 0.71,0.91; 1.0,1.0">
                                          <p:stCondLst>
                                            <p:cond delay="0"/>
                                          </p:stCondLst>
                                        </p:cTn>
                                        <p:tgtEl>
                                          <p:spTgt spid="1126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126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126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126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1267"/>
                                        </p:tgtEl>
                                        <p:attrNameLst>
                                          <p:attrName>ppt_y</p:attrName>
                                        </p:attrNameLst>
                                      </p:cBhvr>
                                      <p:tavLst>
                                        <p:tav tm="0" fmla="#ppt_y-sin(pi*$)/81">
                                          <p:val>
                                            <p:fltVal val="0"/>
                                          </p:val>
                                        </p:tav>
                                        <p:tav tm="100000">
                                          <p:val>
                                            <p:fltVal val="1"/>
                                          </p:val>
                                        </p:tav>
                                      </p:tavLst>
                                    </p:anim>
                                    <p:animScale>
                                      <p:cBhvr>
                                        <p:cTn id="50" dur="26">
                                          <p:stCondLst>
                                            <p:cond delay="650"/>
                                          </p:stCondLst>
                                        </p:cTn>
                                        <p:tgtEl>
                                          <p:spTgt spid="11267"/>
                                        </p:tgtEl>
                                      </p:cBhvr>
                                      <p:to x="100000" y="60000"/>
                                    </p:animScale>
                                    <p:animScale>
                                      <p:cBhvr>
                                        <p:cTn id="51" dur="166" decel="50000">
                                          <p:stCondLst>
                                            <p:cond delay="676"/>
                                          </p:stCondLst>
                                        </p:cTn>
                                        <p:tgtEl>
                                          <p:spTgt spid="11267"/>
                                        </p:tgtEl>
                                      </p:cBhvr>
                                      <p:to x="100000" y="100000"/>
                                    </p:animScale>
                                    <p:animScale>
                                      <p:cBhvr>
                                        <p:cTn id="52" dur="26">
                                          <p:stCondLst>
                                            <p:cond delay="1312"/>
                                          </p:stCondLst>
                                        </p:cTn>
                                        <p:tgtEl>
                                          <p:spTgt spid="11267"/>
                                        </p:tgtEl>
                                      </p:cBhvr>
                                      <p:to x="100000" y="80000"/>
                                    </p:animScale>
                                    <p:animScale>
                                      <p:cBhvr>
                                        <p:cTn id="53" dur="166" decel="50000">
                                          <p:stCondLst>
                                            <p:cond delay="1338"/>
                                          </p:stCondLst>
                                        </p:cTn>
                                        <p:tgtEl>
                                          <p:spTgt spid="11267"/>
                                        </p:tgtEl>
                                      </p:cBhvr>
                                      <p:to x="100000" y="100000"/>
                                    </p:animScale>
                                    <p:animScale>
                                      <p:cBhvr>
                                        <p:cTn id="54" dur="26">
                                          <p:stCondLst>
                                            <p:cond delay="1642"/>
                                          </p:stCondLst>
                                        </p:cTn>
                                        <p:tgtEl>
                                          <p:spTgt spid="11267"/>
                                        </p:tgtEl>
                                      </p:cBhvr>
                                      <p:to x="100000" y="90000"/>
                                    </p:animScale>
                                    <p:animScale>
                                      <p:cBhvr>
                                        <p:cTn id="55" dur="166" decel="50000">
                                          <p:stCondLst>
                                            <p:cond delay="1668"/>
                                          </p:stCondLst>
                                        </p:cTn>
                                        <p:tgtEl>
                                          <p:spTgt spid="11267"/>
                                        </p:tgtEl>
                                      </p:cBhvr>
                                      <p:to x="100000" y="100000"/>
                                    </p:animScale>
                                    <p:animScale>
                                      <p:cBhvr>
                                        <p:cTn id="56" dur="26">
                                          <p:stCondLst>
                                            <p:cond delay="1808"/>
                                          </p:stCondLst>
                                        </p:cTn>
                                        <p:tgtEl>
                                          <p:spTgt spid="11267"/>
                                        </p:tgtEl>
                                      </p:cBhvr>
                                      <p:to x="100000" y="95000"/>
                                    </p:animScale>
                                    <p:animScale>
                                      <p:cBhvr>
                                        <p:cTn id="57" dur="166" decel="50000">
                                          <p:stCondLst>
                                            <p:cond delay="1834"/>
                                          </p:stCondLst>
                                        </p:cTn>
                                        <p:tgtEl>
                                          <p:spTgt spid="112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987824" y="18278"/>
            <a:ext cx="6156176" cy="6839722"/>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s-ES" b="1" dirty="0" smtClean="0"/>
              <a:t>Colosenses.3:16</a:t>
            </a:r>
            <a:r>
              <a:rPr lang="es-ES" b="1" dirty="0" smtClean="0"/>
              <a:t>.</a:t>
            </a:r>
          </a:p>
          <a:p>
            <a:r>
              <a:rPr lang="es-ES" b="1" dirty="0" smtClean="0"/>
              <a:t>Que la palabra de Cristo habite en abundancia en vosotros, con toda sabiduría enseñándoos y amonestándoos unos a otros con salmos, himnos y canciones espirituales, cantando a Dios con acción de gracias en vuestros corazones. </a:t>
            </a:r>
          </a:p>
          <a:p>
            <a:r>
              <a:rPr lang="es-ES" b="1" dirty="0" smtClean="0"/>
              <a:t>Debemos estar arraigados en Cristo.</a:t>
            </a:r>
          </a:p>
          <a:p>
            <a:r>
              <a:rPr lang="es-ES" b="1" dirty="0" smtClean="0"/>
              <a:t>Colosenses.2:7.</a:t>
            </a:r>
          </a:p>
          <a:p>
            <a:r>
              <a:rPr lang="es-ES" b="1" dirty="0"/>
              <a:t> firmemente </a:t>
            </a:r>
            <a:r>
              <a:rPr lang="es-ES" b="1" u="sng" dirty="0">
                <a:solidFill>
                  <a:srgbClr val="FF0000"/>
                </a:solidFill>
              </a:rPr>
              <a:t>arraigados y edificados</a:t>
            </a:r>
            <a:r>
              <a:rPr lang="es-ES" b="1" dirty="0"/>
              <a:t> en El y confirmados en vuestra fe, tal como fuisteis instruidos, rebosando de gratitud. </a:t>
            </a:r>
            <a:endParaRPr lang="es-ES" b="1" dirty="0" smtClean="0"/>
          </a:p>
        </p:txBody>
      </p:sp>
      <p:pic>
        <p:nvPicPr>
          <p:cNvPr id="1027" name="Picture 3" descr="C:\Users\Mario Moreno\Desktop\Señales\Imagen Animadas\giph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7" y="3140968"/>
            <a:ext cx="2979665" cy="3717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o Moreno\Desktop\Señales\Imagen Animadas\Arbol Gif 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638" y="22222"/>
            <a:ext cx="295318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61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p:cTn id="37" dur="500" fill="hold"/>
                                        <p:tgtEl>
                                          <p:spTgt spid="1028"/>
                                        </p:tgtEl>
                                        <p:attrNameLst>
                                          <p:attrName>ppt_w</p:attrName>
                                        </p:attrNameLst>
                                      </p:cBhvr>
                                      <p:tavLst>
                                        <p:tav tm="0">
                                          <p:val>
                                            <p:fltVal val="0"/>
                                          </p:val>
                                        </p:tav>
                                        <p:tav tm="100000">
                                          <p:val>
                                            <p:strVal val="#ppt_w"/>
                                          </p:val>
                                        </p:tav>
                                      </p:tavLst>
                                    </p:anim>
                                    <p:anim calcmode="lin" valueType="num">
                                      <p:cBhvr>
                                        <p:cTn id="38" dur="500" fill="hold"/>
                                        <p:tgtEl>
                                          <p:spTgt spid="1028"/>
                                        </p:tgtEl>
                                        <p:attrNameLst>
                                          <p:attrName>ppt_h</p:attrName>
                                        </p:attrNameLst>
                                      </p:cBhvr>
                                      <p:tavLst>
                                        <p:tav tm="0">
                                          <p:val>
                                            <p:fltVal val="0"/>
                                          </p:val>
                                        </p:tav>
                                        <p:tav tm="100000">
                                          <p:val>
                                            <p:strVal val="#ppt_h"/>
                                          </p:val>
                                        </p:tav>
                                      </p:tavLst>
                                    </p:anim>
                                    <p:animEffect transition="in" filter="fade">
                                      <p:cBhvr>
                                        <p:cTn id="39" dur="500"/>
                                        <p:tgtEl>
                                          <p:spTgt spid="1028"/>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fade">
                                      <p:cBhvr>
                                        <p:cTn id="44" dur="2000"/>
                                        <p:tgtEl>
                                          <p:spTgt spid="1027"/>
                                        </p:tgtEl>
                                      </p:cBhvr>
                                    </p:animEffect>
                                    <p:anim calcmode="lin" valueType="num">
                                      <p:cBhvr>
                                        <p:cTn id="45" dur="2000" fill="hold"/>
                                        <p:tgtEl>
                                          <p:spTgt spid="1027"/>
                                        </p:tgtEl>
                                        <p:attrNameLst>
                                          <p:attrName>ppt_w</p:attrName>
                                        </p:attrNameLst>
                                      </p:cBhvr>
                                      <p:tavLst>
                                        <p:tav tm="0" fmla="#ppt_w*sin(2.5*pi*$)">
                                          <p:val>
                                            <p:fltVal val="0"/>
                                          </p:val>
                                        </p:tav>
                                        <p:tav tm="100000">
                                          <p:val>
                                            <p:fltVal val="1"/>
                                          </p:val>
                                        </p:tav>
                                      </p:tavLst>
                                    </p:anim>
                                    <p:anim calcmode="lin" valueType="num">
                                      <p:cBhvr>
                                        <p:cTn id="46"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491881" y="0"/>
            <a:ext cx="5617456" cy="68580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s-ES" b="1" dirty="0"/>
              <a:t>Estas palabras son de especial significado pues ellas nos dicen por ejemplo que; El concepto de arraigar, o el "echar raíz", conlleva la idea de establecerse en una forma firme, en este caso, sobre Cristo. </a:t>
            </a:r>
            <a:endParaRPr lang="es-ES" b="1" dirty="0" smtClean="0"/>
          </a:p>
          <a:p>
            <a:r>
              <a:rPr lang="es-ES" b="1" dirty="0" smtClean="0"/>
              <a:t>Y </a:t>
            </a:r>
            <a:r>
              <a:rPr lang="es-ES" b="1" dirty="0"/>
              <a:t>también aporta a la idea de vitalidad o nutrición, la cual fluye a través de las raíces</a:t>
            </a:r>
            <a:r>
              <a:rPr lang="es-ES" b="1" dirty="0" smtClean="0"/>
              <a:t>.</a:t>
            </a:r>
          </a:p>
          <a:p>
            <a:r>
              <a:rPr lang="es-ES" b="1" dirty="0" smtClean="0"/>
              <a:t>Efesios.3:17.</a:t>
            </a:r>
          </a:p>
          <a:p>
            <a:r>
              <a:rPr lang="es-ES" b="1" dirty="0" smtClean="0"/>
              <a:t>de </a:t>
            </a:r>
            <a:r>
              <a:rPr lang="es-ES" b="1" dirty="0"/>
              <a:t>manera que Cristo more por la fe en vuestros corazones; y que arraigados y cimentados en amor, </a:t>
            </a:r>
          </a:p>
        </p:txBody>
      </p:sp>
      <p:pic>
        <p:nvPicPr>
          <p:cNvPr id="2050" name="Picture 2" descr="C:\Users\Mario Moreno\Desktop\Señales\Imagen Animadas\Arbol Gif 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26" y="3789040"/>
            <a:ext cx="3563888"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 calcmode="lin" valueType="num">
                                      <p:cBhvr>
                                        <p:cTn id="32" dur="1000" fill="hold"/>
                                        <p:tgtEl>
                                          <p:spTgt spid="2050"/>
                                        </p:tgtEl>
                                        <p:attrNameLst>
                                          <p:attrName>ppt_w</p:attrName>
                                        </p:attrNameLst>
                                      </p:cBhvr>
                                      <p:tavLst>
                                        <p:tav tm="0">
                                          <p:val>
                                            <p:fltVal val="0"/>
                                          </p:val>
                                        </p:tav>
                                        <p:tav tm="100000">
                                          <p:val>
                                            <p:strVal val="#ppt_w"/>
                                          </p:val>
                                        </p:tav>
                                      </p:tavLst>
                                    </p:anim>
                                    <p:anim calcmode="lin" valueType="num">
                                      <p:cBhvr>
                                        <p:cTn id="33" dur="1000" fill="hold"/>
                                        <p:tgtEl>
                                          <p:spTgt spid="2050"/>
                                        </p:tgtEl>
                                        <p:attrNameLst>
                                          <p:attrName>ppt_h</p:attrName>
                                        </p:attrNameLst>
                                      </p:cBhvr>
                                      <p:tavLst>
                                        <p:tav tm="0">
                                          <p:val>
                                            <p:fltVal val="0"/>
                                          </p:val>
                                        </p:tav>
                                        <p:tav tm="100000">
                                          <p:val>
                                            <p:strVal val="#ppt_h"/>
                                          </p:val>
                                        </p:tav>
                                      </p:tavLst>
                                    </p:anim>
                                    <p:anim calcmode="lin" valueType="num">
                                      <p:cBhvr>
                                        <p:cTn id="34" dur="1000" fill="hold"/>
                                        <p:tgtEl>
                                          <p:spTgt spid="2050"/>
                                        </p:tgtEl>
                                        <p:attrNameLst>
                                          <p:attrName>style.rotation</p:attrName>
                                        </p:attrNameLst>
                                      </p:cBhvr>
                                      <p:tavLst>
                                        <p:tav tm="0">
                                          <p:val>
                                            <p:fltVal val="90"/>
                                          </p:val>
                                        </p:tav>
                                        <p:tav tm="100000">
                                          <p:val>
                                            <p:fltVal val="0"/>
                                          </p:val>
                                        </p:tav>
                                      </p:tavLst>
                                    </p:anim>
                                    <p:animEffect transition="in" filter="fade">
                                      <p:cBhvr>
                                        <p:cTn id="3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203848" y="0"/>
            <a:ext cx="5940152" cy="6858000"/>
          </a:xfrm>
        </p:spPr>
        <p:style>
          <a:lnRef idx="1">
            <a:schemeClr val="accent4"/>
          </a:lnRef>
          <a:fillRef idx="2">
            <a:schemeClr val="accent4"/>
          </a:fillRef>
          <a:effectRef idx="1">
            <a:schemeClr val="accent4"/>
          </a:effectRef>
          <a:fontRef idx="minor">
            <a:schemeClr val="dk1"/>
          </a:fontRef>
        </p:style>
        <p:txBody>
          <a:bodyPr>
            <a:normAutofit/>
          </a:bodyPr>
          <a:lstStyle/>
          <a:p>
            <a:r>
              <a:rPr lang="es-ES" b="1" dirty="0" smtClean="0"/>
              <a:t>Si la </a:t>
            </a:r>
            <a:r>
              <a:rPr lang="es-ES" b="1" dirty="0"/>
              <a:t>palabra de Cristo esta profundamente es nuestra vida </a:t>
            </a:r>
            <a:r>
              <a:rPr lang="es-ES" b="1" dirty="0" smtClean="0"/>
              <a:t>ningún </a:t>
            </a:r>
            <a:r>
              <a:rPr lang="es-ES" b="1" dirty="0"/>
              <a:t>viento, </a:t>
            </a:r>
            <a:r>
              <a:rPr lang="es-ES" b="1" dirty="0" smtClean="0"/>
              <a:t>huracán </a:t>
            </a:r>
            <a:r>
              <a:rPr lang="es-ES" b="1" dirty="0"/>
              <a:t>nos votara</a:t>
            </a:r>
            <a:r>
              <a:rPr lang="es-ES" b="1" dirty="0" smtClean="0"/>
              <a:t>.</a:t>
            </a:r>
          </a:p>
          <a:p>
            <a:r>
              <a:rPr lang="es-ES" b="1" dirty="0" smtClean="0"/>
              <a:t>Pero sino, seremos fácil presa del viento.</a:t>
            </a:r>
          </a:p>
          <a:p>
            <a:r>
              <a:rPr lang="es-ES" b="1" dirty="0" smtClean="0"/>
              <a:t>Efesios.4:14.</a:t>
            </a:r>
          </a:p>
          <a:p>
            <a:r>
              <a:rPr lang="es-ES" b="1" dirty="0"/>
              <a:t>para que ya no seamos niños, sacudidos por las olas y llevados de aquí para allá por todo viento de doctrina, por la astucia de los hombres, por las artimañas engañosas del error; </a:t>
            </a:r>
          </a:p>
        </p:txBody>
      </p:sp>
      <p:pic>
        <p:nvPicPr>
          <p:cNvPr id="3074" name="Picture 2" descr="C:\Users\Mario Moreno\Desktop\tiempo-y-clima-imagen-animada-001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68080"/>
            <a:ext cx="3245591" cy="367240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o Moreno\Desktop\Señales\Imagen Animadas\gifs-animados-viento-661466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90" y="0"/>
            <a:ext cx="2914126"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6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 calcmode="lin" valueType="num">
                                      <p:cBhvr>
                                        <p:cTn id="32" dur="500" fill="hold"/>
                                        <p:tgtEl>
                                          <p:spTgt spid="3075"/>
                                        </p:tgtEl>
                                        <p:attrNameLst>
                                          <p:attrName>ppt_w</p:attrName>
                                        </p:attrNameLst>
                                      </p:cBhvr>
                                      <p:tavLst>
                                        <p:tav tm="0">
                                          <p:val>
                                            <p:fltVal val="0"/>
                                          </p:val>
                                        </p:tav>
                                        <p:tav tm="100000">
                                          <p:val>
                                            <p:strVal val="#ppt_w"/>
                                          </p:val>
                                        </p:tav>
                                      </p:tavLst>
                                    </p:anim>
                                    <p:anim calcmode="lin" valueType="num">
                                      <p:cBhvr>
                                        <p:cTn id="33" dur="500" fill="hold"/>
                                        <p:tgtEl>
                                          <p:spTgt spid="3075"/>
                                        </p:tgtEl>
                                        <p:attrNameLst>
                                          <p:attrName>ppt_h</p:attrName>
                                        </p:attrNameLst>
                                      </p:cBhvr>
                                      <p:tavLst>
                                        <p:tav tm="0">
                                          <p:val>
                                            <p:fltVal val="0"/>
                                          </p:val>
                                        </p:tav>
                                        <p:tav tm="100000">
                                          <p:val>
                                            <p:strVal val="#ppt_h"/>
                                          </p:val>
                                        </p:tav>
                                      </p:tavLst>
                                    </p:anim>
                                    <p:animEffect transition="in" filter="fade">
                                      <p:cBhvr>
                                        <p:cTn id="34" dur="500"/>
                                        <p:tgtEl>
                                          <p:spTgt spid="307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animEffect transition="in" filter="wipe(down)">
                                      <p:cBhvr>
                                        <p:cTn id="39" dur="580">
                                          <p:stCondLst>
                                            <p:cond delay="0"/>
                                          </p:stCondLst>
                                        </p:cTn>
                                        <p:tgtEl>
                                          <p:spTgt spid="3074"/>
                                        </p:tgtEl>
                                      </p:cBhvr>
                                    </p:animEffect>
                                    <p:anim calcmode="lin" valueType="num">
                                      <p:cBhvr>
                                        <p:cTn id="40"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45" dur="26">
                                          <p:stCondLst>
                                            <p:cond delay="650"/>
                                          </p:stCondLst>
                                        </p:cTn>
                                        <p:tgtEl>
                                          <p:spTgt spid="3074"/>
                                        </p:tgtEl>
                                      </p:cBhvr>
                                      <p:to x="100000" y="60000"/>
                                    </p:animScale>
                                    <p:animScale>
                                      <p:cBhvr>
                                        <p:cTn id="46" dur="166" decel="50000">
                                          <p:stCondLst>
                                            <p:cond delay="676"/>
                                          </p:stCondLst>
                                        </p:cTn>
                                        <p:tgtEl>
                                          <p:spTgt spid="3074"/>
                                        </p:tgtEl>
                                      </p:cBhvr>
                                      <p:to x="100000" y="100000"/>
                                    </p:animScale>
                                    <p:animScale>
                                      <p:cBhvr>
                                        <p:cTn id="47" dur="26">
                                          <p:stCondLst>
                                            <p:cond delay="1312"/>
                                          </p:stCondLst>
                                        </p:cTn>
                                        <p:tgtEl>
                                          <p:spTgt spid="3074"/>
                                        </p:tgtEl>
                                      </p:cBhvr>
                                      <p:to x="100000" y="80000"/>
                                    </p:animScale>
                                    <p:animScale>
                                      <p:cBhvr>
                                        <p:cTn id="48" dur="166" decel="50000">
                                          <p:stCondLst>
                                            <p:cond delay="1338"/>
                                          </p:stCondLst>
                                        </p:cTn>
                                        <p:tgtEl>
                                          <p:spTgt spid="3074"/>
                                        </p:tgtEl>
                                      </p:cBhvr>
                                      <p:to x="100000" y="100000"/>
                                    </p:animScale>
                                    <p:animScale>
                                      <p:cBhvr>
                                        <p:cTn id="49" dur="26">
                                          <p:stCondLst>
                                            <p:cond delay="1642"/>
                                          </p:stCondLst>
                                        </p:cTn>
                                        <p:tgtEl>
                                          <p:spTgt spid="3074"/>
                                        </p:tgtEl>
                                      </p:cBhvr>
                                      <p:to x="100000" y="90000"/>
                                    </p:animScale>
                                    <p:animScale>
                                      <p:cBhvr>
                                        <p:cTn id="50" dur="166" decel="50000">
                                          <p:stCondLst>
                                            <p:cond delay="1668"/>
                                          </p:stCondLst>
                                        </p:cTn>
                                        <p:tgtEl>
                                          <p:spTgt spid="3074"/>
                                        </p:tgtEl>
                                      </p:cBhvr>
                                      <p:to x="100000" y="100000"/>
                                    </p:animScale>
                                    <p:animScale>
                                      <p:cBhvr>
                                        <p:cTn id="51" dur="26">
                                          <p:stCondLst>
                                            <p:cond delay="1808"/>
                                          </p:stCondLst>
                                        </p:cTn>
                                        <p:tgtEl>
                                          <p:spTgt spid="3074"/>
                                        </p:tgtEl>
                                      </p:cBhvr>
                                      <p:to x="100000" y="95000"/>
                                    </p:animScale>
                                    <p:animScale>
                                      <p:cBhvr>
                                        <p:cTn id="52"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771799" y="3175"/>
            <a:ext cx="6352615"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es-ES" b="1" dirty="0" smtClean="0"/>
              <a:t>CONCLUSION.</a:t>
            </a:r>
            <a:endParaRPr lang="es-ES" b="1" dirty="0"/>
          </a:p>
        </p:txBody>
      </p:sp>
      <p:sp>
        <p:nvSpPr>
          <p:cNvPr id="3" name="2 Marcador de contenido"/>
          <p:cNvSpPr>
            <a:spLocks noGrp="1"/>
          </p:cNvSpPr>
          <p:nvPr>
            <p:ph idx="1"/>
          </p:nvPr>
        </p:nvSpPr>
        <p:spPr>
          <a:xfrm>
            <a:off x="2699792" y="1124744"/>
            <a:ext cx="6444208" cy="5733256"/>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r>
              <a:rPr lang="es-ES" b="1" dirty="0" smtClean="0"/>
              <a:t>El deseo de Dios es que todos podamos crecer como El quiere.</a:t>
            </a:r>
          </a:p>
          <a:p>
            <a:r>
              <a:rPr lang="es-ES" b="1" dirty="0" smtClean="0"/>
              <a:t>La palabra de Cristo debe morar</a:t>
            </a:r>
            <a:r>
              <a:rPr lang="es-ES" b="1" smtClean="0"/>
              <a:t>, </a:t>
            </a:r>
            <a:r>
              <a:rPr lang="es-ES" b="1" smtClean="0"/>
              <a:t>arraigada </a:t>
            </a:r>
            <a:r>
              <a:rPr lang="es-ES" b="1" smtClean="0"/>
              <a:t>en </a:t>
            </a:r>
            <a:r>
              <a:rPr lang="es-ES" b="1" smtClean="0"/>
              <a:t>nuestros </a:t>
            </a:r>
            <a:r>
              <a:rPr lang="es-ES" b="1" dirty="0" smtClean="0"/>
              <a:t>corazones.</a:t>
            </a:r>
          </a:p>
          <a:p>
            <a:r>
              <a:rPr lang="es-ES" b="1" dirty="0" smtClean="0"/>
              <a:t>Debe echar raíces para que pueda nutrirse y estar firma contra los vientos, los problemas que se nos presentan en nuestra vida como cristianos.</a:t>
            </a:r>
          </a:p>
          <a:p>
            <a:r>
              <a:rPr lang="es-ES" b="1" dirty="0" smtClean="0"/>
              <a:t>Deseemos siempre la palabra de Dios. </a:t>
            </a:r>
          </a:p>
          <a:p>
            <a:r>
              <a:rPr lang="es-ES" b="1" dirty="0" smtClean="0"/>
              <a:t>I Pedro.2:2.</a:t>
            </a:r>
          </a:p>
          <a:p>
            <a:r>
              <a:rPr lang="es-ES" b="1" dirty="0"/>
              <a:t>desead como niños recién nacidos, la leche pura de la palabra, para que por ella crezcáis para salvación, </a:t>
            </a:r>
          </a:p>
        </p:txBody>
      </p:sp>
    </p:spTree>
    <p:extLst>
      <p:ext uri="{BB962C8B-B14F-4D97-AF65-F5344CB8AC3E}">
        <p14:creationId xmlns:p14="http://schemas.microsoft.com/office/powerpoint/2010/main" val="370309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circle(in)">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circle(in)">
                                      <p:cBhvr>
                                        <p:cTn id="4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o Moreno\Desktop\Señales\Gracias\DIOS NOS BENDIGA\DIOS20TE20BENDIGA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869160"/>
            <a:ext cx="9144000" cy="19711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o Moreno\Desktop\Señales\Gracias\Gracias Animadas\rgqJdk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468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03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628843" y="17080"/>
            <a:ext cx="6484438"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dirty="0" smtClean="0"/>
              <a:t>¿CUAL ES LA PARTE MAS IMPORTANTE DE UN ABROL?</a:t>
            </a:r>
            <a:endParaRPr lang="es-ES" b="1" dirty="0"/>
          </a:p>
        </p:txBody>
      </p:sp>
      <p:pic>
        <p:nvPicPr>
          <p:cNvPr id="1026" name="Picture 2" descr="C:\Users\Mario Moreno\Desktop\Señales\Imagen Animadas\898550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8843" y="1628800"/>
            <a:ext cx="2654559" cy="5229200"/>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derecha"/>
          <p:cNvSpPr/>
          <p:nvPr/>
        </p:nvSpPr>
        <p:spPr>
          <a:xfrm>
            <a:off x="4527318" y="1613752"/>
            <a:ext cx="151216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6156176" y="1552765"/>
            <a:ext cx="2797689"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ES" sz="2800" b="1" dirty="0" smtClean="0"/>
              <a:t>¿Serán sus hojas?</a:t>
            </a:r>
            <a:endParaRPr lang="es-ES" sz="2800" b="1" dirty="0"/>
          </a:p>
        </p:txBody>
      </p:sp>
      <p:sp>
        <p:nvSpPr>
          <p:cNvPr id="7" name="6 Flecha derecha"/>
          <p:cNvSpPr/>
          <p:nvPr/>
        </p:nvSpPr>
        <p:spPr>
          <a:xfrm rot="11727915">
            <a:off x="2267744" y="3296292"/>
            <a:ext cx="1368152" cy="526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06909" y="2682498"/>
            <a:ext cx="2015424"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s-ES" sz="2800" b="1" dirty="0" smtClean="0"/>
              <a:t>¿Sus ramas?</a:t>
            </a:r>
            <a:endParaRPr lang="es-ES" sz="2800" b="1" dirty="0"/>
          </a:p>
        </p:txBody>
      </p:sp>
      <p:sp>
        <p:nvSpPr>
          <p:cNvPr id="9" name="8 Flecha derecha"/>
          <p:cNvSpPr/>
          <p:nvPr/>
        </p:nvSpPr>
        <p:spPr>
          <a:xfrm rot="11264054">
            <a:off x="1992838" y="4653136"/>
            <a:ext cx="165724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40741" y="4359575"/>
            <a:ext cx="1659493"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s-ES" sz="2800" b="1" dirty="0" smtClean="0"/>
              <a:t>¿Su Tallo?</a:t>
            </a:r>
            <a:endParaRPr lang="es-ES" sz="2800" b="1" dirty="0"/>
          </a:p>
        </p:txBody>
      </p:sp>
      <p:sp>
        <p:nvSpPr>
          <p:cNvPr id="12" name="11 Rectángulo"/>
          <p:cNvSpPr/>
          <p:nvPr/>
        </p:nvSpPr>
        <p:spPr>
          <a:xfrm>
            <a:off x="6578392" y="3644987"/>
            <a:ext cx="1710405"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s-ES" sz="2800" b="1" dirty="0" smtClean="0"/>
              <a:t>¿Su fruto?</a:t>
            </a:r>
            <a:endParaRPr lang="es-ES" sz="2800" b="1" dirty="0"/>
          </a:p>
        </p:txBody>
      </p:sp>
      <p:sp>
        <p:nvSpPr>
          <p:cNvPr id="13" name="12 Flecha derecha"/>
          <p:cNvSpPr/>
          <p:nvPr/>
        </p:nvSpPr>
        <p:spPr>
          <a:xfrm>
            <a:off x="4644008" y="3603755"/>
            <a:ext cx="1512168" cy="430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521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ircle(in)">
                                      <p:cBhvr>
                                        <p:cTn id="55" dur="2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circle(in)">
                                      <p:cBhvr>
                                        <p:cTn id="78" dur="20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9" grpId="0" animBg="1"/>
      <p:bldP spid="10"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752280" y="703236"/>
            <a:ext cx="5400600" cy="4525963"/>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s-ES" b="1" dirty="0" smtClean="0"/>
              <a:t>La parte mas importante de un árbol es sin duda sus raíces.</a:t>
            </a:r>
          </a:p>
          <a:p>
            <a:r>
              <a:rPr lang="es-ES" b="1" dirty="0" smtClean="0"/>
              <a:t>Es aquí donde el árbol se alimenta y absorbe todos sus nutrientes y por supuesto el agua que es la que le produce su crecimiento.</a:t>
            </a:r>
            <a:endParaRPr lang="es-ES" b="1" dirty="0"/>
          </a:p>
        </p:txBody>
      </p:sp>
      <p:pic>
        <p:nvPicPr>
          <p:cNvPr id="2050" name="Picture 2" descr="C:\Users\Mario Moreno\Desktop\Señales\Imagen Animadas\animated_tree_100_by_lifelike6604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3347864" cy="6738193"/>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derecha"/>
          <p:cNvSpPr/>
          <p:nvPr/>
        </p:nvSpPr>
        <p:spPr>
          <a:xfrm rot="19409098">
            <a:off x="2540440" y="5660170"/>
            <a:ext cx="161484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793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arn(inVertic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771800" y="0"/>
            <a:ext cx="6372200" cy="68580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s-ES" b="1" dirty="0" smtClean="0"/>
              <a:t>¿Sabían ustedes que entre mas profunda son las raíces mas estabilidad tendrá un árbol?</a:t>
            </a:r>
          </a:p>
          <a:p>
            <a:r>
              <a:rPr lang="es-ES" b="1" dirty="0" smtClean="0"/>
              <a:t>Y no solo eso sino que también se alimenta mejor ya que entre mas profundas sus raíces </a:t>
            </a:r>
            <a:r>
              <a:rPr lang="es-ES" b="1" dirty="0" smtClean="0"/>
              <a:t>sean, </a:t>
            </a:r>
            <a:r>
              <a:rPr lang="es-ES" b="1" dirty="0" smtClean="0"/>
              <a:t>mas agua obtendrá.</a:t>
            </a:r>
          </a:p>
          <a:p>
            <a:r>
              <a:rPr lang="es-ES" b="1" dirty="0" smtClean="0"/>
              <a:t>Un árbol es en lo externo lo </a:t>
            </a:r>
            <a:r>
              <a:rPr lang="es-ES" b="1" dirty="0" smtClean="0"/>
              <a:t>que es </a:t>
            </a:r>
            <a:r>
              <a:rPr lang="es-ES" b="1" dirty="0" smtClean="0"/>
              <a:t>en </a:t>
            </a:r>
            <a:r>
              <a:rPr lang="es-ES" b="1" dirty="0" smtClean="0"/>
              <a:t>el interno </a:t>
            </a:r>
            <a:r>
              <a:rPr lang="es-ES" b="1" dirty="0" smtClean="0"/>
              <a:t>de sus raíces.</a:t>
            </a:r>
          </a:p>
          <a:p>
            <a:r>
              <a:rPr lang="es-ES" b="1" dirty="0" smtClean="0"/>
              <a:t>Una persona es en lo externo lo que es en lo interno también.</a:t>
            </a:r>
          </a:p>
          <a:p>
            <a:r>
              <a:rPr lang="es-ES" b="1" dirty="0" smtClean="0"/>
              <a:t>Cuando vemos un árbol que es fuerte y que puede permanecer ante los vientos y tormentas es solamente porque sus raíces son sanas y profundas.</a:t>
            </a:r>
          </a:p>
          <a:p>
            <a:r>
              <a:rPr lang="es-ES" b="1" dirty="0" smtClean="0"/>
              <a:t>¿Cómo son tus raíces en tu vida?</a:t>
            </a:r>
            <a:endParaRPr lang="es-ES" b="1" dirty="0"/>
          </a:p>
        </p:txBody>
      </p:sp>
      <p:pic>
        <p:nvPicPr>
          <p:cNvPr id="3074" name="Picture 2" descr="C:\Users\Mario Moreno\Desktop\Señales\Imagen Animadas\arvoreamiza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845" y="0"/>
            <a:ext cx="2803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17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circle(in)">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ircle(in)">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635895" y="0"/>
            <a:ext cx="5528253" cy="6858000"/>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s-ES" b="1" dirty="0" smtClean="0"/>
              <a:t>Mateo.5:6.</a:t>
            </a:r>
          </a:p>
          <a:p>
            <a:r>
              <a:rPr lang="es-ES" b="1" dirty="0" smtClean="0"/>
              <a:t>Bienaventurados los que tienen hambre y sed de justicia, pues ellos serán saciados. </a:t>
            </a:r>
          </a:p>
          <a:p>
            <a:r>
              <a:rPr lang="es-ES" b="1" dirty="0" smtClean="0"/>
              <a:t>¿De que tiene hambre?</a:t>
            </a:r>
          </a:p>
          <a:p>
            <a:r>
              <a:rPr lang="es-ES" b="1" dirty="0" smtClean="0"/>
              <a:t>¿De que estas sediento?</a:t>
            </a:r>
          </a:p>
          <a:p>
            <a:r>
              <a:rPr lang="es-ES" b="1" dirty="0" smtClean="0"/>
              <a:t>Si nuestras </a:t>
            </a:r>
            <a:r>
              <a:rPr lang="es-ES" b="1" dirty="0" smtClean="0"/>
              <a:t>raíces </a:t>
            </a:r>
            <a:r>
              <a:rPr lang="es-ES" b="1" dirty="0" smtClean="0"/>
              <a:t>espirituales son superficiales y de pura apariencia seguro que no podremos soportar las </a:t>
            </a:r>
            <a:r>
              <a:rPr lang="es-ES" b="1" dirty="0" smtClean="0"/>
              <a:t>adversidades </a:t>
            </a:r>
            <a:r>
              <a:rPr lang="es-ES" b="1" dirty="0" smtClean="0"/>
              <a:t>y las tormentas de la vida y pronto caeremos con la mas </a:t>
            </a:r>
            <a:r>
              <a:rPr lang="es-ES" b="1" dirty="0" smtClean="0"/>
              <a:t>mínima </a:t>
            </a:r>
            <a:r>
              <a:rPr lang="es-ES" b="1" dirty="0" smtClean="0"/>
              <a:t>cosa que venga a nuestra vida.</a:t>
            </a:r>
            <a:endParaRPr lang="es-ES" b="1" dirty="0"/>
          </a:p>
        </p:txBody>
      </p:sp>
      <p:pic>
        <p:nvPicPr>
          <p:cNvPr id="4099" name="Picture 3" descr="C:\Users\Mario Moreno\Desktop\Señales\Imagen Animadas\giph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775" y="3284984"/>
            <a:ext cx="3518655" cy="35730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io Moreno\Desktop\Señales\Imagen Animadas\Student-Reading-On-The-Floor-6076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017"/>
            <a:ext cx="37147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3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anim calcmode="lin" valueType="num">
                                      <p:cBhvr>
                                        <p:cTn id="37" dur="500" fill="hold"/>
                                        <p:tgtEl>
                                          <p:spTgt spid="4100"/>
                                        </p:tgtEl>
                                        <p:attrNameLst>
                                          <p:attrName>ppt_w</p:attrName>
                                        </p:attrNameLst>
                                      </p:cBhvr>
                                      <p:tavLst>
                                        <p:tav tm="0">
                                          <p:val>
                                            <p:fltVal val="0"/>
                                          </p:val>
                                        </p:tav>
                                        <p:tav tm="100000">
                                          <p:val>
                                            <p:strVal val="#ppt_w"/>
                                          </p:val>
                                        </p:tav>
                                      </p:tavLst>
                                    </p:anim>
                                    <p:anim calcmode="lin" valueType="num">
                                      <p:cBhvr>
                                        <p:cTn id="38" dur="500" fill="hold"/>
                                        <p:tgtEl>
                                          <p:spTgt spid="4100"/>
                                        </p:tgtEl>
                                        <p:attrNameLst>
                                          <p:attrName>ppt_h</p:attrName>
                                        </p:attrNameLst>
                                      </p:cBhvr>
                                      <p:tavLst>
                                        <p:tav tm="0">
                                          <p:val>
                                            <p:fltVal val="0"/>
                                          </p:val>
                                        </p:tav>
                                        <p:tav tm="100000">
                                          <p:val>
                                            <p:strVal val="#ppt_h"/>
                                          </p:val>
                                        </p:tav>
                                      </p:tavLst>
                                    </p:anim>
                                    <p:animEffect transition="in" filter="fade">
                                      <p:cBhvr>
                                        <p:cTn id="39" dur="500"/>
                                        <p:tgtEl>
                                          <p:spTgt spid="4100"/>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4099"/>
                                        </p:tgtEl>
                                        <p:attrNameLst>
                                          <p:attrName>style.visibility</p:attrName>
                                        </p:attrNameLst>
                                      </p:cBhvr>
                                      <p:to>
                                        <p:strVal val="visible"/>
                                      </p:to>
                                    </p:set>
                                    <p:anim calcmode="lin" valueType="num">
                                      <p:cBhvr>
                                        <p:cTn id="44" dur="1000" fill="hold"/>
                                        <p:tgtEl>
                                          <p:spTgt spid="4099"/>
                                        </p:tgtEl>
                                        <p:attrNameLst>
                                          <p:attrName>ppt_w</p:attrName>
                                        </p:attrNameLst>
                                      </p:cBhvr>
                                      <p:tavLst>
                                        <p:tav tm="0">
                                          <p:val>
                                            <p:fltVal val="0"/>
                                          </p:val>
                                        </p:tav>
                                        <p:tav tm="100000">
                                          <p:val>
                                            <p:strVal val="#ppt_w"/>
                                          </p:val>
                                        </p:tav>
                                      </p:tavLst>
                                    </p:anim>
                                    <p:anim calcmode="lin" valueType="num">
                                      <p:cBhvr>
                                        <p:cTn id="45" dur="1000" fill="hold"/>
                                        <p:tgtEl>
                                          <p:spTgt spid="4099"/>
                                        </p:tgtEl>
                                        <p:attrNameLst>
                                          <p:attrName>ppt_h</p:attrName>
                                        </p:attrNameLst>
                                      </p:cBhvr>
                                      <p:tavLst>
                                        <p:tav tm="0">
                                          <p:val>
                                            <p:fltVal val="0"/>
                                          </p:val>
                                        </p:tav>
                                        <p:tav tm="100000">
                                          <p:val>
                                            <p:strVal val="#ppt_h"/>
                                          </p:val>
                                        </p:tav>
                                      </p:tavLst>
                                    </p:anim>
                                    <p:anim calcmode="lin" valueType="num">
                                      <p:cBhvr>
                                        <p:cTn id="46" dur="1000" fill="hold"/>
                                        <p:tgtEl>
                                          <p:spTgt spid="4099"/>
                                        </p:tgtEl>
                                        <p:attrNameLst>
                                          <p:attrName>style.rotation</p:attrName>
                                        </p:attrNameLst>
                                      </p:cBhvr>
                                      <p:tavLst>
                                        <p:tav tm="0">
                                          <p:val>
                                            <p:fltVal val="90"/>
                                          </p:val>
                                        </p:tav>
                                        <p:tav tm="100000">
                                          <p:val>
                                            <p:fltVal val="0"/>
                                          </p:val>
                                        </p:tav>
                                      </p:tavLst>
                                    </p:anim>
                                    <p:animEffect transition="in" filter="fade">
                                      <p:cBhvr>
                                        <p:cTn id="4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95537" y="0"/>
            <a:ext cx="8731560"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dirty="0" smtClean="0"/>
              <a:t>¿COMO PODEMOS ECHAR RAICES PROFUNDAS EN NUESTRAS VIDAS?</a:t>
            </a:r>
            <a:endParaRPr lang="es-ES" b="1" dirty="0"/>
          </a:p>
        </p:txBody>
      </p:sp>
      <p:sp>
        <p:nvSpPr>
          <p:cNvPr id="3" name="2 Marcador de contenido"/>
          <p:cNvSpPr>
            <a:spLocks noGrp="1"/>
          </p:cNvSpPr>
          <p:nvPr>
            <p:ph idx="1"/>
          </p:nvPr>
        </p:nvSpPr>
        <p:spPr>
          <a:xfrm>
            <a:off x="3275856" y="1600200"/>
            <a:ext cx="5868144" cy="52578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s-ES" b="1" dirty="0" smtClean="0"/>
              <a:t>Solamente estudiando y estudiando la palabra de Dios la </a:t>
            </a:r>
            <a:r>
              <a:rPr lang="es-ES" b="1" dirty="0" smtClean="0"/>
              <a:t>Biblia, </a:t>
            </a:r>
            <a:r>
              <a:rPr lang="es-ES" b="1" dirty="0" smtClean="0"/>
              <a:t>podemos echar </a:t>
            </a:r>
            <a:r>
              <a:rPr lang="es-ES" b="1" dirty="0" smtClean="0"/>
              <a:t>raíces </a:t>
            </a:r>
            <a:r>
              <a:rPr lang="es-ES" b="1" dirty="0" smtClean="0"/>
              <a:t>tan profundas que nada ni nadie nos va a votar.</a:t>
            </a:r>
          </a:p>
          <a:p>
            <a:r>
              <a:rPr lang="es-ES" b="1" dirty="0" smtClean="0"/>
              <a:t>Salmos.119:92-93.</a:t>
            </a:r>
          </a:p>
          <a:p>
            <a:r>
              <a:rPr lang="es-ES" b="1" dirty="0" smtClean="0"/>
              <a:t>Si tu ley no hubiera sido mi deleite, entonces habría perecido en mi aflicción.</a:t>
            </a:r>
          </a:p>
          <a:p>
            <a:r>
              <a:rPr lang="es-ES" b="1" dirty="0" smtClean="0"/>
              <a:t>Jamás me olvidaré de tus preceptos, porque por ellos me has vivificado. </a:t>
            </a:r>
          </a:p>
          <a:p>
            <a:endParaRPr lang="es-ES" dirty="0"/>
          </a:p>
        </p:txBody>
      </p:sp>
      <p:pic>
        <p:nvPicPr>
          <p:cNvPr id="5122" name="Picture 2" descr="C:\Users\Mario Moreno\Desktop\Señales\Imagen Animadas\Bibl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3275856" cy="350100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o Moreno\Desktop\Señales\Imagen Animadas\Arbol-Cara-8354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340768"/>
            <a:ext cx="327585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52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123"/>
                                        </p:tgtEl>
                                        <p:attrNameLst>
                                          <p:attrName>style.visibility</p:attrName>
                                        </p:attrNameLst>
                                      </p:cBhvr>
                                      <p:to>
                                        <p:strVal val="visible"/>
                                      </p:to>
                                    </p:set>
                                    <p:anim calcmode="lin" valueType="num">
                                      <p:cBhvr>
                                        <p:cTn id="38" dur="500" fill="hold"/>
                                        <p:tgtEl>
                                          <p:spTgt spid="5123"/>
                                        </p:tgtEl>
                                        <p:attrNameLst>
                                          <p:attrName>ppt_w</p:attrName>
                                        </p:attrNameLst>
                                      </p:cBhvr>
                                      <p:tavLst>
                                        <p:tav tm="0">
                                          <p:val>
                                            <p:fltVal val="0"/>
                                          </p:val>
                                        </p:tav>
                                        <p:tav tm="100000">
                                          <p:val>
                                            <p:strVal val="#ppt_w"/>
                                          </p:val>
                                        </p:tav>
                                      </p:tavLst>
                                    </p:anim>
                                    <p:anim calcmode="lin" valueType="num">
                                      <p:cBhvr>
                                        <p:cTn id="39" dur="500" fill="hold"/>
                                        <p:tgtEl>
                                          <p:spTgt spid="5123"/>
                                        </p:tgtEl>
                                        <p:attrNameLst>
                                          <p:attrName>ppt_h</p:attrName>
                                        </p:attrNameLst>
                                      </p:cBhvr>
                                      <p:tavLst>
                                        <p:tav tm="0">
                                          <p:val>
                                            <p:fltVal val="0"/>
                                          </p:val>
                                        </p:tav>
                                        <p:tav tm="100000">
                                          <p:val>
                                            <p:strVal val="#ppt_h"/>
                                          </p:val>
                                        </p:tav>
                                      </p:tavLst>
                                    </p:anim>
                                    <p:animEffect transition="in" filter="fade">
                                      <p:cBhvr>
                                        <p:cTn id="40" dur="500"/>
                                        <p:tgtEl>
                                          <p:spTgt spid="512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5122"/>
                                        </p:tgtEl>
                                        <p:attrNameLst>
                                          <p:attrName>style.visibility</p:attrName>
                                        </p:attrNameLst>
                                      </p:cBhvr>
                                      <p:to>
                                        <p:strVal val="visible"/>
                                      </p:to>
                                    </p:set>
                                    <p:anim calcmode="lin" valueType="num">
                                      <p:cBhvr>
                                        <p:cTn id="45" dur="1000" fill="hold"/>
                                        <p:tgtEl>
                                          <p:spTgt spid="5122"/>
                                        </p:tgtEl>
                                        <p:attrNameLst>
                                          <p:attrName>ppt_w</p:attrName>
                                        </p:attrNameLst>
                                      </p:cBhvr>
                                      <p:tavLst>
                                        <p:tav tm="0">
                                          <p:val>
                                            <p:fltVal val="0"/>
                                          </p:val>
                                        </p:tav>
                                        <p:tav tm="100000">
                                          <p:val>
                                            <p:strVal val="#ppt_w"/>
                                          </p:val>
                                        </p:tav>
                                      </p:tavLst>
                                    </p:anim>
                                    <p:anim calcmode="lin" valueType="num">
                                      <p:cBhvr>
                                        <p:cTn id="46" dur="1000" fill="hold"/>
                                        <p:tgtEl>
                                          <p:spTgt spid="5122"/>
                                        </p:tgtEl>
                                        <p:attrNameLst>
                                          <p:attrName>ppt_h</p:attrName>
                                        </p:attrNameLst>
                                      </p:cBhvr>
                                      <p:tavLst>
                                        <p:tav tm="0">
                                          <p:val>
                                            <p:fltVal val="0"/>
                                          </p:val>
                                        </p:tav>
                                        <p:tav tm="100000">
                                          <p:val>
                                            <p:strVal val="#ppt_h"/>
                                          </p:val>
                                        </p:tav>
                                      </p:tavLst>
                                    </p:anim>
                                    <p:anim calcmode="lin" valueType="num">
                                      <p:cBhvr>
                                        <p:cTn id="47" dur="1000" fill="hold"/>
                                        <p:tgtEl>
                                          <p:spTgt spid="5122"/>
                                        </p:tgtEl>
                                        <p:attrNameLst>
                                          <p:attrName>style.rotation</p:attrName>
                                        </p:attrNameLst>
                                      </p:cBhvr>
                                      <p:tavLst>
                                        <p:tav tm="0">
                                          <p:val>
                                            <p:fltVal val="90"/>
                                          </p:val>
                                        </p:tav>
                                        <p:tav tm="100000">
                                          <p:val>
                                            <p:fltVal val="0"/>
                                          </p:val>
                                        </p:tav>
                                      </p:tavLst>
                                    </p:anim>
                                    <p:animEffect transition="in" filter="fade">
                                      <p:cBhvr>
                                        <p:cTn id="48"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419872" y="3200"/>
            <a:ext cx="5724128" cy="6854800"/>
          </a:xfrm>
        </p:spPr>
        <p:style>
          <a:lnRef idx="1">
            <a:schemeClr val="accent5"/>
          </a:lnRef>
          <a:fillRef idx="2">
            <a:schemeClr val="accent5"/>
          </a:fillRef>
          <a:effectRef idx="1">
            <a:schemeClr val="accent5"/>
          </a:effectRef>
          <a:fontRef idx="minor">
            <a:schemeClr val="dk1"/>
          </a:fontRef>
        </p:style>
        <p:txBody>
          <a:bodyPr>
            <a:normAutofit fontScale="92500"/>
          </a:bodyPr>
          <a:lstStyle/>
          <a:p>
            <a:r>
              <a:rPr lang="es-ES" dirty="0" smtClean="0"/>
              <a:t> </a:t>
            </a:r>
            <a:r>
              <a:rPr lang="es-ES" b="1" dirty="0" smtClean="0"/>
              <a:t>Salmos.119:97-99.</a:t>
            </a:r>
          </a:p>
          <a:p>
            <a:r>
              <a:rPr lang="es-ES" b="1" dirty="0" smtClean="0"/>
              <a:t>¡Cuánto amo tu ley! Todo el día es ella mi meditación. </a:t>
            </a:r>
          </a:p>
          <a:p>
            <a:r>
              <a:rPr lang="es-ES" b="1" dirty="0" smtClean="0"/>
              <a:t>Tus mandamientos me hacen más sabio que mis enemigos, porque son míos para siempre.</a:t>
            </a:r>
          </a:p>
          <a:p>
            <a:r>
              <a:rPr lang="es-ES" b="1" dirty="0" smtClean="0"/>
              <a:t>Tengo más discernimiento que todos mis maestros, porque tus testimonios son mi meditación. </a:t>
            </a:r>
          </a:p>
          <a:p>
            <a:r>
              <a:rPr lang="es-ES" b="1" dirty="0" smtClean="0"/>
              <a:t>Dedicando tiempo a su estudio, lectura y meditación, ayudara a conocer mas de Dios.</a:t>
            </a:r>
            <a:endParaRPr lang="es-ES" b="1" dirty="0"/>
          </a:p>
        </p:txBody>
      </p:sp>
      <p:pic>
        <p:nvPicPr>
          <p:cNvPr id="6146" name="Picture 2" descr="C:\Users\Mario Moreno\Desktop\Señales\Imagen Animadas\brain_reading_md_clr_1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19872" cy="306896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ario Moreno\Desktop\Señales\Imagen Animadas\animaatjes-vader--884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262" y="3717032"/>
            <a:ext cx="3504142"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38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 calcmode="lin" valueType="num">
                                      <p:cBhvr>
                                        <p:cTn id="37" dur="500" fill="hold"/>
                                        <p:tgtEl>
                                          <p:spTgt spid="6146"/>
                                        </p:tgtEl>
                                        <p:attrNameLst>
                                          <p:attrName>ppt_w</p:attrName>
                                        </p:attrNameLst>
                                      </p:cBhvr>
                                      <p:tavLst>
                                        <p:tav tm="0">
                                          <p:val>
                                            <p:fltVal val="0"/>
                                          </p:val>
                                        </p:tav>
                                        <p:tav tm="100000">
                                          <p:val>
                                            <p:strVal val="#ppt_w"/>
                                          </p:val>
                                        </p:tav>
                                      </p:tavLst>
                                    </p:anim>
                                    <p:anim calcmode="lin" valueType="num">
                                      <p:cBhvr>
                                        <p:cTn id="38" dur="500" fill="hold"/>
                                        <p:tgtEl>
                                          <p:spTgt spid="6146"/>
                                        </p:tgtEl>
                                        <p:attrNameLst>
                                          <p:attrName>ppt_h</p:attrName>
                                        </p:attrNameLst>
                                      </p:cBhvr>
                                      <p:tavLst>
                                        <p:tav tm="0">
                                          <p:val>
                                            <p:fltVal val="0"/>
                                          </p:val>
                                        </p:tav>
                                        <p:tav tm="100000">
                                          <p:val>
                                            <p:strVal val="#ppt_h"/>
                                          </p:val>
                                        </p:tav>
                                      </p:tavLst>
                                    </p:anim>
                                    <p:animEffect transition="in" filter="fade">
                                      <p:cBhvr>
                                        <p:cTn id="39" dur="500"/>
                                        <p:tgtEl>
                                          <p:spTgt spid="6146"/>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6147"/>
                                        </p:tgtEl>
                                        <p:attrNameLst>
                                          <p:attrName>style.visibility</p:attrName>
                                        </p:attrNameLst>
                                      </p:cBhvr>
                                      <p:to>
                                        <p:strVal val="visible"/>
                                      </p:to>
                                    </p:set>
                                    <p:animEffect transition="in" filter="fade">
                                      <p:cBhvr>
                                        <p:cTn id="44" dur="2000"/>
                                        <p:tgtEl>
                                          <p:spTgt spid="6147"/>
                                        </p:tgtEl>
                                      </p:cBhvr>
                                    </p:animEffect>
                                    <p:anim calcmode="lin" valueType="num">
                                      <p:cBhvr>
                                        <p:cTn id="45" dur="2000" fill="hold"/>
                                        <p:tgtEl>
                                          <p:spTgt spid="6147"/>
                                        </p:tgtEl>
                                        <p:attrNameLst>
                                          <p:attrName>ppt_w</p:attrName>
                                        </p:attrNameLst>
                                      </p:cBhvr>
                                      <p:tavLst>
                                        <p:tav tm="0" fmla="#ppt_w*sin(2.5*pi*$)">
                                          <p:val>
                                            <p:fltVal val="0"/>
                                          </p:val>
                                        </p:tav>
                                        <p:tav tm="100000">
                                          <p:val>
                                            <p:fltVal val="1"/>
                                          </p:val>
                                        </p:tav>
                                      </p:tavLst>
                                    </p:anim>
                                    <p:anim calcmode="lin" valueType="num">
                                      <p:cBhvr>
                                        <p:cTn id="46" dur="2000" fill="hold"/>
                                        <p:tgtEl>
                                          <p:spTgt spid="6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915816" y="3175"/>
            <a:ext cx="6228184"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dirty="0" smtClean="0"/>
              <a:t>TENIENDO INTIMIDAD CON </a:t>
            </a:r>
            <a:r>
              <a:rPr lang="es-ES" b="1" dirty="0" smtClean="0"/>
              <a:t>DIOS EN LA ORACION.</a:t>
            </a:r>
            <a:endParaRPr lang="es-ES" b="1" dirty="0"/>
          </a:p>
        </p:txBody>
      </p:sp>
      <p:sp>
        <p:nvSpPr>
          <p:cNvPr id="3" name="2 Marcador de contenido"/>
          <p:cNvSpPr>
            <a:spLocks noGrp="1"/>
          </p:cNvSpPr>
          <p:nvPr>
            <p:ph idx="1"/>
          </p:nvPr>
        </p:nvSpPr>
        <p:spPr>
          <a:xfrm>
            <a:off x="2843808" y="1340768"/>
            <a:ext cx="6326134" cy="5517232"/>
          </a:xfrm>
        </p:spPr>
        <p:style>
          <a:lnRef idx="1">
            <a:schemeClr val="accent5"/>
          </a:lnRef>
          <a:fillRef idx="2">
            <a:schemeClr val="accent5"/>
          </a:fillRef>
          <a:effectRef idx="1">
            <a:schemeClr val="accent5"/>
          </a:effectRef>
          <a:fontRef idx="minor">
            <a:schemeClr val="dk1"/>
          </a:fontRef>
        </p:style>
        <p:txBody>
          <a:bodyPr>
            <a:normAutofit fontScale="92500"/>
          </a:bodyPr>
          <a:lstStyle/>
          <a:p>
            <a:r>
              <a:rPr lang="es-ES" b="1" dirty="0" smtClean="0"/>
              <a:t>Un tiempo a solas con Dios, pues El quiere hablarnos.</a:t>
            </a:r>
          </a:p>
          <a:p>
            <a:r>
              <a:rPr lang="es-ES" b="1" dirty="0" smtClean="0"/>
              <a:t>Mateo.6:6.</a:t>
            </a:r>
          </a:p>
          <a:p>
            <a:r>
              <a:rPr lang="es-ES" b="1" dirty="0" smtClean="0"/>
              <a:t>Pero tú, cuando ores, entra en tu aposento, y cuando hayas cerrado la puerta, ora a tu Padre que está en secreto, y tu Padre, que ve en lo secreto, te recompensará. </a:t>
            </a:r>
          </a:p>
          <a:p>
            <a:r>
              <a:rPr lang="es-ES" b="1" dirty="0" smtClean="0"/>
              <a:t>Debemos tomarnos tiempo con Dios para crecer y echar raíces profundas en nuestra relación con El.</a:t>
            </a:r>
            <a:endParaRPr lang="es-ES" b="1" dirty="0"/>
          </a:p>
        </p:txBody>
      </p:sp>
      <p:pic>
        <p:nvPicPr>
          <p:cNvPr id="7170" name="Picture 2" descr="C:\Users\Mario Moreno\Desktop\Señales\Imagen Animadas\Animated_teenage_girl_bed_praying_hg_blk.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962" y="3068959"/>
            <a:ext cx="2903770" cy="379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5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170"/>
                                        </p:tgtEl>
                                        <p:attrNameLst>
                                          <p:attrName>style.visibility</p:attrName>
                                        </p:attrNameLst>
                                      </p:cBhvr>
                                      <p:to>
                                        <p:strVal val="visible"/>
                                      </p:to>
                                    </p:set>
                                    <p:anim calcmode="lin" valueType="num">
                                      <p:cBhvr>
                                        <p:cTn id="38" dur="500" fill="hold"/>
                                        <p:tgtEl>
                                          <p:spTgt spid="7170"/>
                                        </p:tgtEl>
                                        <p:attrNameLst>
                                          <p:attrName>ppt_w</p:attrName>
                                        </p:attrNameLst>
                                      </p:cBhvr>
                                      <p:tavLst>
                                        <p:tav tm="0">
                                          <p:val>
                                            <p:fltVal val="0"/>
                                          </p:val>
                                        </p:tav>
                                        <p:tav tm="100000">
                                          <p:val>
                                            <p:strVal val="#ppt_w"/>
                                          </p:val>
                                        </p:tav>
                                      </p:tavLst>
                                    </p:anim>
                                    <p:anim calcmode="lin" valueType="num">
                                      <p:cBhvr>
                                        <p:cTn id="39" dur="500" fill="hold"/>
                                        <p:tgtEl>
                                          <p:spTgt spid="7170"/>
                                        </p:tgtEl>
                                        <p:attrNameLst>
                                          <p:attrName>ppt_h</p:attrName>
                                        </p:attrNameLst>
                                      </p:cBhvr>
                                      <p:tavLst>
                                        <p:tav tm="0">
                                          <p:val>
                                            <p:fltVal val="0"/>
                                          </p:val>
                                        </p:tav>
                                        <p:tav tm="100000">
                                          <p:val>
                                            <p:strVal val="#ppt_h"/>
                                          </p:val>
                                        </p:tav>
                                      </p:tavLst>
                                    </p:anim>
                                    <p:animEffect transition="in" filter="fade">
                                      <p:cBhvr>
                                        <p:cTn id="4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771799" y="0"/>
            <a:ext cx="6405601"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dirty="0" smtClean="0"/>
              <a:t>VIVIR CON LA PALABRA DE </a:t>
            </a:r>
            <a:r>
              <a:rPr lang="es-ES" b="1" dirty="0" smtClean="0"/>
              <a:t>DIOS.</a:t>
            </a:r>
            <a:endParaRPr lang="es-ES" b="1" dirty="0"/>
          </a:p>
        </p:txBody>
      </p:sp>
      <p:sp>
        <p:nvSpPr>
          <p:cNvPr id="3" name="2 Marcador de contenido"/>
          <p:cNvSpPr>
            <a:spLocks noGrp="1"/>
          </p:cNvSpPr>
          <p:nvPr>
            <p:ph idx="1"/>
          </p:nvPr>
        </p:nvSpPr>
        <p:spPr>
          <a:xfrm>
            <a:off x="3419872" y="1484784"/>
            <a:ext cx="5733008" cy="5373216"/>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s-ES" b="1" dirty="0" smtClean="0"/>
              <a:t>Transformando nuestra vida con la palabra de Dios. </a:t>
            </a:r>
          </a:p>
          <a:p>
            <a:r>
              <a:rPr lang="es-ES" b="1" dirty="0" smtClean="0"/>
              <a:t>Recuerde que no solo es leer sino aplicarla en todas las </a:t>
            </a:r>
            <a:r>
              <a:rPr lang="es-ES" b="1" dirty="0" smtClean="0"/>
              <a:t>áreas </a:t>
            </a:r>
            <a:r>
              <a:rPr lang="es-ES" b="1" dirty="0" smtClean="0"/>
              <a:t>de nuestra vida.</a:t>
            </a:r>
          </a:p>
          <a:p>
            <a:r>
              <a:rPr lang="es-ES" b="1" dirty="0" smtClean="0"/>
              <a:t>Lucas.6:46-47.</a:t>
            </a:r>
          </a:p>
          <a:p>
            <a:r>
              <a:rPr lang="es-ES" b="1" dirty="0" smtClean="0"/>
              <a:t>¿Y por qué me llamáis: "Señor, Señor", y no hacéis lo que yo digo? </a:t>
            </a:r>
          </a:p>
          <a:p>
            <a:r>
              <a:rPr lang="es-ES" b="1" dirty="0" smtClean="0"/>
              <a:t>Todo el que viene a mí y oye mis palabras y las pone en práctica, os mostraré a quién es semejante: </a:t>
            </a:r>
            <a:endParaRPr lang="es-ES" b="1" dirty="0"/>
          </a:p>
        </p:txBody>
      </p:sp>
      <p:pic>
        <p:nvPicPr>
          <p:cNvPr id="8194" name="Picture 2" descr="C:\Users\Mario Moreno\Desktop\Señales\Imagen Animadas\794dbdb4f49fb1dea278b8be12200c6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348880"/>
            <a:ext cx="3347864"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09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circle(in)">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194"/>
                                        </p:tgtEl>
                                        <p:attrNameLst>
                                          <p:attrName>style.visibility</p:attrName>
                                        </p:attrNameLst>
                                      </p:cBhvr>
                                      <p:to>
                                        <p:strVal val="visible"/>
                                      </p:to>
                                    </p:set>
                                    <p:anim calcmode="lin" valueType="num">
                                      <p:cBhvr>
                                        <p:cTn id="43" dur="500" fill="hold"/>
                                        <p:tgtEl>
                                          <p:spTgt spid="8194"/>
                                        </p:tgtEl>
                                        <p:attrNameLst>
                                          <p:attrName>ppt_w</p:attrName>
                                        </p:attrNameLst>
                                      </p:cBhvr>
                                      <p:tavLst>
                                        <p:tav tm="0">
                                          <p:val>
                                            <p:fltVal val="0"/>
                                          </p:val>
                                        </p:tav>
                                        <p:tav tm="100000">
                                          <p:val>
                                            <p:strVal val="#ppt_w"/>
                                          </p:val>
                                        </p:tav>
                                      </p:tavLst>
                                    </p:anim>
                                    <p:anim calcmode="lin" valueType="num">
                                      <p:cBhvr>
                                        <p:cTn id="44" dur="500" fill="hold"/>
                                        <p:tgtEl>
                                          <p:spTgt spid="8194"/>
                                        </p:tgtEl>
                                        <p:attrNameLst>
                                          <p:attrName>ppt_h</p:attrName>
                                        </p:attrNameLst>
                                      </p:cBhvr>
                                      <p:tavLst>
                                        <p:tav tm="0">
                                          <p:val>
                                            <p:fltVal val="0"/>
                                          </p:val>
                                        </p:tav>
                                        <p:tav tm="100000">
                                          <p:val>
                                            <p:strVal val="#ppt_h"/>
                                          </p:val>
                                        </p:tav>
                                      </p:tavLst>
                                    </p:anim>
                                    <p:animEffect transition="in" filter="fade">
                                      <p:cBhvr>
                                        <p:cTn id="4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1180</Words>
  <Application>Microsoft Office PowerPoint</Application>
  <PresentationFormat>Presentación en pantalla (4:3)</PresentationFormat>
  <Paragraphs>80</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CRECIENDO COMO DIOS QUIERE.</vt:lpstr>
      <vt:lpstr>¿CUAL ES LA PARTE MAS IMPORTANTE DE UN ABROL?</vt:lpstr>
      <vt:lpstr>Presentación de PowerPoint</vt:lpstr>
      <vt:lpstr>Presentación de PowerPoint</vt:lpstr>
      <vt:lpstr>Presentación de PowerPoint</vt:lpstr>
      <vt:lpstr>¿COMO PODEMOS ECHAR RAICES PROFUNDAS EN NUESTRAS VIDAS?</vt:lpstr>
      <vt:lpstr>Presentación de PowerPoint</vt:lpstr>
      <vt:lpstr>TENIENDO INTIMIDAD CON DIOS EN LA ORACION.</vt:lpstr>
      <vt:lpstr>VIVIR CON LA PALABRA DE DIOS.</vt:lpstr>
      <vt:lpstr>NO DEJANDO DE CONGREGARNOS.</vt:lpstr>
      <vt:lpstr>Presentación de PowerPoint</vt:lpstr>
      <vt:lpstr>Presentación de PowerPoint</vt:lpstr>
      <vt:lpstr>Presentación de PowerPoint</vt:lpstr>
      <vt:lpstr>Presentación de PowerPoint</vt:lpstr>
      <vt:lpstr>Presentación de PowerPoint</vt:lpstr>
      <vt:lpstr>CONCLUSION.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CRECIENDO COMO DIOS QUIERE.</dc:title>
  <dc:creator>Mario Moreno</dc:creator>
  <cp:lastModifiedBy>Mario Moreno</cp:lastModifiedBy>
  <cp:revision>16</cp:revision>
  <dcterms:created xsi:type="dcterms:W3CDTF">2017-05-30T22:29:31Z</dcterms:created>
  <dcterms:modified xsi:type="dcterms:W3CDTF">2017-05-31T02:28:50Z</dcterms:modified>
</cp:coreProperties>
</file>