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10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F73DB8C-58E6-4B4B-9739-8A331C438341}" type="datetimeFigureOut">
              <a:rPr lang="es-NI" smtClean="0"/>
              <a:pPr/>
              <a:t>21/11/2015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F76D07-E809-4707-8528-122E6F97FA97}"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3DB8C-58E6-4B4B-9739-8A331C438341}" type="datetimeFigureOut">
              <a:rPr lang="es-NI" smtClean="0"/>
              <a:pPr/>
              <a:t>21/11/2015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6D07-E809-4707-8528-122E6F97FA97}"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Título"/>
          <p:cNvSpPr>
            <a:spLocks noGrp="1"/>
          </p:cNvSpPr>
          <p:nvPr>
            <p:ph type="title"/>
          </p:nvPr>
        </p:nvSpPr>
        <p:spPr>
          <a:xfrm>
            <a:off x="0" y="0"/>
            <a:ext cx="9144000" cy="1417638"/>
          </a:xfrm>
        </p:spPr>
        <p:txBody>
          <a:bodyPr>
            <a:normAutofit fontScale="90000"/>
          </a:bodyPr>
          <a:lstStyle/>
          <a:p>
            <a:r>
              <a:rPr lang="es-MX" b="1" u="sng" dirty="0" smtClean="0"/>
              <a:t/>
            </a:r>
            <a:br>
              <a:rPr lang="es-MX" b="1" u="sng" dirty="0" smtClean="0"/>
            </a:br>
            <a:r>
              <a:rPr lang="es-MX" b="1" u="sng" dirty="0" smtClean="0"/>
              <a:t>TEMA</a:t>
            </a:r>
            <a:r>
              <a:rPr lang="es-MX" b="1" u="sng" dirty="0"/>
              <a:t>: EL INFIERNO.</a:t>
            </a:r>
            <a:r>
              <a:rPr lang="es-NI" b="1" dirty="0"/>
              <a:t/>
            </a:r>
            <a:br>
              <a:rPr lang="es-NI" b="1" dirty="0"/>
            </a:br>
            <a:endParaRPr lang="es-NI" dirty="0"/>
          </a:p>
        </p:txBody>
      </p:sp>
      <p:sp>
        <p:nvSpPr>
          <p:cNvPr id="5" name="4 Marcador de contenido"/>
          <p:cNvSpPr>
            <a:spLocks noGrp="1"/>
          </p:cNvSpPr>
          <p:nvPr>
            <p:ph idx="1"/>
          </p:nvPr>
        </p:nvSpPr>
        <p:spPr>
          <a:xfrm>
            <a:off x="0" y="1600200"/>
            <a:ext cx="9144000" cy="5257800"/>
          </a:xfrm>
        </p:spPr>
        <p:txBody>
          <a:bodyPr>
            <a:normAutofit/>
          </a:bodyPr>
          <a:lstStyle/>
          <a:p>
            <a:pPr algn="just"/>
            <a:r>
              <a:rPr lang="es-MX" b="1" u="sng" dirty="0"/>
              <a:t>INTRODUCCIÓN:</a:t>
            </a:r>
            <a:endParaRPr lang="es-NI" b="1" dirty="0"/>
          </a:p>
          <a:p>
            <a:pPr lvl="0" algn="just"/>
            <a:r>
              <a:rPr lang="es-MX" dirty="0"/>
              <a:t>¿Existe el infierno?. Es una pregunta que muchas personas se hacen, vamos a  la Biblia para ver que nos enseña ella.</a:t>
            </a:r>
            <a:endParaRPr lang="es-NI" b="1" dirty="0"/>
          </a:p>
          <a:p>
            <a:pPr lvl="0" algn="just"/>
            <a:r>
              <a:rPr lang="es-MX" dirty="0"/>
              <a:t>Es mejor entrar al cielo manco que ser arrojado al infierno. Mat.5:29-30; 18:9; Marcos.9:43-45,47. </a:t>
            </a:r>
            <a:endParaRPr lang="es-NI" b="1" dirty="0"/>
          </a:p>
          <a:p>
            <a:endParaRPr lang="es-NI" dirty="0"/>
          </a:p>
        </p:txBody>
      </p:sp>
      <p:pic>
        <p:nvPicPr>
          <p:cNvPr id="2050" name="Picture 2" descr="C:\Users\MARIO MORENO\Desktop\Señales\OilFireLake001x.jpg"/>
          <p:cNvPicPr>
            <a:picLocks noChangeAspect="1" noChangeArrowheads="1"/>
          </p:cNvPicPr>
          <p:nvPr/>
        </p:nvPicPr>
        <p:blipFill>
          <a:blip r:embed="rId3" cstate="print"/>
          <a:srcRect/>
          <a:stretch>
            <a:fillRect/>
          </a:stretch>
        </p:blipFill>
        <p:spPr bwMode="auto">
          <a:xfrm>
            <a:off x="0" y="4869160"/>
            <a:ext cx="9144000" cy="198884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r>
              <a:rPr lang="es-NI" b="1" u="sng" dirty="0"/>
              <a:t>IV. ¿CASTIGO ETERNO O ANIQUILACIÓN?:</a:t>
            </a:r>
            <a:endParaRPr lang="es-NI" b="1" dirty="0"/>
          </a:p>
        </p:txBody>
      </p:sp>
      <p:sp>
        <p:nvSpPr>
          <p:cNvPr id="3" name="2 Marcador de contenido"/>
          <p:cNvSpPr>
            <a:spLocks noGrp="1"/>
          </p:cNvSpPr>
          <p:nvPr>
            <p:ph idx="1"/>
          </p:nvPr>
        </p:nvSpPr>
        <p:spPr>
          <a:xfrm>
            <a:off x="0" y="1600200"/>
            <a:ext cx="9144000" cy="5257800"/>
          </a:xfrm>
        </p:spPr>
        <p:txBody>
          <a:bodyPr>
            <a:normAutofit fontScale="92500" lnSpcReduction="10000"/>
          </a:bodyPr>
          <a:lstStyle/>
          <a:p>
            <a:pPr lvl="0" algn="just"/>
            <a:r>
              <a:rPr lang="es-MX" sz="2800" dirty="0"/>
              <a:t>La palabra </a:t>
            </a:r>
            <a:r>
              <a:rPr lang="es-MX" sz="2800" b="1" u="sng" dirty="0"/>
              <a:t>“ANIQUILACIÖN”-</a:t>
            </a:r>
            <a:r>
              <a:rPr lang="es-MX" sz="2800" dirty="0"/>
              <a:t>  Es del Latín </a:t>
            </a:r>
            <a:r>
              <a:rPr lang="es-MX" sz="2800" b="1" u="sng" dirty="0"/>
              <a:t>“NIHIL”-</a:t>
            </a:r>
            <a:r>
              <a:rPr lang="es-MX" sz="2800" dirty="0"/>
              <a:t> Significa nada, la doctrina de los Testigos de Jehová y otros es que todas las personas dejarán de existir después de la muerte y se convertirán en nada.</a:t>
            </a:r>
            <a:endParaRPr lang="es-NI" sz="2800" b="1" dirty="0"/>
          </a:p>
          <a:p>
            <a:pPr lvl="0" algn="just"/>
            <a:r>
              <a:rPr lang="es-MX" sz="2800" dirty="0"/>
              <a:t>Pero vemos en las escrituras que esto no es cierto. Mat.25:30; Marcos.9:43-44.</a:t>
            </a:r>
            <a:endParaRPr lang="es-NI" sz="2800" b="1" dirty="0"/>
          </a:p>
          <a:p>
            <a:pPr lvl="0" algn="just"/>
            <a:r>
              <a:rPr lang="es-MX" sz="2800" dirty="0"/>
              <a:t>¿Este gusano se alimenta de algo que no existe?.</a:t>
            </a:r>
            <a:endParaRPr lang="es-NI" sz="2800" b="1" dirty="0"/>
          </a:p>
          <a:p>
            <a:pPr lvl="0"/>
            <a:r>
              <a:rPr lang="es-MX" sz="2800" dirty="0"/>
              <a:t>¿Puede uno ser castigado antes que empiece a  sentirlo, </a:t>
            </a:r>
            <a:r>
              <a:rPr lang="es-MX" sz="2800" dirty="0" smtClean="0"/>
              <a:t>si La </a:t>
            </a:r>
            <a:r>
              <a:rPr lang="es-MX" sz="2800" dirty="0"/>
              <a:t>conciencia es un elemento esencial del tormento.</a:t>
            </a:r>
            <a:endParaRPr lang="es-NI" sz="2800" b="1" dirty="0"/>
          </a:p>
          <a:p>
            <a:pPr lvl="0" algn="just"/>
            <a:r>
              <a:rPr lang="es-MX" sz="2800" dirty="0"/>
              <a:t>¿Puede uno castigar un poste de luz?. ¿Puede uno apagar lo que él Señor llama fuego inextinguible?. En vista de que este fuego es el infierno. ¿El infierno deja de existir?. Claro que no.</a:t>
            </a:r>
            <a:endParaRPr lang="es-NI" sz="2800" b="1" dirty="0"/>
          </a:p>
          <a:p>
            <a:pPr lvl="0" algn="just"/>
            <a:r>
              <a:rPr lang="es-MX" sz="2800" dirty="0" smtClean="0"/>
              <a:t>no </a:t>
            </a:r>
            <a:r>
              <a:rPr lang="es-MX" sz="2800" dirty="0"/>
              <a:t>cómo puede un castigo dejar de existir</a:t>
            </a:r>
            <a:r>
              <a:rPr lang="es-MX" sz="2800" dirty="0" smtClean="0"/>
              <a:t>?.</a:t>
            </a:r>
          </a:p>
          <a:p>
            <a:pPr lvl="0" algn="just"/>
            <a:endParaRPr lang="es-NI"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4941168"/>
          </a:xfrm>
          <a:prstGeom prst="rect">
            <a:avLst/>
          </a:prstGeom>
          <a:noFill/>
        </p:spPr>
      </p:pic>
      <p:sp>
        <p:nvSpPr>
          <p:cNvPr id="2" name="1 Título"/>
          <p:cNvSpPr>
            <a:spLocks noGrp="1"/>
          </p:cNvSpPr>
          <p:nvPr>
            <p:ph type="title"/>
          </p:nvPr>
        </p:nvSpPr>
        <p:spPr>
          <a:xfrm>
            <a:off x="0" y="0"/>
            <a:ext cx="9144000" cy="1124744"/>
          </a:xfrm>
        </p:spPr>
        <p:txBody>
          <a:bodyPr>
            <a:normAutofit fontScale="90000"/>
          </a:bodyPr>
          <a:lstStyle/>
          <a:p>
            <a:r>
              <a:rPr lang="es-MX" b="1" u="sng" dirty="0" smtClean="0"/>
              <a:t/>
            </a:r>
            <a:br>
              <a:rPr lang="es-MX" b="1" u="sng" dirty="0" smtClean="0"/>
            </a:br>
            <a:r>
              <a:rPr lang="es-MX" b="1" u="sng" dirty="0" smtClean="0"/>
              <a:t>V</a:t>
            </a:r>
            <a:r>
              <a:rPr lang="es-MX" b="1" u="sng" dirty="0"/>
              <a:t>. DESCRIPCIÓN DEL INFIERNO:</a:t>
            </a:r>
            <a:r>
              <a:rPr lang="es-NI" b="1" dirty="0"/>
              <a:t/>
            </a:r>
            <a:br>
              <a:rPr lang="es-NI" b="1" dirty="0"/>
            </a:br>
            <a:endParaRPr lang="es-NI" dirty="0"/>
          </a:p>
        </p:txBody>
      </p:sp>
      <p:sp>
        <p:nvSpPr>
          <p:cNvPr id="3" name="2 Marcador de contenido"/>
          <p:cNvSpPr>
            <a:spLocks noGrp="1"/>
          </p:cNvSpPr>
          <p:nvPr>
            <p:ph idx="1"/>
          </p:nvPr>
        </p:nvSpPr>
        <p:spPr>
          <a:xfrm>
            <a:off x="0" y="1124745"/>
            <a:ext cx="9144000" cy="3960440"/>
          </a:xfrm>
        </p:spPr>
        <p:txBody>
          <a:bodyPr>
            <a:normAutofit fontScale="77500" lnSpcReduction="20000"/>
          </a:bodyPr>
          <a:lstStyle/>
          <a:p>
            <a:pPr lvl="0" algn="just"/>
            <a:r>
              <a:rPr lang="es-MX" dirty="0"/>
              <a:t>La Biblia describe al infierno como:</a:t>
            </a:r>
            <a:endParaRPr lang="es-NI" b="1" dirty="0"/>
          </a:p>
          <a:p>
            <a:pPr lvl="0" algn="just"/>
            <a:r>
              <a:rPr lang="es-MX" dirty="0"/>
              <a:t>Fuego perpetuo. Mat.18:8; 25:41.</a:t>
            </a:r>
            <a:endParaRPr lang="es-NI" b="1" dirty="0"/>
          </a:p>
          <a:p>
            <a:pPr lvl="0" algn="just"/>
            <a:r>
              <a:rPr lang="es-MX" dirty="0"/>
              <a:t>Es castigo eterno. Mat.25:46.</a:t>
            </a:r>
            <a:endParaRPr lang="es-NI" b="1" dirty="0"/>
          </a:p>
          <a:p>
            <a:pPr lvl="0" algn="just"/>
            <a:r>
              <a:rPr lang="es-MX" dirty="0"/>
              <a:t>Es perdición eterna. II  Tes.1:8-9.</a:t>
            </a:r>
            <a:endParaRPr lang="es-NI" b="1" dirty="0"/>
          </a:p>
          <a:p>
            <a:pPr lvl="0" algn="just"/>
            <a:r>
              <a:rPr lang="es-MX" dirty="0"/>
              <a:t>Es juicio eterno. Heb.6:2.</a:t>
            </a:r>
            <a:endParaRPr lang="es-NI" b="1" dirty="0"/>
          </a:p>
          <a:p>
            <a:pPr lvl="0" algn="just"/>
            <a:r>
              <a:rPr lang="es-MX" dirty="0"/>
              <a:t>Es un  lago de fuego. Apoc.19:20; 20:14-15.</a:t>
            </a:r>
            <a:endParaRPr lang="es-NI" b="1" dirty="0"/>
          </a:p>
          <a:p>
            <a:pPr lvl="0" algn="just"/>
            <a:r>
              <a:rPr lang="es-MX" dirty="0"/>
              <a:t>Es un lugar de tormento. Lucas.16:23; Apoc.14:11.</a:t>
            </a:r>
            <a:endParaRPr lang="es-NI" b="1" dirty="0"/>
          </a:p>
          <a:p>
            <a:pPr lvl="0" algn="just"/>
            <a:r>
              <a:rPr lang="es-MX" dirty="0"/>
              <a:t>Es un lugar de condenación. Mat.23:33.</a:t>
            </a:r>
            <a:endParaRPr lang="es-NI" b="1" dirty="0"/>
          </a:p>
          <a:p>
            <a:pPr lvl="0" algn="just"/>
            <a:r>
              <a:rPr lang="es-MX" dirty="0"/>
              <a:t>Es un lugar llamado las tinieblas de afuera. Mat.8:12; 25:30.</a:t>
            </a:r>
            <a:endParaRPr lang="es-NI" b="1" dirty="0"/>
          </a:p>
          <a:p>
            <a:pPr lvl="0" algn="just"/>
            <a:r>
              <a:rPr lang="es-MX" dirty="0"/>
              <a:t>Es un lugar donde el fuego nunca se apaga. Marcos.9:47-48.</a:t>
            </a:r>
            <a:endParaRPr lang="es-NI" b="1" dirty="0"/>
          </a:p>
          <a:p>
            <a:endParaRPr lang="es-NI" dirty="0"/>
          </a:p>
        </p:txBody>
      </p:sp>
      <p:pic>
        <p:nvPicPr>
          <p:cNvPr id="19458" name="Picture 2" descr="C:\Users\MARIO MORENO\Desktop\Señales\OS_IMP~1.JPG"/>
          <p:cNvPicPr>
            <a:picLocks noChangeAspect="1" noChangeArrowheads="1"/>
          </p:cNvPicPr>
          <p:nvPr/>
        </p:nvPicPr>
        <p:blipFill>
          <a:blip r:embed="rId3" cstate="print"/>
          <a:srcRect/>
          <a:stretch>
            <a:fillRect/>
          </a:stretch>
        </p:blipFill>
        <p:spPr bwMode="auto">
          <a:xfrm>
            <a:off x="0" y="5013176"/>
            <a:ext cx="3048000" cy="1844824"/>
          </a:xfrm>
          <a:prstGeom prst="rect">
            <a:avLst/>
          </a:prstGeom>
          <a:noFill/>
        </p:spPr>
      </p:pic>
      <p:pic>
        <p:nvPicPr>
          <p:cNvPr id="19459" name="Picture 3" descr="C:\Users\MARIO MORENO\Desktop\Señales\castigo eterno.jpg"/>
          <p:cNvPicPr>
            <a:picLocks noChangeAspect="1" noChangeArrowheads="1"/>
          </p:cNvPicPr>
          <p:nvPr/>
        </p:nvPicPr>
        <p:blipFill>
          <a:blip r:embed="rId4" cstate="print"/>
          <a:srcRect/>
          <a:stretch>
            <a:fillRect/>
          </a:stretch>
        </p:blipFill>
        <p:spPr bwMode="auto">
          <a:xfrm>
            <a:off x="2987824" y="5013176"/>
            <a:ext cx="3672408" cy="1844824"/>
          </a:xfrm>
          <a:prstGeom prst="rect">
            <a:avLst/>
          </a:prstGeom>
          <a:noFill/>
        </p:spPr>
      </p:pic>
      <p:pic>
        <p:nvPicPr>
          <p:cNvPr id="19460" name="Picture 4" descr="C:\Users\MARIO MORENO\Desktop\Señales\infierno-infierno-infierno_imagenGrande.jpg"/>
          <p:cNvPicPr>
            <a:picLocks noChangeAspect="1" noChangeArrowheads="1"/>
          </p:cNvPicPr>
          <p:nvPr/>
        </p:nvPicPr>
        <p:blipFill>
          <a:blip r:embed="rId5" cstate="print"/>
          <a:srcRect/>
          <a:stretch>
            <a:fillRect/>
          </a:stretch>
        </p:blipFill>
        <p:spPr bwMode="auto">
          <a:xfrm>
            <a:off x="6660232" y="5013176"/>
            <a:ext cx="2483768" cy="1844824"/>
          </a:xfrm>
          <a:prstGeom prst="rect">
            <a:avLst/>
          </a:prstGeom>
          <a:noFill/>
        </p:spPr>
      </p:pic>
      <p:sp>
        <p:nvSpPr>
          <p:cNvPr id="7" name="6 Flecha arriba"/>
          <p:cNvSpPr/>
          <p:nvPr/>
        </p:nvSpPr>
        <p:spPr>
          <a:xfrm>
            <a:off x="8100392" y="2636912"/>
            <a:ext cx="504056" cy="2160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5436096" y="1052736"/>
            <a:ext cx="370790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COMO DURE LA VIDA ETERNA DURA EL CASTIGO ETERNO. Y éstos irán al castigo eterno, pero los justos a la vida eterna. Mateo.25:46.</a:t>
            </a:r>
            <a:endParaRPr lang="es-NI" sz="2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diamond(in)">
                                      <p:cBhvr>
                                        <p:cTn id="22" dur="20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amond(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amond(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460"/>
                                        </p:tgtEl>
                                        <p:attrNameLst>
                                          <p:attrName>style.visibility</p:attrName>
                                        </p:attrNameLst>
                                      </p:cBhvr>
                                      <p:to>
                                        <p:strVal val="visible"/>
                                      </p:to>
                                    </p:set>
                                    <p:animEffect transition="in" filter="diamond(in)">
                                      <p:cBhvr>
                                        <p:cTn id="47" dur="2000"/>
                                        <p:tgtEl>
                                          <p:spTgt spid="1946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diamond(in)">
                                      <p:cBhvr>
                                        <p:cTn id="52" dur="2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diamond(in)">
                                      <p:cBhvr>
                                        <p:cTn id="57" dur="2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19459"/>
                                        </p:tgtEl>
                                        <p:attrNameLst>
                                          <p:attrName>style.visibility</p:attrName>
                                        </p:attrNameLst>
                                      </p:cBhvr>
                                      <p:to>
                                        <p:strVal val="visible"/>
                                      </p:to>
                                    </p:set>
                                    <p:animEffect transition="in" filter="diamond(in)">
                                      <p:cBhvr>
                                        <p:cTn id="62" dur="2000"/>
                                        <p:tgtEl>
                                          <p:spTgt spid="1945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diamond(in)">
                                      <p:cBhvr>
                                        <p:cTn id="67" dur="2000"/>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diamond(in)">
                                      <p:cBhvr>
                                        <p:cTn id="72" dur="2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diamond(in)">
                                      <p:cBhvr>
                                        <p:cTn id="77" dur="2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diamond(in)">
                                      <p:cBhvr>
                                        <p:cTn id="8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lstStyle/>
          <a:p>
            <a:r>
              <a:rPr lang="es-NI" b="1" u="sng" dirty="0"/>
              <a:t>VI. ¿QUIENES IRÁN AL INFIERNO?:</a:t>
            </a:r>
            <a:endParaRPr lang="es-NI" b="1" dirty="0"/>
          </a:p>
        </p:txBody>
      </p:sp>
      <p:sp>
        <p:nvSpPr>
          <p:cNvPr id="3" name="2 Marcador de contenido"/>
          <p:cNvSpPr>
            <a:spLocks noGrp="1"/>
          </p:cNvSpPr>
          <p:nvPr>
            <p:ph idx="1"/>
          </p:nvPr>
        </p:nvSpPr>
        <p:spPr>
          <a:xfrm>
            <a:off x="0" y="1268761"/>
            <a:ext cx="9144000" cy="3528392"/>
          </a:xfrm>
        </p:spPr>
        <p:txBody>
          <a:bodyPr/>
          <a:lstStyle/>
          <a:p>
            <a:pPr lvl="0"/>
            <a:r>
              <a:rPr lang="es-MX" dirty="0"/>
              <a:t>El Diablos y sus ángeles. Mat.25:41.</a:t>
            </a:r>
            <a:endParaRPr lang="es-NI" b="1" dirty="0"/>
          </a:p>
          <a:p>
            <a:pPr lvl="0"/>
            <a:r>
              <a:rPr lang="es-MX" dirty="0"/>
              <a:t>Los que desobedecen al evangelio. II Tes.1:7-9.</a:t>
            </a:r>
            <a:endParaRPr lang="es-NI" b="1" dirty="0"/>
          </a:p>
          <a:p>
            <a:pPr lvl="0"/>
            <a:r>
              <a:rPr lang="es-MX" dirty="0"/>
              <a:t>Todos los impíos. I Ped.4:18.</a:t>
            </a:r>
            <a:endParaRPr lang="es-NI" b="1" dirty="0"/>
          </a:p>
          <a:p>
            <a:pPr lvl="0"/>
            <a:r>
              <a:rPr lang="es-MX" dirty="0"/>
              <a:t>Los cristianos apóstatas. II Ped.2:20-22.</a:t>
            </a:r>
            <a:endParaRPr lang="es-NI" b="1" dirty="0"/>
          </a:p>
          <a:p>
            <a:pPr lvl="0"/>
            <a:r>
              <a:rPr lang="es-MX" dirty="0"/>
              <a:t>Los hacedores de maldad. Mat.7:21-23.</a:t>
            </a:r>
            <a:endParaRPr lang="es-NI" b="1" dirty="0"/>
          </a:p>
          <a:p>
            <a:pPr lvl="0"/>
            <a:r>
              <a:rPr lang="es-MX" dirty="0"/>
              <a:t>Todos los mentirosos. Apoc.21:8.</a:t>
            </a:r>
            <a:endParaRPr lang="es-NI" b="1" dirty="0"/>
          </a:p>
          <a:p>
            <a:endParaRPr lang="es-NI" dirty="0"/>
          </a:p>
        </p:txBody>
      </p:sp>
      <p:sp>
        <p:nvSpPr>
          <p:cNvPr id="4" name="3 Flecha derecha"/>
          <p:cNvSpPr/>
          <p:nvPr/>
        </p:nvSpPr>
        <p:spPr>
          <a:xfrm>
            <a:off x="0" y="4941168"/>
            <a:ext cx="22677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NO SOLO DIGA</a:t>
            </a:r>
            <a:endParaRPr lang="es-NI" b="1" dirty="0"/>
          </a:p>
        </p:txBody>
      </p:sp>
      <p:pic>
        <p:nvPicPr>
          <p:cNvPr id="20482" name="Picture 2" descr="C:\Users\MARIO MORENO\Desktop\Señales\Mateo-7-21-1000x400.png"/>
          <p:cNvPicPr>
            <a:picLocks noChangeAspect="1" noChangeArrowheads="1"/>
          </p:cNvPicPr>
          <p:nvPr/>
        </p:nvPicPr>
        <p:blipFill>
          <a:blip r:embed="rId3" cstate="print"/>
          <a:srcRect/>
          <a:stretch>
            <a:fillRect/>
          </a:stretch>
        </p:blipFill>
        <p:spPr bwMode="auto">
          <a:xfrm>
            <a:off x="2411760" y="4725144"/>
            <a:ext cx="6732240" cy="2132856"/>
          </a:xfrm>
          <a:prstGeom prst="rect">
            <a:avLst/>
          </a:prstGeom>
          <a:noFill/>
        </p:spPr>
      </p:pic>
      <p:pic>
        <p:nvPicPr>
          <p:cNvPr id="20483" name="Picture 3" descr="C:\Users\MARIO MORENO\Desktop\Señales\tumblr_inline_nfj3ls3EiL1t05o87.jpg"/>
          <p:cNvPicPr>
            <a:picLocks noChangeAspect="1" noChangeArrowheads="1"/>
          </p:cNvPicPr>
          <p:nvPr/>
        </p:nvPicPr>
        <p:blipFill>
          <a:blip r:embed="rId4" cstate="print"/>
          <a:srcRect/>
          <a:stretch>
            <a:fillRect/>
          </a:stretch>
        </p:blipFill>
        <p:spPr bwMode="auto">
          <a:xfrm>
            <a:off x="0" y="5589240"/>
            <a:ext cx="2411760" cy="126876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483"/>
                                        </p:tgtEl>
                                        <p:attrNameLst>
                                          <p:attrName>style.visibility</p:attrName>
                                        </p:attrNameLst>
                                      </p:cBhvr>
                                      <p:to>
                                        <p:strVal val="visible"/>
                                      </p:to>
                                    </p:set>
                                    <p:animEffect transition="in" filter="diamond(in)">
                                      <p:cBhvr>
                                        <p:cTn id="22" dur="2000"/>
                                        <p:tgtEl>
                                          <p:spTgt spid="2048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482"/>
                                        </p:tgtEl>
                                        <p:attrNameLst>
                                          <p:attrName>style.visibility</p:attrName>
                                        </p:attrNameLst>
                                      </p:cBhvr>
                                      <p:to>
                                        <p:strVal val="visible"/>
                                      </p:to>
                                    </p:set>
                                    <p:animEffect transition="in" filter="diamond(in)">
                                      <p:cBhvr>
                                        <p:cTn id="32" dur="2000"/>
                                        <p:tgtEl>
                                          <p:spTgt spid="2048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amond(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052736"/>
          </a:xfrm>
        </p:spPr>
        <p:txBody>
          <a:bodyPr>
            <a:normAutofit fontScale="90000"/>
          </a:bodyPr>
          <a:lstStyle/>
          <a:p>
            <a:pPr algn="l"/>
            <a:r>
              <a:rPr lang="es-MX" b="1" u="sng" dirty="0" smtClean="0"/>
              <a:t/>
            </a:r>
            <a:br>
              <a:rPr lang="es-MX" b="1" u="sng" dirty="0" smtClean="0"/>
            </a:br>
            <a:r>
              <a:rPr lang="es-MX" b="1" u="sng" dirty="0" smtClean="0"/>
              <a:t>CONCLUSIÓN</a:t>
            </a:r>
            <a:r>
              <a:rPr lang="es-MX" b="1" u="sng" dirty="0"/>
              <a:t>:</a:t>
            </a:r>
            <a:r>
              <a:rPr lang="es-NI" b="1" dirty="0"/>
              <a:t/>
            </a:r>
            <a:br>
              <a:rPr lang="es-NI" b="1" dirty="0"/>
            </a:br>
            <a:endParaRPr lang="es-NI" dirty="0"/>
          </a:p>
        </p:txBody>
      </p:sp>
      <p:sp>
        <p:nvSpPr>
          <p:cNvPr id="3" name="2 Marcador de contenido"/>
          <p:cNvSpPr>
            <a:spLocks noGrp="1"/>
          </p:cNvSpPr>
          <p:nvPr>
            <p:ph idx="1"/>
          </p:nvPr>
        </p:nvSpPr>
        <p:spPr>
          <a:xfrm>
            <a:off x="0" y="980729"/>
            <a:ext cx="9144000" cy="2016223"/>
          </a:xfrm>
        </p:spPr>
        <p:txBody>
          <a:bodyPr>
            <a:normAutofit fontScale="85000" lnSpcReduction="10000"/>
          </a:bodyPr>
          <a:lstStyle/>
          <a:p>
            <a:pPr lvl="0"/>
            <a:r>
              <a:rPr lang="es-MX" dirty="0"/>
              <a:t>El infierno existe, no se deje engañar por falsos maestros.</a:t>
            </a:r>
            <a:endParaRPr lang="es-NI" b="1" dirty="0"/>
          </a:p>
          <a:p>
            <a:pPr lvl="0"/>
            <a:r>
              <a:rPr lang="es-MX" dirty="0"/>
              <a:t>Cada persona escoge su destino por sus hechos y acciones.</a:t>
            </a:r>
            <a:endParaRPr lang="es-NI" b="1" dirty="0"/>
          </a:p>
          <a:p>
            <a:pPr lvl="0"/>
            <a:r>
              <a:rPr lang="es-MX" dirty="0"/>
              <a:t>Dios no desea que vayamos a ese lugar.</a:t>
            </a:r>
            <a:endParaRPr lang="es-NI" b="1" dirty="0"/>
          </a:p>
          <a:p>
            <a:endParaRPr lang="es-NI" dirty="0"/>
          </a:p>
        </p:txBody>
      </p:sp>
      <p:pic>
        <p:nvPicPr>
          <p:cNvPr id="21506" name="Picture 2" descr="C:\Users\MARIO MORENO\Desktop\Señales\untitled (7).png"/>
          <p:cNvPicPr>
            <a:picLocks noChangeAspect="1" noChangeArrowheads="1"/>
          </p:cNvPicPr>
          <p:nvPr/>
        </p:nvPicPr>
        <p:blipFill>
          <a:blip r:embed="rId3" cstate="print"/>
          <a:srcRect/>
          <a:stretch>
            <a:fillRect/>
          </a:stretch>
        </p:blipFill>
        <p:spPr bwMode="auto">
          <a:xfrm>
            <a:off x="0" y="4365104"/>
            <a:ext cx="2448272" cy="2492896"/>
          </a:xfrm>
          <a:prstGeom prst="rect">
            <a:avLst/>
          </a:prstGeom>
          <a:noFill/>
        </p:spPr>
      </p:pic>
      <p:sp>
        <p:nvSpPr>
          <p:cNvPr id="5" name="4 Flecha doblada"/>
          <p:cNvSpPr/>
          <p:nvPr/>
        </p:nvSpPr>
        <p:spPr>
          <a:xfrm>
            <a:off x="899592" y="3861048"/>
            <a:ext cx="1296144" cy="6526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sp>
        <p:nvSpPr>
          <p:cNvPr id="6" name="5 Rectángulo"/>
          <p:cNvSpPr/>
          <p:nvPr/>
        </p:nvSpPr>
        <p:spPr>
          <a:xfrm>
            <a:off x="2267744" y="3789040"/>
            <a:ext cx="4968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1400" b="1" dirty="0" smtClean="0"/>
              <a:t>ES MEJOR ENTRAR COJO. Y si tu mano derecha te es ocasión de pecar, córtala y écha</a:t>
            </a:r>
            <a:r>
              <a:rPr lang="es-NI" sz="1400" b="1" i="1" dirty="0" smtClean="0"/>
              <a:t>la</a:t>
            </a:r>
            <a:r>
              <a:rPr lang="es-NI" sz="1400" b="1" dirty="0" smtClean="0"/>
              <a:t> de ti; porque te es mejor que se pierda uno de tus miembros, y no que todo tu cuerpo vaya al infierno. Mateo.5:30.</a:t>
            </a:r>
            <a:endParaRPr lang="es-NI" sz="1400" b="1" dirty="0"/>
          </a:p>
        </p:txBody>
      </p:sp>
      <p:pic>
        <p:nvPicPr>
          <p:cNvPr id="21507" name="Picture 3" descr="C:\Users\MARIO MORENO\Desktop\Señales\princesas-disney-discapacitadas-3.jpg"/>
          <p:cNvPicPr>
            <a:picLocks noChangeAspect="1" noChangeArrowheads="1"/>
          </p:cNvPicPr>
          <p:nvPr/>
        </p:nvPicPr>
        <p:blipFill>
          <a:blip r:embed="rId4" cstate="print"/>
          <a:srcRect/>
          <a:stretch>
            <a:fillRect/>
          </a:stretch>
        </p:blipFill>
        <p:spPr bwMode="auto">
          <a:xfrm>
            <a:off x="1979712" y="4869160"/>
            <a:ext cx="2282577" cy="1988840"/>
          </a:xfrm>
          <a:prstGeom prst="rect">
            <a:avLst/>
          </a:prstGeom>
          <a:noFill/>
        </p:spPr>
      </p:pic>
      <p:pic>
        <p:nvPicPr>
          <p:cNvPr id="21508" name="Picture 4" descr="C:\Users\MARIO MORENO\Desktop\Señales\men.jpg"/>
          <p:cNvPicPr>
            <a:picLocks noChangeAspect="1" noChangeArrowheads="1"/>
          </p:cNvPicPr>
          <p:nvPr/>
        </p:nvPicPr>
        <p:blipFill>
          <a:blip r:embed="rId5" cstate="print"/>
          <a:srcRect/>
          <a:stretch>
            <a:fillRect/>
          </a:stretch>
        </p:blipFill>
        <p:spPr bwMode="auto">
          <a:xfrm>
            <a:off x="7524328" y="4581127"/>
            <a:ext cx="1619673" cy="2276873"/>
          </a:xfrm>
          <a:prstGeom prst="rect">
            <a:avLst/>
          </a:prstGeom>
          <a:noFill/>
        </p:spPr>
      </p:pic>
      <p:sp>
        <p:nvSpPr>
          <p:cNvPr id="9" name="8 Flecha doblada"/>
          <p:cNvSpPr/>
          <p:nvPr/>
        </p:nvSpPr>
        <p:spPr>
          <a:xfrm flipH="1">
            <a:off x="7380312" y="4221088"/>
            <a:ext cx="1512168"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pic>
        <p:nvPicPr>
          <p:cNvPr id="21509" name="Picture 5" descr="C:\Users\MARIO MORENO\Desktop\Señales\5F4.jpg"/>
          <p:cNvPicPr>
            <a:picLocks noChangeAspect="1" noChangeArrowheads="1"/>
          </p:cNvPicPr>
          <p:nvPr/>
        </p:nvPicPr>
        <p:blipFill>
          <a:blip r:embed="rId6" cstate="print"/>
          <a:srcRect/>
          <a:stretch>
            <a:fillRect/>
          </a:stretch>
        </p:blipFill>
        <p:spPr bwMode="auto">
          <a:xfrm>
            <a:off x="4211960" y="4869160"/>
            <a:ext cx="3312368" cy="1988841"/>
          </a:xfrm>
          <a:prstGeom prst="rect">
            <a:avLst/>
          </a:prstGeom>
          <a:noFill/>
        </p:spPr>
      </p:pic>
      <p:sp>
        <p:nvSpPr>
          <p:cNvPr id="12" name="11 Flecha arriba"/>
          <p:cNvSpPr/>
          <p:nvPr/>
        </p:nvSpPr>
        <p:spPr>
          <a:xfrm>
            <a:off x="7452320" y="3356992"/>
            <a:ext cx="360040" cy="15841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3" name="12 Rectángulo"/>
          <p:cNvSpPr/>
          <p:nvPr/>
        </p:nvSpPr>
        <p:spPr>
          <a:xfrm>
            <a:off x="0" y="2420888"/>
            <a:ext cx="9144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dirty="0" smtClean="0"/>
              <a:t> si tu ojo derecho te es ocasión de pecar, arráncalo y écha</a:t>
            </a:r>
            <a:r>
              <a:rPr lang="es-NI" i="1" dirty="0" smtClean="0"/>
              <a:t>lo</a:t>
            </a:r>
            <a:r>
              <a:rPr lang="es-NI" dirty="0" smtClean="0"/>
              <a:t> de ti; porque te es mejor que se pierda uno de tus miembros, y no que todo tu cuerpo sea arrojado al infierno. Mateo.5:29.</a:t>
            </a:r>
            <a:endParaRPr lang="es-NI"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diamond(in)">
                                      <p:cBhvr>
                                        <p:cTn id="27" dur="2000"/>
                                        <p:tgtEl>
                                          <p:spTgt spid="2150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1507"/>
                                        </p:tgtEl>
                                        <p:attrNameLst>
                                          <p:attrName>style.visibility</p:attrName>
                                        </p:attrNameLst>
                                      </p:cBhvr>
                                      <p:to>
                                        <p:strVal val="visible"/>
                                      </p:to>
                                    </p:set>
                                    <p:animEffect transition="in" filter="diamond(in)">
                                      <p:cBhvr>
                                        <p:cTn id="42" dur="2000"/>
                                        <p:tgtEl>
                                          <p:spTgt spid="2150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1506"/>
                                        </p:tgtEl>
                                        <p:attrNameLst>
                                          <p:attrName>style.visibility</p:attrName>
                                        </p:attrNameLst>
                                      </p:cBhvr>
                                      <p:to>
                                        <p:strVal val="visible"/>
                                      </p:to>
                                    </p:set>
                                    <p:animEffect transition="in" filter="diamond(in)">
                                      <p:cBhvr>
                                        <p:cTn id="47" dur="2000"/>
                                        <p:tgtEl>
                                          <p:spTgt spid="21506"/>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amond(in)">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21508"/>
                                        </p:tgtEl>
                                        <p:attrNameLst>
                                          <p:attrName>style.visibility</p:attrName>
                                        </p:attrNameLst>
                                      </p:cBhvr>
                                      <p:to>
                                        <p:strVal val="visible"/>
                                      </p:to>
                                    </p:set>
                                    <p:animEffect transition="in" filter="diamond(in)">
                                      <p:cBhvr>
                                        <p:cTn id="57" dur="2000"/>
                                        <p:tgtEl>
                                          <p:spTgt spid="21508"/>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amond(in)">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amond(in)">
                                      <p:cBhvr>
                                        <p:cTn id="6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ARIO MORENO\Desktop\Señales\ALERTA~1.JPG"/>
          <p:cNvPicPr>
            <a:picLocks noChangeAspect="1" noChangeArrowheads="1"/>
          </p:cNvPicPr>
          <p:nvPr/>
        </p:nvPicPr>
        <p:blipFill>
          <a:blip r:embed="rId2" cstate="print"/>
          <a:srcRect/>
          <a:stretch>
            <a:fillRect/>
          </a:stretch>
        </p:blipFill>
        <p:spPr bwMode="auto">
          <a:xfrm>
            <a:off x="0" y="0"/>
            <a:ext cx="5148064" cy="4005064"/>
          </a:xfrm>
          <a:prstGeom prst="rect">
            <a:avLst/>
          </a:prstGeom>
          <a:noFill/>
        </p:spPr>
      </p:pic>
      <p:sp>
        <p:nvSpPr>
          <p:cNvPr id="5" name="4 Flecha derecha"/>
          <p:cNvSpPr/>
          <p:nvPr/>
        </p:nvSpPr>
        <p:spPr>
          <a:xfrm>
            <a:off x="5220072" y="3212976"/>
            <a:ext cx="216024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5004048" y="4437112"/>
            <a:ext cx="4139952" cy="2420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EL INFIERNO ES UNA REALIDAD NO SE DEJE ENSEÑAR Y SE PIERDA.</a:t>
            </a:r>
            <a:endParaRPr lang="es-NI" sz="2400" b="1" dirty="0"/>
          </a:p>
        </p:txBody>
      </p:sp>
      <p:sp>
        <p:nvSpPr>
          <p:cNvPr id="7" name="6 Rectángulo"/>
          <p:cNvSpPr/>
          <p:nvPr/>
        </p:nvSpPr>
        <p:spPr>
          <a:xfrm>
            <a:off x="5004048" y="0"/>
            <a:ext cx="4139952" cy="2564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DIOS DESEA SALVARLE DE IR A ESE LUGAR</a:t>
            </a:r>
            <a:endParaRPr lang="es-NI" sz="2800" b="1" dirty="0"/>
          </a:p>
        </p:txBody>
      </p:sp>
      <p:pic>
        <p:nvPicPr>
          <p:cNvPr id="22531" name="Picture 3" descr="C:\Users\MARIO MORENO\Desktop\Señales\details.jpg"/>
          <p:cNvPicPr>
            <a:picLocks noChangeAspect="1" noChangeArrowheads="1"/>
          </p:cNvPicPr>
          <p:nvPr/>
        </p:nvPicPr>
        <p:blipFill>
          <a:blip r:embed="rId3" cstate="print"/>
          <a:srcRect/>
          <a:stretch>
            <a:fillRect/>
          </a:stretch>
        </p:blipFill>
        <p:spPr bwMode="auto">
          <a:xfrm>
            <a:off x="0" y="4149080"/>
            <a:ext cx="4932040" cy="270892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2531"/>
                                        </p:tgtEl>
                                        <p:attrNameLst>
                                          <p:attrName>style.visibility</p:attrName>
                                        </p:attrNameLst>
                                      </p:cBhvr>
                                      <p:to>
                                        <p:strVal val="visible"/>
                                      </p:to>
                                    </p:set>
                                    <p:animEffect transition="in" filter="diamond(in)">
                                      <p:cBhvr>
                                        <p:cTn id="22" dur="20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0"/>
            <a:ext cx="9144000" cy="5085184"/>
          </a:xfrm>
          <a:prstGeom prst="rect">
            <a:avLst/>
          </a:prstGeom>
          <a:noFill/>
        </p:spPr>
      </p:pic>
      <p:sp>
        <p:nvSpPr>
          <p:cNvPr id="5" name="4 Rectángulo"/>
          <p:cNvSpPr/>
          <p:nvPr/>
        </p:nvSpPr>
        <p:spPr>
          <a:xfrm>
            <a:off x="0" y="5517232"/>
            <a:ext cx="914400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dirty="0" smtClean="0"/>
              <a:t>DIOS NOS BENDIGA A TODOS.</a:t>
            </a:r>
            <a:endParaRPr lang="es-NI" sz="4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09120"/>
          </a:xfrm>
        </p:spPr>
        <p:txBody>
          <a:bodyPr/>
          <a:lstStyle/>
          <a:p>
            <a:r>
              <a:rPr lang="es-MX" dirty="0" smtClean="0"/>
              <a:t>El valle de </a:t>
            </a:r>
            <a:r>
              <a:rPr lang="es-MX" dirty="0" err="1" smtClean="0"/>
              <a:t>Hinom</a:t>
            </a:r>
            <a:r>
              <a:rPr lang="es-MX" dirty="0" smtClean="0"/>
              <a:t> había sido profanado con el sacrificio de niños a Moloc, por lo que como lugar maldito era empleado como basurero de la ciudad, donde los gusanos estaban presenten y ardía el fuego. Es </a:t>
            </a:r>
            <a:r>
              <a:rPr lang="es-MX" dirty="0" err="1" smtClean="0"/>
              <a:t>asi</a:t>
            </a:r>
            <a:r>
              <a:rPr lang="es-MX" dirty="0" smtClean="0"/>
              <a:t> una viva imagen del castigo eterno.</a:t>
            </a:r>
            <a:endParaRPr lang="es-NI" dirty="0"/>
          </a:p>
        </p:txBody>
      </p:sp>
      <p:pic>
        <p:nvPicPr>
          <p:cNvPr id="1026" name="Picture 2" descr="C:\Users\MARIO MORENO\Desktop\Señales\images.jpg"/>
          <p:cNvPicPr>
            <a:picLocks noChangeAspect="1" noChangeArrowheads="1"/>
          </p:cNvPicPr>
          <p:nvPr/>
        </p:nvPicPr>
        <p:blipFill>
          <a:blip r:embed="rId2" cstate="print"/>
          <a:srcRect/>
          <a:stretch>
            <a:fillRect/>
          </a:stretch>
        </p:blipFill>
        <p:spPr bwMode="auto">
          <a:xfrm>
            <a:off x="0" y="2636913"/>
            <a:ext cx="3347864" cy="4221088"/>
          </a:xfrm>
          <a:prstGeom prst="rect">
            <a:avLst/>
          </a:prstGeom>
          <a:noFill/>
        </p:spPr>
      </p:pic>
      <p:pic>
        <p:nvPicPr>
          <p:cNvPr id="1027" name="Picture 3" descr="C:\Users\MARIO MORENO\Desktop\Señales\infierno.jpg"/>
          <p:cNvPicPr>
            <a:picLocks noChangeAspect="1" noChangeArrowheads="1"/>
          </p:cNvPicPr>
          <p:nvPr/>
        </p:nvPicPr>
        <p:blipFill>
          <a:blip r:embed="rId3" cstate="print"/>
          <a:srcRect/>
          <a:stretch>
            <a:fillRect/>
          </a:stretch>
        </p:blipFill>
        <p:spPr bwMode="auto">
          <a:xfrm>
            <a:off x="5508104" y="2636912"/>
            <a:ext cx="3635896" cy="4221088"/>
          </a:xfrm>
          <a:prstGeom prst="rect">
            <a:avLst/>
          </a:prstGeom>
          <a:noFill/>
        </p:spPr>
      </p:pic>
      <p:sp>
        <p:nvSpPr>
          <p:cNvPr id="6" name="5 Rectángulo"/>
          <p:cNvSpPr/>
          <p:nvPr/>
        </p:nvSpPr>
        <p:spPr>
          <a:xfrm>
            <a:off x="3491880" y="4005064"/>
            <a:ext cx="187220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LOS NIÑOS ERAN QUEMADOS.</a:t>
            </a:r>
            <a:endParaRPr lang="es-NI" sz="20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455" fill="hold">
                                          <p:stCondLst>
                                            <p:cond delay="0"/>
                                          </p:stCondLst>
                                        </p:cTn>
                                        <p:tgtEl>
                                          <p:spTgt spid="6">
                                            <p:txEl>
                                              <p:pRg st="0" end="0"/>
                                            </p:txEl>
                                          </p:spTgt>
                                        </p:tgtEl>
                                        <p:attrNameLst>
                                          <p:attrName>style.rotation</p:attrName>
                                        </p:attrNameLst>
                                      </p:cBhvr>
                                      <p:to>
                                        <p:strVal val="-45.0"/>
                                      </p:to>
                                    </p:set>
                                    <p:anim calcmode="lin" valueType="num">
                                      <p:cBhvr>
                                        <p:cTn id="8"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diamond(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diamond(in)">
                                      <p:cBhvr>
                                        <p:cTn id="26" dur="2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diamond(in)">
                                      <p:cBhvr>
                                        <p:cTn id="31" dur="2000"/>
                                        <p:tgtEl>
                                          <p:spTgt spid="6">
                                            <p:bg/>
                                          </p:spTgt>
                                        </p:tgtEl>
                                      </p:cBhvr>
                                    </p:animEffect>
                                  </p:childTnLst>
                                </p:cTn>
                              </p:par>
                              <p:par>
                                <p:cTn id="32" presetID="8" presetClass="entr" presetSubtype="16" fill="hold" grpId="0" nodeType="withEffect">
                                  <p:stCondLst>
                                    <p:cond delay="0"/>
                                  </p:stCondLst>
                                  <p:iterate type="lt">
                                    <p:tmPct val="0"/>
                                  </p:iterate>
                                  <p:childTnLst>
                                    <p:set>
                                      <p:cBhvr>
                                        <p:cTn id="33" dur="1" fill="hold">
                                          <p:stCondLst>
                                            <p:cond delay="0"/>
                                          </p:stCondLst>
                                        </p:cTn>
                                        <p:tgtEl>
                                          <p:spTgt spid="6">
                                            <p:txEl>
                                              <p:pRg st="0" end="0"/>
                                            </p:txEl>
                                          </p:spTgt>
                                        </p:tgtEl>
                                        <p:attrNameLst>
                                          <p:attrName>style.visibility</p:attrName>
                                        </p:attrNameLst>
                                      </p:cBhvr>
                                      <p:to>
                                        <p:strVal val="visible"/>
                                      </p:to>
                                    </p:set>
                                    <p:animEffect transition="in" filter="diamond(in)">
                                      <p:cBhvr>
                                        <p:cTn id="3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5301208"/>
          </a:xfrm>
          <a:prstGeom prst="rect">
            <a:avLst/>
          </a:prstGeom>
          <a:noFill/>
        </p:spPr>
      </p:pic>
      <p:sp>
        <p:nvSpPr>
          <p:cNvPr id="3" name="2 Marcador de contenido"/>
          <p:cNvSpPr>
            <a:spLocks noGrp="1"/>
          </p:cNvSpPr>
          <p:nvPr>
            <p:ph idx="1"/>
          </p:nvPr>
        </p:nvSpPr>
        <p:spPr>
          <a:xfrm>
            <a:off x="0" y="1"/>
            <a:ext cx="9144000" cy="5589240"/>
          </a:xfrm>
        </p:spPr>
        <p:txBody>
          <a:bodyPr>
            <a:normAutofit lnSpcReduction="10000"/>
          </a:bodyPr>
          <a:lstStyle/>
          <a:p>
            <a:pPr lvl="0" algn="just"/>
            <a:r>
              <a:rPr lang="es-MX" dirty="0"/>
              <a:t>Dios arrojará el alma y el cuerpo del impío al infierno. Mat.10:28; Lucas.12:5. </a:t>
            </a:r>
            <a:r>
              <a:rPr lang="es-MX" b="1" u="sng" dirty="0"/>
              <a:t>“GEHENA”-</a:t>
            </a:r>
            <a:r>
              <a:rPr lang="es-MX" b="1" dirty="0"/>
              <a:t> </a:t>
            </a:r>
            <a:r>
              <a:rPr lang="es-MX" dirty="0"/>
              <a:t>Es una transliteración de </a:t>
            </a:r>
            <a:r>
              <a:rPr lang="es-MX" b="1" u="sng" dirty="0"/>
              <a:t>“GE- HINNOM”-</a:t>
            </a:r>
            <a:r>
              <a:rPr lang="es-MX" b="1" dirty="0"/>
              <a:t> </a:t>
            </a:r>
            <a:r>
              <a:rPr lang="es-MX" dirty="0"/>
              <a:t>Valle de </a:t>
            </a:r>
            <a:r>
              <a:rPr lang="es-MX" dirty="0" err="1"/>
              <a:t>Hinom</a:t>
            </a:r>
            <a:r>
              <a:rPr lang="es-MX" dirty="0"/>
              <a:t>, donde los niños eran arrojados a los ardientes brazos metálicos de Moloc, al rojo vivo. II Resyes.23:10. Josías abolió estas abominaciones y luego paso a ser un lugar para echar todo tipo de desperdicios y basuras que quemaban constantemente, viniendo a ser un símbolo de castigo. “IMÁGENES VERBALES”.</a:t>
            </a:r>
            <a:endParaRPr lang="es-NI" b="1" dirty="0"/>
          </a:p>
          <a:p>
            <a:pPr algn="just"/>
            <a:r>
              <a:rPr lang="es-NI" dirty="0"/>
              <a:t>Los hipócritas no pueden escapar de este castigo. Mat.23:23.</a:t>
            </a:r>
          </a:p>
        </p:txBody>
      </p:sp>
      <p:pic>
        <p:nvPicPr>
          <p:cNvPr id="1026" name="Picture 2" descr="C:\Users\MARIO MORENO\Desktop\Señales\131983-stock-photo-brand-feuer-heiss-brennen-flamme-nachtfeuer.jpg"/>
          <p:cNvPicPr>
            <a:picLocks noChangeAspect="1" noChangeArrowheads="1"/>
          </p:cNvPicPr>
          <p:nvPr/>
        </p:nvPicPr>
        <p:blipFill>
          <a:blip r:embed="rId3" cstate="print"/>
          <a:srcRect/>
          <a:stretch>
            <a:fillRect/>
          </a:stretch>
        </p:blipFill>
        <p:spPr bwMode="auto">
          <a:xfrm>
            <a:off x="0" y="5373216"/>
            <a:ext cx="9144000" cy="14847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450912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r>
              <a:rPr lang="es-NI" b="1" u="sng" dirty="0"/>
              <a:t>I. ¿A QUE ES SEMEJANTE EL INFIERNO?.</a:t>
            </a:r>
            <a:endParaRPr lang="es-NI" b="1" dirty="0"/>
          </a:p>
        </p:txBody>
      </p:sp>
      <p:sp>
        <p:nvSpPr>
          <p:cNvPr id="3" name="2 Marcador de contenido"/>
          <p:cNvSpPr>
            <a:spLocks noGrp="1"/>
          </p:cNvSpPr>
          <p:nvPr>
            <p:ph idx="1"/>
          </p:nvPr>
        </p:nvSpPr>
        <p:spPr>
          <a:xfrm>
            <a:off x="0" y="1268761"/>
            <a:ext cx="9144000" cy="2376264"/>
          </a:xfrm>
        </p:spPr>
        <p:txBody>
          <a:bodyPr/>
          <a:lstStyle/>
          <a:p>
            <a:pPr lvl="0" algn="just"/>
            <a:r>
              <a:rPr lang="es-MX" b="1" u="sng" dirty="0"/>
              <a:t>“AL LLORO Y CRUJIR LOS DIENTES”.</a:t>
            </a:r>
            <a:r>
              <a:rPr lang="es-MX" b="1" dirty="0"/>
              <a:t> </a:t>
            </a:r>
            <a:r>
              <a:rPr lang="es-MX" dirty="0"/>
              <a:t>Mat.13:50. El dolor será tan grande que los hombres y mujeres estarán llorando y crujiendo sus dientes eternamente y sin descanso</a:t>
            </a:r>
            <a:r>
              <a:rPr lang="es-MX" dirty="0" smtClean="0"/>
              <a:t>. </a:t>
            </a:r>
            <a:endParaRPr lang="es-NI" b="1" dirty="0"/>
          </a:p>
          <a:p>
            <a:endParaRPr lang="es-NI" dirty="0"/>
          </a:p>
        </p:txBody>
      </p:sp>
      <p:pic>
        <p:nvPicPr>
          <p:cNvPr id="2050" name="Picture 2" descr="C:\Users\MARIO MORENO\Desktop\Señales\crujir dientes.gif"/>
          <p:cNvPicPr>
            <a:picLocks noChangeAspect="1" noChangeArrowheads="1" noCrop="1"/>
          </p:cNvPicPr>
          <p:nvPr/>
        </p:nvPicPr>
        <p:blipFill>
          <a:blip r:embed="rId3" cstate="print"/>
          <a:srcRect/>
          <a:stretch>
            <a:fillRect/>
          </a:stretch>
        </p:blipFill>
        <p:spPr bwMode="auto">
          <a:xfrm>
            <a:off x="0" y="4162425"/>
            <a:ext cx="9144000" cy="2695575"/>
          </a:xfrm>
          <a:prstGeom prst="rect">
            <a:avLst/>
          </a:prstGeom>
          <a:noFill/>
        </p:spPr>
      </p:pic>
      <p:sp>
        <p:nvSpPr>
          <p:cNvPr id="5" name="4 Flecha doblada"/>
          <p:cNvSpPr/>
          <p:nvPr/>
        </p:nvSpPr>
        <p:spPr>
          <a:xfrm>
            <a:off x="1403648" y="3356992"/>
            <a:ext cx="2880320" cy="7200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sp>
        <p:nvSpPr>
          <p:cNvPr id="6" name="5 Rectángulo"/>
          <p:cNvSpPr/>
          <p:nvPr/>
        </p:nvSpPr>
        <p:spPr>
          <a:xfrm>
            <a:off x="5076056" y="3284984"/>
            <a:ext cx="40679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VA SER TANTO EL DOLOR QUE VAN A CRUJIR LOS DIENTES.</a:t>
            </a:r>
            <a:endParaRPr lang="es-NI"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2204864"/>
          </a:xfrm>
        </p:spPr>
        <p:txBody>
          <a:bodyPr>
            <a:normAutofit fontScale="90000"/>
          </a:bodyPr>
          <a:lstStyle/>
          <a:p>
            <a:pPr lvl="0" algn="just"/>
            <a:r>
              <a:rPr lang="es-MX" sz="2400" b="1" u="sng" dirty="0"/>
              <a:t>“</a:t>
            </a:r>
            <a:r>
              <a:rPr lang="es-MX" sz="3100" b="1" u="sng" dirty="0"/>
              <a:t>AL FUEGO ETERNO”-</a:t>
            </a:r>
            <a:r>
              <a:rPr lang="es-MX" sz="3100" b="1" dirty="0"/>
              <a:t> </a:t>
            </a:r>
            <a:r>
              <a:rPr lang="es-MX" sz="3100" dirty="0"/>
              <a:t>Mat.18:8. Es un lugar donde el fuego no se apaga y el gusano no muere. Quemarse con fuego es un dolor terrible aun cuando solo sea por un momento, el infierno no obstante es descrito como fuego eterno.</a:t>
            </a:r>
            <a:r>
              <a:rPr lang="es-NI" sz="3100" b="1" dirty="0"/>
              <a:t/>
            </a:r>
            <a:br>
              <a:rPr lang="es-NI" sz="3100" b="1" dirty="0"/>
            </a:br>
            <a:endParaRPr lang="es-NI" sz="3100" dirty="0"/>
          </a:p>
        </p:txBody>
      </p:sp>
      <p:sp>
        <p:nvSpPr>
          <p:cNvPr id="3" name="2 Marcador de contenido"/>
          <p:cNvSpPr>
            <a:spLocks noGrp="1"/>
          </p:cNvSpPr>
          <p:nvPr>
            <p:ph idx="1"/>
          </p:nvPr>
        </p:nvSpPr>
        <p:spPr>
          <a:xfrm>
            <a:off x="0" y="4437112"/>
            <a:ext cx="9144000" cy="1512168"/>
          </a:xfrm>
        </p:spPr>
        <p:txBody>
          <a:bodyPr/>
          <a:lstStyle/>
          <a:p>
            <a:pPr lvl="0" algn="just">
              <a:buNone/>
            </a:pPr>
            <a:r>
              <a:rPr lang="es-MX" sz="2800" b="1" dirty="0"/>
              <a:t>“</a:t>
            </a:r>
            <a:r>
              <a:rPr lang="es-MX" sz="2800" b="1" u="sng" dirty="0"/>
              <a:t>TINIEBLAS DE AFUERA”-</a:t>
            </a:r>
            <a:r>
              <a:rPr lang="es-MX" sz="2800" b="1" dirty="0"/>
              <a:t> </a:t>
            </a:r>
            <a:r>
              <a:rPr lang="es-MX" sz="2800" dirty="0"/>
              <a:t>Mat.22:13. Las tinieblas son horribles, por que representan la separación total de Dios, quien es la luz. Y además las tinieblas no nos dejan ver.</a:t>
            </a:r>
            <a:endParaRPr lang="es-NI" sz="2800" b="1" dirty="0"/>
          </a:p>
          <a:p>
            <a:endParaRPr lang="es-NI" dirty="0"/>
          </a:p>
        </p:txBody>
      </p:sp>
      <p:pic>
        <p:nvPicPr>
          <p:cNvPr id="17410" name="Picture 2" descr="C:\Users\MARIO MORENO\Desktop\Señales\Infierno-V-LOW.jpg"/>
          <p:cNvPicPr>
            <a:picLocks noChangeAspect="1" noChangeArrowheads="1"/>
          </p:cNvPicPr>
          <p:nvPr/>
        </p:nvPicPr>
        <p:blipFill>
          <a:blip r:embed="rId3" cstate="print"/>
          <a:srcRect/>
          <a:stretch>
            <a:fillRect/>
          </a:stretch>
        </p:blipFill>
        <p:spPr bwMode="auto">
          <a:xfrm>
            <a:off x="1" y="2276872"/>
            <a:ext cx="5364088" cy="2088232"/>
          </a:xfrm>
          <a:prstGeom prst="rect">
            <a:avLst/>
          </a:prstGeom>
          <a:noFill/>
        </p:spPr>
      </p:pic>
      <p:sp>
        <p:nvSpPr>
          <p:cNvPr id="6" name="5 Flecha doblada"/>
          <p:cNvSpPr/>
          <p:nvPr/>
        </p:nvSpPr>
        <p:spPr>
          <a:xfrm>
            <a:off x="2843808" y="1844824"/>
            <a:ext cx="2736304"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sp>
        <p:nvSpPr>
          <p:cNvPr id="7" name="6 Rectángulo"/>
          <p:cNvSpPr/>
          <p:nvPr/>
        </p:nvSpPr>
        <p:spPr>
          <a:xfrm>
            <a:off x="5796136" y="1844824"/>
            <a:ext cx="334786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UN </a:t>
            </a:r>
            <a:r>
              <a:rPr lang="es-NI" b="1" dirty="0" smtClean="0"/>
              <a:t>FUEGO </a:t>
            </a:r>
            <a:r>
              <a:rPr lang="es-NI" b="1" dirty="0" smtClean="0"/>
              <a:t>QUE NUNCA SE APAGARA, SERA ETERNO. Y EL GUSANO NO MUERE.</a:t>
            </a:r>
            <a:endParaRPr lang="es-NI" b="1" dirty="0"/>
          </a:p>
        </p:txBody>
      </p:sp>
      <p:pic>
        <p:nvPicPr>
          <p:cNvPr id="17411" name="Picture 3" descr="C:\Users\MARIO MORENO\Desktop\Señales\gusano-seda-espanol--644x362.jpg"/>
          <p:cNvPicPr>
            <a:picLocks noChangeAspect="1" noChangeArrowheads="1"/>
          </p:cNvPicPr>
          <p:nvPr/>
        </p:nvPicPr>
        <p:blipFill>
          <a:blip r:embed="rId4" cstate="print"/>
          <a:srcRect/>
          <a:stretch>
            <a:fillRect/>
          </a:stretch>
        </p:blipFill>
        <p:spPr bwMode="auto">
          <a:xfrm>
            <a:off x="5364088" y="3573016"/>
            <a:ext cx="3779912" cy="792088"/>
          </a:xfrm>
          <a:prstGeom prst="rect">
            <a:avLst/>
          </a:prstGeom>
          <a:noFill/>
        </p:spPr>
      </p:pic>
      <p:sp>
        <p:nvSpPr>
          <p:cNvPr id="9" name="8 Flecha abajo"/>
          <p:cNvSpPr/>
          <p:nvPr/>
        </p:nvSpPr>
        <p:spPr>
          <a:xfrm>
            <a:off x="7236296" y="2924944"/>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7412" name="Picture 4" descr="C:\Users\MARIO MORENO\Desktop\Señales\tinieblas-de-mar_48851.jpg"/>
          <p:cNvPicPr>
            <a:picLocks noChangeAspect="1" noChangeArrowheads="1"/>
          </p:cNvPicPr>
          <p:nvPr/>
        </p:nvPicPr>
        <p:blipFill>
          <a:blip r:embed="rId5" cstate="print"/>
          <a:srcRect/>
          <a:stretch>
            <a:fillRect/>
          </a:stretch>
        </p:blipFill>
        <p:spPr bwMode="auto">
          <a:xfrm>
            <a:off x="0" y="5805264"/>
            <a:ext cx="4355976" cy="1052736"/>
          </a:xfrm>
          <a:prstGeom prst="rect">
            <a:avLst/>
          </a:prstGeom>
          <a:noFill/>
        </p:spPr>
      </p:pic>
      <p:sp>
        <p:nvSpPr>
          <p:cNvPr id="11" name="10 Flecha derecha"/>
          <p:cNvSpPr/>
          <p:nvPr/>
        </p:nvSpPr>
        <p:spPr>
          <a:xfrm>
            <a:off x="4644008" y="6093296"/>
            <a:ext cx="13681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12" name="11 Rectángulo"/>
          <p:cNvSpPr/>
          <p:nvPr/>
        </p:nvSpPr>
        <p:spPr>
          <a:xfrm>
            <a:off x="6156176" y="5877272"/>
            <a:ext cx="2987824"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SERA TODO OSCURIDAD, NO ABRA LUZ NUNCA.</a:t>
            </a:r>
            <a:endParaRPr lang="es-NI"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diamond(in)">
                                      <p:cBhvr>
                                        <p:cTn id="12" dur="20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7411"/>
                                        </p:tgtEl>
                                        <p:attrNameLst>
                                          <p:attrName>style.visibility</p:attrName>
                                        </p:attrNameLst>
                                      </p:cBhvr>
                                      <p:to>
                                        <p:strVal val="visible"/>
                                      </p:to>
                                    </p:set>
                                    <p:animEffect transition="in" filter="diamond(in)">
                                      <p:cBhvr>
                                        <p:cTn id="32" dur="2000"/>
                                        <p:tgtEl>
                                          <p:spTgt spid="174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diamond(in)">
                                      <p:cBhvr>
                                        <p:cTn id="37" dur="20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7412"/>
                                        </p:tgtEl>
                                        <p:attrNameLst>
                                          <p:attrName>style.visibility</p:attrName>
                                        </p:attrNameLst>
                                      </p:cBhvr>
                                      <p:to>
                                        <p:strVal val="visible"/>
                                      </p:to>
                                    </p:set>
                                    <p:animEffect transition="in" filter="diamond(in)">
                                      <p:cBhvr>
                                        <p:cTn id="42" dur="2000"/>
                                        <p:tgtEl>
                                          <p:spTgt spid="174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amond(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RIO MORENO\Desktop\Señales\8893340-ilustraci-n-S-mbolo-de-fuego-llama-brillante-sobre-fondo-blanco-Foto-de-archivo.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123" name="Rectangle 3"/>
          <p:cNvSpPr>
            <a:spLocks noChangeArrowheads="1"/>
          </p:cNvSpPr>
          <p:nvPr/>
        </p:nvSpPr>
        <p:spPr bwMode="auto">
          <a:xfrm>
            <a:off x="0" y="171915"/>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es-MX" sz="2800" b="1"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“ES PEOR QUE LA MUERTE SIN MISERICORDIA”-</a:t>
            </a:r>
            <a:r>
              <a:rPr kumimoji="0" lang="es-MX" sz="2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s-MX"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Heb.10:28-29. No hay nada peor en esta vida, que la muerte sin misericordia, como una forma de castigo, imaginarse a una persona matando a otra en una forma tan agonizante, como sea es  una cosa terrible. No obstante el que </a:t>
            </a:r>
            <a:r>
              <a:rPr kumimoji="0" lang="es-MX" sz="28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rehuse</a:t>
            </a:r>
            <a:r>
              <a:rPr kumimoji="0" lang="es-MX"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someterse al hijo de Dios, enfrentará algo peor que la muerte sin misericordia. Rom.2:8-9; II Tes.1:6-7; II Ped.3:7; Judas.14-15. </a:t>
            </a:r>
            <a:endParaRPr kumimoji="0" lang="es-NI"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s-MX" sz="2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Amigo lector ya vimos a que es semejante el infierno. Es algo muy terrible, el infierno es una realidad, no un sueño, no un cuento, como muchos hacen creer, la Biblia lo afirma y lo pone como la cosa más terrible que nosotros nos imaginemos.</a:t>
            </a: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amond(in)">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amond(in)">
                                      <p:cBhvr>
                                        <p:cTn id="12"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r>
              <a:rPr lang="es-MX" b="1" u="sng" dirty="0" smtClean="0"/>
              <a:t/>
            </a:r>
            <a:br>
              <a:rPr lang="es-MX" b="1" u="sng" dirty="0" smtClean="0"/>
            </a:br>
            <a:r>
              <a:rPr lang="es-MX" b="1" u="sng" dirty="0" smtClean="0"/>
              <a:t>II</a:t>
            </a:r>
            <a:r>
              <a:rPr lang="es-MX" b="1" u="sng" dirty="0"/>
              <a:t>. LAS PERSONAS ESCOGEN SU PROPIO DESTINO:</a:t>
            </a:r>
            <a:r>
              <a:rPr lang="es-NI" b="1" dirty="0"/>
              <a:t/>
            </a:r>
            <a:br>
              <a:rPr lang="es-NI" b="1" dirty="0"/>
            </a:br>
            <a:endParaRPr lang="es-NI" dirty="0"/>
          </a:p>
        </p:txBody>
      </p:sp>
      <p:sp>
        <p:nvSpPr>
          <p:cNvPr id="3" name="2 Marcador de contenido"/>
          <p:cNvSpPr>
            <a:spLocks noGrp="1"/>
          </p:cNvSpPr>
          <p:nvPr>
            <p:ph idx="1"/>
          </p:nvPr>
        </p:nvSpPr>
        <p:spPr>
          <a:xfrm>
            <a:off x="0" y="1600200"/>
            <a:ext cx="6444208" cy="4493096"/>
          </a:xfrm>
        </p:spPr>
        <p:txBody>
          <a:bodyPr>
            <a:normAutofit fontScale="77500" lnSpcReduction="20000"/>
          </a:bodyPr>
          <a:lstStyle/>
          <a:p>
            <a:pPr lvl="0" algn="just"/>
            <a:r>
              <a:rPr lang="es-MX" sz="3000" dirty="0"/>
              <a:t>Muchos dicen que no pueden creer que Dios, que es tan misericordioso mande al hombre al infierno, eso es cierto Dios no manda al hombre al infierno, las personas irán al infierno por su propia y libre voluntad. Dios no los envía. Él Señor  no quiere que nadie perezca. II Ped.3:9.</a:t>
            </a:r>
            <a:endParaRPr lang="es-NI" sz="3000" b="1" dirty="0"/>
          </a:p>
          <a:p>
            <a:pPr lvl="0" algn="just"/>
            <a:r>
              <a:rPr lang="es-MX" sz="3000" dirty="0"/>
              <a:t>En Hechos.1:25. Al hablar de Judas, dijo que Judas por su transgresión se fue a su propio lugar. Él escogió ese lugar con sus hechos- Acciones, su vida.</a:t>
            </a:r>
            <a:endParaRPr lang="es-NI" sz="3000" b="1" dirty="0"/>
          </a:p>
          <a:p>
            <a:pPr lvl="0" algn="just"/>
            <a:r>
              <a:rPr lang="es-MX" sz="3000" dirty="0"/>
              <a:t>Nosotros escogemos nuestro propio destino. Dios coloca delante del hombre dos caminos, uno lleva al infierno el otro al cielo. Deut.11:26-28; 30:19; Mat.7:13-14.</a:t>
            </a:r>
            <a:endParaRPr lang="es-NI" sz="3000" b="1" dirty="0"/>
          </a:p>
          <a:p>
            <a:endParaRPr lang="es-NI" dirty="0"/>
          </a:p>
        </p:txBody>
      </p:sp>
      <p:pic>
        <p:nvPicPr>
          <p:cNvPr id="24578" name="Picture 2" descr="C:\Users\MARIO MORENO\Desktop\Señales\detalle-de-dos-puertas-blancas-32810587.jpg"/>
          <p:cNvPicPr>
            <a:picLocks noChangeAspect="1" noChangeArrowheads="1"/>
          </p:cNvPicPr>
          <p:nvPr/>
        </p:nvPicPr>
        <p:blipFill>
          <a:blip r:embed="rId3" cstate="print"/>
          <a:srcRect/>
          <a:stretch>
            <a:fillRect/>
          </a:stretch>
        </p:blipFill>
        <p:spPr bwMode="auto">
          <a:xfrm>
            <a:off x="6588224" y="2564904"/>
            <a:ext cx="2555776" cy="4293096"/>
          </a:xfrm>
          <a:prstGeom prst="rect">
            <a:avLst/>
          </a:prstGeom>
          <a:noFill/>
        </p:spPr>
      </p:pic>
      <p:sp>
        <p:nvSpPr>
          <p:cNvPr id="5" name="4 Flecha arriba"/>
          <p:cNvSpPr/>
          <p:nvPr/>
        </p:nvSpPr>
        <p:spPr>
          <a:xfrm>
            <a:off x="8388424" y="1988840"/>
            <a:ext cx="28803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6804248" y="908720"/>
            <a:ext cx="23397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EN UNA PUERTA HAY VIDA ETERNA.</a:t>
            </a:r>
            <a:endParaRPr lang="es-NI" b="1" dirty="0"/>
          </a:p>
        </p:txBody>
      </p:sp>
      <p:sp>
        <p:nvSpPr>
          <p:cNvPr id="7" name="6 Flecha izquierda"/>
          <p:cNvSpPr/>
          <p:nvPr/>
        </p:nvSpPr>
        <p:spPr>
          <a:xfrm>
            <a:off x="5148064" y="5589240"/>
            <a:ext cx="201622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b="1" dirty="0"/>
          </a:p>
        </p:txBody>
      </p:sp>
      <p:sp>
        <p:nvSpPr>
          <p:cNvPr id="8" name="7 Rectángulo"/>
          <p:cNvSpPr/>
          <p:nvPr/>
        </p:nvSpPr>
        <p:spPr>
          <a:xfrm>
            <a:off x="0" y="6021288"/>
            <a:ext cx="4788024"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EN LA OTRA PUERTA HAY CONDENACION ETERNA.</a:t>
            </a:r>
            <a:endParaRPr lang="es-NI" b="1" dirty="0"/>
          </a:p>
        </p:txBody>
      </p:sp>
      <p:sp>
        <p:nvSpPr>
          <p:cNvPr id="9" name="8 Rectángulo"/>
          <p:cNvSpPr/>
          <p:nvPr/>
        </p:nvSpPr>
        <p:spPr>
          <a:xfrm>
            <a:off x="5292080" y="6309320"/>
            <a:ext cx="2088232"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¿CUAL ESCOGE USTED?</a:t>
            </a:r>
            <a:endParaRPr lang="es-NI" b="1" dirty="0"/>
          </a:p>
        </p:txBody>
      </p:sp>
      <p:sp>
        <p:nvSpPr>
          <p:cNvPr id="10" name="9 Rectángulo"/>
          <p:cNvSpPr/>
          <p:nvPr/>
        </p:nvSpPr>
        <p:spPr>
          <a:xfrm>
            <a:off x="7524328" y="6165304"/>
            <a:ext cx="1619672"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DOS PUERTAS DOS DESTINOS</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4578"/>
                                        </p:tgtEl>
                                        <p:attrNameLst>
                                          <p:attrName>style.visibility</p:attrName>
                                        </p:attrNameLst>
                                      </p:cBhvr>
                                      <p:to>
                                        <p:strVal val="visible"/>
                                      </p:to>
                                    </p:set>
                                    <p:animEffect transition="in" filter="diamond(in)">
                                      <p:cBhvr>
                                        <p:cTn id="27" dur="2000"/>
                                        <p:tgtEl>
                                          <p:spTgt spid="2457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amond(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amond(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amond(in)">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5301207"/>
          </a:xfrm>
        </p:spPr>
        <p:txBody>
          <a:bodyPr>
            <a:normAutofit fontScale="85000" lnSpcReduction="20000"/>
          </a:bodyPr>
          <a:lstStyle/>
          <a:p>
            <a:pPr lvl="0" algn="just"/>
            <a:r>
              <a:rPr lang="es-MX" dirty="0"/>
              <a:t>El fuego en el mundo domestico es beneficioso, por medio de este cocinamos nuestros alimentos y nos calentamos, el fuego también destruye nuestras posesiones y nuestra vida. </a:t>
            </a:r>
            <a:endParaRPr lang="es-NI" b="1" dirty="0"/>
          </a:p>
          <a:p>
            <a:pPr lvl="0" algn="just"/>
            <a:r>
              <a:rPr lang="es-MX" dirty="0"/>
              <a:t>Dios frecuentemente usó el fuego para castigar al desobediente:</a:t>
            </a:r>
            <a:endParaRPr lang="es-NI" b="1" dirty="0"/>
          </a:p>
          <a:p>
            <a:pPr lvl="0" algn="just"/>
            <a:r>
              <a:rPr lang="es-MX" dirty="0"/>
              <a:t>Hizo llover fuego y azufre sobre Sodoma y Gomorra. Gen.19:24.</a:t>
            </a:r>
            <a:endParaRPr lang="es-NI" b="1" dirty="0"/>
          </a:p>
          <a:p>
            <a:pPr lvl="0" algn="just"/>
            <a:r>
              <a:rPr lang="es-MX" dirty="0"/>
              <a:t>Trajo granizo mezclado con fuego sobre los Egipcios. Ex.9:23-24.</a:t>
            </a:r>
            <a:endParaRPr lang="es-NI" b="1" dirty="0"/>
          </a:p>
          <a:p>
            <a:pPr lvl="0" algn="just"/>
            <a:r>
              <a:rPr lang="es-MX" dirty="0"/>
              <a:t>Con fuego Dios destruyo doscientos cincuenta hombres que estaban en rebelión. Num.16:35.</a:t>
            </a:r>
            <a:endParaRPr lang="es-NI" b="1" dirty="0"/>
          </a:p>
          <a:p>
            <a:pPr lvl="0" algn="just"/>
            <a:r>
              <a:rPr lang="es-MX" dirty="0"/>
              <a:t>Dios envió fuego sobre Nadab y Abiú. Lev.10:1-2.</a:t>
            </a:r>
            <a:endParaRPr lang="es-NI" b="1" dirty="0"/>
          </a:p>
          <a:p>
            <a:pPr lvl="0" algn="just"/>
            <a:r>
              <a:rPr lang="es-MX" dirty="0"/>
              <a:t>Algún </a:t>
            </a:r>
            <a:r>
              <a:rPr lang="es-MX" dirty="0" smtClean="0"/>
              <a:t>día </a:t>
            </a:r>
            <a:r>
              <a:rPr lang="es-MX" dirty="0"/>
              <a:t>los cielos  se disolverán por el fuego. II Ped.3:10.</a:t>
            </a:r>
            <a:endParaRPr lang="es-NI" b="1" dirty="0"/>
          </a:p>
          <a:p>
            <a:endParaRPr lang="es-NI" dirty="0"/>
          </a:p>
        </p:txBody>
      </p:sp>
      <p:pic>
        <p:nvPicPr>
          <p:cNvPr id="18434" name="Picture 2" descr="C:\Users\MARIO MORENO\Desktop\Señales\planeta_explotando_desde_el_espacio-852x480.jpg"/>
          <p:cNvPicPr>
            <a:picLocks noChangeAspect="1" noChangeArrowheads="1"/>
          </p:cNvPicPr>
          <p:nvPr/>
        </p:nvPicPr>
        <p:blipFill>
          <a:blip r:embed="rId3" cstate="print"/>
          <a:srcRect/>
          <a:stretch>
            <a:fillRect/>
          </a:stretch>
        </p:blipFill>
        <p:spPr bwMode="auto">
          <a:xfrm>
            <a:off x="0" y="4941168"/>
            <a:ext cx="9144000" cy="191683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8893340-ilustraci-n-S-mbolo-de-fuego-llama-brillante-sobre-fondo-blanco-Foto-de-arch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268760"/>
          </a:xfrm>
        </p:spPr>
        <p:txBody>
          <a:bodyPr>
            <a:normAutofit fontScale="90000"/>
          </a:bodyPr>
          <a:lstStyle/>
          <a:p>
            <a:r>
              <a:rPr lang="es-MX" b="1" u="sng" dirty="0" smtClean="0"/>
              <a:t/>
            </a:r>
            <a:br>
              <a:rPr lang="es-MX" b="1" u="sng" dirty="0" smtClean="0"/>
            </a:br>
            <a:r>
              <a:rPr lang="es-MX" b="1" u="sng" dirty="0" smtClean="0"/>
              <a:t>III</a:t>
            </a:r>
            <a:r>
              <a:rPr lang="es-MX" b="1" u="sng" dirty="0"/>
              <a:t>. LA SEGURIDAD DEL INFIERNO:</a:t>
            </a:r>
            <a:r>
              <a:rPr lang="es-NI" b="1" dirty="0"/>
              <a:t/>
            </a:r>
            <a:br>
              <a:rPr lang="es-NI" b="1" dirty="0"/>
            </a:br>
            <a:endParaRPr lang="es-NI" dirty="0"/>
          </a:p>
        </p:txBody>
      </p:sp>
      <p:sp>
        <p:nvSpPr>
          <p:cNvPr id="3" name="2 Marcador de contenido"/>
          <p:cNvSpPr>
            <a:spLocks noGrp="1"/>
          </p:cNvSpPr>
          <p:nvPr>
            <p:ph idx="1"/>
          </p:nvPr>
        </p:nvSpPr>
        <p:spPr>
          <a:xfrm>
            <a:off x="0" y="1600200"/>
            <a:ext cx="9144000" cy="5257800"/>
          </a:xfrm>
        </p:spPr>
        <p:txBody>
          <a:bodyPr>
            <a:normAutofit fontScale="92500" lnSpcReduction="20000"/>
          </a:bodyPr>
          <a:lstStyle/>
          <a:p>
            <a:pPr lvl="0" algn="just"/>
            <a:r>
              <a:rPr lang="es-MX" dirty="0"/>
              <a:t>Muchos dicen Dios es amor, es cierto, pero también es fuego consumidor. Heb.10:31; Marcos.16:16; Rom.5:9; 6:23; II Tes.1:7-9.</a:t>
            </a:r>
            <a:endParaRPr lang="es-NI" b="1" dirty="0"/>
          </a:p>
          <a:p>
            <a:pPr lvl="0" algn="just"/>
            <a:r>
              <a:rPr lang="es-MX" dirty="0"/>
              <a:t>Algunos dicen. ¿Cómo puede uno ser quemado y quemado y no consumirse?. Primero no va hacer este mismo cuerpo y segundo tenemos el ejemplo de la Zarza. Ex.3:2. La zarza ardía en fuego y no se consumía.</a:t>
            </a:r>
            <a:endParaRPr lang="es-NI" b="1" dirty="0"/>
          </a:p>
          <a:p>
            <a:pPr lvl="0" algn="just"/>
            <a:r>
              <a:rPr lang="es-MX" dirty="0"/>
              <a:t>El castigo es tan seguro como tan seguro es:</a:t>
            </a:r>
            <a:endParaRPr lang="es-NI" b="1" dirty="0"/>
          </a:p>
          <a:p>
            <a:pPr lvl="0" algn="just"/>
            <a:r>
              <a:rPr lang="es-MX" dirty="0"/>
              <a:t>Que no perdono a los ángeles que pecaron. II Ped.2:4.</a:t>
            </a:r>
            <a:endParaRPr lang="es-NI" b="1" dirty="0"/>
          </a:p>
          <a:p>
            <a:pPr lvl="0" algn="just"/>
            <a:r>
              <a:rPr lang="es-MX" dirty="0"/>
              <a:t>Tan seguro como el diluvio. II Ped.2:5.</a:t>
            </a:r>
            <a:endParaRPr lang="es-NI" b="1" dirty="0"/>
          </a:p>
          <a:p>
            <a:pPr lvl="0" algn="just"/>
            <a:r>
              <a:rPr lang="es-MX" dirty="0"/>
              <a:t>Tan seguro que no perdono a  Sodoma y Gomorra. II Ped.2.6.</a:t>
            </a:r>
            <a:endParaRPr lang="es-NI" b="1" dirty="0"/>
          </a:p>
          <a:p>
            <a:endParaRPr lang="es-NI"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1307</Words>
  <Application>Microsoft Office PowerPoint</Application>
  <PresentationFormat>Presentación en pantalla (4:3)</PresentationFormat>
  <Paragraphs>75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 TEMA: EL INFIERNO. </vt:lpstr>
      <vt:lpstr>Diapositiva 2</vt:lpstr>
      <vt:lpstr>Diapositiva 3</vt:lpstr>
      <vt:lpstr>I. ¿A QUE ES SEMEJANTE EL INFIERNO?.</vt:lpstr>
      <vt:lpstr>“AL FUEGO ETERNO”- Mat.18:8. Es un lugar donde el fuego no se apaga y el gusano no muere. Quemarse con fuego es un dolor terrible aun cuando solo sea por un momento, el infierno no obstante es descrito como fuego eterno. </vt:lpstr>
      <vt:lpstr>Diapositiva 6</vt:lpstr>
      <vt:lpstr> II. LAS PERSONAS ESCOGEN SU PROPIO DESTINO: </vt:lpstr>
      <vt:lpstr>Diapositiva 8</vt:lpstr>
      <vt:lpstr> III. LA SEGURIDAD DEL INFIERNO: </vt:lpstr>
      <vt:lpstr>IV. ¿CASTIGO ETERNO O ANIQUILACIÓN?:</vt:lpstr>
      <vt:lpstr> V. DESCRIPCIÓN DEL INFIERNO: </vt:lpstr>
      <vt:lpstr>VI. ¿QUIENES IRÁN AL INFIERNO?:</vt:lpstr>
      <vt:lpstr> CONCLUSIÓN: </vt:lpstr>
      <vt:lpstr>Diapositiva 14</vt:lpstr>
      <vt:lpstr>Diapositiva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EL INFIERNO.</dc:title>
  <dc:creator>MARIO MORENO</dc:creator>
  <cp:lastModifiedBy>MARIO MORENO</cp:lastModifiedBy>
  <cp:revision>22</cp:revision>
  <dcterms:created xsi:type="dcterms:W3CDTF">2015-11-19T20:15:56Z</dcterms:created>
  <dcterms:modified xsi:type="dcterms:W3CDTF">2015-11-22T04:22:45Z</dcterms:modified>
</cp:coreProperties>
</file>