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324" r:id="rId3"/>
    <p:sldId id="256" r:id="rId4"/>
    <p:sldId id="296" r:id="rId5"/>
    <p:sldId id="300" r:id="rId6"/>
    <p:sldId id="298" r:id="rId7"/>
    <p:sldId id="299" r:id="rId8"/>
    <p:sldId id="301" r:id="rId9"/>
    <p:sldId id="304" r:id="rId10"/>
    <p:sldId id="302" r:id="rId11"/>
    <p:sldId id="303" r:id="rId12"/>
    <p:sldId id="305" r:id="rId13"/>
    <p:sldId id="306" r:id="rId14"/>
    <p:sldId id="307" r:id="rId15"/>
    <p:sldId id="308" r:id="rId16"/>
    <p:sldId id="309" r:id="rId17"/>
    <p:sldId id="310" r:id="rId18"/>
    <p:sldId id="311" r:id="rId19"/>
    <p:sldId id="313" r:id="rId20"/>
    <p:sldId id="312" r:id="rId21"/>
    <p:sldId id="314" r:id="rId22"/>
    <p:sldId id="315" r:id="rId23"/>
    <p:sldId id="317" r:id="rId24"/>
    <p:sldId id="316" r:id="rId25"/>
    <p:sldId id="318" r:id="rId26"/>
    <p:sldId id="319" r:id="rId27"/>
    <p:sldId id="321" r:id="rId28"/>
    <p:sldId id="322" r:id="rId29"/>
    <p:sldId id="320" r:id="rId3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FF00"/>
    <a:srgbClr val="000066"/>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957" autoAdjust="0"/>
  </p:normalViewPr>
  <p:slideViewPr>
    <p:cSldViewPr>
      <p:cViewPr>
        <p:scale>
          <a:sx n="80" d="100"/>
          <a:sy n="80" d="100"/>
        </p:scale>
        <p:origin x="-107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5036A9-1F85-496D-9D7E-381129D76728}" type="datetimeFigureOut">
              <a:rPr lang="es-CL" smtClean="0"/>
              <a:pPr/>
              <a:t>16-03-2017</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64723-6A3F-48BE-B000-D9DF577F2756}" type="slidenum">
              <a:rPr lang="es-CL" smtClean="0"/>
              <a:pPr/>
              <a:t>‹Nº›</a:t>
            </a:fld>
            <a:endParaRPr lang="es-CL"/>
          </a:p>
        </p:txBody>
      </p:sp>
    </p:spTree>
    <p:extLst>
      <p:ext uri="{BB962C8B-B14F-4D97-AF65-F5344CB8AC3E}">
        <p14:creationId xmlns:p14="http://schemas.microsoft.com/office/powerpoint/2010/main" val="2127595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857E86-A3C9-4588-8168-979456DAD2A8}" type="datetimeFigureOut">
              <a:rPr lang="es-CL" smtClean="0"/>
              <a:pPr/>
              <a:t>16-03-2017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A01B50B-A376-4795-9B19-781D00F0DF56}"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57E86-A3C9-4588-8168-979456DAD2A8}" type="datetimeFigureOut">
              <a:rPr lang="es-CL" smtClean="0"/>
              <a:pPr/>
              <a:t>16-03-2017</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1B50B-A376-4795-9B19-781D00F0DF56}"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124744"/>
            <a:ext cx="8712968" cy="2800767"/>
          </a:xfrm>
          <a:prstGeom prst="rect">
            <a:avLst/>
          </a:prstGeom>
          <a:noFill/>
        </p:spPr>
        <p:txBody>
          <a:bodyPr wrap="square" rtlCol="0">
            <a:spAutoFit/>
          </a:bodyPr>
          <a:lstStyle/>
          <a:p>
            <a:pPr algn="ctr"/>
            <a:r>
              <a:rPr lang="es-CL" sz="4400" b="1" dirty="0" smtClean="0">
                <a:solidFill>
                  <a:schemeClr val="bg1"/>
                </a:solidFill>
                <a:latin typeface="Arial" pitchFamily="34" charset="0"/>
                <a:cs typeface="Arial" pitchFamily="34" charset="0"/>
              </a:rPr>
              <a:t>EL MATRIMONIO</a:t>
            </a:r>
          </a:p>
          <a:p>
            <a:pPr algn="ctr"/>
            <a:endParaRPr lang="es-CL" sz="4400" b="1" dirty="0" smtClean="0">
              <a:solidFill>
                <a:schemeClr val="bg1"/>
              </a:solidFill>
              <a:latin typeface="Arial" pitchFamily="34" charset="0"/>
              <a:cs typeface="Arial" pitchFamily="34" charset="0"/>
            </a:endParaRPr>
          </a:p>
          <a:p>
            <a:pPr algn="ctr"/>
            <a:endParaRPr lang="es-CL" sz="4400" b="1" dirty="0" smtClean="0">
              <a:solidFill>
                <a:schemeClr val="bg1"/>
              </a:solidFill>
              <a:latin typeface="Arial" pitchFamily="34" charset="0"/>
              <a:cs typeface="Arial" pitchFamily="34" charset="0"/>
            </a:endParaRPr>
          </a:p>
          <a:p>
            <a:pPr algn="ctr"/>
            <a:r>
              <a:rPr lang="es-CL" sz="4400" b="1" dirty="0" smtClean="0">
                <a:solidFill>
                  <a:schemeClr val="bg1"/>
                </a:solidFill>
                <a:latin typeface="Arial" pitchFamily="34" charset="0"/>
                <a:cs typeface="Arial" pitchFamily="34" charset="0"/>
              </a:rPr>
              <a:t>IGLESIA DE </a:t>
            </a:r>
            <a:r>
              <a:rPr lang="es-CL" sz="4400" b="1" smtClean="0">
                <a:solidFill>
                  <a:schemeClr val="bg1"/>
                </a:solidFill>
                <a:latin typeface="Arial" pitchFamily="34" charset="0"/>
                <a:cs typeface="Arial" pitchFamily="34" charset="0"/>
              </a:rPr>
              <a:t>CRISTO </a:t>
            </a:r>
            <a:endParaRPr lang="es-CL" sz="4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4544" y="233353"/>
            <a:ext cx="9186814" cy="1323439"/>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Por tanto podemos mencionar sin temor a equivocarnos que un compañero es aquel con quien estamos íntimamente unidos en; pensamientos, objetivos, planes, esfuerzos y, en el caso del matrimonio, en cuerpos.</a:t>
            </a:r>
          </a:p>
        </p:txBody>
      </p:sp>
      <p:sp>
        <p:nvSpPr>
          <p:cNvPr id="3" name="2 CuadroTexto"/>
          <p:cNvSpPr txBox="1"/>
          <p:nvPr/>
        </p:nvSpPr>
        <p:spPr>
          <a:xfrm>
            <a:off x="-324544" y="1700808"/>
            <a:ext cx="9186814" cy="1015663"/>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Adicionalmente podemos mencionar que para los prometidos el matrimonio ha de significar el deseo de juntarse para cubrir la necesidad de compañía del otro, para toda la vida.</a:t>
            </a:r>
          </a:p>
        </p:txBody>
      </p:sp>
      <p:sp>
        <p:nvSpPr>
          <p:cNvPr id="4" name="3 CuadroTexto"/>
          <p:cNvSpPr txBox="1"/>
          <p:nvPr/>
        </p:nvSpPr>
        <p:spPr>
          <a:xfrm>
            <a:off x="-150318" y="2924944"/>
            <a:ext cx="8898782" cy="707886"/>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Amor en el matrimonio se centra en dar al cónyuge la compañía que necesita.  Entiéndase compañía en todas sus ramificaciones.</a:t>
            </a:r>
          </a:p>
        </p:txBody>
      </p:sp>
      <p:sp>
        <p:nvSpPr>
          <p:cNvPr id="5" name="4 CuadroTexto"/>
          <p:cNvSpPr txBox="1"/>
          <p:nvPr/>
        </p:nvSpPr>
        <p:spPr>
          <a:xfrm>
            <a:off x="-180528" y="4005064"/>
            <a:ext cx="8898782" cy="1015663"/>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En el marco del Matrimonio TODA ACCIÓN que contribuya a fomentar el compañerismo es positiva, al contrario, TODO LO QUE ATENTE contra el compañerismo, es negativo.    </a:t>
            </a:r>
          </a:p>
        </p:txBody>
      </p:sp>
      <p:sp>
        <p:nvSpPr>
          <p:cNvPr id="6" name="5 CuadroTexto"/>
          <p:cNvSpPr txBox="1"/>
          <p:nvPr/>
        </p:nvSpPr>
        <p:spPr>
          <a:xfrm>
            <a:off x="-78310" y="5229200"/>
            <a:ext cx="8898782" cy="1323439"/>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Generalmente el introducir a un tercero, ya fuere; trabajo, hobbies, padres, hijos, amigos(as), etc., como reemplazo del compañero (cónyugue), es una razón preponderante en los problemas matrimoniales.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512" y="81007"/>
            <a:ext cx="7200800" cy="461665"/>
          </a:xfrm>
          <a:prstGeom prst="rect">
            <a:avLst/>
          </a:prstGeom>
          <a:noFill/>
        </p:spPr>
        <p:txBody>
          <a:bodyPr wrap="square" rtlCol="0">
            <a:spAutoFit/>
          </a:bodyPr>
          <a:lstStyle/>
          <a:p>
            <a:pPr marL="514350" indent="-514350">
              <a:buFont typeface="+mj-lt"/>
              <a:buAutoNum type="romanUcPeriod" startAt="4"/>
            </a:pPr>
            <a:r>
              <a:rPr lang="es-CL" sz="2400" b="1" dirty="0" smtClean="0">
                <a:solidFill>
                  <a:schemeClr val="bg1"/>
                </a:solidFill>
                <a:latin typeface="Arial" pitchFamily="34" charset="0"/>
                <a:cs typeface="Arial" pitchFamily="34" charset="0"/>
              </a:rPr>
              <a:t>LA PROMESA DE MATRIMONIO</a:t>
            </a:r>
            <a:endParaRPr lang="es-CL" sz="2400" b="1" dirty="0">
              <a:solidFill>
                <a:schemeClr val="bg1"/>
              </a:solidFill>
              <a:latin typeface="Arial" pitchFamily="34" charset="0"/>
              <a:cs typeface="Arial" pitchFamily="34" charset="0"/>
            </a:endParaRPr>
          </a:p>
        </p:txBody>
      </p:sp>
      <p:sp>
        <p:nvSpPr>
          <p:cNvPr id="3" name="2 CuadroTexto"/>
          <p:cNvSpPr txBox="1"/>
          <p:nvPr/>
        </p:nvSpPr>
        <p:spPr>
          <a:xfrm>
            <a:off x="-366342" y="476672"/>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Las prácticas o costumbres actuales no tienen relación alguna con lo que habla la escritura respecto de este asunto y las implicancias que este tenia.</a:t>
            </a:r>
          </a:p>
        </p:txBody>
      </p:sp>
      <p:sp>
        <p:nvSpPr>
          <p:cNvPr id="4" name="3 CuadroTexto"/>
          <p:cNvSpPr txBox="1"/>
          <p:nvPr/>
        </p:nvSpPr>
        <p:spPr>
          <a:xfrm>
            <a:off x="-366342" y="1052736"/>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No debemos mezclar nuestras practicas modernas con este punto tan relevante del pacto.</a:t>
            </a:r>
          </a:p>
        </p:txBody>
      </p:sp>
      <p:sp>
        <p:nvSpPr>
          <p:cNvPr id="6" name="5 CuadroTexto"/>
          <p:cNvSpPr txBox="1"/>
          <p:nvPr/>
        </p:nvSpPr>
        <p:spPr>
          <a:xfrm>
            <a:off x="-500098" y="1425409"/>
            <a:ext cx="9286940" cy="338554"/>
          </a:xfrm>
          <a:prstGeom prst="rect">
            <a:avLst/>
          </a:prstGeom>
          <a:noFill/>
        </p:spPr>
        <p:txBody>
          <a:bodyPr wrap="square" rtlCol="0">
            <a:spAutoFit/>
          </a:bodyPr>
          <a:lstStyle/>
          <a:p>
            <a:pPr marL="800100" lvl="1" indent="-342900" algn="just">
              <a:buFont typeface="+mj-lt"/>
              <a:buAutoNum type="arabicPeriod"/>
            </a:pPr>
            <a:r>
              <a:rPr lang="en-US" sz="1600" b="1" u="sng" dirty="0" smtClean="0">
                <a:solidFill>
                  <a:schemeClr val="bg1"/>
                </a:solidFill>
                <a:latin typeface="Arial" pitchFamily="34" charset="0"/>
                <a:cs typeface="Arial" pitchFamily="34" charset="0"/>
              </a:rPr>
              <a:t>SERIEDAD DE LA PROMESA O COMPROMISO FORMAL PARA CASARSE</a:t>
            </a:r>
            <a:endParaRPr lang="es-CL" sz="1600" b="1" u="sng" dirty="0" smtClean="0">
              <a:solidFill>
                <a:schemeClr val="bg1"/>
              </a:solidFill>
              <a:latin typeface="Arial" pitchFamily="34" charset="0"/>
              <a:cs typeface="Arial" pitchFamily="34" charset="0"/>
            </a:endParaRPr>
          </a:p>
        </p:txBody>
      </p:sp>
      <p:sp>
        <p:nvSpPr>
          <p:cNvPr id="7" name="6 CuadroTexto"/>
          <p:cNvSpPr txBox="1"/>
          <p:nvPr/>
        </p:nvSpPr>
        <p:spPr>
          <a:xfrm>
            <a:off x="-360927" y="1805915"/>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Actualmente se considera como un periodo de prueba.  Implica un “ir juntos oficialmente” con la intensión de casarse, evidentemente no hay nada obligatorio en ello, pudiendo, si alguno de los 2 lo estima conveniente, “terminar la relación”.</a:t>
            </a:r>
          </a:p>
        </p:txBody>
      </p:sp>
      <p:sp>
        <p:nvSpPr>
          <p:cNvPr id="8" name="7 CuadroTexto"/>
          <p:cNvSpPr txBox="1"/>
          <p:nvPr/>
        </p:nvSpPr>
        <p:spPr>
          <a:xfrm>
            <a:off x="-349052" y="2670011"/>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En la Biblia sin embargo este compromiso era totalmente obligatorio, en efecto era la primera etapa del Matrimonio.  Era acá cuando se hacia el pacto matrimonial, una vez hecho, a los cónyuges se les llama “desposados” o “prometidos” – no implicaba la convivencia.</a:t>
            </a:r>
          </a:p>
        </p:txBody>
      </p:sp>
      <p:sp>
        <p:nvSpPr>
          <p:cNvPr id="9" name="8 Rectángulo"/>
          <p:cNvSpPr/>
          <p:nvPr/>
        </p:nvSpPr>
        <p:spPr>
          <a:xfrm>
            <a:off x="0" y="3865111"/>
            <a:ext cx="8858344" cy="1785104"/>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Deuteronomio 22:23</a:t>
            </a:r>
            <a:r>
              <a:rPr lang="es-CL" dirty="0" smtClean="0">
                <a:solidFill>
                  <a:schemeClr val="bg1"/>
                </a:solidFill>
              </a:rPr>
              <a:t> </a:t>
            </a:r>
            <a:r>
              <a:rPr lang="es-CL" b="1" dirty="0" smtClean="0">
                <a:solidFill>
                  <a:schemeClr val="bg1"/>
                </a:solidFill>
              </a:rPr>
              <a:t>“</a:t>
            </a:r>
            <a:r>
              <a:rPr lang="es-ES" dirty="0" smtClean="0">
                <a:solidFill>
                  <a:srgbClr val="FFFF00"/>
                </a:solidFill>
              </a:rPr>
              <a:t>Si una muchacha virgen es prometida de un hombre, y otro hombre la encuentra en la ciudad y se acuesta con ella, serán llevados los dos ante el tribunal de la ciudad, donde serán condenados a morir apedreados: la joven por no pedir socorro estando en plena ciudad, y el hombre por deshonrar a la mujer de su prójimo. Así acabarán con el mal que haya en medio de ustedes</a:t>
            </a:r>
            <a:r>
              <a:rPr lang="es-CL" b="1" dirty="0" smtClean="0">
                <a:solidFill>
                  <a:schemeClr val="bg1"/>
                </a:solidFill>
              </a:rPr>
              <a:t>” </a:t>
            </a:r>
            <a:r>
              <a:rPr lang="es-CL" dirty="0" smtClean="0">
                <a:solidFill>
                  <a:schemeClr val="bg1"/>
                </a:solidFill>
              </a:rPr>
              <a:t>(</a:t>
            </a:r>
            <a:r>
              <a:rPr lang="es-CL" b="1" u="sng" dirty="0" smtClean="0">
                <a:solidFill>
                  <a:schemeClr val="bg1"/>
                </a:solidFill>
              </a:rPr>
              <a:t>importante:</a:t>
            </a:r>
            <a:r>
              <a:rPr lang="es-CL" b="1" dirty="0" smtClean="0">
                <a:solidFill>
                  <a:schemeClr val="bg1"/>
                </a:solidFill>
              </a:rPr>
              <a:t> notar contrastes y similitudes con vs 22 y 28-29</a:t>
            </a:r>
            <a:r>
              <a:rPr lang="es-CL" dirty="0" smtClean="0">
                <a:solidFill>
                  <a:schemeClr val="bg1"/>
                </a:solidFill>
              </a:rPr>
              <a:t>)</a:t>
            </a:r>
            <a:r>
              <a:rPr lang="es-CL" dirty="0" smtClean="0">
                <a:solidFill>
                  <a:srgbClr val="FFFF00"/>
                </a:solidFill>
              </a:rPr>
              <a:t> </a:t>
            </a:r>
          </a:p>
        </p:txBody>
      </p:sp>
      <p:sp>
        <p:nvSpPr>
          <p:cNvPr id="10" name="9 CuadroTexto"/>
          <p:cNvSpPr txBox="1"/>
          <p:nvPr/>
        </p:nvSpPr>
        <p:spPr>
          <a:xfrm>
            <a:off x="-354467" y="3522494"/>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Este compromiso solo podía disolverlo la muerte del cónyuge o el divorcio:</a:t>
            </a:r>
          </a:p>
        </p:txBody>
      </p:sp>
      <p:sp>
        <p:nvSpPr>
          <p:cNvPr id="11" name="10 Rectángulo"/>
          <p:cNvSpPr/>
          <p:nvPr/>
        </p:nvSpPr>
        <p:spPr>
          <a:xfrm>
            <a:off x="-887" y="5582270"/>
            <a:ext cx="8858344" cy="1231106"/>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Mateo 1:18-24</a:t>
            </a:r>
            <a:r>
              <a:rPr lang="es-CL" dirty="0" smtClean="0">
                <a:solidFill>
                  <a:schemeClr val="bg1"/>
                </a:solidFill>
              </a:rPr>
              <a:t> </a:t>
            </a:r>
            <a:r>
              <a:rPr lang="es-CL" b="1" dirty="0" smtClean="0">
                <a:solidFill>
                  <a:schemeClr val="bg1"/>
                </a:solidFill>
              </a:rPr>
              <a:t>“</a:t>
            </a:r>
            <a:r>
              <a:rPr lang="es-ES" dirty="0" smtClean="0">
                <a:solidFill>
                  <a:srgbClr val="FFFF00"/>
                </a:solidFill>
              </a:rPr>
              <a:t>El origen de Jesucristo fue este: María, su madre, estaba comprometida para casarse con José; pero antes que vivieran juntos, se encontró encinta por el poder del Espíritu Santo. José, su marido, que era un hombre justo y no quería denunciar públicamente a María, decidió separarse de ella en secreto</a:t>
            </a:r>
            <a:r>
              <a:rPr lang="es-CL" b="1" dirty="0" smtClean="0">
                <a:solidFill>
                  <a:schemeClr val="bg1"/>
                </a:solidFill>
              </a:rPr>
              <a:t>”</a:t>
            </a:r>
            <a:r>
              <a:rPr lang="es-CL" dirty="0" smtClean="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linds(horizontal)">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blinds(horizontal)">
                                      <p:cBhvr>
                                        <p:cTn id="5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14" y="2852936"/>
            <a:ext cx="9186814" cy="1015663"/>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Por tanto podemos mencionar sin temor a equivocarnos que tener relaciones sexuales posterior a realizado el compromiso de matrimonio es adulterio.  </a:t>
            </a:r>
          </a:p>
        </p:txBody>
      </p:sp>
      <p:sp>
        <p:nvSpPr>
          <p:cNvPr id="3" name="2 CuadroTexto"/>
          <p:cNvSpPr txBox="1"/>
          <p:nvPr/>
        </p:nvSpPr>
        <p:spPr>
          <a:xfrm>
            <a:off x="-6302" y="548680"/>
            <a:ext cx="8754766" cy="1938992"/>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matrimonio empieza con el compromiso formal para casarse o promesa de matrimonio, a esto,  le podemos llamar “Pacto”.  Existe evidencia bíblica para afirmar que desde este momento en adelante los conyugues pasan a ser desposados, ósea, esposos.  Lo anterior no implica necesariamente una unión sexual (puede existir o no).</a:t>
            </a:r>
          </a:p>
        </p:txBody>
      </p:sp>
      <p:sp>
        <p:nvSpPr>
          <p:cNvPr id="4" name="3 CuadroTexto"/>
          <p:cNvSpPr txBox="1"/>
          <p:nvPr/>
        </p:nvSpPr>
        <p:spPr>
          <a:xfrm>
            <a:off x="-78310" y="4193793"/>
            <a:ext cx="9186814" cy="1015663"/>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Es importante que distingamos el contraste entre lo que actualmente entendemos como noviazgo o pololeo y lo que implica la promesa de matrimonio.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98" y="44624"/>
            <a:ext cx="9286940" cy="338554"/>
          </a:xfrm>
          <a:prstGeom prst="rect">
            <a:avLst/>
          </a:prstGeom>
          <a:noFill/>
        </p:spPr>
        <p:txBody>
          <a:bodyPr wrap="square" rtlCol="0">
            <a:spAutoFit/>
          </a:bodyPr>
          <a:lstStyle/>
          <a:p>
            <a:pPr marL="800100" lvl="1" indent="-342900" algn="just">
              <a:buFont typeface="+mj-lt"/>
              <a:buAutoNum type="arabicPeriod" startAt="2"/>
            </a:pPr>
            <a:r>
              <a:rPr lang="en-US" sz="1600" b="1" u="sng" dirty="0" smtClean="0">
                <a:solidFill>
                  <a:schemeClr val="bg1"/>
                </a:solidFill>
                <a:latin typeface="Arial" pitchFamily="34" charset="0"/>
                <a:cs typeface="Arial" pitchFamily="34" charset="0"/>
              </a:rPr>
              <a:t>CONCEPTO ACTUAL DE NOVIAZGO O POLOLEO</a:t>
            </a:r>
            <a:endParaRPr lang="es-CL" sz="1600" b="1" u="sng" dirty="0" smtClean="0">
              <a:solidFill>
                <a:schemeClr val="bg1"/>
              </a:solidFill>
              <a:latin typeface="Arial" pitchFamily="34" charset="0"/>
              <a:cs typeface="Arial" pitchFamily="34" charset="0"/>
            </a:endParaRPr>
          </a:p>
        </p:txBody>
      </p:sp>
      <p:sp>
        <p:nvSpPr>
          <p:cNvPr id="3" name="2 CuadroTexto"/>
          <p:cNvSpPr txBox="1"/>
          <p:nvPr/>
        </p:nvSpPr>
        <p:spPr>
          <a:xfrm>
            <a:off x="-360927" y="404664"/>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No parece haber evidencia bíblica de este concepto en las escrituras, aun así, y dado su alta ocurrencia actual creo necesario conversar este importante tema.</a:t>
            </a:r>
          </a:p>
        </p:txBody>
      </p:sp>
      <p:sp>
        <p:nvSpPr>
          <p:cNvPr id="4" name="3 CuadroTexto"/>
          <p:cNvSpPr txBox="1"/>
          <p:nvPr/>
        </p:nvSpPr>
        <p:spPr>
          <a:xfrm>
            <a:off x="-366342" y="1772816"/>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La pregunta que conlleva esto es: ¿Cual es el propósito de conocerse en este grado?........ R; la utilidad de este periodo radica en hacer una buena elección para el matrimonio a modo de no casarse con alguien “poco compatible”.</a:t>
            </a:r>
          </a:p>
        </p:txBody>
      </p:sp>
      <p:sp>
        <p:nvSpPr>
          <p:cNvPr id="5" name="4 CuadroTexto"/>
          <p:cNvSpPr txBox="1"/>
          <p:nvPr/>
        </p:nvSpPr>
        <p:spPr>
          <a:xfrm>
            <a:off x="-366342" y="1052736"/>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Creo que todos estaremos de acuerdo que una buena definición para este concepto es;  periodo en el cual una pareja de solteros se “conoce con cierto grado de profundidad”</a:t>
            </a:r>
          </a:p>
        </p:txBody>
      </p:sp>
      <p:sp>
        <p:nvSpPr>
          <p:cNvPr id="6" name="5 CuadroTexto"/>
          <p:cNvSpPr txBox="1"/>
          <p:nvPr/>
        </p:nvSpPr>
        <p:spPr>
          <a:xfrm>
            <a:off x="-366342" y="2598003"/>
            <a:ext cx="9186814" cy="1077218"/>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Ósea que el noviazgo es una herramienta que nos ayuda, en mayor o menor medida, a dilucidar el grado de compatibilidad con otra persona (carácter, aspiraciones, etc. “en el señor”), a modo de dar el paso hacia el compromiso matrimonial con un mayor grado de certeza y seguridad, lo anterior para evitar posteriores divorcios.</a:t>
            </a:r>
          </a:p>
        </p:txBody>
      </p:sp>
      <p:sp>
        <p:nvSpPr>
          <p:cNvPr id="7" name="6 CuadroTexto"/>
          <p:cNvSpPr txBox="1"/>
          <p:nvPr/>
        </p:nvSpPr>
        <p:spPr>
          <a:xfrm>
            <a:off x="-252536" y="3717032"/>
            <a:ext cx="9186814" cy="1323439"/>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En consecuencia, el noviazgo es una antesala del compromiso matrimonial, lo que nos sugiere que debería haber una intensión final de casarse para entrar en una relación de noviazgo, y así, ser consecuente con el propósito del concepto</a:t>
            </a:r>
          </a:p>
        </p:txBody>
      </p:sp>
      <p:sp>
        <p:nvSpPr>
          <p:cNvPr id="8" name="7 CuadroTexto"/>
          <p:cNvSpPr txBox="1"/>
          <p:nvPr/>
        </p:nvSpPr>
        <p:spPr>
          <a:xfrm>
            <a:off x="-324544" y="5097378"/>
            <a:ext cx="9186814" cy="707886"/>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Si no existe la intensión final de casarse ¿cual seria el propósito del noviazgo?</a:t>
            </a:r>
          </a:p>
        </p:txBody>
      </p:sp>
      <p:sp>
        <p:nvSpPr>
          <p:cNvPr id="9" name="8 CuadroTexto"/>
          <p:cNvSpPr txBox="1"/>
          <p:nvPr/>
        </p:nvSpPr>
        <p:spPr>
          <a:xfrm>
            <a:off x="-252536" y="5961474"/>
            <a:ext cx="9186814" cy="707886"/>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Los novios son personas “solteras”, por ende deben comportarse como 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98" y="66110"/>
            <a:ext cx="9286940" cy="338554"/>
          </a:xfrm>
          <a:prstGeom prst="rect">
            <a:avLst/>
          </a:prstGeom>
          <a:noFill/>
        </p:spPr>
        <p:txBody>
          <a:bodyPr wrap="square" rtlCol="0">
            <a:spAutoFit/>
          </a:bodyPr>
          <a:lstStyle/>
          <a:p>
            <a:pPr marL="800100" lvl="1" indent="-342900" algn="just">
              <a:buFont typeface="+mj-lt"/>
              <a:buAutoNum type="arabicPeriod" startAt="3"/>
            </a:pPr>
            <a:r>
              <a:rPr lang="en-US" sz="1600" b="1" u="sng" dirty="0" smtClean="0">
                <a:solidFill>
                  <a:schemeClr val="bg1"/>
                </a:solidFill>
                <a:latin typeface="Arial" pitchFamily="34" charset="0"/>
                <a:cs typeface="Arial" pitchFamily="34" charset="0"/>
              </a:rPr>
              <a:t>EL PROCESO DE MATRIMONIO</a:t>
            </a:r>
            <a:endParaRPr lang="es-CL" sz="1600" b="1" u="sng" dirty="0" smtClean="0">
              <a:solidFill>
                <a:schemeClr val="bg1"/>
              </a:solidFill>
              <a:latin typeface="Arial" pitchFamily="34" charset="0"/>
              <a:cs typeface="Arial" pitchFamily="34" charset="0"/>
            </a:endParaRPr>
          </a:p>
        </p:txBody>
      </p:sp>
      <p:sp>
        <p:nvSpPr>
          <p:cNvPr id="3" name="2 CuadroTexto"/>
          <p:cNvSpPr txBox="1"/>
          <p:nvPr/>
        </p:nvSpPr>
        <p:spPr>
          <a:xfrm>
            <a:off x="-360927" y="467961"/>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A continuación veremos algunos puntos los cuales nos recrearan la manera y el proceso mediante el cual se celebraban las uniones </a:t>
            </a:r>
          </a:p>
        </p:txBody>
      </p:sp>
      <p:sp>
        <p:nvSpPr>
          <p:cNvPr id="5" name="4 CuadroTexto"/>
          <p:cNvSpPr txBox="1"/>
          <p:nvPr/>
        </p:nvSpPr>
        <p:spPr>
          <a:xfrm>
            <a:off x="-468560" y="1124744"/>
            <a:ext cx="9289032" cy="830997"/>
          </a:xfrm>
          <a:prstGeom prst="rect">
            <a:avLst/>
          </a:prstGeom>
          <a:noFill/>
        </p:spPr>
        <p:txBody>
          <a:bodyPr wrap="square" rtlCol="0">
            <a:spAutoFit/>
          </a:bodyPr>
          <a:lstStyle/>
          <a:p>
            <a:pPr marL="800100" lvl="1" indent="-342900" algn="just">
              <a:buFont typeface="+mj-lt"/>
              <a:buAutoNum type="alphaLcPeriod"/>
            </a:pPr>
            <a:r>
              <a:rPr lang="es-CL" sz="1600" b="1" u="sng" dirty="0" smtClean="0">
                <a:solidFill>
                  <a:schemeClr val="bg1"/>
                </a:solidFill>
                <a:latin typeface="Arial" pitchFamily="34" charset="0"/>
                <a:cs typeface="Arial" pitchFamily="34" charset="0"/>
              </a:rPr>
              <a:t>La Ceremonia de desposorios</a:t>
            </a:r>
            <a:r>
              <a:rPr lang="es-CL" sz="1600" b="1" dirty="0" smtClean="0">
                <a:solidFill>
                  <a:schemeClr val="bg1"/>
                </a:solidFill>
                <a:latin typeface="Arial" pitchFamily="34" charset="0"/>
                <a:cs typeface="Arial" pitchFamily="34" charset="0"/>
              </a:rPr>
              <a:t> </a:t>
            </a:r>
          </a:p>
          <a:p>
            <a:pPr marL="800100" lvl="1" indent="-342900" algn="just"/>
            <a:r>
              <a:rPr lang="es-CL" sz="1600" b="1" dirty="0" smtClean="0">
                <a:solidFill>
                  <a:schemeClr val="bg1"/>
                </a:solidFill>
                <a:latin typeface="Arial" pitchFamily="34" charset="0"/>
                <a:cs typeface="Arial" pitchFamily="34" charset="0"/>
              </a:rPr>
              <a:t>	</a:t>
            </a:r>
            <a:r>
              <a:rPr lang="es-CL" sz="1600" dirty="0" smtClean="0">
                <a:solidFill>
                  <a:schemeClr val="bg1"/>
                </a:solidFill>
                <a:latin typeface="Arial" pitchFamily="34" charset="0"/>
                <a:cs typeface="Arial" pitchFamily="34" charset="0"/>
              </a:rPr>
              <a:t>Acá se realizaba la promesa del pacto, la cual generalmente era hablada y se sellaba mediante un documento escrito y firmado + alhajas.</a:t>
            </a:r>
          </a:p>
        </p:txBody>
      </p:sp>
      <p:sp>
        <p:nvSpPr>
          <p:cNvPr id="6" name="5 Rectángulo"/>
          <p:cNvSpPr/>
          <p:nvPr/>
        </p:nvSpPr>
        <p:spPr>
          <a:xfrm>
            <a:off x="-887" y="1988840"/>
            <a:ext cx="8858344"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Ezequiel 16:8</a:t>
            </a:r>
            <a:r>
              <a:rPr lang="es-CL" dirty="0" smtClean="0">
                <a:solidFill>
                  <a:schemeClr val="bg1"/>
                </a:solidFill>
              </a:rPr>
              <a:t> </a:t>
            </a:r>
            <a:r>
              <a:rPr lang="es-CL" b="1" dirty="0" smtClean="0">
                <a:solidFill>
                  <a:schemeClr val="bg1"/>
                </a:solidFill>
              </a:rPr>
              <a:t>“</a:t>
            </a:r>
            <a:r>
              <a:rPr lang="es-ES" dirty="0" smtClean="0">
                <a:solidFill>
                  <a:srgbClr val="FFFF00"/>
                </a:solidFill>
              </a:rPr>
              <a:t>Volví a pasar junto a ti, y te miré; estabas ya en la edad del amor. Extendí mi manto sobre ti, y cubrí tu cuerpo desnudo, </a:t>
            </a:r>
            <a:r>
              <a:rPr lang="es-ES" u="sng" dirty="0" smtClean="0">
                <a:solidFill>
                  <a:srgbClr val="FFFF00"/>
                </a:solidFill>
              </a:rPr>
              <a:t>y me comprometí contigo; hice una alianza contigo</a:t>
            </a:r>
            <a:r>
              <a:rPr lang="es-ES" dirty="0" smtClean="0">
                <a:solidFill>
                  <a:srgbClr val="FFFF00"/>
                </a:solidFill>
              </a:rPr>
              <a:t>, y fuiste mía. Yo, el Señor, lo afirmo</a:t>
            </a:r>
            <a:r>
              <a:rPr lang="es-CL" b="1" dirty="0" smtClean="0">
                <a:solidFill>
                  <a:schemeClr val="bg1"/>
                </a:solidFill>
              </a:rPr>
              <a:t>”</a:t>
            </a:r>
            <a:r>
              <a:rPr lang="es-CL" dirty="0" smtClean="0">
                <a:solidFill>
                  <a:srgbClr val="FFFF00"/>
                </a:solidFill>
              </a:rPr>
              <a:t> </a:t>
            </a:r>
          </a:p>
        </p:txBody>
      </p:sp>
      <p:sp>
        <p:nvSpPr>
          <p:cNvPr id="8" name="7 CuadroTexto"/>
          <p:cNvSpPr txBox="1"/>
          <p:nvPr/>
        </p:nvSpPr>
        <p:spPr>
          <a:xfrm>
            <a:off x="323528" y="3068960"/>
            <a:ext cx="8424936" cy="830997"/>
          </a:xfrm>
          <a:prstGeom prst="rect">
            <a:avLst/>
          </a:prstGeom>
          <a:noFill/>
        </p:spPr>
        <p:txBody>
          <a:bodyPr wrap="square" rtlCol="0">
            <a:spAutoFit/>
          </a:bodyPr>
          <a:lstStyle/>
          <a:p>
            <a:pPr algn="just"/>
            <a:r>
              <a:rPr lang="es-CL" sz="1600" dirty="0" smtClean="0">
                <a:solidFill>
                  <a:schemeClr val="bg1"/>
                </a:solidFill>
                <a:latin typeface="Arial" pitchFamily="34" charset="0"/>
                <a:cs typeface="Arial" pitchFamily="34" charset="0"/>
              </a:rPr>
              <a:t>Nótese que el desposorio no era lo mismo que el matrimonio, pasaba a lo menos 1 año entre uno y otro (3 meses viudas)</a:t>
            </a:r>
            <a:r>
              <a:rPr lang="es-ES" sz="1600" dirty="0" smtClean="0">
                <a:solidFill>
                  <a:schemeClr val="bg1"/>
                </a:solidFill>
                <a:latin typeface="Arial" pitchFamily="34" charset="0"/>
                <a:cs typeface="Arial" pitchFamily="34" charset="0"/>
              </a:rPr>
              <a:t>. Era durante este período de un año, entre el desposorio y el matrimonio, que María se halló haber concebido un hijo por el Espíritu Santo.</a:t>
            </a:r>
            <a:endParaRPr lang="es-CL" sz="1600" dirty="0" smtClean="0">
              <a:solidFill>
                <a:schemeClr val="bg1"/>
              </a:solidFill>
              <a:latin typeface="Arial" pitchFamily="34" charset="0"/>
              <a:cs typeface="Arial" pitchFamily="34" charset="0"/>
            </a:endParaRPr>
          </a:p>
        </p:txBody>
      </p:sp>
      <p:sp>
        <p:nvSpPr>
          <p:cNvPr id="9" name="8 Rectángulo"/>
          <p:cNvSpPr/>
          <p:nvPr/>
        </p:nvSpPr>
        <p:spPr>
          <a:xfrm>
            <a:off x="-35625" y="4005064"/>
            <a:ext cx="8858344" cy="400110"/>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Deuteronomio 20:7</a:t>
            </a:r>
            <a:r>
              <a:rPr lang="es-CL" dirty="0" smtClean="0">
                <a:solidFill>
                  <a:schemeClr val="bg1"/>
                </a:solidFill>
              </a:rPr>
              <a:t> </a:t>
            </a:r>
            <a:r>
              <a:rPr lang="es-CL" b="1" dirty="0" smtClean="0">
                <a:solidFill>
                  <a:schemeClr val="bg1"/>
                </a:solidFill>
              </a:rPr>
              <a:t>“</a:t>
            </a:r>
            <a:r>
              <a:rPr lang="es-ES" dirty="0" smtClean="0">
                <a:solidFill>
                  <a:srgbClr val="FFFF00"/>
                </a:solidFill>
              </a:rPr>
              <a:t>¿Y quien se ha desposado con mujer y no la ha tomado?</a:t>
            </a:r>
            <a:r>
              <a:rPr lang="es-CL" b="1" dirty="0" smtClean="0">
                <a:solidFill>
                  <a:schemeClr val="bg1"/>
                </a:solidFill>
              </a:rPr>
              <a:t>”</a:t>
            </a:r>
            <a:r>
              <a:rPr lang="es-CL" dirty="0" smtClean="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5032" y="544000"/>
            <a:ext cx="8965504" cy="584775"/>
          </a:xfrm>
          <a:prstGeom prst="rect">
            <a:avLst/>
          </a:prstGeom>
          <a:noFill/>
        </p:spPr>
        <p:txBody>
          <a:bodyPr wrap="square" rtlCol="0">
            <a:spAutoFit/>
          </a:bodyPr>
          <a:lstStyle/>
          <a:p>
            <a:pPr marL="857250" lvl="1" indent="-400050" algn="just">
              <a:buFont typeface="+mj-lt"/>
              <a:buAutoNum type="romanLcPeriod"/>
            </a:pPr>
            <a:r>
              <a:rPr lang="es-CL" sz="1600" dirty="0" smtClean="0">
                <a:solidFill>
                  <a:schemeClr val="bg1"/>
                </a:solidFill>
                <a:latin typeface="Arial" pitchFamily="34" charset="0"/>
                <a:cs typeface="Arial" pitchFamily="34" charset="0"/>
              </a:rPr>
              <a:t>El novio va a buscar a la novia a su casa para llevarla a la suya, de noche y  vestido de forma muy elegante al igual que la novia.</a:t>
            </a:r>
          </a:p>
        </p:txBody>
      </p:sp>
      <p:sp>
        <p:nvSpPr>
          <p:cNvPr id="5" name="4 CuadroTexto"/>
          <p:cNvSpPr txBox="1"/>
          <p:nvPr/>
        </p:nvSpPr>
        <p:spPr>
          <a:xfrm>
            <a:off x="-468560" y="44624"/>
            <a:ext cx="9289032" cy="584775"/>
          </a:xfrm>
          <a:prstGeom prst="rect">
            <a:avLst/>
          </a:prstGeom>
          <a:noFill/>
        </p:spPr>
        <p:txBody>
          <a:bodyPr wrap="square" rtlCol="0">
            <a:spAutoFit/>
          </a:bodyPr>
          <a:lstStyle/>
          <a:p>
            <a:pPr marL="800100" lvl="1" indent="-342900" algn="just">
              <a:buFont typeface="+mj-lt"/>
              <a:buAutoNum type="alphaLcPeriod" startAt="2"/>
            </a:pPr>
            <a:r>
              <a:rPr lang="es-CL" sz="1600" b="1" u="sng" dirty="0" smtClean="0">
                <a:solidFill>
                  <a:schemeClr val="bg1"/>
                </a:solidFill>
                <a:latin typeface="Arial" pitchFamily="34" charset="0"/>
                <a:cs typeface="Arial" pitchFamily="34" charset="0"/>
              </a:rPr>
              <a:t>Las Festividades Matrimoniales:</a:t>
            </a:r>
            <a:r>
              <a:rPr lang="es-CL" sz="1600" b="1" dirty="0" smtClean="0">
                <a:solidFill>
                  <a:schemeClr val="bg1"/>
                </a:solidFill>
                <a:latin typeface="Arial" pitchFamily="34" charset="0"/>
                <a:cs typeface="Arial" pitchFamily="34" charset="0"/>
              </a:rPr>
              <a:t> </a:t>
            </a:r>
            <a:r>
              <a:rPr lang="es-CL" sz="1600" dirty="0" smtClean="0">
                <a:solidFill>
                  <a:schemeClr val="bg1"/>
                </a:solidFill>
                <a:latin typeface="Arial" pitchFamily="34" charset="0"/>
                <a:cs typeface="Arial" pitchFamily="34" charset="0"/>
              </a:rPr>
              <a:t>Este proceso lo dividiremos en varios pasos, como siguen</a:t>
            </a:r>
            <a:r>
              <a:rPr lang="es-CL" sz="1600" b="1" dirty="0" smtClean="0">
                <a:solidFill>
                  <a:schemeClr val="bg1"/>
                </a:solidFill>
                <a:latin typeface="Arial" pitchFamily="34" charset="0"/>
                <a:cs typeface="Arial" pitchFamily="34" charset="0"/>
              </a:rPr>
              <a:t>:</a:t>
            </a:r>
            <a:endParaRPr lang="es-CL" sz="1600" dirty="0" smtClean="0">
              <a:solidFill>
                <a:schemeClr val="bg1"/>
              </a:solidFill>
              <a:latin typeface="Arial" pitchFamily="34" charset="0"/>
              <a:cs typeface="Arial" pitchFamily="34" charset="0"/>
            </a:endParaRPr>
          </a:p>
        </p:txBody>
      </p:sp>
      <p:sp>
        <p:nvSpPr>
          <p:cNvPr id="6" name="5 Rectángulo"/>
          <p:cNvSpPr/>
          <p:nvPr/>
        </p:nvSpPr>
        <p:spPr>
          <a:xfrm>
            <a:off x="323528" y="1394773"/>
            <a:ext cx="8496944" cy="954107"/>
          </a:xfrm>
          <a:prstGeom prst="rect">
            <a:avLst/>
          </a:prstGeom>
        </p:spPr>
        <p:txBody>
          <a:bodyPr wrap="square">
            <a:spAutoFit/>
          </a:bodyPr>
          <a:lstStyle/>
          <a:p>
            <a:pPr algn="just"/>
            <a:r>
              <a:rPr lang="es-CL" sz="2000" b="1" kern="0" dirty="0" smtClean="0">
                <a:solidFill>
                  <a:schemeClr val="bg1"/>
                </a:solidFill>
              </a:rPr>
              <a:t>Isaías 61:10</a:t>
            </a:r>
            <a:r>
              <a:rPr lang="es-CL" dirty="0" smtClean="0">
                <a:solidFill>
                  <a:schemeClr val="bg1"/>
                </a:solidFill>
              </a:rPr>
              <a:t> </a:t>
            </a:r>
            <a:r>
              <a:rPr lang="es-CL" b="1" dirty="0" smtClean="0">
                <a:solidFill>
                  <a:schemeClr val="bg1"/>
                </a:solidFill>
              </a:rPr>
              <a:t>“</a:t>
            </a:r>
            <a:r>
              <a:rPr lang="es-ES" dirty="0" smtClean="0">
                <a:solidFill>
                  <a:srgbClr val="FFFF00"/>
                </a:solidFill>
              </a:rPr>
              <a:t>¡Cómo me alegro en el Señor! Me lleno de gozo en mi Dios, porque me ha brindado su salvación, ¡me ha cubierto de victoria! </a:t>
            </a:r>
            <a:r>
              <a:rPr lang="es-ES" u="sng" dirty="0" smtClean="0">
                <a:solidFill>
                  <a:srgbClr val="FFFF00"/>
                </a:solidFill>
              </a:rPr>
              <a:t>Soy como un novio que se pone su corona o una novia que se adorna con sus joyas</a:t>
            </a:r>
            <a:r>
              <a:rPr lang="es-ES" dirty="0" smtClean="0">
                <a:solidFill>
                  <a:srgbClr val="FFFF00"/>
                </a:solidFill>
              </a:rPr>
              <a:t>.</a:t>
            </a:r>
            <a:r>
              <a:rPr lang="es-CL" b="1" dirty="0" smtClean="0">
                <a:solidFill>
                  <a:schemeClr val="bg1"/>
                </a:solidFill>
              </a:rPr>
              <a:t>”</a:t>
            </a:r>
            <a:r>
              <a:rPr lang="es-CL" dirty="0" smtClean="0">
                <a:solidFill>
                  <a:srgbClr val="FFFF00"/>
                </a:solidFill>
              </a:rPr>
              <a:t> </a:t>
            </a:r>
          </a:p>
        </p:txBody>
      </p:sp>
      <p:sp>
        <p:nvSpPr>
          <p:cNvPr id="7" name="6 Rectángulo"/>
          <p:cNvSpPr/>
          <p:nvPr/>
        </p:nvSpPr>
        <p:spPr>
          <a:xfrm>
            <a:off x="323528" y="2330877"/>
            <a:ext cx="8496944" cy="677108"/>
          </a:xfrm>
          <a:prstGeom prst="rect">
            <a:avLst/>
          </a:prstGeom>
        </p:spPr>
        <p:txBody>
          <a:bodyPr wrap="square">
            <a:spAutoFit/>
          </a:bodyPr>
          <a:lstStyle/>
          <a:p>
            <a:pPr algn="just"/>
            <a:r>
              <a:rPr lang="es-CL" sz="2000" b="1" kern="0" dirty="0" smtClean="0">
                <a:solidFill>
                  <a:schemeClr val="bg1"/>
                </a:solidFill>
              </a:rPr>
              <a:t>Jeremías 2:32</a:t>
            </a:r>
            <a:r>
              <a:rPr lang="es-CL" dirty="0" smtClean="0">
                <a:solidFill>
                  <a:schemeClr val="bg1"/>
                </a:solidFill>
              </a:rPr>
              <a:t> </a:t>
            </a:r>
            <a:r>
              <a:rPr lang="es-CL" b="1" dirty="0" smtClean="0">
                <a:solidFill>
                  <a:schemeClr val="bg1"/>
                </a:solidFill>
              </a:rPr>
              <a:t>“</a:t>
            </a:r>
            <a:r>
              <a:rPr lang="es-ES" dirty="0" smtClean="0">
                <a:solidFill>
                  <a:srgbClr val="FFFF00"/>
                </a:solidFill>
              </a:rPr>
              <a:t>¿</a:t>
            </a:r>
            <a:r>
              <a:rPr lang="es-ES" u="sng" dirty="0" smtClean="0">
                <a:solidFill>
                  <a:srgbClr val="FFFF00"/>
                </a:solidFill>
              </a:rPr>
              <a:t>Puede olvidarse una mujer de sus joyas y adornos de novia</a:t>
            </a:r>
            <a:r>
              <a:rPr lang="es-ES" dirty="0" smtClean="0">
                <a:solidFill>
                  <a:srgbClr val="FFFF00"/>
                </a:solidFill>
              </a:rPr>
              <a:t>? Mi pueblo, sin embargo, hace mucho que se olvidó de mí.</a:t>
            </a:r>
            <a:r>
              <a:rPr lang="es-CL" b="1" dirty="0" smtClean="0">
                <a:solidFill>
                  <a:schemeClr val="bg1"/>
                </a:solidFill>
              </a:rPr>
              <a:t>”</a:t>
            </a:r>
            <a:r>
              <a:rPr lang="es-CL" dirty="0" smtClean="0">
                <a:solidFill>
                  <a:srgbClr val="FFFF00"/>
                </a:solidFill>
              </a:rPr>
              <a:t> </a:t>
            </a:r>
          </a:p>
        </p:txBody>
      </p:sp>
      <p:sp>
        <p:nvSpPr>
          <p:cNvPr id="8" name="7 Rectángulo"/>
          <p:cNvSpPr/>
          <p:nvPr/>
        </p:nvSpPr>
        <p:spPr>
          <a:xfrm>
            <a:off x="323528" y="2967916"/>
            <a:ext cx="8496944" cy="677108"/>
          </a:xfrm>
          <a:prstGeom prst="rect">
            <a:avLst/>
          </a:prstGeom>
        </p:spPr>
        <p:txBody>
          <a:bodyPr wrap="square">
            <a:spAutoFit/>
          </a:bodyPr>
          <a:lstStyle/>
          <a:p>
            <a:pPr algn="just"/>
            <a:r>
              <a:rPr lang="es-CL" sz="2000" b="1" kern="0" smtClean="0">
                <a:solidFill>
                  <a:schemeClr val="bg1"/>
                </a:solidFill>
              </a:rPr>
              <a:t>Apocalipsis 21:2</a:t>
            </a:r>
            <a:r>
              <a:rPr lang="es-CL" smtClean="0">
                <a:solidFill>
                  <a:schemeClr val="bg1"/>
                </a:solidFill>
              </a:rPr>
              <a:t> </a:t>
            </a:r>
            <a:r>
              <a:rPr lang="es-CL" b="1" dirty="0" smtClean="0">
                <a:solidFill>
                  <a:schemeClr val="bg1"/>
                </a:solidFill>
              </a:rPr>
              <a:t>“</a:t>
            </a:r>
            <a:r>
              <a:rPr lang="es-ES" dirty="0" smtClean="0">
                <a:solidFill>
                  <a:srgbClr val="FFFF00"/>
                </a:solidFill>
              </a:rPr>
              <a:t>Vi la ciudad santa, la nueva Jerusalén, que bajaba del cielo, de la presencia de Dios. </a:t>
            </a:r>
            <a:r>
              <a:rPr lang="es-ES" u="sng" dirty="0" smtClean="0">
                <a:solidFill>
                  <a:srgbClr val="FFFF00"/>
                </a:solidFill>
              </a:rPr>
              <a:t>Estaba arreglada como una novia vestida para su prometido</a:t>
            </a:r>
            <a:r>
              <a:rPr lang="es-CL" b="1" dirty="0" smtClean="0">
                <a:solidFill>
                  <a:schemeClr val="bg1"/>
                </a:solidFill>
              </a:rPr>
              <a:t>”</a:t>
            </a:r>
            <a:r>
              <a:rPr lang="es-CL" dirty="0" smtClean="0">
                <a:solidFill>
                  <a:srgbClr val="FFFF00"/>
                </a:solidFill>
              </a:rPr>
              <a:t> </a:t>
            </a:r>
          </a:p>
        </p:txBody>
      </p:sp>
      <p:sp>
        <p:nvSpPr>
          <p:cNvPr id="9" name="8 Rectángulo"/>
          <p:cNvSpPr/>
          <p:nvPr/>
        </p:nvSpPr>
        <p:spPr>
          <a:xfrm>
            <a:off x="323528" y="1071116"/>
            <a:ext cx="8424936" cy="338554"/>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Parábola de las 10 vírgenes (Mateo 25:1-13)</a:t>
            </a:r>
            <a:endParaRPr lang="es-ES" sz="1600" dirty="0" smtClean="0">
              <a:solidFill>
                <a:schemeClr val="bg1"/>
              </a:solidFill>
              <a:latin typeface="Arial" pitchFamily="34" charset="0"/>
              <a:cs typeface="Arial" pitchFamily="34" charset="0"/>
            </a:endParaRPr>
          </a:p>
        </p:txBody>
      </p:sp>
      <p:sp>
        <p:nvSpPr>
          <p:cNvPr id="10" name="9 CuadroTexto"/>
          <p:cNvSpPr txBox="1"/>
          <p:nvPr/>
        </p:nvSpPr>
        <p:spPr>
          <a:xfrm>
            <a:off x="-145032" y="3666510"/>
            <a:ext cx="8965504" cy="338554"/>
          </a:xfrm>
          <a:prstGeom prst="rect">
            <a:avLst/>
          </a:prstGeom>
          <a:noFill/>
        </p:spPr>
        <p:txBody>
          <a:bodyPr wrap="square" rtlCol="0">
            <a:spAutoFit/>
          </a:bodyPr>
          <a:lstStyle/>
          <a:p>
            <a:pPr marL="857250" lvl="1" indent="-400050" algn="just">
              <a:buFont typeface="+mj-lt"/>
              <a:buAutoNum type="romanLcPeriod" startAt="2"/>
            </a:pPr>
            <a:r>
              <a:rPr lang="es-CL" sz="1600" dirty="0" smtClean="0">
                <a:solidFill>
                  <a:schemeClr val="bg1"/>
                </a:solidFill>
                <a:latin typeface="Arial" pitchFamily="34" charset="0"/>
                <a:cs typeface="Arial" pitchFamily="34" charset="0"/>
              </a:rPr>
              <a:t>La procesión Matrimonial.</a:t>
            </a:r>
          </a:p>
        </p:txBody>
      </p:sp>
      <p:sp>
        <p:nvSpPr>
          <p:cNvPr id="11" name="10 Rectángulo"/>
          <p:cNvSpPr/>
          <p:nvPr/>
        </p:nvSpPr>
        <p:spPr>
          <a:xfrm>
            <a:off x="323528" y="4005064"/>
            <a:ext cx="8424936"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Como el camino a la casa del novio se recorre de noche, por ende, para participar de la procesión es necesario llevar una lámpara - Parábola de las 10 vírgenes (Mateo 25:1-13)</a:t>
            </a:r>
            <a:endParaRPr lang="es-ES" sz="1600" dirty="0" smtClean="0">
              <a:solidFill>
                <a:schemeClr val="bg1"/>
              </a:solidFill>
              <a:latin typeface="Arial" pitchFamily="34" charset="0"/>
              <a:cs typeface="Arial" pitchFamily="34" charset="0"/>
            </a:endParaRPr>
          </a:p>
        </p:txBody>
      </p:sp>
      <p:sp>
        <p:nvSpPr>
          <p:cNvPr id="12" name="11 Rectángulo"/>
          <p:cNvSpPr/>
          <p:nvPr/>
        </p:nvSpPr>
        <p:spPr>
          <a:xfrm>
            <a:off x="323528" y="4727466"/>
            <a:ext cx="8424936"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La comitiva matrimonial circulaba por las calles del lugar dando un alegre espectáculo a sus habitantes.</a:t>
            </a:r>
            <a:endParaRPr lang="es-ES" sz="1600" dirty="0" smtClean="0">
              <a:solidFill>
                <a:schemeClr val="bg1"/>
              </a:solidFill>
              <a:latin typeface="Arial" pitchFamily="34" charset="0"/>
              <a:cs typeface="Arial" pitchFamily="34" charset="0"/>
            </a:endParaRPr>
          </a:p>
        </p:txBody>
      </p:sp>
      <p:sp>
        <p:nvSpPr>
          <p:cNvPr id="14" name="13 Rectángulo"/>
          <p:cNvSpPr/>
          <p:nvPr/>
        </p:nvSpPr>
        <p:spPr>
          <a:xfrm>
            <a:off x="323528" y="5355213"/>
            <a:ext cx="8496944" cy="954107"/>
          </a:xfrm>
          <a:prstGeom prst="rect">
            <a:avLst/>
          </a:prstGeom>
        </p:spPr>
        <p:txBody>
          <a:bodyPr wrap="square">
            <a:spAutoFit/>
          </a:bodyPr>
          <a:lstStyle/>
          <a:p>
            <a:pPr algn="just"/>
            <a:r>
              <a:rPr lang="es-CL" sz="2000" b="1" kern="0" dirty="0" smtClean="0">
                <a:solidFill>
                  <a:schemeClr val="bg1"/>
                </a:solidFill>
              </a:rPr>
              <a:t>Jeremías 7:34</a:t>
            </a:r>
            <a:r>
              <a:rPr lang="es-CL" dirty="0" smtClean="0">
                <a:solidFill>
                  <a:schemeClr val="bg1"/>
                </a:solidFill>
              </a:rPr>
              <a:t> </a:t>
            </a:r>
            <a:r>
              <a:rPr lang="es-CL" b="1" dirty="0" smtClean="0">
                <a:solidFill>
                  <a:schemeClr val="bg1"/>
                </a:solidFill>
              </a:rPr>
              <a:t>“</a:t>
            </a:r>
            <a:r>
              <a:rPr lang="es-ES" dirty="0" smtClean="0">
                <a:solidFill>
                  <a:srgbClr val="FFFF00"/>
                </a:solidFill>
              </a:rPr>
              <a:t>Haré desaparecer de las ciudades de Judá y de las calles de Jerusalén los cantos de fiesta y alegría, y los cantos de bodas; todo el país quedará convertido en un desierto.</a:t>
            </a:r>
            <a:r>
              <a:rPr lang="es-CL" b="1" dirty="0" smtClean="0">
                <a:solidFill>
                  <a:schemeClr val="bg1"/>
                </a:solidFill>
              </a:rPr>
              <a:t>”</a:t>
            </a:r>
            <a:r>
              <a:rPr lang="es-CL" dirty="0" smtClean="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ox(in)">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box(in)">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ox(in)">
                                      <p:cBhvr>
                                        <p:cTn id="50" dur="5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linds(horizontal)">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2536" y="44624"/>
            <a:ext cx="8965504" cy="338554"/>
          </a:xfrm>
          <a:prstGeom prst="rect">
            <a:avLst/>
          </a:prstGeom>
          <a:noFill/>
        </p:spPr>
        <p:txBody>
          <a:bodyPr wrap="square" rtlCol="0">
            <a:spAutoFit/>
          </a:bodyPr>
          <a:lstStyle/>
          <a:p>
            <a:pPr marL="857250" lvl="1" indent="-400050" algn="just">
              <a:buFont typeface="+mj-lt"/>
              <a:buAutoNum type="romanLcPeriod" startAt="2"/>
            </a:pPr>
            <a:r>
              <a:rPr lang="es-CL" sz="1600" dirty="0" smtClean="0">
                <a:solidFill>
                  <a:schemeClr val="bg1"/>
                </a:solidFill>
                <a:latin typeface="Arial" pitchFamily="34" charset="0"/>
                <a:cs typeface="Arial" pitchFamily="34" charset="0"/>
              </a:rPr>
              <a:t>La Fiesta Matrimonial.</a:t>
            </a:r>
          </a:p>
        </p:txBody>
      </p:sp>
      <p:sp>
        <p:nvSpPr>
          <p:cNvPr id="5" name="4 Rectángulo"/>
          <p:cNvSpPr/>
          <p:nvPr/>
        </p:nvSpPr>
        <p:spPr>
          <a:xfrm>
            <a:off x="323528" y="498158"/>
            <a:ext cx="8424936" cy="338554"/>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Los invitados deben ir vestidos acorde a la ocasión</a:t>
            </a:r>
            <a:endParaRPr lang="es-ES" sz="1600" dirty="0" smtClean="0">
              <a:solidFill>
                <a:schemeClr val="bg1"/>
              </a:solidFill>
              <a:latin typeface="Arial" pitchFamily="34" charset="0"/>
              <a:cs typeface="Arial" pitchFamily="34" charset="0"/>
            </a:endParaRPr>
          </a:p>
        </p:txBody>
      </p:sp>
      <p:sp>
        <p:nvSpPr>
          <p:cNvPr id="6" name="5 Rectángulo"/>
          <p:cNvSpPr/>
          <p:nvPr/>
        </p:nvSpPr>
        <p:spPr>
          <a:xfrm>
            <a:off x="323528" y="764704"/>
            <a:ext cx="8496944" cy="1508105"/>
          </a:xfrm>
          <a:prstGeom prst="rect">
            <a:avLst/>
          </a:prstGeom>
        </p:spPr>
        <p:txBody>
          <a:bodyPr wrap="square">
            <a:spAutoFit/>
          </a:bodyPr>
          <a:lstStyle/>
          <a:p>
            <a:pPr algn="just"/>
            <a:r>
              <a:rPr lang="es-CL" sz="2000" b="1" kern="0" dirty="0" smtClean="0">
                <a:solidFill>
                  <a:schemeClr val="bg1"/>
                </a:solidFill>
              </a:rPr>
              <a:t>Mateo 22:11-12</a:t>
            </a:r>
            <a:r>
              <a:rPr lang="es-CL" dirty="0" smtClean="0">
                <a:solidFill>
                  <a:schemeClr val="bg1"/>
                </a:solidFill>
              </a:rPr>
              <a:t> </a:t>
            </a:r>
            <a:r>
              <a:rPr lang="es-CL" b="1" dirty="0" smtClean="0">
                <a:solidFill>
                  <a:schemeClr val="bg1"/>
                </a:solidFill>
              </a:rPr>
              <a:t>“</a:t>
            </a:r>
            <a:r>
              <a:rPr lang="es-ES" dirty="0" smtClean="0">
                <a:solidFill>
                  <a:srgbClr val="FFFF00"/>
                </a:solidFill>
              </a:rPr>
              <a:t>Cuando el rey entró a ver a los invitados, se fijó en un hombre que no iba vestido con traje de boda. Le dijo: 'Amigo, ¿cómo has entrado aquí, si no traes traje de boda?' Pero el otro se quedó callado…. (vs 13) Átenlo de pies y manos y échenlo a la oscuridad de afuera. Entonces vendrán el llanto y la desesperación. Porque muchos son llamados, pero pocos escogidos</a:t>
            </a:r>
            <a:r>
              <a:rPr lang="es-CL" b="1" dirty="0" smtClean="0">
                <a:solidFill>
                  <a:schemeClr val="bg1"/>
                </a:solidFill>
              </a:rPr>
              <a:t>”</a:t>
            </a:r>
            <a:r>
              <a:rPr lang="es-CL" dirty="0" smtClean="0">
                <a:solidFill>
                  <a:srgbClr val="FFFF00"/>
                </a:solidFill>
              </a:rPr>
              <a:t> </a:t>
            </a:r>
          </a:p>
        </p:txBody>
      </p:sp>
      <p:sp>
        <p:nvSpPr>
          <p:cNvPr id="7" name="6 Rectángulo"/>
          <p:cNvSpPr/>
          <p:nvPr/>
        </p:nvSpPr>
        <p:spPr>
          <a:xfrm>
            <a:off x="323528" y="2196153"/>
            <a:ext cx="8424936"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La fiesta como tal era precedida por el maestresala, el cual se ocupaba de que nada faltara (Juan 2:1-11).</a:t>
            </a:r>
            <a:endParaRPr lang="es-ES" sz="1600" dirty="0" smtClean="0">
              <a:solidFill>
                <a:schemeClr val="bg1"/>
              </a:solidFill>
              <a:latin typeface="Arial" pitchFamily="34" charset="0"/>
              <a:cs typeface="Arial" pitchFamily="34" charset="0"/>
            </a:endParaRPr>
          </a:p>
        </p:txBody>
      </p:sp>
      <p:sp>
        <p:nvSpPr>
          <p:cNvPr id="8" name="7 Rectángulo"/>
          <p:cNvSpPr/>
          <p:nvPr/>
        </p:nvSpPr>
        <p:spPr>
          <a:xfrm>
            <a:off x="323528" y="2708920"/>
            <a:ext cx="8424936"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No había ceremonia religiosa, en vez de eso se daban diferentes bendiciones de los parientes u amigos (Ruth 4:11). La ceremonia matrimonial duraba 7 días (jueces 14:12).</a:t>
            </a:r>
            <a:endParaRPr lang="es-ES" sz="1600" dirty="0" smtClean="0">
              <a:solidFill>
                <a:schemeClr val="bg1"/>
              </a:solidFill>
              <a:latin typeface="Arial" pitchFamily="34" charset="0"/>
              <a:cs typeface="Arial" pitchFamily="34" charset="0"/>
            </a:endParaRPr>
          </a:p>
        </p:txBody>
      </p:sp>
      <p:sp>
        <p:nvSpPr>
          <p:cNvPr id="10" name="9 Rectángulo"/>
          <p:cNvSpPr/>
          <p:nvPr/>
        </p:nvSpPr>
        <p:spPr>
          <a:xfrm>
            <a:off x="323528" y="3284984"/>
            <a:ext cx="8424936"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Finalmente cabe señalar las similitudes entre el pacto hecho por Jesús son su Iglesia, veamos:</a:t>
            </a:r>
            <a:endParaRPr lang="es-ES" sz="1600" dirty="0" smtClean="0">
              <a:solidFill>
                <a:schemeClr val="bg1"/>
              </a:solidFill>
              <a:latin typeface="Arial" pitchFamily="34" charset="0"/>
              <a:cs typeface="Arial" pitchFamily="34" charset="0"/>
            </a:endParaRPr>
          </a:p>
        </p:txBody>
      </p:sp>
      <p:sp>
        <p:nvSpPr>
          <p:cNvPr id="12" name="11 Rectángulo"/>
          <p:cNvSpPr/>
          <p:nvPr/>
        </p:nvSpPr>
        <p:spPr>
          <a:xfrm>
            <a:off x="323528" y="3789040"/>
            <a:ext cx="8496944" cy="954107"/>
          </a:xfrm>
          <a:prstGeom prst="rect">
            <a:avLst/>
          </a:prstGeom>
        </p:spPr>
        <p:txBody>
          <a:bodyPr wrap="square">
            <a:spAutoFit/>
          </a:bodyPr>
          <a:lstStyle/>
          <a:p>
            <a:pPr algn="just"/>
            <a:r>
              <a:rPr lang="es-CL" sz="2000" b="1" kern="0" dirty="0" smtClean="0">
                <a:solidFill>
                  <a:schemeClr val="bg1"/>
                </a:solidFill>
              </a:rPr>
              <a:t>2 corintios 11:2</a:t>
            </a:r>
            <a:r>
              <a:rPr lang="es-CL" dirty="0" smtClean="0">
                <a:solidFill>
                  <a:schemeClr val="bg1"/>
                </a:solidFill>
              </a:rPr>
              <a:t> </a:t>
            </a:r>
            <a:r>
              <a:rPr lang="es-CL" b="1" dirty="0" smtClean="0">
                <a:solidFill>
                  <a:schemeClr val="bg1"/>
                </a:solidFill>
              </a:rPr>
              <a:t>“</a:t>
            </a:r>
            <a:r>
              <a:rPr lang="es-ES" dirty="0" smtClean="0">
                <a:solidFill>
                  <a:srgbClr val="FFFF00"/>
                </a:solidFill>
              </a:rPr>
              <a:t>Porque el celo que siento por ustedes es un celo que viene de Dios. </a:t>
            </a:r>
            <a:r>
              <a:rPr lang="es-ES" u="sng" dirty="0" smtClean="0">
                <a:solidFill>
                  <a:srgbClr val="FFFF00"/>
                </a:solidFill>
              </a:rPr>
              <a:t>Yo los he comprometido en casamiento con un solo esposo</a:t>
            </a:r>
            <a:r>
              <a:rPr lang="es-ES" dirty="0" smtClean="0">
                <a:solidFill>
                  <a:srgbClr val="FFFF00"/>
                </a:solidFill>
              </a:rPr>
              <a:t>, Cristo, y quiero presentarlos ante él puros como una virgen</a:t>
            </a:r>
            <a:r>
              <a:rPr lang="es-CL" b="1" dirty="0" smtClean="0">
                <a:solidFill>
                  <a:schemeClr val="bg1"/>
                </a:solidFill>
              </a:rPr>
              <a:t>”</a:t>
            </a:r>
            <a:r>
              <a:rPr lang="es-CL" dirty="0" smtClean="0">
                <a:solidFill>
                  <a:schemeClr val="bg1"/>
                </a:solidFill>
              </a:rPr>
              <a:t>, ver efesios 5:22-24.</a:t>
            </a:r>
            <a:r>
              <a:rPr lang="es-CL" dirty="0" smtClean="0">
                <a:solidFill>
                  <a:srgbClr val="FFFF00"/>
                </a:solidFill>
              </a:rPr>
              <a:t> </a:t>
            </a:r>
          </a:p>
        </p:txBody>
      </p:sp>
      <p:sp>
        <p:nvSpPr>
          <p:cNvPr id="13" name="12 Rectángulo"/>
          <p:cNvSpPr/>
          <p:nvPr/>
        </p:nvSpPr>
        <p:spPr>
          <a:xfrm>
            <a:off x="323528" y="4797152"/>
            <a:ext cx="8496944" cy="1785104"/>
          </a:xfrm>
          <a:prstGeom prst="rect">
            <a:avLst/>
          </a:prstGeom>
        </p:spPr>
        <p:txBody>
          <a:bodyPr wrap="square">
            <a:spAutoFit/>
          </a:bodyPr>
          <a:lstStyle/>
          <a:p>
            <a:pPr algn="just"/>
            <a:r>
              <a:rPr lang="es-CL" sz="2000" b="1" kern="0" dirty="0" smtClean="0">
                <a:solidFill>
                  <a:schemeClr val="bg1"/>
                </a:solidFill>
              </a:rPr>
              <a:t>Apocalipsis 19:6-8</a:t>
            </a:r>
            <a:r>
              <a:rPr lang="es-CL" dirty="0" smtClean="0">
                <a:solidFill>
                  <a:schemeClr val="bg1"/>
                </a:solidFill>
              </a:rPr>
              <a:t> </a:t>
            </a:r>
            <a:r>
              <a:rPr lang="es-CL" b="1" dirty="0" smtClean="0">
                <a:solidFill>
                  <a:schemeClr val="bg1"/>
                </a:solidFill>
              </a:rPr>
              <a:t>“</a:t>
            </a:r>
            <a:r>
              <a:rPr lang="es-ES" dirty="0" smtClean="0">
                <a:solidFill>
                  <a:srgbClr val="FFFF00"/>
                </a:solidFill>
              </a:rPr>
              <a:t>Oí también algo como las voces de mucha gente, como el sonido de una cascada y de fuertes truenos. Decían: "¡Aleluya! Porque ha comenzado a gobernar el Señor, nuestro Dios todopoderoso. Alegrémonos, llenémonos de gozo y démosle gloria,     porque ha llegado el momento de las bodas del Cordero. Su esposa se ha preparado: se le ha permitido vestirse de lino fino, limpio y brillante, </a:t>
            </a:r>
            <a:r>
              <a:rPr lang="es-ES" u="sng" dirty="0" smtClean="0">
                <a:solidFill>
                  <a:srgbClr val="FFFF00"/>
                </a:solidFill>
              </a:rPr>
              <a:t>porque ese lino es la recta conducta del pueblo santo</a:t>
            </a:r>
            <a:r>
              <a:rPr lang="es-CL" b="1" dirty="0" smtClean="0">
                <a:solidFill>
                  <a:schemeClr val="bg1"/>
                </a:solidFill>
              </a:rPr>
              <a:t>”</a:t>
            </a:r>
            <a:r>
              <a:rPr lang="es-CL" dirty="0" smtClean="0">
                <a:solidFill>
                  <a:srgbClr val="FFFF00"/>
                </a:solidFill>
              </a:rPr>
              <a:t> </a:t>
            </a:r>
            <a:r>
              <a:rPr lang="es-CL" dirty="0" smtClean="0">
                <a:solidFill>
                  <a:schemeClr val="bg1"/>
                </a:solidFill>
              </a:rPr>
              <a:t>(sinergiar con Mt 22:11-12)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ox(in)">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ox(in)">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98" y="66110"/>
            <a:ext cx="9286940" cy="338554"/>
          </a:xfrm>
          <a:prstGeom prst="rect">
            <a:avLst/>
          </a:prstGeom>
          <a:noFill/>
        </p:spPr>
        <p:txBody>
          <a:bodyPr wrap="square" rtlCol="0">
            <a:spAutoFit/>
          </a:bodyPr>
          <a:lstStyle/>
          <a:p>
            <a:pPr marL="800100" lvl="1" indent="-342900" algn="just">
              <a:buFont typeface="+mj-lt"/>
              <a:buAutoNum type="arabicPeriod" startAt="4"/>
            </a:pPr>
            <a:r>
              <a:rPr lang="en-US" sz="1600" b="1" dirty="0" smtClean="0">
                <a:solidFill>
                  <a:schemeClr val="bg1"/>
                </a:solidFill>
                <a:latin typeface="Arial" pitchFamily="34" charset="0"/>
                <a:cs typeface="Arial" pitchFamily="34" charset="0"/>
              </a:rPr>
              <a:t>ARISTA CONTRACTUAL DEL MATRIMONIO</a:t>
            </a:r>
            <a:endParaRPr lang="es-CL" sz="1600" b="1" dirty="0" smtClean="0">
              <a:solidFill>
                <a:schemeClr val="bg1"/>
              </a:solidFill>
              <a:latin typeface="Arial" pitchFamily="34" charset="0"/>
              <a:cs typeface="Arial" pitchFamily="34" charset="0"/>
            </a:endParaRPr>
          </a:p>
        </p:txBody>
      </p:sp>
      <p:sp>
        <p:nvSpPr>
          <p:cNvPr id="5" name="4 CuadroTexto"/>
          <p:cNvSpPr txBox="1"/>
          <p:nvPr/>
        </p:nvSpPr>
        <p:spPr>
          <a:xfrm>
            <a:off x="-468560" y="1002214"/>
            <a:ext cx="9289032" cy="338554"/>
          </a:xfrm>
          <a:prstGeom prst="rect">
            <a:avLst/>
          </a:prstGeom>
          <a:noFill/>
        </p:spPr>
        <p:txBody>
          <a:bodyPr wrap="square" rtlCol="0">
            <a:spAutoFit/>
          </a:bodyPr>
          <a:lstStyle/>
          <a:p>
            <a:pPr marL="800100" lvl="1" indent="-342900" algn="just">
              <a:buFont typeface="+mj-lt"/>
              <a:buAutoNum type="alphaLcPeriod"/>
            </a:pPr>
            <a:r>
              <a:rPr lang="es-CL" sz="1600" b="1" u="sng" dirty="0" smtClean="0">
                <a:solidFill>
                  <a:schemeClr val="bg1"/>
                </a:solidFill>
                <a:latin typeface="Arial" pitchFamily="34" charset="0"/>
                <a:cs typeface="Arial" pitchFamily="34" charset="0"/>
              </a:rPr>
              <a:t>Fuente extra bíblica: Antecedentes históricos/apócrifos</a:t>
            </a:r>
            <a:r>
              <a:rPr lang="es-CL" sz="1600" b="1" dirty="0" smtClean="0">
                <a:solidFill>
                  <a:schemeClr val="bg1"/>
                </a:solidFill>
                <a:latin typeface="Arial" pitchFamily="34" charset="0"/>
                <a:cs typeface="Arial" pitchFamily="34" charset="0"/>
              </a:rPr>
              <a:t> </a:t>
            </a:r>
          </a:p>
        </p:txBody>
      </p:sp>
      <p:sp>
        <p:nvSpPr>
          <p:cNvPr id="6" name="5 Rectángulo"/>
          <p:cNvSpPr/>
          <p:nvPr/>
        </p:nvSpPr>
        <p:spPr>
          <a:xfrm>
            <a:off x="179512" y="1340768"/>
            <a:ext cx="8640960" cy="338554"/>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Este antecedente lo extraeremos del libro apócrifo de Tobías:</a:t>
            </a:r>
            <a:endParaRPr lang="es-ES" sz="1600" dirty="0" smtClean="0">
              <a:solidFill>
                <a:schemeClr val="bg1"/>
              </a:solidFill>
              <a:latin typeface="Arial" pitchFamily="34" charset="0"/>
              <a:cs typeface="Arial" pitchFamily="34" charset="0"/>
            </a:endParaRPr>
          </a:p>
        </p:txBody>
      </p:sp>
      <p:sp>
        <p:nvSpPr>
          <p:cNvPr id="7" name="6 CuadroTexto"/>
          <p:cNvSpPr txBox="1"/>
          <p:nvPr/>
        </p:nvSpPr>
        <p:spPr>
          <a:xfrm>
            <a:off x="-360927" y="395953"/>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A continuación veremos algunos antecedentes contractuales del matrimonio y el porque de la formalización legal de este.</a:t>
            </a:r>
          </a:p>
        </p:txBody>
      </p:sp>
      <p:sp>
        <p:nvSpPr>
          <p:cNvPr id="9" name="8 Rectángulo"/>
          <p:cNvSpPr/>
          <p:nvPr/>
        </p:nvSpPr>
        <p:spPr>
          <a:xfrm>
            <a:off x="251520" y="1700808"/>
            <a:ext cx="8496944" cy="830997"/>
          </a:xfrm>
          <a:prstGeom prst="rect">
            <a:avLst/>
          </a:prstGeom>
        </p:spPr>
        <p:txBody>
          <a:bodyPr wrap="square">
            <a:spAutoFit/>
          </a:bodyPr>
          <a:lstStyle/>
          <a:p>
            <a:pPr algn="just"/>
            <a:r>
              <a:rPr lang="es-CL" sz="1600" kern="0" dirty="0" smtClean="0">
                <a:solidFill>
                  <a:schemeClr val="bg1"/>
                </a:solidFill>
              </a:rPr>
              <a:t>Tobías 7:13-15</a:t>
            </a:r>
            <a:r>
              <a:rPr lang="es-CL" sz="1600" dirty="0" smtClean="0">
                <a:solidFill>
                  <a:schemeClr val="bg1"/>
                </a:solidFill>
              </a:rPr>
              <a:t> “Llamo a Sara su hija y tomándola de su mano la entrego a Tobías por mujer, diciendo: “Anda, según la Ley de Moisés, tómala y llévala a tu padre”.  Y los bendijo. Llamo a Edna, su mujer, tomo un rollo, escribió el contrato matrimonial , lo sello y luego comenzaron a comer”</a:t>
            </a:r>
            <a:r>
              <a:rPr lang="es-CL" sz="1600" dirty="0" smtClean="0">
                <a:solidFill>
                  <a:srgbClr val="FFFF00"/>
                </a:solidFill>
              </a:rPr>
              <a:t> </a:t>
            </a:r>
          </a:p>
        </p:txBody>
      </p:sp>
      <p:sp>
        <p:nvSpPr>
          <p:cNvPr id="10" name="9 Rectángulo"/>
          <p:cNvSpPr/>
          <p:nvPr/>
        </p:nvSpPr>
        <p:spPr>
          <a:xfrm>
            <a:off x="179512" y="2564904"/>
            <a:ext cx="8640960" cy="338554"/>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Digno de considerar es la oración de Tobías junto a su esposa antes de la noche nupcial:</a:t>
            </a:r>
            <a:endParaRPr lang="es-ES" sz="1600" dirty="0" smtClean="0">
              <a:solidFill>
                <a:schemeClr val="bg1"/>
              </a:solidFill>
              <a:latin typeface="Arial" pitchFamily="34" charset="0"/>
              <a:cs typeface="Arial" pitchFamily="34" charset="0"/>
            </a:endParaRPr>
          </a:p>
        </p:txBody>
      </p:sp>
      <p:sp>
        <p:nvSpPr>
          <p:cNvPr id="11" name="10 Rectángulo"/>
          <p:cNvSpPr/>
          <p:nvPr/>
        </p:nvSpPr>
        <p:spPr>
          <a:xfrm>
            <a:off x="251520" y="2996952"/>
            <a:ext cx="8496944" cy="1815882"/>
          </a:xfrm>
          <a:prstGeom prst="rect">
            <a:avLst/>
          </a:prstGeom>
        </p:spPr>
        <p:txBody>
          <a:bodyPr wrap="square">
            <a:spAutoFit/>
          </a:bodyPr>
          <a:lstStyle/>
          <a:p>
            <a:pPr algn="just"/>
            <a:r>
              <a:rPr lang="es-CL" sz="1600" kern="0" dirty="0" smtClean="0">
                <a:solidFill>
                  <a:schemeClr val="bg1"/>
                </a:solidFill>
              </a:rPr>
              <a:t>Tobías 8:5-7 “</a:t>
            </a:r>
            <a:r>
              <a:rPr lang="es-ES" sz="1600" dirty="0" smtClean="0">
                <a:solidFill>
                  <a:schemeClr val="bg1"/>
                </a:solidFill>
              </a:rPr>
              <a:t>Los dos comenzaron a orar así, pidiendo a Dios que los protegiera: "Alabado seas, Dios de nuestros antepasados, alabado sea tu nombre por siempre. Que el cielo y la creación entera te alaben por todos los siglos. Tú creaste a Adán y le diste a su esposa Eva como compañera y apoyo. Y de ellos dos nació todo el género humano. Tú dijiste: 'No es bueno que el hombre esté solo. Le voy a hacer alguien que sea una ayuda adecuada para él.’ Ahora, yo no tomo a esta mujer movido por deseos impuros, sino con intenciones sinceras. Dígnate tener compasión de mí y de ella, y concédenos llegar juntos a la vejez.</a:t>
            </a:r>
          </a:p>
        </p:txBody>
      </p:sp>
      <p:sp>
        <p:nvSpPr>
          <p:cNvPr id="13" name="12 Rectángulo"/>
          <p:cNvSpPr/>
          <p:nvPr/>
        </p:nvSpPr>
        <p:spPr>
          <a:xfrm>
            <a:off x="179512" y="4869160"/>
            <a:ext cx="8568952" cy="830997"/>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Otro antecedente digo de considerar, que nos sugiere que el matrimonio debía ser celebrado mediante un contrato, es el “certificado o carta” de divorcio.  Lo anterior, por una ley de causa y efecto.</a:t>
            </a:r>
            <a:endParaRPr lang="es-ES" sz="16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ox(in)">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ox(in)">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ox(in)">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8560" y="116632"/>
            <a:ext cx="9289032" cy="338554"/>
          </a:xfrm>
          <a:prstGeom prst="rect">
            <a:avLst/>
          </a:prstGeom>
          <a:noFill/>
        </p:spPr>
        <p:txBody>
          <a:bodyPr wrap="square" rtlCol="0">
            <a:spAutoFit/>
          </a:bodyPr>
          <a:lstStyle/>
          <a:p>
            <a:pPr marL="800100" lvl="1" indent="-342900" algn="just">
              <a:buFont typeface="+mj-lt"/>
              <a:buAutoNum type="alphaLcPeriod" startAt="2"/>
            </a:pPr>
            <a:r>
              <a:rPr lang="es-CL" sz="1600" b="1" u="sng" dirty="0" smtClean="0">
                <a:solidFill>
                  <a:schemeClr val="bg1"/>
                </a:solidFill>
                <a:latin typeface="Arial" pitchFamily="34" charset="0"/>
                <a:cs typeface="Arial" pitchFamily="34" charset="0"/>
              </a:rPr>
              <a:t>El matrimonio civil en la actualidad, ¿es lícito que un cristiano no se case por el civil?</a:t>
            </a:r>
            <a:endParaRPr lang="es-CL" sz="1600" b="1" dirty="0" smtClean="0">
              <a:solidFill>
                <a:schemeClr val="bg1"/>
              </a:solidFill>
              <a:latin typeface="Arial" pitchFamily="34" charset="0"/>
              <a:cs typeface="Arial" pitchFamily="34" charset="0"/>
            </a:endParaRPr>
          </a:p>
        </p:txBody>
      </p:sp>
      <p:sp>
        <p:nvSpPr>
          <p:cNvPr id="5" name="4 Rectángulo"/>
          <p:cNvSpPr/>
          <p:nvPr/>
        </p:nvSpPr>
        <p:spPr>
          <a:xfrm>
            <a:off x="323528" y="548680"/>
            <a:ext cx="8568952"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Este es un tema que ha traído mucho dilema y división.  Con todo dada su alta ocurrencia actual creo necesario conversar este importante tema. </a:t>
            </a:r>
            <a:endParaRPr lang="es-ES" sz="1600" dirty="0" smtClean="0">
              <a:solidFill>
                <a:schemeClr val="bg1"/>
              </a:solidFill>
              <a:latin typeface="Arial" pitchFamily="34" charset="0"/>
              <a:cs typeface="Arial" pitchFamily="34" charset="0"/>
            </a:endParaRPr>
          </a:p>
        </p:txBody>
      </p:sp>
      <p:sp>
        <p:nvSpPr>
          <p:cNvPr id="6" name="5 Rectángulo"/>
          <p:cNvSpPr/>
          <p:nvPr/>
        </p:nvSpPr>
        <p:spPr>
          <a:xfrm>
            <a:off x="323528" y="1116033"/>
            <a:ext cx="8568952"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Básicamente existen dos posturas empíricas; (1) aquellos que se casan por el civil y (2) aquellos que no quieren casarse por el civil  </a:t>
            </a:r>
            <a:endParaRPr lang="es-ES" sz="1600" dirty="0" smtClean="0">
              <a:solidFill>
                <a:schemeClr val="bg1"/>
              </a:solidFill>
              <a:latin typeface="Arial" pitchFamily="34" charset="0"/>
              <a:cs typeface="Arial" pitchFamily="34" charset="0"/>
            </a:endParaRPr>
          </a:p>
        </p:txBody>
      </p:sp>
      <p:sp>
        <p:nvSpPr>
          <p:cNvPr id="7" name="6 Rectángulo"/>
          <p:cNvSpPr/>
          <p:nvPr/>
        </p:nvSpPr>
        <p:spPr>
          <a:xfrm>
            <a:off x="323528" y="1692097"/>
            <a:ext cx="8568952"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La postura n°1 no tiene mayores incidencias ya que no repercute negativamente ni dentro ni fuera de la iglesia.</a:t>
            </a:r>
            <a:endParaRPr lang="es-ES" sz="1600" dirty="0" smtClean="0">
              <a:solidFill>
                <a:schemeClr val="bg1"/>
              </a:solidFill>
              <a:latin typeface="Arial" pitchFamily="34" charset="0"/>
              <a:cs typeface="Arial" pitchFamily="34" charset="0"/>
            </a:endParaRPr>
          </a:p>
        </p:txBody>
      </p:sp>
      <p:sp>
        <p:nvSpPr>
          <p:cNvPr id="8" name="7 Rectángulo"/>
          <p:cNvSpPr/>
          <p:nvPr/>
        </p:nvSpPr>
        <p:spPr>
          <a:xfrm>
            <a:off x="323528" y="2268161"/>
            <a:ext cx="8568952" cy="584775"/>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La postura n°2 si tiene repercusiones negativas, principalmente dentro de la iglesia, aunque también fuera de esta. </a:t>
            </a:r>
            <a:endParaRPr lang="es-ES" sz="1600" dirty="0" smtClean="0">
              <a:solidFill>
                <a:schemeClr val="bg1"/>
              </a:solidFill>
              <a:latin typeface="Arial" pitchFamily="34" charset="0"/>
              <a:cs typeface="Arial" pitchFamily="34" charset="0"/>
            </a:endParaRPr>
          </a:p>
        </p:txBody>
      </p:sp>
      <p:sp>
        <p:nvSpPr>
          <p:cNvPr id="9" name="8 Rectángulo"/>
          <p:cNvSpPr/>
          <p:nvPr/>
        </p:nvSpPr>
        <p:spPr>
          <a:xfrm>
            <a:off x="323528" y="2844225"/>
            <a:ext cx="8568952" cy="1323439"/>
          </a:xfrm>
          <a:prstGeom prst="rect">
            <a:avLst/>
          </a:prstGeom>
        </p:spPr>
        <p:txBody>
          <a:bodyPr wrap="square">
            <a:spAutoFit/>
          </a:bodyPr>
          <a:lstStyle/>
          <a:p>
            <a:pPr algn="just"/>
            <a:r>
              <a:rPr lang="es-CL" sz="1600" b="1" u="sng" dirty="0" smtClean="0">
                <a:solidFill>
                  <a:schemeClr val="bg1"/>
                </a:solidFill>
                <a:latin typeface="Arial" pitchFamily="34" charset="0"/>
                <a:cs typeface="Arial" pitchFamily="34" charset="0"/>
              </a:rPr>
              <a:t>Iglesia</a:t>
            </a:r>
            <a:r>
              <a:rPr lang="es-CL" sz="1600" b="1" dirty="0" smtClean="0">
                <a:solidFill>
                  <a:schemeClr val="bg1"/>
                </a:solidFill>
                <a:latin typeface="Arial" pitchFamily="34" charset="0"/>
                <a:cs typeface="Arial" pitchFamily="34" charset="0"/>
              </a:rPr>
              <a:t>: </a:t>
            </a:r>
            <a:r>
              <a:rPr lang="es-CL" sz="1600" dirty="0" smtClean="0">
                <a:solidFill>
                  <a:schemeClr val="bg1"/>
                </a:solidFill>
                <a:latin typeface="Arial" pitchFamily="34" charset="0"/>
                <a:cs typeface="Arial" pitchFamily="34" charset="0"/>
              </a:rPr>
              <a:t>Las repercusiones son principalmente problemas de conciencia dentro de la hermandad debido a que para algunos es impropio la unión sin el casamiento civil. Unos hnos. lo juzgan como unión ilícita (fornicación) y otros como desobediencia.  </a:t>
            </a:r>
            <a:r>
              <a:rPr lang="es-CL" sz="1600" u="sng" dirty="0" smtClean="0">
                <a:solidFill>
                  <a:schemeClr val="bg1"/>
                </a:solidFill>
                <a:latin typeface="Arial" pitchFamily="34" charset="0"/>
                <a:cs typeface="Arial" pitchFamily="34" charset="0"/>
              </a:rPr>
              <a:t>Motivos</a:t>
            </a:r>
            <a:r>
              <a:rPr lang="es-CL" sz="1600" dirty="0" smtClean="0">
                <a:solidFill>
                  <a:schemeClr val="bg1"/>
                </a:solidFill>
                <a:latin typeface="Arial" pitchFamily="34" charset="0"/>
                <a:cs typeface="Arial" pitchFamily="34" charset="0"/>
              </a:rPr>
              <a:t>: antecedentes históricos (vistos previamente) y respeto a las leyes civiles (Rom 13:1-7) entre otros, respectivamente.</a:t>
            </a:r>
            <a:endParaRPr lang="es-ES" sz="1600" dirty="0" smtClean="0">
              <a:solidFill>
                <a:schemeClr val="bg1"/>
              </a:solidFill>
              <a:latin typeface="Arial" pitchFamily="34" charset="0"/>
              <a:cs typeface="Arial" pitchFamily="34" charset="0"/>
            </a:endParaRPr>
          </a:p>
        </p:txBody>
      </p:sp>
      <p:sp>
        <p:nvSpPr>
          <p:cNvPr id="10" name="9 Rectángulo"/>
          <p:cNvSpPr/>
          <p:nvPr/>
        </p:nvSpPr>
        <p:spPr>
          <a:xfrm>
            <a:off x="323528" y="4193793"/>
            <a:ext cx="8568952" cy="1077218"/>
          </a:xfrm>
          <a:prstGeom prst="rect">
            <a:avLst/>
          </a:prstGeom>
        </p:spPr>
        <p:txBody>
          <a:bodyPr wrap="square">
            <a:spAutoFit/>
          </a:bodyPr>
          <a:lstStyle/>
          <a:p>
            <a:pPr algn="just"/>
            <a:r>
              <a:rPr lang="es-CL" sz="1600" b="1" u="sng" dirty="0" smtClean="0">
                <a:solidFill>
                  <a:schemeClr val="bg1"/>
                </a:solidFill>
                <a:latin typeface="Arial" pitchFamily="34" charset="0"/>
                <a:cs typeface="Arial" pitchFamily="34" charset="0"/>
              </a:rPr>
              <a:t>Fuera de la Iglesia</a:t>
            </a:r>
            <a:r>
              <a:rPr lang="es-CL" sz="1600" b="1" dirty="0" smtClean="0">
                <a:solidFill>
                  <a:schemeClr val="bg1"/>
                </a:solidFill>
                <a:latin typeface="Arial" pitchFamily="34" charset="0"/>
                <a:cs typeface="Arial" pitchFamily="34" charset="0"/>
              </a:rPr>
              <a:t>: </a:t>
            </a:r>
            <a:r>
              <a:rPr lang="es-CL" sz="1600" dirty="0" smtClean="0">
                <a:solidFill>
                  <a:schemeClr val="bg1"/>
                </a:solidFill>
                <a:latin typeface="Arial" pitchFamily="34" charset="0"/>
                <a:cs typeface="Arial" pitchFamily="34" charset="0"/>
              </a:rPr>
              <a:t>Las repercusiones son principalmente problemas de testimonio (imagen de la iglesia) a los de afuera, ya que una parte no menor de personas piensan que es impropio la unión sin el casamiento civil, estos la juzgan como unión ilícita (fornicación).  </a:t>
            </a:r>
            <a:r>
              <a:rPr lang="es-CL" sz="1600" u="sng" dirty="0" smtClean="0">
                <a:solidFill>
                  <a:schemeClr val="bg1"/>
                </a:solidFill>
                <a:latin typeface="Arial" pitchFamily="34" charset="0"/>
                <a:cs typeface="Arial" pitchFamily="34" charset="0"/>
              </a:rPr>
              <a:t>Motivos</a:t>
            </a:r>
            <a:r>
              <a:rPr lang="es-CL" sz="1600" dirty="0" smtClean="0">
                <a:solidFill>
                  <a:schemeClr val="bg1"/>
                </a:solidFill>
                <a:latin typeface="Arial" pitchFamily="34" charset="0"/>
                <a:cs typeface="Arial" pitchFamily="34" charset="0"/>
              </a:rPr>
              <a:t>: antecedentes familiares e históricos, u otros.</a:t>
            </a:r>
            <a:endParaRPr lang="es-ES" sz="1600" dirty="0" smtClean="0">
              <a:solidFill>
                <a:schemeClr val="bg1"/>
              </a:solidFill>
              <a:latin typeface="Arial" pitchFamily="34" charset="0"/>
              <a:cs typeface="Arial" pitchFamily="34" charset="0"/>
            </a:endParaRPr>
          </a:p>
        </p:txBody>
      </p:sp>
      <p:sp>
        <p:nvSpPr>
          <p:cNvPr id="11" name="10 Rectángulo"/>
          <p:cNvSpPr/>
          <p:nvPr/>
        </p:nvSpPr>
        <p:spPr>
          <a:xfrm>
            <a:off x="323528" y="5406315"/>
            <a:ext cx="8568952" cy="830997"/>
          </a:xfrm>
          <a:prstGeom prst="rect">
            <a:avLst/>
          </a:prstGeom>
        </p:spPr>
        <p:txBody>
          <a:bodyPr wrap="square">
            <a:spAutoFit/>
          </a:bodyPr>
          <a:lstStyle/>
          <a:p>
            <a:pPr algn="just"/>
            <a:r>
              <a:rPr lang="es-CL" sz="1600" dirty="0" smtClean="0">
                <a:solidFill>
                  <a:schemeClr val="bg1"/>
                </a:solidFill>
                <a:latin typeface="Arial" pitchFamily="34" charset="0"/>
                <a:cs typeface="Arial" pitchFamily="34" charset="0"/>
              </a:rPr>
              <a:t>Sin perjuicio de que alguno tenga sus interpretaciones propias, personalmente </a:t>
            </a:r>
            <a:r>
              <a:rPr lang="es-ES" sz="1600" dirty="0" smtClean="0">
                <a:solidFill>
                  <a:schemeClr val="bg1"/>
                </a:solidFill>
                <a:latin typeface="Arial" pitchFamily="34" charset="0"/>
                <a:cs typeface="Arial" pitchFamily="34" charset="0"/>
              </a:rPr>
              <a:t>no creo que este tema deba abordarse desde la arista de lo que esta permitido o no, creo que debe </a:t>
            </a:r>
            <a:r>
              <a:rPr lang="en-US" sz="1600" dirty="0" smtClean="0">
                <a:solidFill>
                  <a:schemeClr val="bg1"/>
                </a:solidFill>
                <a:latin typeface="Arial" pitchFamily="34" charset="0"/>
                <a:cs typeface="Arial" pitchFamily="34" charset="0"/>
              </a:rPr>
              <a:t>entenderse con mayor altura de miras</a:t>
            </a:r>
            <a:r>
              <a:rPr lang="es-CL" sz="1600" dirty="0" smtClean="0">
                <a:solidFill>
                  <a:schemeClr val="bg1"/>
                </a:solidFill>
                <a:latin typeface="Arial" pitchFamily="34" charset="0"/>
                <a:cs typeface="Arial" pitchFamily="34" charset="0"/>
              </a:rPr>
              <a:t>, esto es, desde la arista del Amor. </a:t>
            </a:r>
            <a:endParaRPr lang="es-ES" sz="16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ox(in)">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heckerboard(across)">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ox(in)">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1520" y="107921"/>
            <a:ext cx="8568952" cy="584775"/>
          </a:xfrm>
          <a:prstGeom prst="rect">
            <a:avLst/>
          </a:prstGeom>
        </p:spPr>
        <p:txBody>
          <a:bodyPr wrap="square">
            <a:spAutoFit/>
          </a:bodyPr>
          <a:lstStyle/>
          <a:p>
            <a:pPr algn="just"/>
            <a:r>
              <a:rPr lang="es-ES" sz="1600" dirty="0" smtClean="0">
                <a:solidFill>
                  <a:schemeClr val="bg1"/>
                </a:solidFill>
                <a:latin typeface="Arial" pitchFamily="34" charset="0"/>
                <a:cs typeface="Arial" pitchFamily="34" charset="0"/>
              </a:rPr>
              <a:t>En la escritura tenemos ejemplos de que a veces es conveniente "hacer" cosas que no son necesarias o mandatorias, a decir, la circuncisión de Timoteo:</a:t>
            </a:r>
          </a:p>
        </p:txBody>
      </p:sp>
      <p:sp>
        <p:nvSpPr>
          <p:cNvPr id="4" name="3 Rectángulo"/>
          <p:cNvSpPr/>
          <p:nvPr/>
        </p:nvSpPr>
        <p:spPr>
          <a:xfrm>
            <a:off x="251520" y="2204864"/>
            <a:ext cx="8568952" cy="584775"/>
          </a:xfrm>
          <a:prstGeom prst="rect">
            <a:avLst/>
          </a:prstGeom>
        </p:spPr>
        <p:txBody>
          <a:bodyPr wrap="square">
            <a:spAutoFit/>
          </a:bodyPr>
          <a:lstStyle/>
          <a:p>
            <a:pPr algn="just"/>
            <a:r>
              <a:rPr lang="es-ES" sz="1600" dirty="0" smtClean="0">
                <a:solidFill>
                  <a:schemeClr val="bg1"/>
                </a:solidFill>
                <a:latin typeface="Arial" pitchFamily="34" charset="0"/>
                <a:cs typeface="Arial" pitchFamily="34" charset="0"/>
              </a:rPr>
              <a:t>Otras veces nos muestra ejemplos en donde debemos dejar de hacer ciertas cosas que son permitidas, a decir, no comer carne: </a:t>
            </a:r>
          </a:p>
        </p:txBody>
      </p:sp>
      <p:sp>
        <p:nvSpPr>
          <p:cNvPr id="5" name="4 Rectángulo"/>
          <p:cNvSpPr/>
          <p:nvPr/>
        </p:nvSpPr>
        <p:spPr>
          <a:xfrm>
            <a:off x="179512" y="3503330"/>
            <a:ext cx="8568952" cy="861774"/>
          </a:xfrm>
          <a:prstGeom prst="rect">
            <a:avLst/>
          </a:prstGeom>
        </p:spPr>
        <p:txBody>
          <a:bodyPr wrap="square">
            <a:spAutoFit/>
          </a:bodyPr>
          <a:lstStyle/>
          <a:p>
            <a:pPr algn="just"/>
            <a:r>
              <a:rPr lang="es-ES" sz="1600" dirty="0" smtClean="0">
                <a:solidFill>
                  <a:schemeClr val="bg1"/>
                </a:solidFill>
                <a:latin typeface="Arial" pitchFamily="34" charset="0"/>
                <a:cs typeface="Arial" pitchFamily="34" charset="0"/>
              </a:rPr>
              <a:t>El concepto que esto nos sugiere radica en que es necesario "evitar" hacer tropezar o dar mal testimonio a los hermanos y/o a los no creyentes.  Esto es algo básico en el cristiano porque es una manifestación del "Amor", ya que este "</a:t>
            </a:r>
            <a:r>
              <a:rPr lang="es-ES" dirty="0" smtClean="0">
                <a:solidFill>
                  <a:srgbClr val="FFFF00"/>
                </a:solidFill>
              </a:rPr>
              <a:t>no busca lo suyo</a:t>
            </a:r>
            <a:r>
              <a:rPr lang="es-ES" sz="1600" dirty="0" smtClean="0">
                <a:solidFill>
                  <a:schemeClr val="bg1"/>
                </a:solidFill>
                <a:latin typeface="Arial" pitchFamily="34" charset="0"/>
                <a:cs typeface="Arial" pitchFamily="34" charset="0"/>
              </a:rPr>
              <a:t>“ (1Cor 13:5).</a:t>
            </a:r>
          </a:p>
        </p:txBody>
      </p:sp>
      <p:sp>
        <p:nvSpPr>
          <p:cNvPr id="6" name="5 Rectángulo"/>
          <p:cNvSpPr/>
          <p:nvPr/>
        </p:nvSpPr>
        <p:spPr>
          <a:xfrm>
            <a:off x="179512" y="4758243"/>
            <a:ext cx="8568952" cy="861774"/>
          </a:xfrm>
          <a:prstGeom prst="rect">
            <a:avLst/>
          </a:prstGeom>
        </p:spPr>
        <p:txBody>
          <a:bodyPr wrap="square">
            <a:spAutoFit/>
          </a:bodyPr>
          <a:lstStyle/>
          <a:p>
            <a:pPr algn="just"/>
            <a:r>
              <a:rPr lang="es-ES" sz="1600" dirty="0" smtClean="0">
                <a:solidFill>
                  <a:schemeClr val="bg1"/>
                </a:solidFill>
                <a:latin typeface="Arial" pitchFamily="34" charset="0"/>
                <a:cs typeface="Arial" pitchFamily="34" charset="0"/>
              </a:rPr>
              <a:t>Si alguien “con dejar de hacer algo” o “con hacer algo” da ocasión para que la iglesia se divida o algún hermano peque hiriendo su conciencia, ya no anda en Amor. Y quien no tienen amor “</a:t>
            </a:r>
            <a:r>
              <a:rPr lang="es-ES" dirty="0" smtClean="0">
                <a:solidFill>
                  <a:srgbClr val="FFFF00"/>
                </a:solidFill>
              </a:rPr>
              <a:t>nada es</a:t>
            </a:r>
            <a:r>
              <a:rPr lang="es-ES" sz="1600" dirty="0" smtClean="0">
                <a:solidFill>
                  <a:schemeClr val="bg1"/>
                </a:solidFill>
                <a:latin typeface="Arial" pitchFamily="34" charset="0"/>
                <a:cs typeface="Arial" pitchFamily="34" charset="0"/>
              </a:rPr>
              <a:t>” (1Cor 13:2).</a:t>
            </a:r>
          </a:p>
        </p:txBody>
      </p:sp>
      <p:sp>
        <p:nvSpPr>
          <p:cNvPr id="7" name="6 Rectángulo"/>
          <p:cNvSpPr/>
          <p:nvPr/>
        </p:nvSpPr>
        <p:spPr>
          <a:xfrm>
            <a:off x="179512" y="5589240"/>
            <a:ext cx="8568952" cy="1077218"/>
          </a:xfrm>
          <a:prstGeom prst="rect">
            <a:avLst/>
          </a:prstGeom>
        </p:spPr>
        <p:txBody>
          <a:bodyPr wrap="square">
            <a:spAutoFit/>
          </a:bodyPr>
          <a:lstStyle/>
          <a:p>
            <a:pPr algn="just"/>
            <a:r>
              <a:rPr lang="es-ES" sz="1600" dirty="0" smtClean="0">
                <a:solidFill>
                  <a:schemeClr val="bg1"/>
                </a:solidFill>
                <a:latin typeface="Arial" pitchFamily="34" charset="0"/>
                <a:cs typeface="Arial" pitchFamily="34" charset="0"/>
              </a:rPr>
              <a:t>En consecuencia nuestro juicio básico en este tema debería ser que; el hermano (a) quien no quiere hacer un tramite “simple” como ir al civil a firmar un documento, para con esto mantener la paz en la Iglesia, evitar ofender a un hermano y dar un buen testimonio a los de afuera, no anda en Amor.</a:t>
            </a:r>
          </a:p>
        </p:txBody>
      </p:sp>
      <p:sp>
        <p:nvSpPr>
          <p:cNvPr id="8" name="7 CuadroTexto"/>
          <p:cNvSpPr txBox="1"/>
          <p:nvPr/>
        </p:nvSpPr>
        <p:spPr>
          <a:xfrm>
            <a:off x="-642974" y="696759"/>
            <a:ext cx="9607462" cy="1508105"/>
          </a:xfrm>
          <a:prstGeom prst="rect">
            <a:avLst/>
          </a:prstGeom>
          <a:noFill/>
        </p:spPr>
        <p:txBody>
          <a:bodyPr wrap="square" rtlCol="0">
            <a:spAutoFit/>
          </a:bodyPr>
          <a:lstStyle/>
          <a:p>
            <a:pPr lvl="2" algn="just"/>
            <a:r>
              <a:rPr lang="es-CL" sz="2000" b="1" kern="0" dirty="0" smtClean="0">
                <a:solidFill>
                  <a:schemeClr val="bg1"/>
                </a:solidFill>
              </a:rPr>
              <a:t>Hechos 16:1-3 </a:t>
            </a:r>
            <a:r>
              <a:rPr lang="es-CL" sz="1600" b="1" dirty="0" smtClean="0">
                <a:solidFill>
                  <a:schemeClr val="bg1"/>
                </a:solidFill>
                <a:latin typeface="Arial" pitchFamily="34" charset="0"/>
                <a:cs typeface="Arial" pitchFamily="34" charset="0"/>
              </a:rPr>
              <a:t>“</a:t>
            </a:r>
            <a:r>
              <a:rPr lang="es-ES" dirty="0">
                <a:solidFill>
                  <a:srgbClr val="FFFF00"/>
                </a:solidFill>
              </a:rPr>
              <a:t>Pablo llegó a Derbe y Listra, donde encontró a un creyente llamado Timoteo, hijo de una mujer judía creyente y de padre griego. Los hermanos de Listra y de Iconio hablaban bien de él. Pablo quiso que Timoteo lo acompañara, pero antes lo hizo circuncidar para que no se ofendieran los judíos que vivían en aquellos lugares, ya que todos sabían que el padre de Timoteo era </a:t>
            </a:r>
            <a:r>
              <a:rPr lang="es-ES" dirty="0" smtClean="0">
                <a:solidFill>
                  <a:srgbClr val="FFFF00"/>
                </a:solidFill>
              </a:rPr>
              <a:t>griego</a:t>
            </a:r>
            <a:r>
              <a:rPr lang="es-CL" sz="1600" b="1" dirty="0" smtClean="0">
                <a:solidFill>
                  <a:schemeClr val="bg1"/>
                </a:solidFill>
                <a:latin typeface="Arial" pitchFamily="34" charset="0"/>
                <a:cs typeface="Arial" pitchFamily="34" charset="0"/>
              </a:rPr>
              <a:t>”</a:t>
            </a:r>
          </a:p>
        </p:txBody>
      </p:sp>
      <p:sp>
        <p:nvSpPr>
          <p:cNvPr id="9" name="8 CuadroTexto"/>
          <p:cNvSpPr txBox="1"/>
          <p:nvPr/>
        </p:nvSpPr>
        <p:spPr>
          <a:xfrm>
            <a:off x="-684584" y="2823900"/>
            <a:ext cx="9649072" cy="677108"/>
          </a:xfrm>
          <a:prstGeom prst="rect">
            <a:avLst/>
          </a:prstGeom>
          <a:noFill/>
        </p:spPr>
        <p:txBody>
          <a:bodyPr wrap="square" rtlCol="0">
            <a:spAutoFit/>
          </a:bodyPr>
          <a:lstStyle/>
          <a:p>
            <a:pPr lvl="2" algn="just"/>
            <a:r>
              <a:rPr lang="es-CL" sz="2000" b="1" kern="0" dirty="0" smtClean="0">
                <a:solidFill>
                  <a:schemeClr val="bg1"/>
                </a:solidFill>
              </a:rPr>
              <a:t>1 Corintios 8:13 </a:t>
            </a:r>
            <a:r>
              <a:rPr lang="es-CL" sz="1600" b="1" dirty="0" smtClean="0">
                <a:solidFill>
                  <a:schemeClr val="bg1"/>
                </a:solidFill>
                <a:latin typeface="Arial" pitchFamily="34" charset="0"/>
                <a:cs typeface="Arial" pitchFamily="34" charset="0"/>
              </a:rPr>
              <a:t>“</a:t>
            </a:r>
            <a:r>
              <a:rPr lang="es-ES" dirty="0" smtClean="0">
                <a:solidFill>
                  <a:srgbClr val="FFFF00"/>
                </a:solidFill>
              </a:rPr>
              <a:t>Por eso, si por causa de mi comida hago caer en pecado a mi hermano, no debo comer carne nunca, para no ponerlo en peligro de pecar</a:t>
            </a:r>
            <a:r>
              <a:rPr lang="es-CL" sz="1600" b="1" dirty="0" smtClean="0">
                <a:solidFill>
                  <a:schemeClr val="bg1"/>
                </a:solidFill>
                <a:latin typeface="Arial" pitchFamily="34" charset="0"/>
                <a:cs typeface="Arial" pitchFamily="34" charset="0"/>
              </a:rPr>
              <a:t>”</a:t>
            </a:r>
          </a:p>
        </p:txBody>
      </p:sp>
      <p:sp>
        <p:nvSpPr>
          <p:cNvPr id="11" name="10 CuadroTexto"/>
          <p:cNvSpPr txBox="1"/>
          <p:nvPr/>
        </p:nvSpPr>
        <p:spPr>
          <a:xfrm>
            <a:off x="-720080" y="4365104"/>
            <a:ext cx="9972600" cy="400110"/>
          </a:xfrm>
          <a:prstGeom prst="rect">
            <a:avLst/>
          </a:prstGeom>
          <a:noFill/>
        </p:spPr>
        <p:txBody>
          <a:bodyPr wrap="square" rtlCol="0">
            <a:spAutoFit/>
          </a:bodyPr>
          <a:lstStyle/>
          <a:p>
            <a:pPr lvl="2" algn="just"/>
            <a:r>
              <a:rPr lang="es-CL" sz="2000" b="1" kern="0" dirty="0" smtClean="0">
                <a:solidFill>
                  <a:schemeClr val="bg1"/>
                </a:solidFill>
              </a:rPr>
              <a:t>1 Corintios 13:7 </a:t>
            </a:r>
            <a:r>
              <a:rPr lang="es-CL" sz="1600" b="1" dirty="0" smtClean="0">
                <a:solidFill>
                  <a:schemeClr val="bg1"/>
                </a:solidFill>
                <a:latin typeface="Arial" pitchFamily="34" charset="0"/>
                <a:cs typeface="Arial" pitchFamily="34" charset="0"/>
              </a:rPr>
              <a:t>“</a:t>
            </a:r>
            <a:r>
              <a:rPr lang="es-ES" dirty="0" smtClean="0">
                <a:solidFill>
                  <a:srgbClr val="FFFF00"/>
                </a:solidFill>
              </a:rPr>
              <a:t>Tener amor es sufrirlo todo, creerlo todo, esperarlo todo, soportarlo todo</a:t>
            </a:r>
            <a:r>
              <a:rPr lang="es-CL" sz="1600" b="1" dirty="0" smtClean="0">
                <a:solidFill>
                  <a:schemeClr val="bg1"/>
                </a:solidFill>
                <a:latin typeface="Arial" pitchFamily="34" charset="0"/>
                <a:cs typeface="Arial" pitchFamily="34" charset="0"/>
              </a:rPr>
              <a:t>”</a:t>
            </a:r>
            <a:endParaRPr lang="es-ES" sz="16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heckerboard(across)">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heckerboard(across)">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checkerboard(across)">
                                      <p:cBhvr>
                                        <p:cTn id="4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582236_330695543664337_100001716827503_962338_299373153_n.jpg"/>
          <p:cNvPicPr>
            <a:picLocks noChangeAspect="1"/>
          </p:cNvPicPr>
          <p:nvPr/>
        </p:nvPicPr>
        <p:blipFill>
          <a:blip r:embed="rId2" cstate="print"/>
          <a:stretch>
            <a:fillRect/>
          </a:stretch>
        </p:blipFill>
        <p:spPr>
          <a:xfrm>
            <a:off x="539552" y="1484784"/>
            <a:ext cx="8064897" cy="4536504"/>
          </a:xfrm>
          <a:prstGeom prst="rect">
            <a:avLst/>
          </a:prstGeom>
        </p:spPr>
      </p:pic>
      <p:sp>
        <p:nvSpPr>
          <p:cNvPr id="3" name="2 CuadroTexto"/>
          <p:cNvSpPr txBox="1"/>
          <p:nvPr/>
        </p:nvSpPr>
        <p:spPr>
          <a:xfrm>
            <a:off x="1187624" y="836712"/>
            <a:ext cx="6408712" cy="461665"/>
          </a:xfrm>
          <a:prstGeom prst="rect">
            <a:avLst/>
          </a:prstGeom>
          <a:noFill/>
        </p:spPr>
        <p:txBody>
          <a:bodyPr wrap="square" rtlCol="0">
            <a:spAutoFit/>
          </a:bodyPr>
          <a:lstStyle/>
          <a:p>
            <a:pPr marL="514350" indent="-514350" algn="ctr"/>
            <a:r>
              <a:rPr lang="es-CL" sz="2400" b="1" dirty="0" smtClean="0">
                <a:solidFill>
                  <a:schemeClr val="bg1"/>
                </a:solidFill>
                <a:latin typeface="Arial" pitchFamily="34" charset="0"/>
                <a:cs typeface="Arial" pitchFamily="34" charset="0"/>
              </a:rPr>
              <a:t>“HASTA QUE LA MUERTE LOS SEPARE”</a:t>
            </a:r>
            <a:endParaRPr lang="es-CL"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6512" y="81007"/>
            <a:ext cx="7200800" cy="461665"/>
          </a:xfrm>
          <a:prstGeom prst="rect">
            <a:avLst/>
          </a:prstGeom>
          <a:noFill/>
        </p:spPr>
        <p:txBody>
          <a:bodyPr wrap="square" rtlCol="0">
            <a:spAutoFit/>
          </a:bodyPr>
          <a:lstStyle/>
          <a:p>
            <a:pPr marL="514350" indent="-514350">
              <a:buFont typeface="+mj-lt"/>
              <a:buAutoNum type="romanUcPeriod" startAt="5"/>
            </a:pPr>
            <a:r>
              <a:rPr lang="es-CL" sz="2400" b="1" dirty="0" smtClean="0">
                <a:solidFill>
                  <a:schemeClr val="bg1"/>
                </a:solidFill>
                <a:latin typeface="Arial" pitchFamily="34" charset="0"/>
                <a:cs typeface="Arial" pitchFamily="34" charset="0"/>
              </a:rPr>
              <a:t>OTRAS CONSIDERACIONES</a:t>
            </a:r>
            <a:endParaRPr lang="es-CL" sz="2400" b="1" dirty="0">
              <a:solidFill>
                <a:schemeClr val="bg1"/>
              </a:solidFill>
              <a:latin typeface="Arial" pitchFamily="34" charset="0"/>
              <a:cs typeface="Arial" pitchFamily="34" charset="0"/>
            </a:endParaRPr>
          </a:p>
        </p:txBody>
      </p:sp>
      <p:sp>
        <p:nvSpPr>
          <p:cNvPr id="4" name="3 CuadroTexto"/>
          <p:cNvSpPr txBox="1"/>
          <p:nvPr/>
        </p:nvSpPr>
        <p:spPr>
          <a:xfrm>
            <a:off x="-468560" y="476672"/>
            <a:ext cx="9186814" cy="615553"/>
          </a:xfrm>
          <a:prstGeom prst="rect">
            <a:avLst/>
          </a:prstGeom>
          <a:noFill/>
        </p:spPr>
        <p:txBody>
          <a:bodyPr wrap="square" rtlCol="0">
            <a:spAutoFit/>
          </a:bodyPr>
          <a:lstStyle/>
          <a:p>
            <a:pPr marL="800100" lvl="1" indent="-342900" algn="just">
              <a:buFont typeface="+mj-lt"/>
              <a:buAutoNum type="alphaLcPeriod"/>
            </a:pPr>
            <a:r>
              <a:rPr lang="es-CL" b="1" dirty="0" smtClean="0">
                <a:solidFill>
                  <a:schemeClr val="bg1"/>
                </a:solidFill>
                <a:latin typeface="Arial" pitchFamily="34" charset="0"/>
                <a:cs typeface="Arial" pitchFamily="34" charset="0"/>
              </a:rPr>
              <a:t> Ayuda idónea </a:t>
            </a:r>
          </a:p>
          <a:p>
            <a:pPr lvl="2" algn="just">
              <a:buFont typeface="Courier New" pitchFamily="49" charset="0"/>
              <a:buChar char="o"/>
            </a:pPr>
            <a:r>
              <a:rPr lang="es-CL" sz="1600" dirty="0" smtClean="0">
                <a:solidFill>
                  <a:schemeClr val="bg1"/>
                </a:solidFill>
                <a:latin typeface="Arial" pitchFamily="34" charset="0"/>
                <a:cs typeface="Arial" pitchFamily="34" charset="0"/>
              </a:rPr>
              <a:t> Leer Proverbios 31:10-31, algunos pasajes de este capitulo:</a:t>
            </a:r>
          </a:p>
        </p:txBody>
      </p:sp>
      <p:sp>
        <p:nvSpPr>
          <p:cNvPr id="5" name="4 Rectángulo"/>
          <p:cNvSpPr/>
          <p:nvPr/>
        </p:nvSpPr>
        <p:spPr>
          <a:xfrm>
            <a:off x="251520" y="1484784"/>
            <a:ext cx="8640960" cy="923330"/>
          </a:xfrm>
          <a:prstGeom prst="rect">
            <a:avLst/>
          </a:prstGeom>
        </p:spPr>
        <p:txBody>
          <a:bodyPr wrap="square">
            <a:spAutoFit/>
          </a:bodyPr>
          <a:lstStyle/>
          <a:p>
            <a:pPr algn="just"/>
            <a:r>
              <a:rPr lang="es-ES" dirty="0" smtClean="0">
                <a:solidFill>
                  <a:srgbClr val="FFFF00"/>
                </a:solidFill>
              </a:rPr>
              <a:t>Mujeres buenas hay muchas partes, pero tú eres la mejor de todas. Los encantos son una mentira, la belleza no es más que ilusión, pero la mujer que honra al Señor es digna de alabanza</a:t>
            </a:r>
          </a:p>
        </p:txBody>
      </p:sp>
      <p:sp>
        <p:nvSpPr>
          <p:cNvPr id="6" name="5 Rectángulo"/>
          <p:cNvSpPr/>
          <p:nvPr/>
        </p:nvSpPr>
        <p:spPr>
          <a:xfrm>
            <a:off x="251520" y="1124744"/>
            <a:ext cx="8568952" cy="369332"/>
          </a:xfrm>
          <a:prstGeom prst="rect">
            <a:avLst/>
          </a:prstGeom>
        </p:spPr>
        <p:txBody>
          <a:bodyPr wrap="square">
            <a:spAutoFit/>
          </a:bodyPr>
          <a:lstStyle/>
          <a:p>
            <a:r>
              <a:rPr lang="es-ES" dirty="0" smtClean="0">
                <a:solidFill>
                  <a:srgbClr val="FFFF00"/>
                </a:solidFill>
              </a:rPr>
              <a:t>Mujer ejemplar no es fácil hallarla; ¡vale más que las piedras preciosas! </a:t>
            </a:r>
            <a:endParaRPr lang="es-ES" dirty="0"/>
          </a:p>
        </p:txBody>
      </p:sp>
      <p:sp>
        <p:nvSpPr>
          <p:cNvPr id="8" name="7 CuadroTexto"/>
          <p:cNvSpPr txBox="1"/>
          <p:nvPr/>
        </p:nvSpPr>
        <p:spPr>
          <a:xfrm>
            <a:off x="-612576" y="3068960"/>
            <a:ext cx="9186814" cy="338554"/>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Por contrapartida tenemos que:</a:t>
            </a:r>
          </a:p>
        </p:txBody>
      </p:sp>
      <p:sp>
        <p:nvSpPr>
          <p:cNvPr id="9" name="8 CuadroTexto"/>
          <p:cNvSpPr txBox="1"/>
          <p:nvPr/>
        </p:nvSpPr>
        <p:spPr>
          <a:xfrm>
            <a:off x="-684584" y="3439452"/>
            <a:ext cx="9505056" cy="923330"/>
          </a:xfrm>
          <a:prstGeom prst="rect">
            <a:avLst/>
          </a:prstGeom>
          <a:noFill/>
        </p:spPr>
        <p:txBody>
          <a:bodyPr wrap="square" rtlCol="0">
            <a:spAutoFit/>
          </a:bodyPr>
          <a:lstStyle/>
          <a:p>
            <a:pPr lvl="2" algn="just"/>
            <a:r>
              <a:rPr lang="es-CL" sz="2000" b="1" kern="0" dirty="0" smtClean="0">
                <a:solidFill>
                  <a:schemeClr val="bg1"/>
                </a:solidFill>
              </a:rPr>
              <a:t>Proverbios 21:19 </a:t>
            </a:r>
            <a:r>
              <a:rPr lang="es-CL" sz="1600" b="1" dirty="0" smtClean="0">
                <a:solidFill>
                  <a:schemeClr val="bg1"/>
                </a:solidFill>
                <a:latin typeface="Arial" pitchFamily="34" charset="0"/>
                <a:cs typeface="Arial" pitchFamily="34" charset="0"/>
              </a:rPr>
              <a:t>“</a:t>
            </a:r>
            <a:r>
              <a:rPr lang="es-ES" dirty="0" smtClean="0">
                <a:solidFill>
                  <a:srgbClr val="FFFF00"/>
                </a:solidFill>
              </a:rPr>
              <a:t>Vale más vivir en el desierto que con una mujer irritable y pendenciera</a:t>
            </a:r>
            <a:r>
              <a:rPr lang="es-CL" sz="1600" b="1" dirty="0" smtClean="0">
                <a:solidFill>
                  <a:schemeClr val="bg1"/>
                </a:solidFill>
                <a:latin typeface="Arial" pitchFamily="34" charset="0"/>
                <a:cs typeface="Arial" pitchFamily="34" charset="0"/>
              </a:rPr>
              <a:t>” </a:t>
            </a:r>
            <a:r>
              <a:rPr lang="es-CL" sz="1600" u="sng" dirty="0" smtClean="0">
                <a:solidFill>
                  <a:schemeClr val="bg1"/>
                </a:solidFill>
                <a:latin typeface="Arial" pitchFamily="34" charset="0"/>
                <a:cs typeface="Arial" pitchFamily="34" charset="0"/>
              </a:rPr>
              <a:t>Pendenciera</a:t>
            </a:r>
            <a:r>
              <a:rPr lang="es-CL" sz="1600" dirty="0" smtClean="0">
                <a:solidFill>
                  <a:schemeClr val="bg1"/>
                </a:solidFill>
                <a:latin typeface="Arial" pitchFamily="34" charset="0"/>
                <a:cs typeface="Arial" pitchFamily="34" charset="0"/>
              </a:rPr>
              <a:t>: </a:t>
            </a:r>
            <a:r>
              <a:rPr lang="pt-BR" sz="1600" dirty="0" smtClean="0">
                <a:solidFill>
                  <a:schemeClr val="bg1"/>
                </a:solidFill>
                <a:latin typeface="Arial" pitchFamily="34" charset="0"/>
                <a:cs typeface="Arial" pitchFamily="34" charset="0"/>
              </a:rPr>
              <a:t>Aficionado o propenso a participar o provocar riñas o peleas. 	        	       </a:t>
            </a:r>
            <a:r>
              <a:rPr lang="pt-BR" sz="1600" u="sng" dirty="0" smtClean="0">
                <a:solidFill>
                  <a:schemeClr val="bg1"/>
                </a:solidFill>
                <a:latin typeface="Arial" pitchFamily="34" charset="0"/>
                <a:cs typeface="Arial" pitchFamily="34" charset="0"/>
              </a:rPr>
              <a:t>Irritable</a:t>
            </a:r>
            <a:r>
              <a:rPr lang="pt-BR" sz="1600" dirty="0" smtClean="0">
                <a:solidFill>
                  <a:schemeClr val="bg1"/>
                </a:solidFill>
                <a:latin typeface="Arial" pitchFamily="34" charset="0"/>
                <a:cs typeface="Arial" pitchFamily="34" charset="0"/>
              </a:rPr>
              <a:t>: que enseguida se enfada y discute.</a:t>
            </a:r>
            <a:endParaRPr lang="es-CL" sz="1600" dirty="0" smtClean="0">
              <a:solidFill>
                <a:schemeClr val="bg1"/>
              </a:solidFill>
              <a:latin typeface="Arial" pitchFamily="34" charset="0"/>
              <a:cs typeface="Arial" pitchFamily="34" charset="0"/>
            </a:endParaRPr>
          </a:p>
        </p:txBody>
      </p:sp>
      <p:sp>
        <p:nvSpPr>
          <p:cNvPr id="10" name="9 CuadroTexto"/>
          <p:cNvSpPr txBox="1"/>
          <p:nvPr/>
        </p:nvSpPr>
        <p:spPr>
          <a:xfrm>
            <a:off x="-684584" y="4346520"/>
            <a:ext cx="9505056" cy="677108"/>
          </a:xfrm>
          <a:prstGeom prst="rect">
            <a:avLst/>
          </a:prstGeom>
          <a:noFill/>
        </p:spPr>
        <p:txBody>
          <a:bodyPr wrap="square" rtlCol="0">
            <a:spAutoFit/>
          </a:bodyPr>
          <a:lstStyle/>
          <a:p>
            <a:pPr lvl="2" algn="just"/>
            <a:r>
              <a:rPr lang="es-CL" sz="2000" b="1" kern="0" dirty="0" smtClean="0">
                <a:solidFill>
                  <a:schemeClr val="bg1"/>
                </a:solidFill>
              </a:rPr>
              <a:t>Proverbios 25:24 </a:t>
            </a:r>
            <a:r>
              <a:rPr lang="es-CL" sz="1600" b="1" dirty="0" smtClean="0">
                <a:solidFill>
                  <a:schemeClr val="bg1"/>
                </a:solidFill>
                <a:latin typeface="Arial" pitchFamily="34" charset="0"/>
                <a:cs typeface="Arial" pitchFamily="34" charset="0"/>
              </a:rPr>
              <a:t>“</a:t>
            </a:r>
            <a:r>
              <a:rPr lang="es-ES" dirty="0" smtClean="0">
                <a:solidFill>
                  <a:srgbClr val="FFFF00"/>
                </a:solidFill>
              </a:rPr>
              <a:t>Más vale vivir en el borde de la azotea, que en una amplia mansión con una mujer pendenciera</a:t>
            </a:r>
            <a:r>
              <a:rPr lang="es-CL" sz="1600" b="1" dirty="0" smtClean="0">
                <a:solidFill>
                  <a:schemeClr val="bg1"/>
                </a:solidFill>
                <a:latin typeface="Arial" pitchFamily="34" charset="0"/>
                <a:cs typeface="Arial" pitchFamily="34" charset="0"/>
              </a:rPr>
              <a:t>”</a:t>
            </a:r>
            <a:endParaRPr lang="es-CL" sz="1600" dirty="0" smtClean="0">
              <a:solidFill>
                <a:schemeClr val="bg1"/>
              </a:solidFill>
              <a:latin typeface="Arial" pitchFamily="34" charset="0"/>
              <a:cs typeface="Arial" pitchFamily="34" charset="0"/>
            </a:endParaRPr>
          </a:p>
        </p:txBody>
      </p:sp>
      <p:sp>
        <p:nvSpPr>
          <p:cNvPr id="11" name="10 CuadroTexto"/>
          <p:cNvSpPr txBox="1"/>
          <p:nvPr/>
        </p:nvSpPr>
        <p:spPr>
          <a:xfrm>
            <a:off x="-684584" y="5013176"/>
            <a:ext cx="9649072" cy="400110"/>
          </a:xfrm>
          <a:prstGeom prst="rect">
            <a:avLst/>
          </a:prstGeom>
          <a:noFill/>
        </p:spPr>
        <p:txBody>
          <a:bodyPr wrap="square" rtlCol="0">
            <a:spAutoFit/>
          </a:bodyPr>
          <a:lstStyle/>
          <a:p>
            <a:pPr lvl="2" algn="just"/>
            <a:r>
              <a:rPr lang="es-CL" sz="2000" b="1" kern="0" dirty="0" smtClean="0">
                <a:solidFill>
                  <a:schemeClr val="bg1"/>
                </a:solidFill>
              </a:rPr>
              <a:t>Proverbios 14:1 </a:t>
            </a:r>
            <a:r>
              <a:rPr lang="es-CL" sz="1600" b="1" dirty="0" smtClean="0">
                <a:solidFill>
                  <a:schemeClr val="bg1"/>
                </a:solidFill>
                <a:latin typeface="Arial" pitchFamily="34" charset="0"/>
                <a:cs typeface="Arial" pitchFamily="34" charset="0"/>
              </a:rPr>
              <a:t>“</a:t>
            </a:r>
            <a:r>
              <a:rPr lang="es-ES" dirty="0" smtClean="0">
                <a:solidFill>
                  <a:srgbClr val="FFFF00"/>
                </a:solidFill>
              </a:rPr>
              <a:t>La mujer sabia edifica su casa, pero la necia con sus manos la destruye</a:t>
            </a:r>
            <a:r>
              <a:rPr lang="es-CL" sz="1600" b="1" dirty="0" smtClean="0">
                <a:solidFill>
                  <a:schemeClr val="bg1"/>
                </a:solidFill>
                <a:latin typeface="Arial" pitchFamily="34" charset="0"/>
                <a:cs typeface="Arial" pitchFamily="34" charset="0"/>
              </a:rPr>
              <a:t>”</a:t>
            </a:r>
            <a:endParaRPr lang="es-CL" sz="1600" dirty="0" smtClean="0">
              <a:solidFill>
                <a:schemeClr val="bg1"/>
              </a:solidFill>
              <a:latin typeface="Arial" pitchFamily="34" charset="0"/>
              <a:cs typeface="Arial" pitchFamily="34" charset="0"/>
            </a:endParaRPr>
          </a:p>
        </p:txBody>
      </p:sp>
      <p:sp>
        <p:nvSpPr>
          <p:cNvPr id="12" name="11 CuadroTexto"/>
          <p:cNvSpPr txBox="1"/>
          <p:nvPr/>
        </p:nvSpPr>
        <p:spPr>
          <a:xfrm>
            <a:off x="-396552" y="5445224"/>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Ayuda en la obra del Señor, Áquila y Priscila Hechos 18:24-26 (leer cap. 18 entero)</a:t>
            </a:r>
          </a:p>
        </p:txBody>
      </p:sp>
      <p:sp>
        <p:nvSpPr>
          <p:cNvPr id="13" name="12 CuadroTexto"/>
          <p:cNvSpPr txBox="1"/>
          <p:nvPr/>
        </p:nvSpPr>
        <p:spPr>
          <a:xfrm>
            <a:off x="-684584" y="2348880"/>
            <a:ext cx="9577064" cy="677108"/>
          </a:xfrm>
          <a:prstGeom prst="rect">
            <a:avLst/>
          </a:prstGeom>
          <a:noFill/>
        </p:spPr>
        <p:txBody>
          <a:bodyPr wrap="square" rtlCol="0">
            <a:spAutoFit/>
          </a:bodyPr>
          <a:lstStyle/>
          <a:p>
            <a:pPr lvl="2" algn="just"/>
            <a:r>
              <a:rPr lang="es-CL" sz="2000" b="1" kern="0" dirty="0" smtClean="0">
                <a:solidFill>
                  <a:schemeClr val="bg1"/>
                </a:solidFill>
              </a:rPr>
              <a:t>Proverbios 19:14 </a:t>
            </a:r>
            <a:r>
              <a:rPr lang="es-CL" sz="1600" b="1" dirty="0" smtClean="0">
                <a:solidFill>
                  <a:schemeClr val="bg1"/>
                </a:solidFill>
                <a:latin typeface="Arial" pitchFamily="34" charset="0"/>
                <a:cs typeface="Arial" pitchFamily="34" charset="0"/>
              </a:rPr>
              <a:t>“</a:t>
            </a:r>
            <a:r>
              <a:rPr lang="es-ES" dirty="0" smtClean="0">
                <a:solidFill>
                  <a:srgbClr val="FFFF00"/>
                </a:solidFill>
              </a:rPr>
              <a:t>Casa y herencia son de los padres, pero una mujer prudente es don de Yavhé</a:t>
            </a:r>
            <a:r>
              <a:rPr lang="es-CL" sz="1600" b="1" dirty="0" smtClean="0">
                <a:solidFill>
                  <a:schemeClr val="bg1"/>
                </a:solidFill>
                <a:latin typeface="Arial" pitchFamily="34" charset="0"/>
                <a:cs typeface="Arial" pitchFamily="34" charset="0"/>
              </a:rPr>
              <a:t>”</a:t>
            </a:r>
            <a:endParaRPr lang="es-CL" sz="1600" dirty="0" smtClean="0">
              <a:solidFill>
                <a:schemeClr val="bg1"/>
              </a:solidFill>
              <a:latin typeface="Arial" pitchFamily="34" charset="0"/>
              <a:cs typeface="Arial" pitchFamily="34" charset="0"/>
            </a:endParaRPr>
          </a:p>
        </p:txBody>
      </p:sp>
      <p:sp>
        <p:nvSpPr>
          <p:cNvPr id="14" name="13 CuadroTexto"/>
          <p:cNvSpPr txBox="1"/>
          <p:nvPr/>
        </p:nvSpPr>
        <p:spPr>
          <a:xfrm>
            <a:off x="-396552" y="5805264"/>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La ayuda se manifiesta en; discutir asuntos, buscar consejo, cuidar, compartir; ideas, temores, penas, desengaños.  En fin alguien con quien uno puede sentirse en plena confianza.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P spid="10" grpId="0"/>
      <p:bldP spid="11" grpId="0"/>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8560" y="44624"/>
            <a:ext cx="9186814" cy="369332"/>
          </a:xfrm>
          <a:prstGeom prst="rect">
            <a:avLst/>
          </a:prstGeom>
          <a:noFill/>
        </p:spPr>
        <p:txBody>
          <a:bodyPr wrap="square" rtlCol="0">
            <a:spAutoFit/>
          </a:bodyPr>
          <a:lstStyle/>
          <a:p>
            <a:pPr marL="800100" lvl="1" indent="-342900" algn="just">
              <a:buFont typeface="+mj-lt"/>
              <a:buAutoNum type="alphaLcPeriod" startAt="2"/>
            </a:pPr>
            <a:r>
              <a:rPr lang="es-CL" b="1" dirty="0" smtClean="0">
                <a:solidFill>
                  <a:schemeClr val="bg1"/>
                </a:solidFill>
                <a:latin typeface="Arial" pitchFamily="34" charset="0"/>
                <a:cs typeface="Arial" pitchFamily="34" charset="0"/>
              </a:rPr>
              <a:t>Una Carne</a:t>
            </a:r>
          </a:p>
        </p:txBody>
      </p:sp>
      <p:sp>
        <p:nvSpPr>
          <p:cNvPr id="3" name="2 CuadroTexto"/>
          <p:cNvSpPr txBox="1"/>
          <p:nvPr/>
        </p:nvSpPr>
        <p:spPr>
          <a:xfrm>
            <a:off x="-828600" y="836712"/>
            <a:ext cx="9649072" cy="677108"/>
          </a:xfrm>
          <a:prstGeom prst="rect">
            <a:avLst/>
          </a:prstGeom>
          <a:noFill/>
        </p:spPr>
        <p:txBody>
          <a:bodyPr wrap="square" rtlCol="0">
            <a:spAutoFit/>
          </a:bodyPr>
          <a:lstStyle/>
          <a:p>
            <a:pPr lvl="2" algn="just"/>
            <a:r>
              <a:rPr lang="es-CL" sz="2000" b="1" kern="0" dirty="0" smtClean="0">
                <a:solidFill>
                  <a:schemeClr val="bg1"/>
                </a:solidFill>
              </a:rPr>
              <a:t>Génesis 6:17 </a:t>
            </a:r>
            <a:r>
              <a:rPr lang="es-CL" sz="1600" b="1" dirty="0" smtClean="0">
                <a:solidFill>
                  <a:schemeClr val="bg1"/>
                </a:solidFill>
                <a:latin typeface="Arial" pitchFamily="34" charset="0"/>
                <a:cs typeface="Arial" pitchFamily="34" charset="0"/>
              </a:rPr>
              <a:t>“</a:t>
            </a:r>
            <a:r>
              <a:rPr lang="es-ES" dirty="0" smtClean="0">
                <a:solidFill>
                  <a:srgbClr val="FFFF00"/>
                </a:solidFill>
              </a:rPr>
              <a:t>He aquí que yo traigo un diluvio de aguas sobre la tierra, para destruir </a:t>
            </a:r>
            <a:r>
              <a:rPr lang="es-ES" u="sng" dirty="0" smtClean="0">
                <a:solidFill>
                  <a:srgbClr val="FFFF00"/>
                </a:solidFill>
              </a:rPr>
              <a:t>toda carne </a:t>
            </a:r>
            <a:r>
              <a:rPr lang="es-ES" dirty="0" smtClean="0">
                <a:solidFill>
                  <a:srgbClr val="FFFF00"/>
                </a:solidFill>
              </a:rPr>
              <a:t>en que haya espíritu de vida debajo del cielo; todo lo que hay en la tierra morirá</a:t>
            </a:r>
            <a:r>
              <a:rPr lang="es-CL" sz="1600" b="1" dirty="0" smtClean="0">
                <a:solidFill>
                  <a:schemeClr val="bg1"/>
                </a:solidFill>
                <a:latin typeface="Arial" pitchFamily="34" charset="0"/>
                <a:cs typeface="Arial" pitchFamily="34" charset="0"/>
              </a:rPr>
              <a:t>”</a:t>
            </a:r>
          </a:p>
        </p:txBody>
      </p:sp>
      <p:sp>
        <p:nvSpPr>
          <p:cNvPr id="4" name="3 CuadroTexto"/>
          <p:cNvSpPr txBox="1"/>
          <p:nvPr/>
        </p:nvSpPr>
        <p:spPr>
          <a:xfrm>
            <a:off x="-468560" y="498158"/>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Veremos algunas escrituras las cuales nos mostraran el significado de este termino:</a:t>
            </a:r>
          </a:p>
        </p:txBody>
      </p:sp>
      <p:sp>
        <p:nvSpPr>
          <p:cNvPr id="5" name="4 CuadroTexto"/>
          <p:cNvSpPr txBox="1"/>
          <p:nvPr/>
        </p:nvSpPr>
        <p:spPr>
          <a:xfrm>
            <a:off x="-828600" y="2348880"/>
            <a:ext cx="9649072" cy="954107"/>
          </a:xfrm>
          <a:prstGeom prst="rect">
            <a:avLst/>
          </a:prstGeom>
          <a:noFill/>
        </p:spPr>
        <p:txBody>
          <a:bodyPr wrap="square" rtlCol="0">
            <a:spAutoFit/>
          </a:bodyPr>
          <a:lstStyle/>
          <a:p>
            <a:pPr lvl="2" algn="just"/>
            <a:r>
              <a:rPr lang="es-CL" sz="2000" b="1" kern="0" dirty="0" smtClean="0">
                <a:solidFill>
                  <a:schemeClr val="bg1"/>
                </a:solidFill>
              </a:rPr>
              <a:t>Hechos 2:16-17 </a:t>
            </a:r>
            <a:r>
              <a:rPr lang="es-CL" sz="1600" b="1" dirty="0" smtClean="0">
                <a:solidFill>
                  <a:schemeClr val="bg1"/>
                </a:solidFill>
                <a:latin typeface="Arial" pitchFamily="34" charset="0"/>
                <a:cs typeface="Arial" pitchFamily="34" charset="0"/>
              </a:rPr>
              <a:t>“</a:t>
            </a:r>
            <a:r>
              <a:rPr lang="es-ES" dirty="0" smtClean="0">
                <a:solidFill>
                  <a:srgbClr val="FFFF00"/>
                </a:solidFill>
              </a:rPr>
              <a:t>Mas esto es lo dicho por el profeta Joel: Y en los postreros días, dice Dios, Derramaré de mi Espíritu sobre </a:t>
            </a:r>
            <a:r>
              <a:rPr lang="es-ES" u="sng" dirty="0" smtClean="0">
                <a:solidFill>
                  <a:srgbClr val="FFFF00"/>
                </a:solidFill>
              </a:rPr>
              <a:t>toda carne</a:t>
            </a:r>
            <a:r>
              <a:rPr lang="es-ES" dirty="0" smtClean="0">
                <a:solidFill>
                  <a:srgbClr val="FFFF00"/>
                </a:solidFill>
              </a:rPr>
              <a:t>, Y vuestros hijos y vuestras hijas profetizarán; Vuestros jóvenes verán visiones, Y vuestros ancianos soñarán sueños</a:t>
            </a:r>
            <a:r>
              <a:rPr lang="es-CL" sz="1600" b="1" dirty="0" smtClean="0">
                <a:solidFill>
                  <a:schemeClr val="bg1"/>
                </a:solidFill>
                <a:latin typeface="Arial" pitchFamily="34" charset="0"/>
                <a:cs typeface="Arial" pitchFamily="34" charset="0"/>
              </a:rPr>
              <a:t>”</a:t>
            </a:r>
          </a:p>
        </p:txBody>
      </p:sp>
      <p:sp>
        <p:nvSpPr>
          <p:cNvPr id="7" name="6 CuadroTexto"/>
          <p:cNvSpPr txBox="1"/>
          <p:nvPr/>
        </p:nvSpPr>
        <p:spPr>
          <a:xfrm>
            <a:off x="-828600" y="1628800"/>
            <a:ext cx="9793088" cy="584775"/>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Deducimos que con carne se refiere principalmente a personas, aunque también podemos inferir que la frase carne incluye a los animales.  Por otro lado tenemos:</a:t>
            </a:r>
          </a:p>
        </p:txBody>
      </p:sp>
      <p:sp>
        <p:nvSpPr>
          <p:cNvPr id="8" name="7 CuadroTexto"/>
          <p:cNvSpPr txBox="1"/>
          <p:nvPr/>
        </p:nvSpPr>
        <p:spPr>
          <a:xfrm>
            <a:off x="-828600" y="3501008"/>
            <a:ext cx="9793088" cy="584775"/>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Evidentemente que cuando dice “carne” se refiere a hombre, mujeres, o personas en general, judíos y gentiles.  Por ende tenemos que:</a:t>
            </a:r>
          </a:p>
        </p:txBody>
      </p:sp>
      <p:sp>
        <p:nvSpPr>
          <p:cNvPr id="9" name="8 CuadroTexto"/>
          <p:cNvSpPr txBox="1"/>
          <p:nvPr/>
        </p:nvSpPr>
        <p:spPr>
          <a:xfrm>
            <a:off x="-828600" y="4221088"/>
            <a:ext cx="9649072" cy="677108"/>
          </a:xfrm>
          <a:prstGeom prst="rect">
            <a:avLst/>
          </a:prstGeom>
          <a:noFill/>
        </p:spPr>
        <p:txBody>
          <a:bodyPr wrap="square" rtlCol="0">
            <a:spAutoFit/>
          </a:bodyPr>
          <a:lstStyle/>
          <a:p>
            <a:pPr lvl="2" algn="just"/>
            <a:r>
              <a:rPr lang="es-CL" sz="2000" b="1" kern="0" dirty="0" smtClean="0">
                <a:solidFill>
                  <a:schemeClr val="bg1"/>
                </a:solidFill>
              </a:rPr>
              <a:t>Génesis 2:24</a:t>
            </a:r>
            <a:r>
              <a:rPr lang="es-ES" dirty="0" smtClean="0">
                <a:solidFill>
                  <a:srgbClr val="FFFF00"/>
                </a:solidFill>
              </a:rPr>
              <a:t> </a:t>
            </a:r>
            <a:r>
              <a:rPr lang="es-ES" sz="1600" b="1" dirty="0" smtClean="0">
                <a:solidFill>
                  <a:schemeClr val="bg1"/>
                </a:solidFill>
                <a:latin typeface="Arial" pitchFamily="34" charset="0"/>
                <a:cs typeface="Arial" pitchFamily="34" charset="0"/>
              </a:rPr>
              <a:t>“</a:t>
            </a:r>
            <a:r>
              <a:rPr lang="es-ES" dirty="0" smtClean="0">
                <a:solidFill>
                  <a:srgbClr val="FFFF00"/>
                </a:solidFill>
              </a:rPr>
              <a:t>Por tanto, dejará el hombre a su padre y a su madre, y se unirá a su mujer, y serán una sola carne</a:t>
            </a:r>
            <a:r>
              <a:rPr lang="es-CL" sz="1600" b="1" dirty="0" smtClean="0">
                <a:solidFill>
                  <a:schemeClr val="bg1"/>
                </a:solidFill>
                <a:latin typeface="Arial" pitchFamily="34" charset="0"/>
                <a:cs typeface="Arial" pitchFamily="34" charset="0"/>
              </a:rPr>
              <a:t>”</a:t>
            </a:r>
          </a:p>
        </p:txBody>
      </p:sp>
      <p:sp>
        <p:nvSpPr>
          <p:cNvPr id="10" name="9 CuadroTexto"/>
          <p:cNvSpPr txBox="1"/>
          <p:nvPr/>
        </p:nvSpPr>
        <p:spPr>
          <a:xfrm>
            <a:off x="-828600" y="5013176"/>
            <a:ext cx="9793088" cy="338554"/>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Hombre y mujer, ya no son dos sino que  pasan a ser una sola carne o una persona:</a:t>
            </a:r>
          </a:p>
        </p:txBody>
      </p:sp>
      <p:sp>
        <p:nvSpPr>
          <p:cNvPr id="11" name="10 CuadroTexto"/>
          <p:cNvSpPr txBox="1"/>
          <p:nvPr/>
        </p:nvSpPr>
        <p:spPr>
          <a:xfrm>
            <a:off x="-828600" y="5445224"/>
            <a:ext cx="9649072" cy="677108"/>
          </a:xfrm>
          <a:prstGeom prst="rect">
            <a:avLst/>
          </a:prstGeom>
          <a:noFill/>
        </p:spPr>
        <p:txBody>
          <a:bodyPr wrap="square" rtlCol="0">
            <a:spAutoFit/>
          </a:bodyPr>
          <a:lstStyle/>
          <a:p>
            <a:pPr lvl="2" algn="just"/>
            <a:r>
              <a:rPr lang="es-CL" sz="2000" b="1" kern="0" dirty="0" smtClean="0">
                <a:solidFill>
                  <a:schemeClr val="bg1"/>
                </a:solidFill>
              </a:rPr>
              <a:t>Efesios 5:33</a:t>
            </a:r>
            <a:r>
              <a:rPr lang="es-ES" dirty="0" smtClean="0">
                <a:solidFill>
                  <a:srgbClr val="FFFF00"/>
                </a:solidFill>
              </a:rPr>
              <a:t> </a:t>
            </a:r>
            <a:r>
              <a:rPr lang="es-ES" sz="1600" b="1" dirty="0" smtClean="0">
                <a:solidFill>
                  <a:schemeClr val="bg1"/>
                </a:solidFill>
                <a:latin typeface="Arial" pitchFamily="34" charset="0"/>
                <a:cs typeface="Arial" pitchFamily="34" charset="0"/>
              </a:rPr>
              <a:t>“</a:t>
            </a:r>
            <a:r>
              <a:rPr lang="es-ES" dirty="0" smtClean="0">
                <a:solidFill>
                  <a:srgbClr val="FFFF00"/>
                </a:solidFill>
              </a:rPr>
              <a:t>En todo caso, que cada uno de ustedes ame a su esposa </a:t>
            </a:r>
            <a:r>
              <a:rPr lang="es-ES" u="sng" dirty="0" smtClean="0">
                <a:solidFill>
                  <a:srgbClr val="FFFF00"/>
                </a:solidFill>
              </a:rPr>
              <a:t>como a sí mismo</a:t>
            </a:r>
            <a:r>
              <a:rPr lang="es-ES" dirty="0" smtClean="0">
                <a:solidFill>
                  <a:srgbClr val="FFFF00"/>
                </a:solidFill>
              </a:rPr>
              <a:t>, y que la esposa respete al esposo</a:t>
            </a:r>
            <a:r>
              <a:rPr lang="es-CL" sz="1600" b="1" dirty="0" smtClean="0">
                <a:solidFill>
                  <a:schemeClr val="bg1"/>
                </a:solidFill>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8560" y="44624"/>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Una diferencia a tener en cuenta:</a:t>
            </a:r>
          </a:p>
        </p:txBody>
      </p:sp>
      <p:sp>
        <p:nvSpPr>
          <p:cNvPr id="5" name="4 CuadroTexto"/>
          <p:cNvSpPr txBox="1"/>
          <p:nvPr/>
        </p:nvSpPr>
        <p:spPr>
          <a:xfrm>
            <a:off x="-828600" y="404664"/>
            <a:ext cx="9793088" cy="1508105"/>
          </a:xfrm>
          <a:prstGeom prst="rect">
            <a:avLst/>
          </a:prstGeom>
          <a:noFill/>
        </p:spPr>
        <p:txBody>
          <a:bodyPr wrap="square" rtlCol="0">
            <a:spAutoFit/>
          </a:bodyPr>
          <a:lstStyle/>
          <a:p>
            <a:pPr lvl="2" algn="just"/>
            <a:r>
              <a:rPr lang="es-CL" sz="2000" b="1" kern="0" dirty="0" smtClean="0">
                <a:solidFill>
                  <a:schemeClr val="bg1"/>
                </a:solidFill>
              </a:rPr>
              <a:t> 1 Corintios 2:24</a:t>
            </a:r>
            <a:r>
              <a:rPr lang="es-ES" dirty="0" smtClean="0">
                <a:solidFill>
                  <a:srgbClr val="FFFF00"/>
                </a:solidFill>
              </a:rPr>
              <a:t> </a:t>
            </a:r>
            <a:r>
              <a:rPr lang="es-ES" sz="1600" b="1" dirty="0" smtClean="0">
                <a:solidFill>
                  <a:schemeClr val="bg1"/>
                </a:solidFill>
                <a:latin typeface="Arial" pitchFamily="34" charset="0"/>
                <a:cs typeface="Arial" pitchFamily="34" charset="0"/>
              </a:rPr>
              <a:t>“</a:t>
            </a:r>
            <a:r>
              <a:rPr lang="es-ES" dirty="0" smtClean="0">
                <a:solidFill>
                  <a:srgbClr val="FFFF00"/>
                </a:solidFill>
              </a:rPr>
              <a:t>¿No sabéis que vuestros cuerpos son miembros de Cristo? ¿Quitaré, pues, los miembros de Cristo y los haré miembros de una ramera? De ningún modo.  ¿O no sabéis que el que se une con una ramera, </a:t>
            </a:r>
            <a:r>
              <a:rPr lang="es-ES" u="sng" dirty="0" smtClean="0">
                <a:solidFill>
                  <a:srgbClr val="FFFF00"/>
                </a:solidFill>
              </a:rPr>
              <a:t>es un cuerpo con ella</a:t>
            </a:r>
            <a:r>
              <a:rPr lang="es-ES" dirty="0" smtClean="0">
                <a:solidFill>
                  <a:srgbClr val="FFFF00"/>
                </a:solidFill>
              </a:rPr>
              <a:t>? Porque dice: Los dos serán </a:t>
            </a:r>
            <a:r>
              <a:rPr lang="es-ES" u="sng" dirty="0" smtClean="0">
                <a:solidFill>
                  <a:srgbClr val="FFFF00"/>
                </a:solidFill>
              </a:rPr>
              <a:t>una sola carne</a:t>
            </a:r>
            <a:r>
              <a:rPr lang="es-ES" dirty="0" smtClean="0">
                <a:solidFill>
                  <a:schemeClr val="bg1"/>
                </a:solidFill>
              </a:rPr>
              <a:t> (en referencia al matrimonio)</a:t>
            </a:r>
            <a:r>
              <a:rPr lang="es-ES" dirty="0" smtClean="0">
                <a:solidFill>
                  <a:srgbClr val="FFFF00"/>
                </a:solidFill>
              </a:rPr>
              <a:t>. Pero el que se une al Señor, un espíritu es con él</a:t>
            </a:r>
            <a:r>
              <a:rPr lang="es-CL" sz="1600" b="1" dirty="0" smtClean="0">
                <a:solidFill>
                  <a:schemeClr val="bg1"/>
                </a:solidFill>
                <a:latin typeface="Arial" pitchFamily="34" charset="0"/>
                <a:cs typeface="Arial" pitchFamily="34" charset="0"/>
              </a:rPr>
              <a:t>”</a:t>
            </a:r>
          </a:p>
        </p:txBody>
      </p:sp>
      <p:sp>
        <p:nvSpPr>
          <p:cNvPr id="6" name="5 CuadroTexto"/>
          <p:cNvSpPr txBox="1"/>
          <p:nvPr/>
        </p:nvSpPr>
        <p:spPr>
          <a:xfrm>
            <a:off x="-828600" y="1844824"/>
            <a:ext cx="9793088" cy="338554"/>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Podemos observar que tres clases de uniones:</a:t>
            </a:r>
          </a:p>
        </p:txBody>
      </p:sp>
      <p:sp>
        <p:nvSpPr>
          <p:cNvPr id="7" name="6 CuadroTexto"/>
          <p:cNvSpPr txBox="1"/>
          <p:nvPr/>
        </p:nvSpPr>
        <p:spPr>
          <a:xfrm>
            <a:off x="-684584" y="2132856"/>
            <a:ext cx="9577064" cy="1077218"/>
          </a:xfrm>
          <a:prstGeom prst="rect">
            <a:avLst/>
          </a:prstGeom>
          <a:noFill/>
        </p:spPr>
        <p:txBody>
          <a:bodyPr wrap="square" rtlCol="0">
            <a:spAutoFit/>
          </a:bodyPr>
          <a:lstStyle/>
          <a:p>
            <a:pPr marL="1314450" lvl="2" indent="-400050" algn="just">
              <a:buFont typeface="+mj-lt"/>
              <a:buAutoNum type="romanLcPeriod"/>
            </a:pPr>
            <a:r>
              <a:rPr lang="es-CL" sz="1600" dirty="0" smtClean="0">
                <a:solidFill>
                  <a:schemeClr val="bg1"/>
                </a:solidFill>
                <a:latin typeface="Arial" pitchFamily="34" charset="0"/>
                <a:cs typeface="Arial" pitchFamily="34" charset="0"/>
              </a:rPr>
              <a:t>Un Cuerpo: la relación sexual con una prostituta = unión cercana, la cual es momentánea</a:t>
            </a:r>
          </a:p>
          <a:p>
            <a:pPr marL="1314450" lvl="2" indent="-400050" algn="just">
              <a:buFont typeface="+mj-lt"/>
              <a:buAutoNum type="romanLcPeriod"/>
            </a:pPr>
            <a:r>
              <a:rPr lang="es-CL" sz="1600" dirty="0" smtClean="0">
                <a:solidFill>
                  <a:schemeClr val="bg1"/>
                </a:solidFill>
                <a:latin typeface="Arial" pitchFamily="34" charset="0"/>
                <a:cs typeface="Arial" pitchFamily="34" charset="0"/>
              </a:rPr>
              <a:t>Una Carne: la unión matrimonial = una unión mas cercana, para toda la vida</a:t>
            </a:r>
          </a:p>
          <a:p>
            <a:pPr marL="1314450" lvl="2" indent="-400050" algn="just">
              <a:buFont typeface="+mj-lt"/>
              <a:buAutoNum type="romanLcPeriod"/>
            </a:pPr>
            <a:r>
              <a:rPr lang="es-CL" sz="1600" dirty="0" smtClean="0">
                <a:solidFill>
                  <a:schemeClr val="bg1"/>
                </a:solidFill>
                <a:latin typeface="Arial" pitchFamily="34" charset="0"/>
                <a:cs typeface="Arial" pitchFamily="34" charset="0"/>
              </a:rPr>
              <a:t>Un espíritu: la unión con el Señor = la unión mas próxima de todas, incluye esta vida y la venidera</a:t>
            </a:r>
          </a:p>
        </p:txBody>
      </p:sp>
      <p:sp>
        <p:nvSpPr>
          <p:cNvPr id="8" name="7 CuadroTexto"/>
          <p:cNvSpPr txBox="1"/>
          <p:nvPr/>
        </p:nvSpPr>
        <p:spPr>
          <a:xfrm>
            <a:off x="-900608" y="4797152"/>
            <a:ext cx="9793088" cy="1015663"/>
          </a:xfrm>
          <a:prstGeom prst="rect">
            <a:avLst/>
          </a:prstGeom>
          <a:noFill/>
        </p:spPr>
        <p:txBody>
          <a:bodyPr wrap="square" rtlCol="0">
            <a:spAutoFit/>
          </a:bodyPr>
          <a:lstStyle/>
          <a:p>
            <a:pPr lvl="2" algn="ctr"/>
            <a:r>
              <a:rPr lang="es-CL" sz="2000" b="1" dirty="0" smtClean="0">
                <a:solidFill>
                  <a:srgbClr val="00FF00"/>
                </a:solidFill>
                <a:latin typeface="Arial" pitchFamily="34" charset="0"/>
                <a:cs typeface="Arial" pitchFamily="34" charset="0"/>
              </a:rPr>
              <a:t>En consecuencia la expresión “una carne” no esta vinculada, de modo primario, a la unión sexual, sino que hace referencia al convertirse en   “Una Persona”, mediante el matrimonio.</a:t>
            </a:r>
          </a:p>
        </p:txBody>
      </p:sp>
      <p:sp>
        <p:nvSpPr>
          <p:cNvPr id="9" name="8 CuadroTexto"/>
          <p:cNvSpPr txBox="1"/>
          <p:nvPr/>
        </p:nvSpPr>
        <p:spPr>
          <a:xfrm>
            <a:off x="-468560" y="5877272"/>
            <a:ext cx="9469560" cy="707886"/>
          </a:xfrm>
          <a:prstGeom prst="rect">
            <a:avLst/>
          </a:prstGeom>
          <a:noFill/>
        </p:spPr>
        <p:txBody>
          <a:bodyPr wrap="square" rtlCol="0">
            <a:spAutoFit/>
          </a:bodyPr>
          <a:lstStyle/>
          <a:p>
            <a:pPr lvl="2" algn="ctr"/>
            <a:r>
              <a:rPr lang="es-CL" sz="2000" b="1" dirty="0" smtClean="0">
                <a:solidFill>
                  <a:srgbClr val="00FF00"/>
                </a:solidFill>
                <a:latin typeface="Arial" pitchFamily="34" charset="0"/>
                <a:cs typeface="Arial" pitchFamily="34" charset="0"/>
              </a:rPr>
              <a:t>Acá tenemos otra razón por la cual una relación sexual no implica una unión matrimonial.</a:t>
            </a:r>
          </a:p>
        </p:txBody>
      </p:sp>
      <p:sp>
        <p:nvSpPr>
          <p:cNvPr id="11" name="10 CuadroTexto"/>
          <p:cNvSpPr txBox="1"/>
          <p:nvPr/>
        </p:nvSpPr>
        <p:spPr>
          <a:xfrm>
            <a:off x="-828600" y="3212976"/>
            <a:ext cx="9793088" cy="954107"/>
          </a:xfrm>
          <a:prstGeom prst="rect">
            <a:avLst/>
          </a:prstGeom>
          <a:noFill/>
        </p:spPr>
        <p:txBody>
          <a:bodyPr wrap="square" rtlCol="0">
            <a:spAutoFit/>
          </a:bodyPr>
          <a:lstStyle/>
          <a:p>
            <a:pPr lvl="2" algn="just"/>
            <a:r>
              <a:rPr lang="es-CL" sz="2000" b="1" kern="0" dirty="0" smtClean="0">
                <a:solidFill>
                  <a:schemeClr val="bg1"/>
                </a:solidFill>
              </a:rPr>
              <a:t> 1 Corintios 7:5</a:t>
            </a:r>
            <a:r>
              <a:rPr lang="es-ES" dirty="0" smtClean="0">
                <a:solidFill>
                  <a:srgbClr val="FFFF00"/>
                </a:solidFill>
              </a:rPr>
              <a:t> </a:t>
            </a:r>
            <a:r>
              <a:rPr lang="es-ES" sz="1600" b="1" dirty="0" smtClean="0">
                <a:solidFill>
                  <a:schemeClr val="bg1"/>
                </a:solidFill>
                <a:latin typeface="Arial" pitchFamily="34" charset="0"/>
                <a:cs typeface="Arial" pitchFamily="34" charset="0"/>
              </a:rPr>
              <a:t>“</a:t>
            </a:r>
            <a:r>
              <a:rPr lang="es-ES" dirty="0" smtClean="0">
                <a:solidFill>
                  <a:srgbClr val="FFFF00"/>
                </a:solidFill>
              </a:rPr>
              <a:t>No os neguéis el uno al otro, a no ser por algún tiempo de mutuo consentimiento, para ocuparos sosegadamente en la oración; y volved a juntaros </a:t>
            </a:r>
            <a:r>
              <a:rPr lang="es-ES" u="sng" dirty="0" smtClean="0">
                <a:solidFill>
                  <a:srgbClr val="FFFF00"/>
                </a:solidFill>
              </a:rPr>
              <a:t>en uno</a:t>
            </a:r>
            <a:r>
              <a:rPr lang="es-ES" dirty="0" smtClean="0">
                <a:solidFill>
                  <a:srgbClr val="FFFF00"/>
                </a:solidFill>
              </a:rPr>
              <a:t>, para que no os tiente Satanás a causa de vuestra incontinencia</a:t>
            </a:r>
            <a:r>
              <a:rPr lang="es-CL" sz="1600" b="1" dirty="0" smtClean="0">
                <a:solidFill>
                  <a:schemeClr val="bg1"/>
                </a:solidFill>
                <a:latin typeface="Arial" pitchFamily="34" charset="0"/>
                <a:cs typeface="Arial" pitchFamily="34" charset="0"/>
              </a:rPr>
              <a:t>”</a:t>
            </a:r>
          </a:p>
        </p:txBody>
      </p:sp>
      <p:sp>
        <p:nvSpPr>
          <p:cNvPr id="12" name="11 CuadroTexto"/>
          <p:cNvSpPr txBox="1"/>
          <p:nvPr/>
        </p:nvSpPr>
        <p:spPr>
          <a:xfrm>
            <a:off x="-828600" y="4149080"/>
            <a:ext cx="9793088" cy="584775"/>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Volver a juntarse: ¿en una carne? o ¿un cuerpo?: R: los casados (contexto) ya son una carne, por ende debían juntarse en un cuerpo ↔ unión sexual.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8560" y="44624"/>
            <a:ext cx="9186814" cy="369332"/>
          </a:xfrm>
          <a:prstGeom prst="rect">
            <a:avLst/>
          </a:prstGeom>
          <a:noFill/>
        </p:spPr>
        <p:txBody>
          <a:bodyPr wrap="square" rtlCol="0">
            <a:spAutoFit/>
          </a:bodyPr>
          <a:lstStyle/>
          <a:p>
            <a:pPr marL="800100" lvl="1" indent="-342900" algn="just">
              <a:buFont typeface="+mj-lt"/>
              <a:buAutoNum type="alphaLcPeriod" startAt="3"/>
            </a:pPr>
            <a:r>
              <a:rPr lang="es-CL" b="1" dirty="0" smtClean="0">
                <a:solidFill>
                  <a:schemeClr val="bg1"/>
                </a:solidFill>
                <a:latin typeface="Arial" pitchFamily="34" charset="0"/>
                <a:cs typeface="Arial" pitchFamily="34" charset="0"/>
              </a:rPr>
              <a:t>Desnudez: otra arista del compañerismo del matrimonio</a:t>
            </a:r>
          </a:p>
        </p:txBody>
      </p:sp>
      <p:sp>
        <p:nvSpPr>
          <p:cNvPr id="5" name="4 CuadroTexto"/>
          <p:cNvSpPr txBox="1"/>
          <p:nvPr/>
        </p:nvSpPr>
        <p:spPr>
          <a:xfrm>
            <a:off x="-468560" y="467961"/>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Como hemos visto antes el objetivo de Dios para un marido y una esposa es el pasar a ser uno en todas las áreas de su relación: intelectual, emocional y física.</a:t>
            </a:r>
          </a:p>
        </p:txBody>
      </p:sp>
      <p:sp>
        <p:nvSpPr>
          <p:cNvPr id="6" name="5 Rectángulo"/>
          <p:cNvSpPr/>
          <p:nvPr/>
        </p:nvSpPr>
        <p:spPr>
          <a:xfrm>
            <a:off x="0" y="951692"/>
            <a:ext cx="8858344" cy="677108"/>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Génesis 2:25</a:t>
            </a:r>
            <a:r>
              <a:rPr lang="es-CL" dirty="0" smtClean="0">
                <a:solidFill>
                  <a:schemeClr val="bg1"/>
                </a:solidFill>
              </a:rPr>
              <a:t> </a:t>
            </a:r>
            <a:r>
              <a:rPr lang="es-CL" b="1" dirty="0" smtClean="0">
                <a:solidFill>
                  <a:schemeClr val="bg1"/>
                </a:solidFill>
              </a:rPr>
              <a:t>“</a:t>
            </a:r>
            <a:r>
              <a:rPr lang="es-ES" dirty="0" smtClean="0">
                <a:solidFill>
                  <a:srgbClr val="FFFF00"/>
                </a:solidFill>
              </a:rPr>
              <a:t>Tanto el hombre como su mujer estaban desnudos, pero ninguno de los dos sentía vergüenza de estar así</a:t>
            </a:r>
            <a:r>
              <a:rPr lang="es-CL" b="1" dirty="0" smtClean="0">
                <a:solidFill>
                  <a:schemeClr val="bg1"/>
                </a:solidFill>
              </a:rPr>
              <a:t>”</a:t>
            </a:r>
            <a:r>
              <a:rPr lang="es-CL" dirty="0" smtClean="0">
                <a:solidFill>
                  <a:srgbClr val="FFFF00"/>
                </a:solidFill>
              </a:rPr>
              <a:t> </a:t>
            </a:r>
          </a:p>
        </p:txBody>
      </p:sp>
      <p:sp>
        <p:nvSpPr>
          <p:cNvPr id="7" name="6 CuadroTexto"/>
          <p:cNvSpPr txBox="1"/>
          <p:nvPr/>
        </p:nvSpPr>
        <p:spPr>
          <a:xfrm>
            <a:off x="-468560" y="1578278"/>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Se dice que tenían vergüenza por un factor sexual, pero, ¿será esto así?.</a:t>
            </a:r>
          </a:p>
        </p:txBody>
      </p:sp>
      <p:sp>
        <p:nvSpPr>
          <p:cNvPr id="8" name="7 CuadroTexto"/>
          <p:cNvSpPr txBox="1"/>
          <p:nvPr/>
        </p:nvSpPr>
        <p:spPr>
          <a:xfrm>
            <a:off x="-468560" y="2556193"/>
            <a:ext cx="9289032"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La vergüenza tiene relación con el pecado, antes en 2:25, no existía el pecado, en consecuencia, no había de que avergonzarse. Lo anterior implicaba que:</a:t>
            </a:r>
          </a:p>
        </p:txBody>
      </p:sp>
      <p:sp>
        <p:nvSpPr>
          <p:cNvPr id="10" name="9 Rectángulo"/>
          <p:cNvSpPr/>
          <p:nvPr/>
        </p:nvSpPr>
        <p:spPr>
          <a:xfrm>
            <a:off x="-36512" y="1887796"/>
            <a:ext cx="8858344" cy="677108"/>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Génesis 3:7</a:t>
            </a:r>
            <a:r>
              <a:rPr lang="es-CL" dirty="0" smtClean="0">
                <a:solidFill>
                  <a:schemeClr val="bg1"/>
                </a:solidFill>
              </a:rPr>
              <a:t> </a:t>
            </a:r>
            <a:r>
              <a:rPr lang="es-CL" b="1" dirty="0" smtClean="0">
                <a:solidFill>
                  <a:schemeClr val="bg1"/>
                </a:solidFill>
              </a:rPr>
              <a:t>“</a:t>
            </a:r>
            <a:r>
              <a:rPr lang="es-ES" dirty="0" smtClean="0">
                <a:solidFill>
                  <a:srgbClr val="FFFF00"/>
                </a:solidFill>
              </a:rPr>
              <a:t>En ese momento se les abrieron los ojos, y los dos se dieron cuenta de que estaban desnudos. Entonces cosieron hojas de higuera y se cubrieron con ellas</a:t>
            </a:r>
            <a:r>
              <a:rPr lang="es-CL" b="1" dirty="0" smtClean="0">
                <a:solidFill>
                  <a:schemeClr val="bg1"/>
                </a:solidFill>
              </a:rPr>
              <a:t>”</a:t>
            </a:r>
            <a:r>
              <a:rPr lang="es-CL" dirty="0" smtClean="0">
                <a:solidFill>
                  <a:srgbClr val="FFFF00"/>
                </a:solidFill>
              </a:rPr>
              <a:t> </a:t>
            </a:r>
          </a:p>
        </p:txBody>
      </p:sp>
      <p:sp>
        <p:nvSpPr>
          <p:cNvPr id="12" name="11 CuadroTexto"/>
          <p:cNvSpPr txBox="1"/>
          <p:nvPr/>
        </p:nvSpPr>
        <p:spPr>
          <a:xfrm>
            <a:off x="-540568" y="3060249"/>
            <a:ext cx="9433048" cy="584775"/>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Podían ser perfectamente abiertos, transparentes y vulnerables el uno respecto del otro. No tenían nada que esconder.</a:t>
            </a:r>
          </a:p>
        </p:txBody>
      </p:sp>
      <p:sp>
        <p:nvSpPr>
          <p:cNvPr id="14" name="13 Rectángulo"/>
          <p:cNvSpPr/>
          <p:nvPr/>
        </p:nvSpPr>
        <p:spPr>
          <a:xfrm>
            <a:off x="-61020" y="3573016"/>
            <a:ext cx="8858344"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Hebreos 4:13</a:t>
            </a:r>
            <a:r>
              <a:rPr lang="es-CL" dirty="0" smtClean="0">
                <a:solidFill>
                  <a:schemeClr val="bg1"/>
                </a:solidFill>
              </a:rPr>
              <a:t> </a:t>
            </a:r>
            <a:r>
              <a:rPr lang="es-CL" b="1" dirty="0" smtClean="0">
                <a:solidFill>
                  <a:schemeClr val="bg1"/>
                </a:solidFill>
              </a:rPr>
              <a:t>“</a:t>
            </a:r>
            <a:r>
              <a:rPr lang="es-ES" dirty="0" smtClean="0">
                <a:solidFill>
                  <a:srgbClr val="FFFF00"/>
                </a:solidFill>
              </a:rPr>
              <a:t>Y no hay cosa creada que no sea manifiesta en su presencia; antes bien todas las cosas están </a:t>
            </a:r>
            <a:r>
              <a:rPr lang="es-ES" u="sng" dirty="0" smtClean="0">
                <a:solidFill>
                  <a:srgbClr val="FFFF00"/>
                </a:solidFill>
              </a:rPr>
              <a:t>desnudas y abiertas</a:t>
            </a:r>
            <a:r>
              <a:rPr lang="es-ES" dirty="0" smtClean="0">
                <a:solidFill>
                  <a:srgbClr val="FFFF00"/>
                </a:solidFill>
              </a:rPr>
              <a:t> a los ojos de aquel a quien tenemos que dar cuenta</a:t>
            </a:r>
            <a:r>
              <a:rPr lang="es-CL" b="1" dirty="0" smtClean="0">
                <a:solidFill>
                  <a:schemeClr val="bg1"/>
                </a:solidFill>
              </a:rPr>
              <a:t>”</a:t>
            </a:r>
            <a:r>
              <a:rPr lang="es-CL" dirty="0" smtClean="0">
                <a:solidFill>
                  <a:srgbClr val="FFFF00"/>
                </a:solidFill>
              </a:rPr>
              <a:t> </a:t>
            </a:r>
          </a:p>
        </p:txBody>
      </p:sp>
      <p:sp>
        <p:nvSpPr>
          <p:cNvPr id="15" name="14 CuadroTexto"/>
          <p:cNvSpPr txBox="1"/>
          <p:nvPr/>
        </p:nvSpPr>
        <p:spPr>
          <a:xfrm>
            <a:off x="-468560" y="5301208"/>
            <a:ext cx="9289032" cy="1323439"/>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Este aun es el ideal del matrimonio: estar abierto sin temor ni vergüenza. Dos personas que no tienen nada que esconder el uno del otro pueden ser completamente francos. El anterior es un estado de vulnerabilidad (es como si estuvieran desnudos).</a:t>
            </a:r>
          </a:p>
        </p:txBody>
      </p:sp>
      <p:sp>
        <p:nvSpPr>
          <p:cNvPr id="16" name="15 CuadroTexto"/>
          <p:cNvSpPr txBox="1"/>
          <p:nvPr/>
        </p:nvSpPr>
        <p:spPr>
          <a:xfrm>
            <a:off x="-540568" y="4437112"/>
            <a:ext cx="9433048" cy="338554"/>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La desnudez tiene relación con la vulnerabilidad de las cosas.</a:t>
            </a:r>
          </a:p>
        </p:txBody>
      </p:sp>
      <p:sp>
        <p:nvSpPr>
          <p:cNvPr id="18" name="17 CuadroTexto"/>
          <p:cNvSpPr txBox="1"/>
          <p:nvPr/>
        </p:nvSpPr>
        <p:spPr>
          <a:xfrm>
            <a:off x="-540568" y="4725144"/>
            <a:ext cx="9361040" cy="584775"/>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En el caso de Adán y Eva no había necesidad que nada se interpusiera entre ellos, ni aun el vestido.  Eran totalmente abiertos el uno con el otro - vulnerables.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ppt_x"/>
                                          </p:val>
                                        </p:tav>
                                        <p:tav tm="100000">
                                          <p:val>
                                            <p:strVal val="#ppt_x"/>
                                          </p:val>
                                        </p:tav>
                                      </p:tavLst>
                                    </p:anim>
                                    <p:anim calcmode="lin" valueType="num">
                                      <p:cBhvr additive="base">
                                        <p:cTn id="5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500" fill="hold"/>
                                        <p:tgtEl>
                                          <p:spTgt spid="18"/>
                                        </p:tgtEl>
                                        <p:attrNameLst>
                                          <p:attrName>ppt_x</p:attrName>
                                        </p:attrNameLst>
                                      </p:cBhvr>
                                      <p:tavLst>
                                        <p:tav tm="0">
                                          <p:val>
                                            <p:strVal val="#ppt_x"/>
                                          </p:val>
                                        </p:tav>
                                        <p:tav tm="100000">
                                          <p:val>
                                            <p:strVal val="#ppt_x"/>
                                          </p:val>
                                        </p:tav>
                                      </p:tavLst>
                                    </p:anim>
                                    <p:anim calcmode="lin" valueType="num">
                                      <p:cBhvr additive="base">
                                        <p:cTn id="5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additive="base">
                                        <p:cTn id="64" dur="500" fill="hold"/>
                                        <p:tgtEl>
                                          <p:spTgt spid="15"/>
                                        </p:tgtEl>
                                        <p:attrNameLst>
                                          <p:attrName>ppt_x</p:attrName>
                                        </p:attrNameLst>
                                      </p:cBhvr>
                                      <p:tavLst>
                                        <p:tav tm="0">
                                          <p:val>
                                            <p:strVal val="#ppt_x"/>
                                          </p:val>
                                        </p:tav>
                                        <p:tav tm="100000">
                                          <p:val>
                                            <p:strVal val="#ppt_x"/>
                                          </p:val>
                                        </p:tav>
                                      </p:tavLst>
                                    </p:anim>
                                    <p:anim calcmode="lin" valueType="num">
                                      <p:cBhvr additive="base">
                                        <p:cTn id="6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2" grpId="0"/>
      <p:bldP spid="14" grpId="0"/>
      <p:bldP spid="15" grpId="0"/>
      <p:bldP spid="16"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8560" y="44624"/>
            <a:ext cx="9186814" cy="369332"/>
          </a:xfrm>
          <a:prstGeom prst="rect">
            <a:avLst/>
          </a:prstGeom>
          <a:noFill/>
        </p:spPr>
        <p:txBody>
          <a:bodyPr wrap="square" rtlCol="0">
            <a:spAutoFit/>
          </a:bodyPr>
          <a:lstStyle/>
          <a:p>
            <a:pPr marL="800100" lvl="1" indent="-342900" algn="just">
              <a:buFont typeface="+mj-lt"/>
              <a:buAutoNum type="alphaLcPeriod" startAt="4"/>
            </a:pPr>
            <a:r>
              <a:rPr lang="es-CL" b="1" dirty="0" smtClean="0">
                <a:solidFill>
                  <a:schemeClr val="bg1"/>
                </a:solidFill>
                <a:latin typeface="Arial" pitchFamily="34" charset="0"/>
                <a:cs typeface="Arial" pitchFamily="34" charset="0"/>
              </a:rPr>
              <a:t>Algunos Casos Peculiares</a:t>
            </a:r>
          </a:p>
        </p:txBody>
      </p:sp>
      <p:sp>
        <p:nvSpPr>
          <p:cNvPr id="5" name="4 CuadroTexto"/>
          <p:cNvSpPr txBox="1"/>
          <p:nvPr/>
        </p:nvSpPr>
        <p:spPr>
          <a:xfrm>
            <a:off x="-468560" y="467961"/>
            <a:ext cx="9186814" cy="338554"/>
          </a:xfrm>
          <a:prstGeom prst="rect">
            <a:avLst/>
          </a:prstGeom>
          <a:noFill/>
        </p:spPr>
        <p:txBody>
          <a:bodyPr wrap="square" rtlCol="0">
            <a:spAutoFit/>
          </a:bodyPr>
          <a:lstStyle/>
          <a:p>
            <a:pPr marL="800100" lvl="1" indent="-342900" algn="just">
              <a:buFont typeface="+mj-lt"/>
              <a:buAutoNum type="arabicPeriod"/>
            </a:pPr>
            <a:r>
              <a:rPr lang="es-CL" sz="1600" dirty="0" smtClean="0">
                <a:solidFill>
                  <a:schemeClr val="bg1"/>
                </a:solidFill>
                <a:latin typeface="Arial" pitchFamily="34" charset="0"/>
                <a:cs typeface="Arial" pitchFamily="34" charset="0"/>
              </a:rPr>
              <a:t> Dos jóvenes que  tienen vida de “pareja” y viven 1 año juntos. ¿Están o no casados?</a:t>
            </a:r>
          </a:p>
        </p:txBody>
      </p:sp>
      <p:sp>
        <p:nvSpPr>
          <p:cNvPr id="6" name="5 CuadroTexto"/>
          <p:cNvSpPr txBox="1"/>
          <p:nvPr/>
        </p:nvSpPr>
        <p:spPr>
          <a:xfrm>
            <a:off x="-540568" y="828001"/>
            <a:ext cx="9217024" cy="584775"/>
          </a:xfrm>
          <a:prstGeom prst="rect">
            <a:avLst/>
          </a:prstGeom>
          <a:noFill/>
        </p:spPr>
        <p:txBody>
          <a:bodyPr wrap="square" rtlCol="0">
            <a:spAutoFit/>
          </a:bodyPr>
          <a:lstStyle/>
          <a:p>
            <a:pPr lvl="2" algn="just"/>
            <a:r>
              <a:rPr lang="es-CL" sz="1600" dirty="0" smtClean="0">
                <a:solidFill>
                  <a:schemeClr val="bg1"/>
                </a:solidFill>
                <a:latin typeface="Arial" pitchFamily="34" charset="0"/>
                <a:cs typeface="Arial" pitchFamily="34" charset="0"/>
              </a:rPr>
              <a:t>R: No, no lo están debido a que no existe juramento o promesa matrimonial - ni oral ni escrito.   En este lapso de tiempo ellos están cometiendo pecado de fornicación.</a:t>
            </a:r>
          </a:p>
        </p:txBody>
      </p:sp>
      <p:sp>
        <p:nvSpPr>
          <p:cNvPr id="7" name="6 CuadroTexto"/>
          <p:cNvSpPr txBox="1"/>
          <p:nvPr/>
        </p:nvSpPr>
        <p:spPr>
          <a:xfrm>
            <a:off x="-468560" y="1412776"/>
            <a:ext cx="9186814" cy="584775"/>
          </a:xfrm>
          <a:prstGeom prst="rect">
            <a:avLst/>
          </a:prstGeom>
          <a:noFill/>
        </p:spPr>
        <p:txBody>
          <a:bodyPr wrap="square" rtlCol="0">
            <a:spAutoFit/>
          </a:bodyPr>
          <a:lstStyle/>
          <a:p>
            <a:pPr marL="800100" lvl="1" indent="-342900" algn="just">
              <a:buFont typeface="+mj-lt"/>
              <a:buAutoNum type="arabicPeriod" startAt="2"/>
            </a:pPr>
            <a:r>
              <a:rPr lang="es-CL" sz="1600" dirty="0" smtClean="0">
                <a:solidFill>
                  <a:schemeClr val="bg1"/>
                </a:solidFill>
                <a:latin typeface="Arial" pitchFamily="34" charset="0"/>
                <a:cs typeface="Arial" pitchFamily="34" charset="0"/>
              </a:rPr>
              <a:t>Si un hombre y una mujer han ido a parar a una isla desierta y se hacen votos el uno al otro, pero obviamente no oficializan su matrimonio  ¿Están o no casados?</a:t>
            </a:r>
          </a:p>
        </p:txBody>
      </p:sp>
      <p:sp>
        <p:nvSpPr>
          <p:cNvPr id="8" name="7 CuadroTexto"/>
          <p:cNvSpPr txBox="1"/>
          <p:nvPr/>
        </p:nvSpPr>
        <p:spPr>
          <a:xfrm>
            <a:off x="-540568" y="2052137"/>
            <a:ext cx="9217024" cy="1323439"/>
          </a:xfrm>
          <a:prstGeom prst="rect">
            <a:avLst/>
          </a:prstGeom>
          <a:noFill/>
        </p:spPr>
        <p:txBody>
          <a:bodyPr wrap="square" rtlCol="0">
            <a:spAutoFit/>
          </a:bodyPr>
          <a:lstStyle/>
          <a:p>
            <a:pPr lvl="2" algn="just"/>
            <a:r>
              <a:rPr lang="es-CL" sz="1600" dirty="0" smtClean="0">
                <a:solidFill>
                  <a:schemeClr val="bg1"/>
                </a:solidFill>
                <a:latin typeface="Arial" pitchFamily="34" charset="0"/>
                <a:cs typeface="Arial" pitchFamily="34" charset="0"/>
              </a:rPr>
              <a:t>R: Si, si lo están debido a que existe juramento\promesa matrimonial, esto aun cuando no haya sido “oficializado” por un “civil” (lo cual es obvio ya que están solos).  Sin embargo si estos náufragos son cristianos fieles, principalmente por el hecho de dar un buen testimonio a la comunidad (tanto interna como externa), deberían oficializar su matrimonio en el civil apenas fueran rescatados.</a:t>
            </a:r>
          </a:p>
        </p:txBody>
      </p:sp>
      <p:sp>
        <p:nvSpPr>
          <p:cNvPr id="9" name="8 CuadroTexto"/>
          <p:cNvSpPr txBox="1"/>
          <p:nvPr/>
        </p:nvSpPr>
        <p:spPr>
          <a:xfrm>
            <a:off x="-294334" y="3277433"/>
            <a:ext cx="9186814" cy="1015663"/>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punto a dilucidar en todos estos casos es si existe algún acuerdo, ya sea verbal o de otra clase, hecho por las partes, en donde se hayan comprometido a vivir juntos como matrimonio o compañeros. </a:t>
            </a:r>
          </a:p>
        </p:txBody>
      </p:sp>
      <p:sp>
        <p:nvSpPr>
          <p:cNvPr id="11" name="10 Rectángulo"/>
          <p:cNvSpPr/>
          <p:nvPr/>
        </p:nvSpPr>
        <p:spPr>
          <a:xfrm>
            <a:off x="-180528" y="4581128"/>
            <a:ext cx="8858344"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Malaquías 2:14</a:t>
            </a:r>
            <a:r>
              <a:rPr lang="es-CL" dirty="0" smtClean="0">
                <a:solidFill>
                  <a:schemeClr val="bg1"/>
                </a:solidFill>
              </a:rPr>
              <a:t> </a:t>
            </a:r>
            <a:r>
              <a:rPr lang="es-CL" b="1" dirty="0" smtClean="0">
                <a:solidFill>
                  <a:schemeClr val="bg1"/>
                </a:solidFill>
              </a:rPr>
              <a:t>“</a:t>
            </a:r>
            <a:r>
              <a:rPr lang="es-ES" dirty="0" smtClean="0">
                <a:solidFill>
                  <a:srgbClr val="FFFF00"/>
                </a:solidFill>
              </a:rPr>
              <a:t>¿Y aún preguntan ustedes por qué? Pues porque el Señor es testigo de que </a:t>
            </a:r>
            <a:r>
              <a:rPr lang="es-ES" u="sng" dirty="0" smtClean="0">
                <a:solidFill>
                  <a:srgbClr val="FFFF00"/>
                </a:solidFill>
              </a:rPr>
              <a:t>tú has faltado a la </a:t>
            </a:r>
            <a:r>
              <a:rPr lang="es-ES" b="1" u="sng" dirty="0" smtClean="0">
                <a:solidFill>
                  <a:srgbClr val="FFFF00"/>
                </a:solidFill>
              </a:rPr>
              <a:t>promesa</a:t>
            </a:r>
            <a:r>
              <a:rPr lang="es-ES" u="sng" dirty="0" smtClean="0">
                <a:solidFill>
                  <a:srgbClr val="FFFF00"/>
                </a:solidFill>
              </a:rPr>
              <a:t> que le hiciste a la mujer</a:t>
            </a:r>
            <a:r>
              <a:rPr lang="es-ES" dirty="0" smtClean="0">
                <a:solidFill>
                  <a:srgbClr val="FFFF00"/>
                </a:solidFill>
              </a:rPr>
              <a:t> con quien te casaste cuando eras joven. ¡Era tu compañera, y tú le prometiste fidelidad!</a:t>
            </a:r>
            <a:r>
              <a:rPr lang="es-CL" b="1" dirty="0" smtClean="0">
                <a:solidFill>
                  <a:schemeClr val="bg1"/>
                </a:solidFill>
              </a:rPr>
              <a:t>”</a:t>
            </a:r>
            <a:r>
              <a:rPr lang="es-CL" dirty="0" smtClean="0">
                <a:solidFill>
                  <a:srgbClr val="FFFF00"/>
                </a:solidFill>
              </a:rPr>
              <a:t> </a:t>
            </a:r>
          </a:p>
        </p:txBody>
      </p:sp>
      <p:sp>
        <p:nvSpPr>
          <p:cNvPr id="12" name="11 CuadroTexto"/>
          <p:cNvSpPr txBox="1"/>
          <p:nvPr/>
        </p:nvSpPr>
        <p:spPr>
          <a:xfrm>
            <a:off x="-438350" y="4242574"/>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Una esposa los es debido a un “pacto/promesa/alianza/juramento”:</a:t>
            </a:r>
          </a:p>
        </p:txBody>
      </p:sp>
      <p:sp>
        <p:nvSpPr>
          <p:cNvPr id="13" name="12 Rectángulo"/>
          <p:cNvSpPr/>
          <p:nvPr/>
        </p:nvSpPr>
        <p:spPr>
          <a:xfrm>
            <a:off x="-181888" y="5643245"/>
            <a:ext cx="8858344"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Ezequiel 16:8</a:t>
            </a:r>
            <a:r>
              <a:rPr lang="es-CL" dirty="0" smtClean="0">
                <a:solidFill>
                  <a:schemeClr val="bg1"/>
                </a:solidFill>
              </a:rPr>
              <a:t> </a:t>
            </a:r>
            <a:r>
              <a:rPr lang="es-CL" b="1" dirty="0" smtClean="0">
                <a:solidFill>
                  <a:schemeClr val="bg1"/>
                </a:solidFill>
              </a:rPr>
              <a:t>“</a:t>
            </a:r>
            <a:r>
              <a:rPr lang="es-ES" dirty="0" smtClean="0">
                <a:solidFill>
                  <a:srgbClr val="FFFF00"/>
                </a:solidFill>
              </a:rPr>
              <a:t>Volví a pasar junto a ti, y te miré; estabas ya en la edad del amor. Extendí mi manto sobre ti, y cubrí tu cuerpo desnudo, </a:t>
            </a:r>
            <a:r>
              <a:rPr lang="es-ES" u="sng" dirty="0" smtClean="0">
                <a:solidFill>
                  <a:srgbClr val="FFFF00"/>
                </a:solidFill>
              </a:rPr>
              <a:t>y me comprometí contigo; hice una alianza contigo</a:t>
            </a:r>
            <a:r>
              <a:rPr lang="es-ES" dirty="0" smtClean="0">
                <a:solidFill>
                  <a:srgbClr val="FFFF00"/>
                </a:solidFill>
              </a:rPr>
              <a:t>, y fuiste mía. Yo, el Señor, lo afirmo</a:t>
            </a:r>
            <a:r>
              <a:rPr lang="es-CL" b="1" dirty="0" smtClean="0">
                <a:solidFill>
                  <a:schemeClr val="bg1"/>
                </a:solidFill>
              </a:rPr>
              <a:t>”</a:t>
            </a:r>
            <a:r>
              <a:rPr lang="es-CL" dirty="0" smtClean="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linds(horizontal)">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blinds(horizontal)">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6512" y="-3634"/>
            <a:ext cx="2952328" cy="461665"/>
          </a:xfrm>
          <a:prstGeom prst="rect">
            <a:avLst/>
          </a:prstGeom>
          <a:noFill/>
        </p:spPr>
        <p:txBody>
          <a:bodyPr wrap="square" rtlCol="0">
            <a:spAutoFit/>
          </a:bodyPr>
          <a:lstStyle/>
          <a:p>
            <a:pPr marL="514350" indent="-514350">
              <a:buFont typeface="+mj-lt"/>
              <a:buAutoNum type="romanUcPeriod" startAt="6"/>
            </a:pPr>
            <a:r>
              <a:rPr lang="es-CL" sz="2400" b="1" dirty="0" smtClean="0">
                <a:solidFill>
                  <a:schemeClr val="bg1"/>
                </a:solidFill>
                <a:latin typeface="Arial" pitchFamily="34" charset="0"/>
                <a:cs typeface="Arial" pitchFamily="34" charset="0"/>
              </a:rPr>
              <a:t>EL CELIBATO</a:t>
            </a:r>
            <a:endParaRPr lang="es-CL" sz="2400" b="1" dirty="0">
              <a:solidFill>
                <a:schemeClr val="bg1"/>
              </a:solidFill>
              <a:latin typeface="Arial" pitchFamily="34" charset="0"/>
              <a:cs typeface="Arial" pitchFamily="34" charset="0"/>
            </a:endParaRPr>
          </a:p>
        </p:txBody>
      </p:sp>
      <p:sp>
        <p:nvSpPr>
          <p:cNvPr id="3" name="2 CuadroTexto"/>
          <p:cNvSpPr txBox="1"/>
          <p:nvPr/>
        </p:nvSpPr>
        <p:spPr>
          <a:xfrm>
            <a:off x="-468560" y="404664"/>
            <a:ext cx="9289032"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La evaluación fundamental de la vida del hombre a solas es que “no es buena”, lo anterior debido a que la escritura indica:</a:t>
            </a:r>
          </a:p>
        </p:txBody>
      </p:sp>
      <p:sp>
        <p:nvSpPr>
          <p:cNvPr id="5" name="4 Rectángulo"/>
          <p:cNvSpPr/>
          <p:nvPr/>
        </p:nvSpPr>
        <p:spPr>
          <a:xfrm>
            <a:off x="-252536" y="908720"/>
            <a:ext cx="9146376" cy="984885"/>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Génesis 2:18</a:t>
            </a:r>
            <a:r>
              <a:rPr lang="es-CL" dirty="0" smtClean="0">
                <a:solidFill>
                  <a:schemeClr val="bg1"/>
                </a:solidFill>
              </a:rPr>
              <a:t> </a:t>
            </a:r>
            <a:r>
              <a:rPr lang="es-CL" b="1" dirty="0" smtClean="0">
                <a:solidFill>
                  <a:schemeClr val="bg1"/>
                </a:solidFill>
              </a:rPr>
              <a:t>“</a:t>
            </a:r>
            <a:r>
              <a:rPr lang="es-ES" dirty="0" smtClean="0">
                <a:solidFill>
                  <a:srgbClr val="FFFF00"/>
                </a:solidFill>
              </a:rPr>
              <a:t>Luego, Dios el Señor dijo: "</a:t>
            </a:r>
            <a:r>
              <a:rPr lang="es-ES" u="sng" dirty="0" smtClean="0">
                <a:solidFill>
                  <a:srgbClr val="FFFF00"/>
                </a:solidFill>
              </a:rPr>
              <a:t>No es bueno que el hombre esté solo</a:t>
            </a:r>
            <a:r>
              <a:rPr lang="es-ES" dirty="0" smtClean="0">
                <a:solidFill>
                  <a:srgbClr val="FFFF00"/>
                </a:solidFill>
              </a:rPr>
              <a:t>. Le voy a hacer alguien que sea una ayuda adecuada para él</a:t>
            </a:r>
            <a:r>
              <a:rPr lang="es-CL" b="1" dirty="0" smtClean="0">
                <a:solidFill>
                  <a:schemeClr val="bg1"/>
                </a:solidFill>
              </a:rPr>
              <a:t>”</a:t>
            </a:r>
            <a:r>
              <a:rPr lang="es-CL" dirty="0" smtClean="0">
                <a:solidFill>
                  <a:srgbClr val="FFFF00"/>
                </a:solidFill>
              </a:rPr>
              <a:t> </a:t>
            </a:r>
            <a:r>
              <a:rPr lang="es-CL" sz="2000" b="1" kern="0" dirty="0" smtClean="0">
                <a:solidFill>
                  <a:schemeClr val="bg1"/>
                </a:solidFill>
              </a:rPr>
              <a:t>(24) </a:t>
            </a:r>
            <a:r>
              <a:rPr lang="es-CL" b="1" dirty="0" smtClean="0">
                <a:solidFill>
                  <a:schemeClr val="bg1"/>
                </a:solidFill>
              </a:rPr>
              <a:t>“</a:t>
            </a:r>
            <a:r>
              <a:rPr lang="es-ES" dirty="0" smtClean="0">
                <a:solidFill>
                  <a:srgbClr val="FFFF00"/>
                </a:solidFill>
              </a:rPr>
              <a:t>Por eso el hombre deja a su padre y a su madre para unirse a su esposa, y los dos llegan a ser como una sola persona</a:t>
            </a:r>
            <a:r>
              <a:rPr lang="es-CL" b="1" dirty="0" smtClean="0">
                <a:solidFill>
                  <a:schemeClr val="bg1"/>
                </a:solidFill>
              </a:rPr>
              <a:t>”</a:t>
            </a:r>
            <a:r>
              <a:rPr lang="es-CL" dirty="0" smtClean="0">
                <a:solidFill>
                  <a:srgbClr val="FFFF00"/>
                </a:solidFill>
              </a:rPr>
              <a:t> </a:t>
            </a:r>
          </a:p>
        </p:txBody>
      </p:sp>
      <p:sp>
        <p:nvSpPr>
          <p:cNvPr id="7" name="6 CuadroTexto"/>
          <p:cNvSpPr txBox="1"/>
          <p:nvPr/>
        </p:nvSpPr>
        <p:spPr>
          <a:xfrm>
            <a:off x="-468560" y="1916832"/>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Notemos que esta es una “Regla General” y fue dada antes de que existiera el pecado.</a:t>
            </a:r>
          </a:p>
        </p:txBody>
      </p:sp>
      <p:sp>
        <p:nvSpPr>
          <p:cNvPr id="8" name="7 CuadroTexto"/>
          <p:cNvSpPr txBox="1"/>
          <p:nvPr/>
        </p:nvSpPr>
        <p:spPr>
          <a:xfrm>
            <a:off x="-468560" y="2276872"/>
            <a:ext cx="9361040"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Sin embargo el pecado deformó nuestra naturaleza y nos hizo alejarnos de Dios, por ende, desde entonces fue necesario esparcir/comunicar las noticias de salvación , así como, edificar a los cristianos débiles en le Fé (patriarcas, profetas y apóstoles).</a:t>
            </a:r>
          </a:p>
        </p:txBody>
      </p:sp>
      <p:sp>
        <p:nvSpPr>
          <p:cNvPr id="9" name="8 CuadroTexto"/>
          <p:cNvSpPr txBox="1"/>
          <p:nvPr/>
        </p:nvSpPr>
        <p:spPr>
          <a:xfrm>
            <a:off x="-468560" y="3174067"/>
            <a:ext cx="9361040"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Consideremos que lo anterior demanda una dedicación de tiempo completo e inmersión profunda en la obra del Señor (en todo aspecto de la vida), y por ende, se hace incompatible con el matrimonio y sus deberes, los cuales son </a:t>
            </a:r>
            <a:r>
              <a:rPr lang="es-CL" sz="1600" u="sng" dirty="0" smtClean="0">
                <a:solidFill>
                  <a:schemeClr val="bg1"/>
                </a:solidFill>
                <a:latin typeface="Arial" pitchFamily="34" charset="0"/>
                <a:cs typeface="Arial" pitchFamily="34" charset="0"/>
              </a:rPr>
              <a:t>obligatorios</a:t>
            </a:r>
            <a:r>
              <a:rPr lang="es-CL" sz="1600" dirty="0" smtClean="0">
                <a:solidFill>
                  <a:schemeClr val="bg1"/>
                </a:solidFill>
                <a:latin typeface="Arial" pitchFamily="34" charset="0"/>
                <a:cs typeface="Arial" pitchFamily="34" charset="0"/>
              </a:rPr>
              <a:t>.</a:t>
            </a:r>
          </a:p>
        </p:txBody>
      </p:sp>
      <p:sp>
        <p:nvSpPr>
          <p:cNvPr id="10" name="9 CuadroTexto"/>
          <p:cNvSpPr txBox="1"/>
          <p:nvPr/>
        </p:nvSpPr>
        <p:spPr>
          <a:xfrm>
            <a:off x="-468560" y="5517232"/>
            <a:ext cx="9361040" cy="1077218"/>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En consecuencia, a modo de que algunos elegidos se dediquen en cuerpo y alma a la obra del Señor, Dios ha llamado a ciertas personas a ser excepciones a su propia regla y ha provisto para sus necesidades dándoles el Don (regalo) de llevar una vida de soltería.  Los versículos que hablan sobre este tema a continuación:</a:t>
            </a:r>
          </a:p>
        </p:txBody>
      </p:sp>
      <p:sp>
        <p:nvSpPr>
          <p:cNvPr id="15" name="14 Rectángulo"/>
          <p:cNvSpPr/>
          <p:nvPr/>
        </p:nvSpPr>
        <p:spPr>
          <a:xfrm>
            <a:off x="-252536" y="4020160"/>
            <a:ext cx="9146376" cy="1508105"/>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1 Corintios 7:32-34</a:t>
            </a:r>
            <a:r>
              <a:rPr lang="es-CL" dirty="0" smtClean="0">
                <a:solidFill>
                  <a:schemeClr val="bg1"/>
                </a:solidFill>
              </a:rPr>
              <a:t> </a:t>
            </a:r>
            <a:r>
              <a:rPr lang="es-CL" b="1" dirty="0" smtClean="0">
                <a:solidFill>
                  <a:schemeClr val="bg1"/>
                </a:solidFill>
              </a:rPr>
              <a:t>“</a:t>
            </a:r>
            <a:r>
              <a:rPr lang="es-ES" dirty="0" smtClean="0">
                <a:solidFill>
                  <a:srgbClr val="FFFF00"/>
                </a:solidFill>
              </a:rPr>
              <a:t>El que está soltero se preocupa por las cosas del Señor, y por agradarle; pero el que está casado se preocupa por las cosas del mundo y por agradar a su esposa, y así está dividido. Igualmente, la mujer que ya no tiene esposo y la joven soltera se preocupan por las cosas del Señor, por ser santas tanto en el cuerpo como en el espíritu; pero la casada se preocupa por las cosas del mundo y por agradar a su esposo.</a:t>
            </a:r>
            <a:r>
              <a:rPr lang="es-CL" b="1" dirty="0" smtClean="0">
                <a:solidFill>
                  <a:schemeClr val="bg1"/>
                </a:solidFill>
              </a:rPr>
              <a:t>”</a:t>
            </a:r>
            <a:r>
              <a:rPr lang="es-CL" dirty="0" smtClean="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7" grpId="0"/>
      <p:bldP spid="8" grpId="0"/>
      <p:bldP spid="9" grpId="0"/>
      <p:bldP spid="10"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52536" y="851808"/>
            <a:ext cx="9146376" cy="1785104"/>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Mateo 19:10-12 </a:t>
            </a:r>
            <a:r>
              <a:rPr lang="es-CL" b="1" dirty="0" smtClean="0">
                <a:solidFill>
                  <a:schemeClr val="bg1"/>
                </a:solidFill>
              </a:rPr>
              <a:t>“</a:t>
            </a:r>
            <a:r>
              <a:rPr lang="es-ES" dirty="0" smtClean="0">
                <a:solidFill>
                  <a:srgbClr val="FFFF00"/>
                </a:solidFill>
              </a:rPr>
              <a:t>Le dijeron sus discípulos: Si este es el caso del hombre en relación con su esposa, </a:t>
            </a:r>
            <a:r>
              <a:rPr lang="es-ES" u="sng" dirty="0" smtClean="0">
                <a:solidFill>
                  <a:srgbClr val="FFFF00"/>
                </a:solidFill>
              </a:rPr>
              <a:t>no conviene casarse</a:t>
            </a:r>
            <a:r>
              <a:rPr lang="es-ES" dirty="0" smtClean="0">
                <a:solidFill>
                  <a:srgbClr val="FFFF00"/>
                </a:solidFill>
              </a:rPr>
              <a:t>. Jesús les contestó: No todos pueden comprender esto, sino únicamente aquellos a quienes Dios </a:t>
            </a:r>
            <a:r>
              <a:rPr lang="es-ES" u="sng" dirty="0" smtClean="0">
                <a:solidFill>
                  <a:srgbClr val="FFFF00"/>
                </a:solidFill>
              </a:rPr>
              <a:t>les ha dado</a:t>
            </a:r>
            <a:r>
              <a:rPr lang="es-ES" dirty="0" smtClean="0">
                <a:solidFill>
                  <a:srgbClr val="FFFF00"/>
                </a:solidFill>
              </a:rPr>
              <a:t> que lo comprendan. Hay diferentes razones que impiden a los hombres casarse: unos ya nacen incapacitados para el matrimonio, a otros los incapacitan los hombres, y otros viven como incapacitados por causa del reino de los cielos. El que pueda entender esto, que lo entienda</a:t>
            </a:r>
            <a:r>
              <a:rPr lang="es-CL" b="1" dirty="0" smtClean="0">
                <a:solidFill>
                  <a:schemeClr val="bg1"/>
                </a:solidFill>
              </a:rPr>
              <a:t>”</a:t>
            </a:r>
            <a:r>
              <a:rPr lang="es-CL" dirty="0" smtClean="0">
                <a:solidFill>
                  <a:srgbClr val="FFFF00"/>
                </a:solidFill>
              </a:rPr>
              <a:t> </a:t>
            </a:r>
          </a:p>
        </p:txBody>
      </p:sp>
      <p:sp>
        <p:nvSpPr>
          <p:cNvPr id="7" name="6 CuadroTexto"/>
          <p:cNvSpPr txBox="1"/>
          <p:nvPr/>
        </p:nvSpPr>
        <p:spPr>
          <a:xfrm>
            <a:off x="-468560" y="2628201"/>
            <a:ext cx="9361040"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Según los versos anteriores podemos ver que existen personas que Dios ha apartado para si, a modo que estas lleven una vida de celibato “</a:t>
            </a:r>
            <a:r>
              <a:rPr lang="es-CL" sz="1600" dirty="0" smtClean="0">
                <a:solidFill>
                  <a:srgbClr val="FFFF00"/>
                </a:solidFill>
                <a:latin typeface="Arial" pitchFamily="34" charset="0"/>
                <a:cs typeface="Arial" pitchFamily="34" charset="0"/>
              </a:rPr>
              <a:t>por causa del Reino de los cielos</a:t>
            </a:r>
            <a:r>
              <a:rPr lang="es-CL" sz="1600" dirty="0" smtClean="0">
                <a:solidFill>
                  <a:schemeClr val="bg1"/>
                </a:solidFill>
                <a:latin typeface="Arial" pitchFamily="34" charset="0"/>
                <a:cs typeface="Arial" pitchFamily="34" charset="0"/>
              </a:rPr>
              <a:t>”. </a:t>
            </a:r>
          </a:p>
        </p:txBody>
      </p:sp>
      <p:sp>
        <p:nvSpPr>
          <p:cNvPr id="12" name="11 CuadroTexto"/>
          <p:cNvSpPr txBox="1"/>
          <p:nvPr/>
        </p:nvSpPr>
        <p:spPr>
          <a:xfrm>
            <a:off x="-324544" y="3717032"/>
            <a:ext cx="9361040" cy="830997"/>
          </a:xfrm>
          <a:prstGeom prst="rect">
            <a:avLst/>
          </a:prstGeom>
          <a:noFill/>
        </p:spPr>
        <p:txBody>
          <a:bodyPr wrap="square" rtlCol="0">
            <a:spAutoFit/>
          </a:bodyPr>
          <a:lstStyle/>
          <a:p>
            <a:pPr lvl="1" algn="just"/>
            <a:r>
              <a:rPr lang="es-CL" sz="1600" dirty="0" smtClean="0">
                <a:solidFill>
                  <a:schemeClr val="bg1"/>
                </a:solidFill>
                <a:latin typeface="Arial" pitchFamily="34" charset="0"/>
                <a:cs typeface="Arial" pitchFamily="34" charset="0"/>
              </a:rPr>
              <a:t>R: Lo dicho en Génesis es una “Regla General” aplicable a la mayoría.  La excepción del Celibato aplica a circunstancias extraordinarias, las cuales, principalmente, tienen relación con las siguientes situaciones:</a:t>
            </a:r>
          </a:p>
        </p:txBody>
      </p:sp>
      <p:sp>
        <p:nvSpPr>
          <p:cNvPr id="13" name="12 Rectángulo"/>
          <p:cNvSpPr/>
          <p:nvPr/>
        </p:nvSpPr>
        <p:spPr>
          <a:xfrm>
            <a:off x="-252536" y="44624"/>
            <a:ext cx="9146376" cy="677108"/>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1 Corintios 7:7</a:t>
            </a:r>
            <a:r>
              <a:rPr lang="es-CL" dirty="0" smtClean="0">
                <a:solidFill>
                  <a:schemeClr val="bg1"/>
                </a:solidFill>
              </a:rPr>
              <a:t> </a:t>
            </a:r>
            <a:r>
              <a:rPr lang="es-CL" b="1" dirty="0" smtClean="0">
                <a:solidFill>
                  <a:schemeClr val="bg1"/>
                </a:solidFill>
              </a:rPr>
              <a:t>“</a:t>
            </a:r>
            <a:r>
              <a:rPr lang="es-ES" dirty="0" smtClean="0">
                <a:solidFill>
                  <a:srgbClr val="FFFF00"/>
                </a:solidFill>
              </a:rPr>
              <a:t>Personalmente, quisiera que todos fueran como yo; pero Dios ha dado a cada uno </a:t>
            </a:r>
            <a:r>
              <a:rPr lang="es-ES" u="sng" dirty="0" smtClean="0">
                <a:solidFill>
                  <a:srgbClr val="FFFF00"/>
                </a:solidFill>
              </a:rPr>
              <a:t>diferentes dones</a:t>
            </a:r>
            <a:r>
              <a:rPr lang="es-ES" dirty="0" smtClean="0">
                <a:solidFill>
                  <a:srgbClr val="FFFF00"/>
                </a:solidFill>
              </a:rPr>
              <a:t> </a:t>
            </a:r>
            <a:r>
              <a:rPr lang="es-CL" dirty="0" smtClean="0">
                <a:solidFill>
                  <a:schemeClr val="bg1"/>
                </a:solidFill>
              </a:rPr>
              <a:t>(regalos)</a:t>
            </a:r>
            <a:r>
              <a:rPr lang="es-ES" dirty="0" smtClean="0">
                <a:solidFill>
                  <a:srgbClr val="FFFF00"/>
                </a:solidFill>
              </a:rPr>
              <a:t>, a unos de una clase y a otros de otra</a:t>
            </a:r>
            <a:r>
              <a:rPr lang="es-CL" b="1" dirty="0" smtClean="0">
                <a:solidFill>
                  <a:schemeClr val="bg1"/>
                </a:solidFill>
              </a:rPr>
              <a:t>”</a:t>
            </a:r>
            <a:r>
              <a:rPr lang="es-CL" dirty="0" smtClean="0">
                <a:solidFill>
                  <a:srgbClr val="FFFF00"/>
                </a:solidFill>
              </a:rPr>
              <a:t> </a:t>
            </a:r>
          </a:p>
        </p:txBody>
      </p:sp>
      <p:sp>
        <p:nvSpPr>
          <p:cNvPr id="8" name="7 CuadroTexto"/>
          <p:cNvSpPr txBox="1"/>
          <p:nvPr/>
        </p:nvSpPr>
        <p:spPr>
          <a:xfrm>
            <a:off x="-468560" y="3306470"/>
            <a:ext cx="9361040"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Pero, ¿como podemos interpretar estas enseñanzas con las de Génesis?</a:t>
            </a:r>
          </a:p>
        </p:txBody>
      </p:sp>
      <p:sp>
        <p:nvSpPr>
          <p:cNvPr id="14" name="13 CuadroTexto"/>
          <p:cNvSpPr txBox="1"/>
          <p:nvPr/>
        </p:nvSpPr>
        <p:spPr>
          <a:xfrm>
            <a:off x="-396552" y="4707721"/>
            <a:ext cx="9361040" cy="1169551"/>
          </a:xfrm>
          <a:prstGeom prst="rect">
            <a:avLst/>
          </a:prstGeom>
          <a:noFill/>
        </p:spPr>
        <p:txBody>
          <a:bodyPr wrap="square" rtlCol="0">
            <a:spAutoFit/>
          </a:bodyPr>
          <a:lstStyle/>
          <a:p>
            <a:pPr lvl="2" algn="just">
              <a:buFont typeface="Courier New" pitchFamily="49" charset="0"/>
              <a:buChar char="o"/>
            </a:pPr>
            <a:r>
              <a:rPr lang="es-CL" sz="1600" dirty="0" smtClean="0">
                <a:solidFill>
                  <a:schemeClr val="bg1"/>
                </a:solidFill>
                <a:latin typeface="Arial" pitchFamily="34" charset="0"/>
                <a:cs typeface="Arial" pitchFamily="34" charset="0"/>
              </a:rPr>
              <a:t> Demandas urgentes de la Iglesia de Dios respecto de la predicación y enseñanza</a:t>
            </a:r>
          </a:p>
          <a:p>
            <a:pPr lvl="2" algn="just">
              <a:buFont typeface="Courier New" pitchFamily="49" charset="0"/>
              <a:buChar char="o"/>
            </a:pPr>
            <a:r>
              <a:rPr lang="es-CL" sz="1600" dirty="0" smtClean="0">
                <a:solidFill>
                  <a:schemeClr val="bg1"/>
                </a:solidFill>
                <a:latin typeface="Arial" pitchFamily="34" charset="0"/>
                <a:cs typeface="Arial" pitchFamily="34" charset="0"/>
              </a:rPr>
              <a:t> Tiempos de persecución, 1 Cor 7:29 “</a:t>
            </a:r>
            <a:r>
              <a:rPr lang="es-ES" dirty="0" smtClean="0">
                <a:solidFill>
                  <a:srgbClr val="FFFF00"/>
                </a:solidFill>
              </a:rPr>
              <a:t>Hermanos, lo que quiero decir es esto: Nos queda poco tiempo. Por lo tanto, los casados deben vivir como si no lo estuvieran</a:t>
            </a:r>
            <a:r>
              <a:rPr lang="es-ES" dirty="0" smtClean="0">
                <a:solidFill>
                  <a:schemeClr val="bg1"/>
                </a:solidFill>
              </a:rPr>
              <a:t>”</a:t>
            </a:r>
          </a:p>
          <a:p>
            <a:pPr lvl="2" algn="just">
              <a:buFont typeface="Courier New" pitchFamily="49" charset="0"/>
              <a:buChar char="o"/>
            </a:pPr>
            <a:r>
              <a:rPr lang="es-ES" sz="1600" dirty="0" smtClean="0">
                <a:solidFill>
                  <a:schemeClr val="bg1"/>
                </a:solidFill>
                <a:latin typeface="Arial" pitchFamily="34" charset="0"/>
                <a:cs typeface="Arial" pitchFamily="34" charset="0"/>
              </a:rPr>
              <a:t>  Alguna otra tarea especial encomendada por Dios (Pablo, Jesús)</a:t>
            </a:r>
          </a:p>
        </p:txBody>
      </p:sp>
      <p:sp>
        <p:nvSpPr>
          <p:cNvPr id="15" name="14 CuadroTexto"/>
          <p:cNvSpPr txBox="1"/>
          <p:nvPr/>
        </p:nvSpPr>
        <p:spPr>
          <a:xfrm>
            <a:off x="-468560" y="5940569"/>
            <a:ext cx="9361040"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Cabe señalar que incluso en tiempos de persecución es aplicable el matrimonio para evitar “</a:t>
            </a:r>
            <a:r>
              <a:rPr lang="es-CL" sz="1600" dirty="0" smtClean="0">
                <a:solidFill>
                  <a:srgbClr val="FFFF00"/>
                </a:solidFill>
                <a:latin typeface="Arial" pitchFamily="34" charset="0"/>
                <a:cs typeface="Arial" pitchFamily="34" charset="0"/>
              </a:rPr>
              <a:t>consumirse de pasión</a:t>
            </a:r>
            <a:r>
              <a:rPr lang="es-CL" sz="1600" dirty="0" smtClean="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2" grpId="0"/>
      <p:bldP spid="13" grpId="0"/>
      <p:bldP spid="8" grpId="0"/>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8560" y="2226350"/>
            <a:ext cx="9361040"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En consecuencia, alguien puede decidir seguir una vida de soltería sobre la base de las siguientes condiciones:</a:t>
            </a:r>
          </a:p>
        </p:txBody>
      </p:sp>
      <p:sp>
        <p:nvSpPr>
          <p:cNvPr id="4" name="3 CuadroTexto"/>
          <p:cNvSpPr txBox="1"/>
          <p:nvPr/>
        </p:nvSpPr>
        <p:spPr>
          <a:xfrm>
            <a:off x="-324544" y="2946430"/>
            <a:ext cx="9361040" cy="584775"/>
          </a:xfrm>
          <a:prstGeom prst="rect">
            <a:avLst/>
          </a:prstGeom>
          <a:noFill/>
        </p:spPr>
        <p:txBody>
          <a:bodyPr wrap="square" rtlCol="0">
            <a:spAutoFit/>
          </a:bodyPr>
          <a:lstStyle/>
          <a:p>
            <a:pPr lvl="1" algn="just"/>
            <a:r>
              <a:rPr lang="es-CL" sz="1600" dirty="0" smtClean="0">
                <a:solidFill>
                  <a:schemeClr val="bg1"/>
                </a:solidFill>
                <a:latin typeface="Arial" pitchFamily="34" charset="0"/>
                <a:cs typeface="Arial" pitchFamily="34" charset="0"/>
              </a:rPr>
              <a:t>(1) Si toda una vida de abstinencia sexual es una posibilidad</a:t>
            </a:r>
          </a:p>
          <a:p>
            <a:pPr lvl="1" algn="just"/>
            <a:r>
              <a:rPr lang="es-CL" sz="1600" dirty="0" smtClean="0">
                <a:solidFill>
                  <a:schemeClr val="bg1"/>
                </a:solidFill>
                <a:latin typeface="Arial" pitchFamily="34" charset="0"/>
                <a:cs typeface="Arial" pitchFamily="34" charset="0"/>
              </a:rPr>
              <a:t>(2) Si encuentra satisfacción y “</a:t>
            </a:r>
            <a:r>
              <a:rPr lang="es-CL" sz="1600" b="1" dirty="0" smtClean="0">
                <a:solidFill>
                  <a:schemeClr val="bg1"/>
                </a:solidFill>
                <a:latin typeface="Arial" pitchFamily="34" charset="0"/>
                <a:cs typeface="Arial" pitchFamily="34" charset="0"/>
              </a:rPr>
              <a:t>compañía</a:t>
            </a:r>
            <a:r>
              <a:rPr lang="es-CL" sz="1600" dirty="0" smtClean="0">
                <a:solidFill>
                  <a:schemeClr val="bg1"/>
                </a:solidFill>
                <a:latin typeface="Arial" pitchFamily="34" charset="0"/>
                <a:cs typeface="Arial" pitchFamily="34" charset="0"/>
              </a:rPr>
              <a:t>” en la obra del Señor</a:t>
            </a:r>
          </a:p>
        </p:txBody>
      </p:sp>
      <p:sp>
        <p:nvSpPr>
          <p:cNvPr id="5" name="4 CuadroTexto"/>
          <p:cNvSpPr txBox="1"/>
          <p:nvPr/>
        </p:nvSpPr>
        <p:spPr>
          <a:xfrm>
            <a:off x="-468560" y="3645024"/>
            <a:ext cx="9361040" cy="1107996"/>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Generalmente se asocia el Don del Celibato en referencia al ámbito sexual, pero hemos de poner énfasis en que su principal propósito esta direccionado a suplir la “compañía” que proporciona el matrimonio. Esta “compañía” debería ser encontrada en la inmersión/relación profunda con el Señor.</a:t>
            </a:r>
            <a:r>
              <a:rPr lang="es-ES" sz="1600" dirty="0" smtClean="0">
                <a:solidFill>
                  <a:srgbClr val="FFFF00"/>
                </a:solidFill>
              </a:rPr>
              <a:t> </a:t>
            </a:r>
            <a:endParaRPr lang="es-CL" sz="1600" dirty="0" smtClean="0">
              <a:solidFill>
                <a:schemeClr val="bg1"/>
              </a:solidFill>
              <a:latin typeface="Arial" pitchFamily="34" charset="0"/>
              <a:cs typeface="Arial" pitchFamily="34" charset="0"/>
            </a:endParaRPr>
          </a:p>
        </p:txBody>
      </p:sp>
      <p:sp>
        <p:nvSpPr>
          <p:cNvPr id="6" name="5 CuadroTexto"/>
          <p:cNvSpPr txBox="1"/>
          <p:nvPr/>
        </p:nvSpPr>
        <p:spPr>
          <a:xfrm>
            <a:off x="-468560" y="4851737"/>
            <a:ext cx="9361040" cy="1107996"/>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Es importante poner relevancia en el hecho de que la persona Célibe, lo es por causa de la obra del Señor; “</a:t>
            </a:r>
            <a:r>
              <a:rPr lang="es-ES" dirty="0" smtClean="0">
                <a:solidFill>
                  <a:srgbClr val="FFFF00"/>
                </a:solidFill>
              </a:rPr>
              <a:t>y otros viven como incapacitados por causa del reino de los cielos</a:t>
            </a:r>
            <a:r>
              <a:rPr lang="es-ES" sz="1600" dirty="0" smtClean="0">
                <a:solidFill>
                  <a:schemeClr val="bg1"/>
                </a:solidFill>
              </a:rPr>
              <a:t>”, </a:t>
            </a:r>
            <a:r>
              <a:rPr lang="es-ES" sz="1600" dirty="0" smtClean="0">
                <a:solidFill>
                  <a:schemeClr val="bg1"/>
                </a:solidFill>
                <a:latin typeface="Arial" pitchFamily="34" charset="0"/>
                <a:cs typeface="Arial" pitchFamily="34" charset="0"/>
              </a:rPr>
              <a:t>por ende son personas dignas de honor por los esfuerzos que realizan, por lo tanto, no deberían ser mirados con desdén y/o presionados/obligados a casarse. “Dios no da dones inútiles”</a:t>
            </a:r>
            <a:endParaRPr lang="es-CL" sz="1600" dirty="0" smtClean="0">
              <a:solidFill>
                <a:schemeClr val="bg1"/>
              </a:solidFill>
              <a:latin typeface="Arial" pitchFamily="34" charset="0"/>
              <a:cs typeface="Arial" pitchFamily="34" charset="0"/>
            </a:endParaRPr>
          </a:p>
        </p:txBody>
      </p:sp>
      <p:sp>
        <p:nvSpPr>
          <p:cNvPr id="8" name="7 CuadroTexto"/>
          <p:cNvSpPr txBox="1"/>
          <p:nvPr/>
        </p:nvSpPr>
        <p:spPr>
          <a:xfrm>
            <a:off x="-468560" y="6165304"/>
            <a:ext cx="9361040" cy="338554"/>
          </a:xfrm>
          <a:prstGeom prst="rect">
            <a:avLst/>
          </a:prstGeom>
          <a:noFill/>
        </p:spPr>
        <p:txBody>
          <a:bodyPr wrap="square" rtlCol="0">
            <a:spAutoFit/>
          </a:bodyPr>
          <a:lstStyle/>
          <a:p>
            <a:pPr lvl="1" algn="just">
              <a:buFont typeface="Wingdings" pitchFamily="2" charset="2"/>
              <a:buChar char="Ø"/>
            </a:pPr>
            <a:r>
              <a:rPr lang="en-US" sz="1600" dirty="0" smtClean="0">
                <a:solidFill>
                  <a:schemeClr val="bg1"/>
                </a:solidFill>
                <a:latin typeface="Arial" pitchFamily="34" charset="0"/>
                <a:cs typeface="Arial" pitchFamily="34" charset="0"/>
              </a:rPr>
              <a:t> </a:t>
            </a:r>
            <a:r>
              <a:rPr lang="es-ES" sz="1600" dirty="0" smtClean="0">
                <a:solidFill>
                  <a:schemeClr val="bg1"/>
                </a:solidFill>
                <a:latin typeface="Arial" pitchFamily="34" charset="0"/>
                <a:cs typeface="Arial" pitchFamily="34" charset="0"/>
              </a:rPr>
              <a:t>Considerar que Pablo era Célibe, y no lo miramos con desdén ¿verdad?</a:t>
            </a:r>
          </a:p>
        </p:txBody>
      </p:sp>
      <p:sp>
        <p:nvSpPr>
          <p:cNvPr id="9" name="8 CuadroTexto"/>
          <p:cNvSpPr txBox="1"/>
          <p:nvPr/>
        </p:nvSpPr>
        <p:spPr>
          <a:xfrm>
            <a:off x="-468560" y="138118"/>
            <a:ext cx="9361040"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Por el hecho de que el “don del Celibato” es un “don de Dios”, queda claro que Dios ha hecho su propia excepción a la Regla dada por Él en Edén.  Por tanto alguien no debería aventurarse a seguir una vida de Celibato sin tener la seguridad de que posee dicho Don:</a:t>
            </a:r>
          </a:p>
        </p:txBody>
      </p:sp>
      <p:sp>
        <p:nvSpPr>
          <p:cNvPr id="10" name="9 Rectángulo"/>
          <p:cNvSpPr/>
          <p:nvPr/>
        </p:nvSpPr>
        <p:spPr>
          <a:xfrm>
            <a:off x="-253896" y="1128227"/>
            <a:ext cx="9146376"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1 Corintios 7:8</a:t>
            </a:r>
            <a:r>
              <a:rPr lang="es-CL" dirty="0" smtClean="0">
                <a:solidFill>
                  <a:schemeClr val="bg1"/>
                </a:solidFill>
              </a:rPr>
              <a:t> </a:t>
            </a:r>
            <a:r>
              <a:rPr lang="es-CL" b="1" dirty="0" smtClean="0">
                <a:solidFill>
                  <a:schemeClr val="bg1"/>
                </a:solidFill>
              </a:rPr>
              <a:t>“</a:t>
            </a:r>
            <a:r>
              <a:rPr lang="es-ES" dirty="0" smtClean="0">
                <a:solidFill>
                  <a:srgbClr val="FFFF00"/>
                </a:solidFill>
              </a:rPr>
              <a:t>A los solteros y a las viudas les digo que es preferible quedarse sin casar, como yo. Pero si no pueden controlar su naturaleza, que se casen, pues más vale casarse que consumirse de pasión</a:t>
            </a:r>
            <a:r>
              <a:rPr lang="es-CL" b="1" dirty="0" smtClean="0">
                <a:solidFill>
                  <a:schemeClr val="bg1"/>
                </a:solidFill>
              </a:rPr>
              <a:t>”</a:t>
            </a:r>
            <a:r>
              <a:rPr lang="es-CL" dirty="0" smtClean="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8560" y="-5898"/>
            <a:ext cx="9289032" cy="338554"/>
          </a:xfrm>
          <a:prstGeom prst="rect">
            <a:avLst/>
          </a:prstGeom>
          <a:noFill/>
        </p:spPr>
        <p:txBody>
          <a:bodyPr wrap="square" rtlCol="0">
            <a:spAutoFit/>
          </a:bodyPr>
          <a:lstStyle/>
          <a:p>
            <a:pPr marL="800100" lvl="1" indent="-342900" algn="just">
              <a:buFont typeface="+mj-lt"/>
              <a:buAutoNum type="alphaLcPeriod"/>
            </a:pPr>
            <a:r>
              <a:rPr lang="es-CL" sz="1600" b="1" u="sng" dirty="0" smtClean="0">
                <a:solidFill>
                  <a:schemeClr val="bg1"/>
                </a:solidFill>
                <a:latin typeface="Arial" pitchFamily="34" charset="0"/>
                <a:cs typeface="Arial" pitchFamily="34" charset="0"/>
              </a:rPr>
              <a:t>Recomendación del Celibato a edad avanzada</a:t>
            </a:r>
            <a:endParaRPr lang="es-CL" sz="1600" b="1" dirty="0" smtClean="0">
              <a:solidFill>
                <a:schemeClr val="bg1"/>
              </a:solidFill>
              <a:latin typeface="Arial" pitchFamily="34" charset="0"/>
              <a:cs typeface="Arial" pitchFamily="34" charset="0"/>
            </a:endParaRPr>
          </a:p>
        </p:txBody>
      </p:sp>
      <p:sp>
        <p:nvSpPr>
          <p:cNvPr id="5" name="4 CuadroTexto"/>
          <p:cNvSpPr txBox="1"/>
          <p:nvPr/>
        </p:nvSpPr>
        <p:spPr>
          <a:xfrm>
            <a:off x="-468560" y="404664"/>
            <a:ext cx="9361040"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Vemos que en general se recomienda el Celibato para las viudas(os) a partir de cierta edad:</a:t>
            </a:r>
          </a:p>
        </p:txBody>
      </p:sp>
      <p:sp>
        <p:nvSpPr>
          <p:cNvPr id="10" name="9 Rectángulo"/>
          <p:cNvSpPr/>
          <p:nvPr/>
        </p:nvSpPr>
        <p:spPr>
          <a:xfrm>
            <a:off x="-252536" y="692696"/>
            <a:ext cx="9146376" cy="1231106"/>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1 Timoteo 5:9</a:t>
            </a:r>
            <a:r>
              <a:rPr lang="es-CL" dirty="0" smtClean="0">
                <a:solidFill>
                  <a:schemeClr val="bg1"/>
                </a:solidFill>
              </a:rPr>
              <a:t> </a:t>
            </a:r>
            <a:r>
              <a:rPr lang="es-CL" b="1" dirty="0" smtClean="0">
                <a:solidFill>
                  <a:schemeClr val="bg1"/>
                </a:solidFill>
              </a:rPr>
              <a:t>“</a:t>
            </a:r>
            <a:r>
              <a:rPr lang="es-ES" dirty="0" smtClean="0">
                <a:solidFill>
                  <a:srgbClr val="FFFF00"/>
                </a:solidFill>
              </a:rPr>
              <a:t>En la lista de las viudas deben estar únicamente las que tengan más de sesenta años y no hayan tenido sino un solo esposo…</a:t>
            </a:r>
            <a:r>
              <a:rPr lang="es-CL" b="1" dirty="0" smtClean="0">
                <a:solidFill>
                  <a:schemeClr val="bg1"/>
                </a:solidFill>
              </a:rPr>
              <a:t> (vs 14) </a:t>
            </a:r>
            <a:r>
              <a:rPr lang="es-ES" dirty="0" smtClean="0">
                <a:solidFill>
                  <a:srgbClr val="FFFF00"/>
                </a:solidFill>
              </a:rPr>
              <a:t>Por eso quiero que las viudas jóvenes se casen, que tengan hijos, que sean amas de casa y que no den lugar a las críticas del enemigo</a:t>
            </a:r>
            <a:r>
              <a:rPr lang="es-ES" dirty="0" smtClean="0">
                <a:solidFill>
                  <a:schemeClr val="bg1"/>
                </a:solidFill>
              </a:rPr>
              <a:t>”</a:t>
            </a:r>
            <a:r>
              <a:rPr lang="es-CL" dirty="0" smtClean="0">
                <a:solidFill>
                  <a:srgbClr val="FFFF00"/>
                </a:solidFill>
              </a:rPr>
              <a:t> </a:t>
            </a:r>
          </a:p>
        </p:txBody>
      </p:sp>
      <p:sp>
        <p:nvSpPr>
          <p:cNvPr id="11" name="10 CuadroTexto"/>
          <p:cNvSpPr txBox="1"/>
          <p:nvPr/>
        </p:nvSpPr>
        <p:spPr>
          <a:xfrm>
            <a:off x="-468560" y="3284984"/>
            <a:ext cx="9361040"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¿Pero cual es la razón para sugerir el Celibato a esta edad avanzada? </a:t>
            </a:r>
          </a:p>
        </p:txBody>
      </p:sp>
      <p:sp>
        <p:nvSpPr>
          <p:cNvPr id="12" name="11 Rectángulo"/>
          <p:cNvSpPr/>
          <p:nvPr/>
        </p:nvSpPr>
        <p:spPr>
          <a:xfrm>
            <a:off x="-253896" y="2348880"/>
            <a:ext cx="9146376"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1 Corintios 7:39-40</a:t>
            </a:r>
            <a:r>
              <a:rPr lang="es-CL" dirty="0" smtClean="0">
                <a:solidFill>
                  <a:schemeClr val="bg1"/>
                </a:solidFill>
              </a:rPr>
              <a:t> </a:t>
            </a:r>
            <a:r>
              <a:rPr lang="es-CL" b="1" dirty="0" smtClean="0">
                <a:solidFill>
                  <a:schemeClr val="bg1"/>
                </a:solidFill>
              </a:rPr>
              <a:t>“</a:t>
            </a:r>
            <a:r>
              <a:rPr lang="es-ES" dirty="0" smtClean="0">
                <a:solidFill>
                  <a:srgbClr val="FFFF00"/>
                </a:solidFill>
              </a:rPr>
              <a:t>La mujer casada está ligada a su esposo mientras este vive; pero si el esposo muere, ella queda libre para casarse con quien quiera, con tal de que sea un creyente</a:t>
            </a:r>
            <a:r>
              <a:rPr lang="es-ES" u="sng" dirty="0" smtClean="0">
                <a:solidFill>
                  <a:srgbClr val="FFFF00"/>
                </a:solidFill>
              </a:rPr>
              <a:t>. Aunque creo que será más feliz si no vuelve a casarse</a:t>
            </a:r>
            <a:r>
              <a:rPr lang="es-ES" dirty="0" smtClean="0">
                <a:solidFill>
                  <a:srgbClr val="FFFF00"/>
                </a:solidFill>
              </a:rPr>
              <a:t>.</a:t>
            </a:r>
            <a:r>
              <a:rPr lang="es-CL" b="1" dirty="0" smtClean="0">
                <a:solidFill>
                  <a:schemeClr val="bg1"/>
                </a:solidFill>
              </a:rPr>
              <a:t>”</a:t>
            </a:r>
            <a:r>
              <a:rPr lang="es-CL" dirty="0" smtClean="0">
                <a:solidFill>
                  <a:srgbClr val="FFFF00"/>
                </a:solidFill>
              </a:rPr>
              <a:t> </a:t>
            </a:r>
          </a:p>
        </p:txBody>
      </p:sp>
      <p:sp>
        <p:nvSpPr>
          <p:cNvPr id="13" name="12 CuadroTexto"/>
          <p:cNvSpPr txBox="1"/>
          <p:nvPr/>
        </p:nvSpPr>
        <p:spPr>
          <a:xfrm>
            <a:off x="-468560" y="1844824"/>
            <a:ext cx="9361040"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En efecto es Pablo quien recomienda el Celibato para las viudas, inferimos por lo anterior que estas eran mayores  de 60 años: </a:t>
            </a:r>
          </a:p>
        </p:txBody>
      </p:sp>
      <p:sp>
        <p:nvSpPr>
          <p:cNvPr id="14" name="13 CuadroTexto"/>
          <p:cNvSpPr txBox="1"/>
          <p:nvPr/>
        </p:nvSpPr>
        <p:spPr>
          <a:xfrm>
            <a:off x="-324544" y="3606115"/>
            <a:ext cx="9361040" cy="584775"/>
          </a:xfrm>
          <a:prstGeom prst="rect">
            <a:avLst/>
          </a:prstGeom>
          <a:noFill/>
        </p:spPr>
        <p:txBody>
          <a:bodyPr wrap="square" rtlCol="0">
            <a:spAutoFit/>
          </a:bodyPr>
          <a:lstStyle/>
          <a:p>
            <a:pPr lvl="1" algn="just"/>
            <a:r>
              <a:rPr lang="es-CL" sz="1600" dirty="0" smtClean="0">
                <a:solidFill>
                  <a:schemeClr val="bg1"/>
                </a:solidFill>
                <a:latin typeface="Arial" pitchFamily="34" charset="0"/>
                <a:cs typeface="Arial" pitchFamily="34" charset="0"/>
              </a:rPr>
              <a:t>R: En general antes se menciono que para seguir una vida de Celibato se debían considerar dos factores principales:</a:t>
            </a:r>
          </a:p>
        </p:txBody>
      </p:sp>
      <p:sp>
        <p:nvSpPr>
          <p:cNvPr id="15" name="14 CuadroTexto"/>
          <p:cNvSpPr txBox="1"/>
          <p:nvPr/>
        </p:nvSpPr>
        <p:spPr>
          <a:xfrm>
            <a:off x="1619672" y="3861048"/>
            <a:ext cx="9361040" cy="584775"/>
          </a:xfrm>
          <a:prstGeom prst="rect">
            <a:avLst/>
          </a:prstGeom>
          <a:noFill/>
        </p:spPr>
        <p:txBody>
          <a:bodyPr wrap="square" rtlCol="0">
            <a:spAutoFit/>
          </a:bodyPr>
          <a:lstStyle/>
          <a:p>
            <a:pPr lvl="1" algn="just"/>
            <a:r>
              <a:rPr lang="es-CL" sz="1600" dirty="0" smtClean="0">
                <a:solidFill>
                  <a:schemeClr val="bg1"/>
                </a:solidFill>
                <a:latin typeface="Arial" pitchFamily="34" charset="0"/>
                <a:cs typeface="Arial" pitchFamily="34" charset="0"/>
              </a:rPr>
              <a:t>(1) Si toda una vida de abstinencia sexual es una posibilidad</a:t>
            </a:r>
          </a:p>
          <a:p>
            <a:pPr lvl="1" algn="just"/>
            <a:r>
              <a:rPr lang="es-CL" sz="1600" dirty="0" smtClean="0">
                <a:solidFill>
                  <a:schemeClr val="bg1"/>
                </a:solidFill>
                <a:latin typeface="Arial" pitchFamily="34" charset="0"/>
                <a:cs typeface="Arial" pitchFamily="34" charset="0"/>
              </a:rPr>
              <a:t>(2) Si encuentra satisfacción y “compañía” en la obra del Señor</a:t>
            </a:r>
          </a:p>
        </p:txBody>
      </p:sp>
      <p:sp>
        <p:nvSpPr>
          <p:cNvPr id="16" name="15 CuadroTexto"/>
          <p:cNvSpPr txBox="1"/>
          <p:nvPr/>
        </p:nvSpPr>
        <p:spPr>
          <a:xfrm>
            <a:off x="-468560" y="4437112"/>
            <a:ext cx="9361040"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Bajo el supuesto de que a edad avanzada, el aspecto sexual (1) no es relevante, y que principalmente prima el ámbito de la compañía (2), leemos:</a:t>
            </a:r>
          </a:p>
        </p:txBody>
      </p:sp>
      <p:sp>
        <p:nvSpPr>
          <p:cNvPr id="18" name="17 Rectángulo"/>
          <p:cNvSpPr/>
          <p:nvPr/>
        </p:nvSpPr>
        <p:spPr>
          <a:xfrm>
            <a:off x="-181888" y="4984140"/>
            <a:ext cx="9146376" cy="677108"/>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1 Timoteo 5:5</a:t>
            </a:r>
            <a:r>
              <a:rPr lang="es-CL" dirty="0" smtClean="0">
                <a:solidFill>
                  <a:schemeClr val="bg1"/>
                </a:solidFill>
              </a:rPr>
              <a:t> </a:t>
            </a:r>
            <a:r>
              <a:rPr lang="es-CL" b="1" dirty="0" smtClean="0">
                <a:solidFill>
                  <a:schemeClr val="bg1"/>
                </a:solidFill>
              </a:rPr>
              <a:t>“</a:t>
            </a:r>
            <a:r>
              <a:rPr lang="es-ES" dirty="0" smtClean="0">
                <a:solidFill>
                  <a:srgbClr val="FFFF00"/>
                </a:solidFill>
              </a:rPr>
              <a:t>La verdadera viuda, la que se ha quedado sola, </a:t>
            </a:r>
            <a:r>
              <a:rPr lang="es-ES" u="sng" dirty="0" smtClean="0">
                <a:solidFill>
                  <a:srgbClr val="FFFF00"/>
                </a:solidFill>
              </a:rPr>
              <a:t>pone su esperanza en Dios y no deja de rogar, orando día y noche</a:t>
            </a:r>
            <a:r>
              <a:rPr lang="es-CL" b="1" dirty="0" smtClean="0">
                <a:solidFill>
                  <a:schemeClr val="bg1"/>
                </a:solidFill>
              </a:rPr>
              <a:t>”</a:t>
            </a:r>
            <a:r>
              <a:rPr lang="es-CL" dirty="0" smtClean="0">
                <a:solidFill>
                  <a:srgbClr val="FFFF00"/>
                </a:solidFill>
              </a:rPr>
              <a:t> </a:t>
            </a:r>
          </a:p>
        </p:txBody>
      </p:sp>
      <p:sp>
        <p:nvSpPr>
          <p:cNvPr id="19" name="18 CuadroTexto"/>
          <p:cNvSpPr txBox="1"/>
          <p:nvPr/>
        </p:nvSpPr>
        <p:spPr>
          <a:xfrm>
            <a:off x="-468560" y="5661248"/>
            <a:ext cx="9361040"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En consecuencia, Pablo incentiva a los viudos de edad avanzada (&gt; 60 años) a que encuentren “compañía” en los asuntos espirituales (mediante la; oración, ruego y Fé en Dios)</a:t>
            </a:r>
          </a:p>
        </p:txBody>
      </p:sp>
      <p:sp>
        <p:nvSpPr>
          <p:cNvPr id="20" name="19 Rectángulo"/>
          <p:cNvSpPr/>
          <p:nvPr/>
        </p:nvSpPr>
        <p:spPr>
          <a:xfrm>
            <a:off x="0" y="6309320"/>
            <a:ext cx="9144000" cy="400110"/>
          </a:xfrm>
          <a:prstGeom prst="rect">
            <a:avLst/>
          </a:prstGeom>
        </p:spPr>
        <p:txBody>
          <a:bodyPr wrap="square">
            <a:spAutoFit/>
          </a:bodyPr>
          <a:lstStyle/>
          <a:p>
            <a:r>
              <a:rPr lang="es-CL" sz="2000" b="1" kern="0" dirty="0" smtClean="0">
                <a:solidFill>
                  <a:schemeClr val="bg1"/>
                </a:solidFill>
              </a:rPr>
              <a:t>1 Corintios 7:32</a:t>
            </a:r>
            <a:r>
              <a:rPr lang="es-CL" dirty="0" smtClean="0">
                <a:solidFill>
                  <a:schemeClr val="bg1"/>
                </a:solidFill>
              </a:rPr>
              <a:t> </a:t>
            </a:r>
            <a:r>
              <a:rPr lang="es-CL" b="1" dirty="0" smtClean="0">
                <a:solidFill>
                  <a:schemeClr val="bg1"/>
                </a:solidFill>
              </a:rPr>
              <a:t>“</a:t>
            </a:r>
            <a:r>
              <a:rPr lang="es-ES" dirty="0" smtClean="0">
                <a:solidFill>
                  <a:srgbClr val="FFFF00"/>
                </a:solidFill>
              </a:rPr>
              <a:t>El que está soltero se preocupa por las cosas del Señor, y por agradarle</a:t>
            </a:r>
            <a:r>
              <a:rPr lang="es-ES" dirty="0" smtClean="0">
                <a:solidFill>
                  <a:schemeClr val="bg1"/>
                </a:solidFill>
              </a:rPr>
              <a:t>”</a:t>
            </a:r>
            <a:endParaRPr lang="es-E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linds(horizontal)">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linds(horizontal)">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additive="base">
                                        <p:cTn id="64" dur="500" fill="hold"/>
                                        <p:tgtEl>
                                          <p:spTgt spid="19"/>
                                        </p:tgtEl>
                                        <p:attrNameLst>
                                          <p:attrName>ppt_x</p:attrName>
                                        </p:attrNameLst>
                                      </p:cBhvr>
                                      <p:tavLst>
                                        <p:tav tm="0">
                                          <p:val>
                                            <p:strVal val="#ppt_x"/>
                                          </p:val>
                                        </p:tav>
                                        <p:tav tm="100000">
                                          <p:val>
                                            <p:strVal val="#ppt_x"/>
                                          </p:val>
                                        </p:tav>
                                      </p:tavLst>
                                    </p:anim>
                                    <p:anim calcmode="lin" valueType="num">
                                      <p:cBhvr additive="base">
                                        <p:cTn id="6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box(in)">
                                      <p:cBhvr>
                                        <p:cTn id="7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P spid="12" grpId="0"/>
      <p:bldP spid="13" grpId="0"/>
      <p:bldP spid="14" grpId="0"/>
      <p:bldP spid="15" grpId="0"/>
      <p:bldP spid="16" grpId="0"/>
      <p:bldP spid="18" grpId="0"/>
      <p:bldP spid="19"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251520" y="2060848"/>
            <a:ext cx="8572528" cy="1569660"/>
          </a:xfrm>
          <a:prstGeom prst="rect">
            <a:avLst/>
          </a:prstGeom>
          <a:noFill/>
        </p:spPr>
        <p:txBody>
          <a:bodyPr wrap="square" rtlCol="0">
            <a:spAutoFit/>
          </a:bodyPr>
          <a:lstStyle/>
          <a:p>
            <a:pPr algn="ctr"/>
            <a:r>
              <a:rPr lang="es-CL" sz="9600" dirty="0" smtClean="0">
                <a:solidFill>
                  <a:schemeClr val="bg1"/>
                </a:solidFill>
                <a:latin typeface="Arial" pitchFamily="34" charset="0"/>
                <a:cs typeface="Arial" pitchFamily="34" charset="0"/>
              </a:rPr>
              <a:t>FIN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6512" y="81007"/>
            <a:ext cx="6336704" cy="461665"/>
          </a:xfrm>
          <a:prstGeom prst="rect">
            <a:avLst/>
          </a:prstGeom>
          <a:noFill/>
        </p:spPr>
        <p:txBody>
          <a:bodyPr wrap="square" rtlCol="0">
            <a:spAutoFit/>
          </a:bodyPr>
          <a:lstStyle/>
          <a:p>
            <a:pPr marL="514350" indent="-514350">
              <a:buFont typeface="+mj-lt"/>
              <a:buAutoNum type="romanUcPeriod"/>
            </a:pPr>
            <a:r>
              <a:rPr lang="es-CL" sz="2400" b="1" dirty="0" smtClean="0">
                <a:solidFill>
                  <a:schemeClr val="bg1"/>
                </a:solidFill>
                <a:latin typeface="Arial" pitchFamily="34" charset="0"/>
                <a:cs typeface="Arial" pitchFamily="34" charset="0"/>
              </a:rPr>
              <a:t>CONSIDERACIONES  INICIALES</a:t>
            </a:r>
            <a:endParaRPr lang="es-CL" sz="2400" b="1" dirty="0">
              <a:solidFill>
                <a:schemeClr val="bg1"/>
              </a:solidFill>
              <a:latin typeface="Arial" pitchFamily="34" charset="0"/>
              <a:cs typeface="Arial" pitchFamily="34" charset="0"/>
            </a:endParaRPr>
          </a:p>
        </p:txBody>
      </p:sp>
      <p:sp>
        <p:nvSpPr>
          <p:cNvPr id="10" name="9 CuadroTexto"/>
          <p:cNvSpPr txBox="1"/>
          <p:nvPr/>
        </p:nvSpPr>
        <p:spPr>
          <a:xfrm>
            <a:off x="-500098" y="692696"/>
            <a:ext cx="9286940" cy="338554"/>
          </a:xfrm>
          <a:prstGeom prst="rect">
            <a:avLst/>
          </a:prstGeom>
          <a:noFill/>
        </p:spPr>
        <p:txBody>
          <a:bodyPr wrap="square" rtlCol="0">
            <a:spAutoFit/>
          </a:bodyPr>
          <a:lstStyle/>
          <a:p>
            <a:pPr marL="800100" lvl="1" indent="-342900" algn="just">
              <a:buFont typeface="+mj-lt"/>
              <a:buAutoNum type="arabicPeriod"/>
            </a:pPr>
            <a:r>
              <a:rPr lang="en-US" sz="1600" b="1" dirty="0" smtClean="0">
                <a:solidFill>
                  <a:schemeClr val="bg1"/>
                </a:solidFill>
                <a:latin typeface="Arial" pitchFamily="34" charset="0"/>
                <a:cs typeface="Arial" pitchFamily="34" charset="0"/>
              </a:rPr>
              <a:t>EL MATRIMONIO ES UN ARREGLO DE MANUFACTURA DIVINA</a:t>
            </a:r>
            <a:endParaRPr lang="es-CL" sz="1600" b="1" dirty="0" smtClean="0">
              <a:solidFill>
                <a:schemeClr val="bg1"/>
              </a:solidFill>
              <a:latin typeface="Arial" pitchFamily="34" charset="0"/>
              <a:cs typeface="Arial" pitchFamily="34" charset="0"/>
            </a:endParaRPr>
          </a:p>
        </p:txBody>
      </p:sp>
      <p:sp>
        <p:nvSpPr>
          <p:cNvPr id="14" name="13 CuadroTexto"/>
          <p:cNvSpPr txBox="1"/>
          <p:nvPr/>
        </p:nvSpPr>
        <p:spPr>
          <a:xfrm>
            <a:off x="-324544" y="1124744"/>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Dios diseño el matrimonio como elemento fundacional de toda la sociedad humana, incluso antes que la Iglesia este ya había sido instituido por Dios. </a:t>
            </a:r>
          </a:p>
        </p:txBody>
      </p:sp>
      <p:sp>
        <p:nvSpPr>
          <p:cNvPr id="15" name="14 Rectángulo"/>
          <p:cNvSpPr/>
          <p:nvPr/>
        </p:nvSpPr>
        <p:spPr>
          <a:xfrm>
            <a:off x="0" y="1628800"/>
            <a:ext cx="8858344" cy="677108"/>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Génesis 2:24</a:t>
            </a:r>
            <a:r>
              <a:rPr lang="es-CL" dirty="0" smtClean="0">
                <a:solidFill>
                  <a:schemeClr val="bg1"/>
                </a:solidFill>
              </a:rPr>
              <a:t> </a:t>
            </a:r>
            <a:r>
              <a:rPr lang="es-CL" b="1" dirty="0" smtClean="0">
                <a:solidFill>
                  <a:schemeClr val="bg1"/>
                </a:solidFill>
              </a:rPr>
              <a:t>“</a:t>
            </a:r>
            <a:r>
              <a:rPr lang="es-ES" dirty="0" smtClean="0">
                <a:solidFill>
                  <a:srgbClr val="FFFF00"/>
                </a:solidFill>
              </a:rPr>
              <a:t>Por eso el hombre deja a su padre y a su madre para unirse a su esposa, y los dos llegan a ser como una sola persona</a:t>
            </a:r>
            <a:r>
              <a:rPr lang="es-CL" b="1" dirty="0" smtClean="0">
                <a:solidFill>
                  <a:schemeClr val="bg1"/>
                </a:solidFill>
              </a:rPr>
              <a:t>”</a:t>
            </a:r>
            <a:r>
              <a:rPr lang="es-CL" dirty="0" smtClean="0">
                <a:solidFill>
                  <a:srgbClr val="FFFF00"/>
                </a:solidFill>
              </a:rPr>
              <a:t> </a:t>
            </a:r>
          </a:p>
        </p:txBody>
      </p:sp>
      <p:sp>
        <p:nvSpPr>
          <p:cNvPr id="16" name="15 CuadroTexto"/>
          <p:cNvSpPr txBox="1"/>
          <p:nvPr/>
        </p:nvSpPr>
        <p:spPr>
          <a:xfrm>
            <a:off x="-353709" y="2556193"/>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Por el hecho de que el matrimonio es un arreglo divino, solo Dios tiene la potestad para regular los términos de este (instituirlo, descartarlo, funcionalidad, roles, etc.) </a:t>
            </a:r>
          </a:p>
        </p:txBody>
      </p:sp>
      <p:sp>
        <p:nvSpPr>
          <p:cNvPr id="17" name="16 CuadroTexto"/>
          <p:cNvSpPr txBox="1"/>
          <p:nvPr/>
        </p:nvSpPr>
        <p:spPr>
          <a:xfrm>
            <a:off x="-341834" y="3522494"/>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Por ejemplo: el nos ha dicho que el matrimonio tiene validez solo en esta vida:</a:t>
            </a:r>
          </a:p>
        </p:txBody>
      </p:sp>
      <p:sp>
        <p:nvSpPr>
          <p:cNvPr id="18" name="17 Rectángulo"/>
          <p:cNvSpPr/>
          <p:nvPr/>
        </p:nvSpPr>
        <p:spPr>
          <a:xfrm>
            <a:off x="-37872" y="3832012"/>
            <a:ext cx="8858344" cy="677108"/>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Marcos 12:25</a:t>
            </a:r>
            <a:r>
              <a:rPr lang="es-CL" dirty="0" smtClean="0">
                <a:solidFill>
                  <a:schemeClr val="bg1"/>
                </a:solidFill>
              </a:rPr>
              <a:t> </a:t>
            </a:r>
            <a:r>
              <a:rPr lang="es-CL" b="1" dirty="0" smtClean="0">
                <a:solidFill>
                  <a:schemeClr val="bg1"/>
                </a:solidFill>
              </a:rPr>
              <a:t>“</a:t>
            </a:r>
            <a:r>
              <a:rPr lang="es-ES" dirty="0" smtClean="0">
                <a:solidFill>
                  <a:srgbClr val="FFFF00"/>
                </a:solidFill>
              </a:rPr>
              <a:t>Cuando los muertos resuciten, los hombres y las mujeres </a:t>
            </a:r>
            <a:r>
              <a:rPr lang="es-ES" u="sng" dirty="0" smtClean="0">
                <a:solidFill>
                  <a:srgbClr val="FFFF00"/>
                </a:solidFill>
              </a:rPr>
              <a:t>no se casarán</a:t>
            </a:r>
            <a:r>
              <a:rPr lang="es-ES" dirty="0" smtClean="0">
                <a:solidFill>
                  <a:srgbClr val="FFFF00"/>
                </a:solidFill>
              </a:rPr>
              <a:t>, pues serán como los ángeles que están en el cielo</a:t>
            </a:r>
            <a:r>
              <a:rPr lang="es-CL" b="1" dirty="0" smtClean="0">
                <a:solidFill>
                  <a:schemeClr val="bg1"/>
                </a:solidFill>
              </a:rPr>
              <a:t>”</a:t>
            </a:r>
            <a:r>
              <a:rPr lang="es-CL" dirty="0" smtClean="0">
                <a:solidFill>
                  <a:srgbClr val="FFFF00"/>
                </a:solidFill>
              </a:rPr>
              <a:t> </a:t>
            </a:r>
          </a:p>
        </p:txBody>
      </p:sp>
      <p:sp>
        <p:nvSpPr>
          <p:cNvPr id="19" name="18 CuadroTexto"/>
          <p:cNvSpPr txBox="1"/>
          <p:nvPr/>
        </p:nvSpPr>
        <p:spPr>
          <a:xfrm>
            <a:off x="1073818" y="4800054"/>
            <a:ext cx="6594526" cy="1631216"/>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matrimonio esta sujeto a las reglas estipuladas por Dios. Por lo tanto, los individuos pueden casarse, divorciarse y volverse a casar solo cuando puedan hacerlo y en la forma que establece la Ley de Dios.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linds(horizont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ppt_x"/>
                                          </p:val>
                                        </p:tav>
                                        <p:tav tm="100000">
                                          <p:val>
                                            <p:strVal val="#ppt_x"/>
                                          </p:val>
                                        </p:tav>
                                      </p:tavLst>
                                    </p:anim>
                                    <p:anim calcmode="lin" valueType="num">
                                      <p:cBhvr additive="base">
                                        <p:cTn id="3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4" grpId="0"/>
      <p:bldP spid="15" grpId="0"/>
      <p:bldP spid="1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98" y="138118"/>
            <a:ext cx="9286940" cy="338554"/>
          </a:xfrm>
          <a:prstGeom prst="rect">
            <a:avLst/>
          </a:prstGeom>
          <a:noFill/>
        </p:spPr>
        <p:txBody>
          <a:bodyPr wrap="square" rtlCol="0">
            <a:spAutoFit/>
          </a:bodyPr>
          <a:lstStyle/>
          <a:p>
            <a:pPr marL="800100" lvl="1" indent="-342900" algn="just">
              <a:buFont typeface="+mj-lt"/>
              <a:buAutoNum type="arabicPeriod" startAt="2"/>
            </a:pPr>
            <a:r>
              <a:rPr lang="en-US" sz="1600" b="1" dirty="0" smtClean="0">
                <a:solidFill>
                  <a:schemeClr val="bg1"/>
                </a:solidFill>
                <a:latin typeface="Arial" pitchFamily="34" charset="0"/>
                <a:cs typeface="Arial" pitchFamily="34" charset="0"/>
              </a:rPr>
              <a:t>EL MATRIMONIO ES UNA INSTITUCIÓN FUNDACIONAL</a:t>
            </a:r>
            <a:endParaRPr lang="es-CL" sz="1600" b="1" dirty="0" smtClean="0">
              <a:solidFill>
                <a:schemeClr val="bg1"/>
              </a:solidFill>
              <a:latin typeface="Arial" pitchFamily="34" charset="0"/>
              <a:cs typeface="Arial" pitchFamily="34" charset="0"/>
            </a:endParaRPr>
          </a:p>
        </p:txBody>
      </p:sp>
      <p:sp>
        <p:nvSpPr>
          <p:cNvPr id="5" name="4 CuadroTexto"/>
          <p:cNvSpPr txBox="1"/>
          <p:nvPr/>
        </p:nvSpPr>
        <p:spPr>
          <a:xfrm>
            <a:off x="-324544" y="611977"/>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La sociedad en toda sus formas depende del matrimonio, ya que este es el núcleo mas pequeño de cualquier grupo humano. </a:t>
            </a:r>
          </a:p>
        </p:txBody>
      </p:sp>
      <p:sp>
        <p:nvSpPr>
          <p:cNvPr id="6" name="5 Rectángulo"/>
          <p:cNvSpPr/>
          <p:nvPr/>
        </p:nvSpPr>
        <p:spPr>
          <a:xfrm>
            <a:off x="501680" y="2636912"/>
            <a:ext cx="8318792" cy="677108"/>
          </a:xfrm>
          <a:prstGeom prst="rect">
            <a:avLst/>
          </a:prstGeom>
        </p:spPr>
        <p:txBody>
          <a:bodyPr wrap="square">
            <a:spAutoFit/>
          </a:bodyPr>
          <a:lstStyle/>
          <a:p>
            <a:r>
              <a:rPr lang="es-CL" sz="2000" b="1" kern="0" dirty="0" smtClean="0">
                <a:solidFill>
                  <a:schemeClr val="bg1"/>
                </a:solidFill>
              </a:rPr>
              <a:t>Hechos 16:31</a:t>
            </a:r>
            <a:r>
              <a:rPr lang="es-CL" dirty="0" smtClean="0">
                <a:solidFill>
                  <a:schemeClr val="bg1"/>
                </a:solidFill>
              </a:rPr>
              <a:t> </a:t>
            </a:r>
            <a:r>
              <a:rPr lang="es-CL" b="1" dirty="0" smtClean="0">
                <a:solidFill>
                  <a:schemeClr val="bg1"/>
                </a:solidFill>
              </a:rPr>
              <a:t>“</a:t>
            </a:r>
            <a:r>
              <a:rPr lang="es-ES" dirty="0" smtClean="0">
                <a:solidFill>
                  <a:srgbClr val="FFFF00"/>
                </a:solidFill>
              </a:rPr>
              <a:t>Ellos contestaron: --Cree en el Señor Jesús, y obtendrás la salvación tú y tu casa</a:t>
            </a:r>
            <a:r>
              <a:rPr lang="es-CL" b="1" dirty="0" smtClean="0">
                <a:solidFill>
                  <a:schemeClr val="bg1"/>
                </a:solidFill>
              </a:rPr>
              <a:t>”</a:t>
            </a:r>
            <a:r>
              <a:rPr lang="es-CL" dirty="0" smtClean="0">
                <a:solidFill>
                  <a:srgbClr val="FFFF00"/>
                </a:solidFill>
              </a:rPr>
              <a:t> </a:t>
            </a:r>
          </a:p>
        </p:txBody>
      </p:sp>
      <p:sp>
        <p:nvSpPr>
          <p:cNvPr id="7" name="6 CuadroTexto"/>
          <p:cNvSpPr txBox="1"/>
          <p:nvPr/>
        </p:nvSpPr>
        <p:spPr>
          <a:xfrm>
            <a:off x="-324544" y="1188041"/>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Por lo anterior es también es el fundamento sobre el cual descansa la Iglesia y las futuras generaciones de cristianos.  Lo anterior se extrae del siguiente concepto:</a:t>
            </a:r>
          </a:p>
        </p:txBody>
      </p:sp>
      <p:sp>
        <p:nvSpPr>
          <p:cNvPr id="8" name="7 CuadroTexto"/>
          <p:cNvSpPr txBox="1"/>
          <p:nvPr/>
        </p:nvSpPr>
        <p:spPr>
          <a:xfrm>
            <a:off x="-318842" y="1775980"/>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Casa u Hogar: grupo de personas que vive bajo un mismo techo y que tiene  una cabeza humana y es una unidad que toma decisiones propias independientes.</a:t>
            </a:r>
          </a:p>
        </p:txBody>
      </p:sp>
      <p:sp>
        <p:nvSpPr>
          <p:cNvPr id="9" name="8 CuadroTexto"/>
          <p:cNvSpPr txBox="1"/>
          <p:nvPr/>
        </p:nvSpPr>
        <p:spPr>
          <a:xfrm>
            <a:off x="-336419" y="4026550"/>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Esta casa u Hogar se forma a través de la familia </a:t>
            </a:r>
          </a:p>
        </p:txBody>
      </p:sp>
      <p:sp>
        <p:nvSpPr>
          <p:cNvPr id="10" name="9 CuadroTexto"/>
          <p:cNvSpPr txBox="1"/>
          <p:nvPr/>
        </p:nvSpPr>
        <p:spPr>
          <a:xfrm>
            <a:off x="-324544" y="2310233"/>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La escritura nos enseña que Dios trata directamente con “casas”</a:t>
            </a:r>
          </a:p>
        </p:txBody>
      </p:sp>
      <p:sp>
        <p:nvSpPr>
          <p:cNvPr id="11" name="10 CuadroTexto"/>
          <p:cNvSpPr txBox="1"/>
          <p:nvPr/>
        </p:nvSpPr>
        <p:spPr>
          <a:xfrm>
            <a:off x="-252536" y="4725144"/>
            <a:ext cx="4536504" cy="338554"/>
          </a:xfrm>
          <a:prstGeom prst="rect">
            <a:avLst/>
          </a:prstGeom>
          <a:noFill/>
        </p:spPr>
        <p:txBody>
          <a:bodyPr wrap="square" rtlCol="0">
            <a:spAutoFit/>
          </a:bodyPr>
          <a:lstStyle/>
          <a:p>
            <a:pPr lvl="1" algn="just"/>
            <a:r>
              <a:rPr lang="es-CL" sz="1600" dirty="0" smtClean="0">
                <a:solidFill>
                  <a:schemeClr val="bg1"/>
                </a:solidFill>
                <a:latin typeface="Arial" pitchFamily="34" charset="0"/>
                <a:cs typeface="Arial" pitchFamily="34" charset="0"/>
              </a:rPr>
              <a:t>Iglesia (comunidad formada por “casas”)</a:t>
            </a:r>
          </a:p>
        </p:txBody>
      </p:sp>
      <p:sp>
        <p:nvSpPr>
          <p:cNvPr id="12" name="11 CuadroTexto"/>
          <p:cNvSpPr txBox="1"/>
          <p:nvPr/>
        </p:nvSpPr>
        <p:spPr>
          <a:xfrm>
            <a:off x="3996694" y="4727408"/>
            <a:ext cx="2943944" cy="338554"/>
          </a:xfrm>
          <a:prstGeom prst="rect">
            <a:avLst/>
          </a:prstGeom>
          <a:noFill/>
        </p:spPr>
        <p:txBody>
          <a:bodyPr wrap="square" rtlCol="0">
            <a:spAutoFit/>
          </a:bodyPr>
          <a:lstStyle/>
          <a:p>
            <a:pPr lvl="1" algn="just"/>
            <a:r>
              <a:rPr lang="es-CL" sz="1600" dirty="0" smtClean="0">
                <a:solidFill>
                  <a:schemeClr val="bg1"/>
                </a:solidFill>
                <a:latin typeface="Arial" pitchFamily="34" charset="0"/>
                <a:cs typeface="Arial" pitchFamily="34" charset="0"/>
              </a:rPr>
              <a:t>Casa (unidad base)</a:t>
            </a:r>
          </a:p>
        </p:txBody>
      </p:sp>
      <p:sp>
        <p:nvSpPr>
          <p:cNvPr id="13" name="12 CuadroTexto"/>
          <p:cNvSpPr txBox="1"/>
          <p:nvPr/>
        </p:nvSpPr>
        <p:spPr>
          <a:xfrm>
            <a:off x="6310422" y="4737777"/>
            <a:ext cx="2726074" cy="584775"/>
          </a:xfrm>
          <a:prstGeom prst="rect">
            <a:avLst/>
          </a:prstGeom>
          <a:noFill/>
        </p:spPr>
        <p:txBody>
          <a:bodyPr wrap="square" rtlCol="0">
            <a:spAutoFit/>
          </a:bodyPr>
          <a:lstStyle/>
          <a:p>
            <a:pPr lvl="1"/>
            <a:r>
              <a:rPr lang="es-CL" sz="1600" dirty="0" smtClean="0">
                <a:solidFill>
                  <a:schemeClr val="bg1"/>
                </a:solidFill>
                <a:latin typeface="Arial" pitchFamily="34" charset="0"/>
                <a:cs typeface="Arial" pitchFamily="34" charset="0"/>
              </a:rPr>
              <a:t>Matrimonio (sub-unidad o núcleo)</a:t>
            </a:r>
          </a:p>
        </p:txBody>
      </p:sp>
      <p:sp>
        <p:nvSpPr>
          <p:cNvPr id="14" name="13 Rectángulo"/>
          <p:cNvSpPr/>
          <p:nvPr/>
        </p:nvSpPr>
        <p:spPr>
          <a:xfrm>
            <a:off x="501680" y="3255948"/>
            <a:ext cx="8318792" cy="677108"/>
          </a:xfrm>
          <a:prstGeom prst="rect">
            <a:avLst/>
          </a:prstGeom>
        </p:spPr>
        <p:txBody>
          <a:bodyPr wrap="square">
            <a:spAutoFit/>
          </a:bodyPr>
          <a:lstStyle/>
          <a:p>
            <a:r>
              <a:rPr lang="es-CL" sz="2000" b="1" kern="0" dirty="0" smtClean="0">
                <a:solidFill>
                  <a:schemeClr val="bg1"/>
                </a:solidFill>
              </a:rPr>
              <a:t>Juan 4:53</a:t>
            </a:r>
            <a:r>
              <a:rPr lang="es-CL" dirty="0" smtClean="0">
                <a:solidFill>
                  <a:schemeClr val="bg1"/>
                </a:solidFill>
              </a:rPr>
              <a:t> </a:t>
            </a:r>
            <a:r>
              <a:rPr lang="es-CL" b="1" dirty="0" smtClean="0">
                <a:solidFill>
                  <a:schemeClr val="bg1"/>
                </a:solidFill>
              </a:rPr>
              <a:t>“</a:t>
            </a:r>
            <a:r>
              <a:rPr lang="es-ES" dirty="0" smtClean="0">
                <a:solidFill>
                  <a:srgbClr val="FFFF00"/>
                </a:solidFill>
              </a:rPr>
              <a:t>El padre cayó entonces en la cuenta de que era la misma hora en que Jesús le dijo: "Tu hijo vive"; y él y toda su casa creyeron en Jesús</a:t>
            </a:r>
            <a:r>
              <a:rPr lang="es-CL" b="1" dirty="0" smtClean="0">
                <a:solidFill>
                  <a:schemeClr val="bg1"/>
                </a:solidFill>
              </a:rPr>
              <a:t>”</a:t>
            </a:r>
            <a:r>
              <a:rPr lang="es-CL" dirty="0" smtClean="0">
                <a:solidFill>
                  <a:srgbClr val="FFFF00"/>
                </a:solidFill>
              </a:rPr>
              <a:t> </a:t>
            </a:r>
          </a:p>
        </p:txBody>
      </p:sp>
      <p:sp>
        <p:nvSpPr>
          <p:cNvPr id="15" name="14 CuadroTexto"/>
          <p:cNvSpPr txBox="1"/>
          <p:nvPr/>
        </p:nvSpPr>
        <p:spPr>
          <a:xfrm>
            <a:off x="-324544" y="4437112"/>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De esta manera tenemos que:</a:t>
            </a:r>
          </a:p>
        </p:txBody>
      </p:sp>
      <p:cxnSp>
        <p:nvCxnSpPr>
          <p:cNvPr id="17" name="16 Conector recto de flecha"/>
          <p:cNvCxnSpPr/>
          <p:nvPr/>
        </p:nvCxnSpPr>
        <p:spPr>
          <a:xfrm>
            <a:off x="3995936" y="4919682"/>
            <a:ext cx="432048"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6335688" y="4941168"/>
            <a:ext cx="432048"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641770" y="5301208"/>
            <a:ext cx="7098582" cy="1323439"/>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Por todo lo anterior un ataque o desconocimiento respecto del matrimonio tendrá consecuencias funestas sobre el orden establecido por Dios para la Iglesia y sociedad.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box(in)">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ppt_x"/>
                                          </p:val>
                                        </p:tav>
                                        <p:tav tm="100000">
                                          <p:val>
                                            <p:strVal val="#ppt_x"/>
                                          </p:val>
                                        </p:tav>
                                      </p:tavLst>
                                    </p:anim>
                                    <p:anim calcmode="lin" valueType="num">
                                      <p:cBhvr additive="base">
                                        <p:cTn id="7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nodeType="click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box(in)">
                                      <p:cBhvr>
                                        <p:cTn id="76" dur="500"/>
                                        <p:tgtEl>
                                          <p:spTgt spid="21"/>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 calcmode="lin" valueType="num">
                                      <p:cBhvr additive="base">
                                        <p:cTn id="81" dur="500" fill="hold"/>
                                        <p:tgtEl>
                                          <p:spTgt spid="13"/>
                                        </p:tgtEl>
                                        <p:attrNameLst>
                                          <p:attrName>ppt_x</p:attrName>
                                        </p:attrNameLst>
                                      </p:cBhvr>
                                      <p:tavLst>
                                        <p:tav tm="0">
                                          <p:val>
                                            <p:strVal val="#ppt_x"/>
                                          </p:val>
                                        </p:tav>
                                        <p:tav tm="100000">
                                          <p:val>
                                            <p:strVal val="#ppt_x"/>
                                          </p:val>
                                        </p:tav>
                                      </p:tavLst>
                                    </p:anim>
                                    <p:anim calcmode="lin" valueType="num">
                                      <p:cBhvr additive="base">
                                        <p:cTn id="8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98" y="138118"/>
            <a:ext cx="9286940" cy="338554"/>
          </a:xfrm>
          <a:prstGeom prst="rect">
            <a:avLst/>
          </a:prstGeom>
          <a:noFill/>
        </p:spPr>
        <p:txBody>
          <a:bodyPr wrap="square" rtlCol="0">
            <a:spAutoFit/>
          </a:bodyPr>
          <a:lstStyle/>
          <a:p>
            <a:pPr marL="800100" lvl="1" indent="-342900" algn="just">
              <a:buFont typeface="+mj-lt"/>
              <a:buAutoNum type="arabicPeriod" startAt="3"/>
            </a:pPr>
            <a:r>
              <a:rPr lang="en-US" sz="1600" b="1" dirty="0" smtClean="0">
                <a:solidFill>
                  <a:schemeClr val="bg1"/>
                </a:solidFill>
                <a:latin typeface="Arial" pitchFamily="34" charset="0"/>
                <a:cs typeface="Arial" pitchFamily="34" charset="0"/>
              </a:rPr>
              <a:t>EL PRINCIPAL PROPÓSITO DEL MATRIMONIO NO ES LA PROCREACIÓN</a:t>
            </a:r>
            <a:endParaRPr lang="es-CL" sz="1600" b="1" dirty="0" smtClean="0">
              <a:solidFill>
                <a:schemeClr val="bg1"/>
              </a:solidFill>
              <a:latin typeface="Arial" pitchFamily="34" charset="0"/>
              <a:cs typeface="Arial" pitchFamily="34" charset="0"/>
            </a:endParaRPr>
          </a:p>
        </p:txBody>
      </p:sp>
      <p:sp>
        <p:nvSpPr>
          <p:cNvPr id="5" name="4 CuadroTexto"/>
          <p:cNvSpPr txBox="1"/>
          <p:nvPr/>
        </p:nvSpPr>
        <p:spPr>
          <a:xfrm>
            <a:off x="-324544" y="611977"/>
            <a:ext cx="9186814" cy="1077218"/>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Con esto no quiero decir que la procreación no sea una de las características del matrimonio, ya que la escritura declara “</a:t>
            </a:r>
            <a:r>
              <a:rPr lang="es-CL" sz="1600" dirty="0" smtClean="0">
                <a:solidFill>
                  <a:srgbClr val="FFFF00"/>
                </a:solidFill>
                <a:latin typeface="Arial" pitchFamily="34" charset="0"/>
                <a:cs typeface="Arial" pitchFamily="34" charset="0"/>
              </a:rPr>
              <a:t>creced y multiplicaos</a:t>
            </a:r>
            <a:r>
              <a:rPr lang="es-CL" sz="1600" dirty="0" smtClean="0">
                <a:solidFill>
                  <a:schemeClr val="bg1"/>
                </a:solidFill>
                <a:latin typeface="Arial" pitchFamily="34" charset="0"/>
                <a:cs typeface="Arial" pitchFamily="34" charset="0"/>
              </a:rPr>
              <a:t>”, sino que no es el principal propósito del matrimonio.  Ej.: (1)personas infértiles  no podrían casarse, (2)la raza humana puede multiplicarse al margen del matrimonio</a:t>
            </a:r>
          </a:p>
        </p:txBody>
      </p:sp>
      <p:sp>
        <p:nvSpPr>
          <p:cNvPr id="8" name="7 CuadroTexto"/>
          <p:cNvSpPr txBox="1"/>
          <p:nvPr/>
        </p:nvSpPr>
        <p:spPr>
          <a:xfrm>
            <a:off x="-318842" y="1775980"/>
            <a:ext cx="9186814" cy="707886"/>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matrimonio incluye la procreación (se debe dar dentro del marco de este), pero esto es un propósito secundario – no principal.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8560" y="35913"/>
            <a:ext cx="9286940" cy="584775"/>
          </a:xfrm>
          <a:prstGeom prst="rect">
            <a:avLst/>
          </a:prstGeom>
          <a:noFill/>
        </p:spPr>
        <p:txBody>
          <a:bodyPr wrap="square" rtlCol="0">
            <a:spAutoFit/>
          </a:bodyPr>
          <a:lstStyle/>
          <a:p>
            <a:pPr marL="800100" lvl="1" indent="-342900" algn="just">
              <a:buFont typeface="+mj-lt"/>
              <a:buAutoNum type="arabicPeriod" startAt="4"/>
            </a:pPr>
            <a:r>
              <a:rPr lang="en-US" sz="1600" b="1" dirty="0" smtClean="0">
                <a:solidFill>
                  <a:schemeClr val="bg1"/>
                </a:solidFill>
                <a:latin typeface="Arial" pitchFamily="34" charset="0"/>
                <a:cs typeface="Arial" pitchFamily="34" charset="0"/>
              </a:rPr>
              <a:t>EL MATRIMONIO NO ES IGUAL A TENER UNA RELACIÓN SEXUAL, OSEA QUE, EL HECHO DE TENER SEXO NO IMPLICA QUE TE CASAS </a:t>
            </a:r>
            <a:endParaRPr lang="es-CL" sz="1600" b="1" dirty="0" smtClean="0">
              <a:solidFill>
                <a:schemeClr val="bg1"/>
              </a:solidFill>
              <a:latin typeface="Arial" pitchFamily="34" charset="0"/>
              <a:cs typeface="Arial" pitchFamily="34" charset="0"/>
            </a:endParaRPr>
          </a:p>
        </p:txBody>
      </p:sp>
      <p:sp>
        <p:nvSpPr>
          <p:cNvPr id="5" name="4 Rectángulo"/>
          <p:cNvSpPr/>
          <p:nvPr/>
        </p:nvSpPr>
        <p:spPr>
          <a:xfrm>
            <a:off x="251520" y="829742"/>
            <a:ext cx="8318792" cy="1231106"/>
          </a:xfrm>
          <a:prstGeom prst="rect">
            <a:avLst/>
          </a:prstGeom>
        </p:spPr>
        <p:txBody>
          <a:bodyPr wrap="square">
            <a:spAutoFit/>
          </a:bodyPr>
          <a:lstStyle/>
          <a:p>
            <a:pPr algn="just"/>
            <a:r>
              <a:rPr lang="es-CL" sz="2000" b="1" kern="0" dirty="0" smtClean="0">
                <a:solidFill>
                  <a:schemeClr val="bg1"/>
                </a:solidFill>
              </a:rPr>
              <a:t>Éxodo 22:16-17</a:t>
            </a:r>
            <a:r>
              <a:rPr lang="es-CL" dirty="0" smtClean="0">
                <a:solidFill>
                  <a:schemeClr val="bg1"/>
                </a:solidFill>
              </a:rPr>
              <a:t> </a:t>
            </a:r>
            <a:r>
              <a:rPr lang="es-CL" b="1" dirty="0" smtClean="0">
                <a:solidFill>
                  <a:schemeClr val="bg1"/>
                </a:solidFill>
              </a:rPr>
              <a:t>“</a:t>
            </a:r>
            <a:r>
              <a:rPr lang="es-ES" dirty="0" smtClean="0">
                <a:solidFill>
                  <a:srgbClr val="FFFF00"/>
                </a:solidFill>
              </a:rPr>
              <a:t>En caso de que alguien seduzca a una mujer virgen que no esté comprometida, y la deshonre, tendrá que pagar la compensación acostumbrada y </a:t>
            </a:r>
            <a:r>
              <a:rPr lang="es-ES" u="sng" dirty="0" smtClean="0">
                <a:solidFill>
                  <a:srgbClr val="FFFF00"/>
                </a:solidFill>
              </a:rPr>
              <a:t>casarse con ella</a:t>
            </a:r>
            <a:r>
              <a:rPr lang="es-ES" dirty="0" smtClean="0">
                <a:solidFill>
                  <a:srgbClr val="FFFF00"/>
                </a:solidFill>
              </a:rPr>
              <a:t>. Aun si el padre de la joven no quiere dársela como esposa, tendrá que pagar la dote que se acostumbra dar por una mujer virgen</a:t>
            </a:r>
            <a:r>
              <a:rPr lang="es-CL" b="1" dirty="0" smtClean="0">
                <a:solidFill>
                  <a:schemeClr val="bg1"/>
                </a:solidFill>
              </a:rPr>
              <a:t>”</a:t>
            </a:r>
            <a:r>
              <a:rPr lang="es-CL" dirty="0" smtClean="0">
                <a:solidFill>
                  <a:srgbClr val="FFFF00"/>
                </a:solidFill>
              </a:rPr>
              <a:t> </a:t>
            </a:r>
          </a:p>
        </p:txBody>
      </p:sp>
      <p:sp>
        <p:nvSpPr>
          <p:cNvPr id="6" name="5 CuadroTexto"/>
          <p:cNvSpPr txBox="1"/>
          <p:nvPr/>
        </p:nvSpPr>
        <p:spPr>
          <a:xfrm>
            <a:off x="395536" y="2124145"/>
            <a:ext cx="7890670" cy="584775"/>
          </a:xfrm>
          <a:prstGeom prst="rect">
            <a:avLst/>
          </a:prstGeom>
          <a:noFill/>
        </p:spPr>
        <p:txBody>
          <a:bodyPr wrap="square" rtlCol="0">
            <a:spAutoFit/>
          </a:bodyPr>
          <a:lstStyle/>
          <a:p>
            <a:pPr lvl="1" algn="just">
              <a:buFont typeface="Wingdings" pitchFamily="2" charset="2"/>
              <a:buChar char="ü"/>
            </a:pPr>
            <a:r>
              <a:rPr lang="es-CL" sz="1600" dirty="0" smtClean="0">
                <a:solidFill>
                  <a:schemeClr val="bg1"/>
                </a:solidFill>
                <a:latin typeface="Arial" pitchFamily="34" charset="0"/>
                <a:cs typeface="Arial" pitchFamily="34" charset="0"/>
              </a:rPr>
              <a:t> Es evidente que si tenían que ser casados, luego antes (cuando tuvieron sexo) no estaban casados</a:t>
            </a:r>
          </a:p>
        </p:txBody>
      </p:sp>
      <p:sp>
        <p:nvSpPr>
          <p:cNvPr id="7" name="6 CuadroTexto"/>
          <p:cNvSpPr txBox="1"/>
          <p:nvPr/>
        </p:nvSpPr>
        <p:spPr>
          <a:xfrm>
            <a:off x="395536" y="2658398"/>
            <a:ext cx="7890670" cy="338554"/>
          </a:xfrm>
          <a:prstGeom prst="rect">
            <a:avLst/>
          </a:prstGeom>
          <a:noFill/>
        </p:spPr>
        <p:txBody>
          <a:bodyPr wrap="square" rtlCol="0">
            <a:spAutoFit/>
          </a:bodyPr>
          <a:lstStyle/>
          <a:p>
            <a:pPr lvl="1" algn="just">
              <a:buFont typeface="Wingdings" pitchFamily="2" charset="2"/>
              <a:buChar char="ü"/>
            </a:pPr>
            <a:r>
              <a:rPr lang="es-CL" sz="1600" dirty="0" smtClean="0">
                <a:solidFill>
                  <a:schemeClr val="bg1"/>
                </a:solidFill>
                <a:latin typeface="Arial" pitchFamily="34" charset="0"/>
                <a:cs typeface="Arial" pitchFamily="34" charset="0"/>
              </a:rPr>
              <a:t> Luego si el padre se rehusaba a darla en matrimonio, no se casaban nunca</a:t>
            </a:r>
          </a:p>
        </p:txBody>
      </p:sp>
      <p:sp>
        <p:nvSpPr>
          <p:cNvPr id="8" name="7 CuadroTexto"/>
          <p:cNvSpPr txBox="1"/>
          <p:nvPr/>
        </p:nvSpPr>
        <p:spPr>
          <a:xfrm>
            <a:off x="-42814" y="4221088"/>
            <a:ext cx="9186814" cy="1015663"/>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matrimonio conlleva implícito el deber de la unión sexual (1 Co 7: 3-5), es más, es lícito solo en el marco de esta unión.  Pero lo anterior no implica que el sexo sea el propósito principal del matrimonio. </a:t>
            </a:r>
          </a:p>
        </p:txBody>
      </p:sp>
      <p:sp>
        <p:nvSpPr>
          <p:cNvPr id="9" name="8 CuadroTexto"/>
          <p:cNvSpPr txBox="1"/>
          <p:nvPr/>
        </p:nvSpPr>
        <p:spPr>
          <a:xfrm>
            <a:off x="-252536" y="3284984"/>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Si el Matrimonio y el sexo fueran la misma cosa, la biblia no podría hablar de relaciones sexuales ilícitas.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980728"/>
            <a:ext cx="8318792" cy="1231106"/>
          </a:xfrm>
          <a:prstGeom prst="rect">
            <a:avLst/>
          </a:prstGeom>
        </p:spPr>
        <p:txBody>
          <a:bodyPr wrap="square">
            <a:spAutoFit/>
          </a:bodyPr>
          <a:lstStyle/>
          <a:p>
            <a:pPr algn="just"/>
            <a:r>
              <a:rPr lang="es-CL" sz="2000" b="1" kern="0" dirty="0" smtClean="0">
                <a:solidFill>
                  <a:schemeClr val="bg1"/>
                </a:solidFill>
              </a:rPr>
              <a:t>Mateo 1:18-19</a:t>
            </a:r>
            <a:r>
              <a:rPr lang="es-CL" dirty="0" smtClean="0">
                <a:solidFill>
                  <a:schemeClr val="bg1"/>
                </a:solidFill>
              </a:rPr>
              <a:t> </a:t>
            </a:r>
            <a:r>
              <a:rPr lang="es-CL" b="1" dirty="0" smtClean="0">
                <a:solidFill>
                  <a:schemeClr val="bg1"/>
                </a:solidFill>
              </a:rPr>
              <a:t>“</a:t>
            </a:r>
            <a:r>
              <a:rPr lang="es-ES" dirty="0" smtClean="0">
                <a:solidFill>
                  <a:srgbClr val="FFFF00"/>
                </a:solidFill>
              </a:rPr>
              <a:t>El origen de Jesucristo fue este: María, su madre, estaba </a:t>
            </a:r>
            <a:r>
              <a:rPr lang="es-ES" u="sng" dirty="0" smtClean="0">
                <a:solidFill>
                  <a:srgbClr val="FFFF00"/>
                </a:solidFill>
              </a:rPr>
              <a:t>comprometida para casarse con José</a:t>
            </a:r>
            <a:r>
              <a:rPr lang="es-ES" dirty="0" smtClean="0">
                <a:solidFill>
                  <a:srgbClr val="FFFF00"/>
                </a:solidFill>
              </a:rPr>
              <a:t>; pero antes que vivieran juntos, se encontró encinta por el poder del Espíritu Santo. José, su marido, que era un hombre justo y no quería denunciar públicamente a María, </a:t>
            </a:r>
            <a:r>
              <a:rPr lang="es-ES" u="sng" dirty="0" smtClean="0">
                <a:solidFill>
                  <a:srgbClr val="FFFF00"/>
                </a:solidFill>
              </a:rPr>
              <a:t>decidió separarse de ella en secreto</a:t>
            </a:r>
            <a:r>
              <a:rPr lang="es-ES" dirty="0" smtClean="0">
                <a:solidFill>
                  <a:srgbClr val="FFFF00"/>
                </a:solidFill>
              </a:rPr>
              <a:t>.</a:t>
            </a:r>
            <a:r>
              <a:rPr lang="es-CL" b="1" dirty="0" smtClean="0">
                <a:solidFill>
                  <a:schemeClr val="bg1"/>
                </a:solidFill>
              </a:rPr>
              <a:t>”</a:t>
            </a:r>
            <a:r>
              <a:rPr lang="es-CL" dirty="0" smtClean="0">
                <a:solidFill>
                  <a:srgbClr val="FFFF00"/>
                </a:solidFill>
              </a:rPr>
              <a:t> </a:t>
            </a:r>
          </a:p>
        </p:txBody>
      </p:sp>
      <p:sp>
        <p:nvSpPr>
          <p:cNvPr id="5" name="4 CuadroTexto"/>
          <p:cNvSpPr txBox="1"/>
          <p:nvPr/>
        </p:nvSpPr>
        <p:spPr>
          <a:xfrm>
            <a:off x="-324544" y="2276872"/>
            <a:ext cx="9186814" cy="86177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Ante los ojos de Dios María y José eran marido y mujer aunque solo estaban comprometidos para casarse “</a:t>
            </a:r>
            <a:r>
              <a:rPr lang="es-CL" dirty="0" smtClean="0">
                <a:solidFill>
                  <a:srgbClr val="FFFF00"/>
                </a:solidFill>
              </a:rPr>
              <a:t>no he conocido hombre</a:t>
            </a:r>
            <a:r>
              <a:rPr lang="es-CL" sz="1600" dirty="0" smtClean="0">
                <a:solidFill>
                  <a:schemeClr val="bg1"/>
                </a:solidFill>
                <a:latin typeface="Arial" pitchFamily="34" charset="0"/>
                <a:cs typeface="Arial" pitchFamily="34" charset="0"/>
              </a:rPr>
              <a:t>”.  Además José quería separarse de María (no lo hubiera hecho si no hubieran estado casados).</a:t>
            </a:r>
          </a:p>
        </p:txBody>
      </p:sp>
      <p:sp>
        <p:nvSpPr>
          <p:cNvPr id="6" name="5 CuadroTexto"/>
          <p:cNvSpPr txBox="1"/>
          <p:nvPr/>
        </p:nvSpPr>
        <p:spPr>
          <a:xfrm>
            <a:off x="-180528" y="5733256"/>
            <a:ext cx="9186814" cy="1015663"/>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Las relaciones sexuales como tal no hacen ni disuelven un matrimonio.  Aunque pueden ser motivo (no causa) para disolver uno (</a:t>
            </a:r>
            <a:r>
              <a:rPr lang="es-CL" sz="2000" b="1" dirty="0" smtClean="0">
                <a:solidFill>
                  <a:srgbClr val="FFFF00"/>
                </a:solidFill>
                <a:latin typeface="Arial" pitchFamily="34" charset="0"/>
                <a:cs typeface="Arial" pitchFamily="34" charset="0"/>
              </a:rPr>
              <a:t>lo veremos en detalle más adelante</a:t>
            </a:r>
            <a:r>
              <a:rPr lang="es-CL" sz="2000" b="1" dirty="0" smtClean="0">
                <a:solidFill>
                  <a:srgbClr val="00FF00"/>
                </a:solidFill>
                <a:latin typeface="Arial" pitchFamily="34" charset="0"/>
                <a:cs typeface="Arial" pitchFamily="34" charset="0"/>
              </a:rPr>
              <a:t>).</a:t>
            </a:r>
          </a:p>
        </p:txBody>
      </p:sp>
      <p:sp>
        <p:nvSpPr>
          <p:cNvPr id="7" name="6 CuadroTexto"/>
          <p:cNvSpPr txBox="1"/>
          <p:nvPr/>
        </p:nvSpPr>
        <p:spPr>
          <a:xfrm>
            <a:off x="-252536" y="4174048"/>
            <a:ext cx="9186814" cy="1631216"/>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divorcio por causa de fornicación (adulterio en el marco de un matrimonio) es un nuevo paso mas allá del adulterio, no es mandatorio.  Esto lo deducimos debido a que aunque intervenga adulterio en el matrimonio, si existe el arrepentimiento y perdón, este continua intacto</a:t>
            </a:r>
            <a:r>
              <a:rPr lang="es-CL" sz="1600" dirty="0" smtClean="0">
                <a:solidFill>
                  <a:schemeClr val="bg1"/>
                </a:solidFill>
                <a:latin typeface="Arial" pitchFamily="34" charset="0"/>
                <a:cs typeface="Arial" pitchFamily="34" charset="0"/>
              </a:rPr>
              <a:t>.</a:t>
            </a:r>
          </a:p>
        </p:txBody>
      </p:sp>
      <p:sp>
        <p:nvSpPr>
          <p:cNvPr id="8" name="7 CuadroTexto"/>
          <p:cNvSpPr txBox="1"/>
          <p:nvPr/>
        </p:nvSpPr>
        <p:spPr>
          <a:xfrm>
            <a:off x="-294334" y="188640"/>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El matrimonio como tal no se consuma en la noche de bodas (acto sexual), sino cuando un hombre y una mujer hacen votos públicos (que incluyen testigos) y solemnes delante de Dios y entran en una relación de pacto.</a:t>
            </a:r>
          </a:p>
        </p:txBody>
      </p:sp>
      <p:sp>
        <p:nvSpPr>
          <p:cNvPr id="9" name="8 CuadroTexto"/>
          <p:cNvSpPr txBox="1"/>
          <p:nvPr/>
        </p:nvSpPr>
        <p:spPr>
          <a:xfrm>
            <a:off x="-324544" y="3246075"/>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Es un error afirmar que un relación sexual ilícita (fuera del marco del pacto) disuelve el matrimonio porque forma otro matrimonio.  Si esto fuera así (que la relación sexual disuelve el pacto para formar otro) Dios no lo llamaría adulterio (tener sexo fuera del matrimonio).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6512" y="81007"/>
            <a:ext cx="7200800" cy="461665"/>
          </a:xfrm>
          <a:prstGeom prst="rect">
            <a:avLst/>
          </a:prstGeom>
          <a:noFill/>
        </p:spPr>
        <p:txBody>
          <a:bodyPr wrap="square" rtlCol="0">
            <a:spAutoFit/>
          </a:bodyPr>
          <a:lstStyle/>
          <a:p>
            <a:pPr marL="514350" indent="-514350">
              <a:buFont typeface="+mj-lt"/>
              <a:buAutoNum type="romanUcPeriod" startAt="2"/>
            </a:pPr>
            <a:r>
              <a:rPr lang="es-CL" sz="2400" b="1" dirty="0" smtClean="0">
                <a:solidFill>
                  <a:schemeClr val="bg1"/>
                </a:solidFill>
                <a:latin typeface="Arial" pitchFamily="34" charset="0"/>
                <a:cs typeface="Arial" pitchFamily="34" charset="0"/>
              </a:rPr>
              <a:t>¿ENTONCES QUE ES EL MATRIMONIO?</a:t>
            </a:r>
            <a:endParaRPr lang="es-CL" sz="2400" b="1" dirty="0">
              <a:solidFill>
                <a:schemeClr val="bg1"/>
              </a:solidFill>
              <a:latin typeface="Arial" pitchFamily="34" charset="0"/>
              <a:cs typeface="Arial" pitchFamily="34" charset="0"/>
            </a:endParaRPr>
          </a:p>
        </p:txBody>
      </p:sp>
      <p:sp>
        <p:nvSpPr>
          <p:cNvPr id="5" name="4 CuadroTexto"/>
          <p:cNvSpPr txBox="1"/>
          <p:nvPr/>
        </p:nvSpPr>
        <p:spPr>
          <a:xfrm>
            <a:off x="-341834" y="463029"/>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Hemos dado un vistazo a algunos conceptos errados respecto de lo que es el matrimonio, por ende podemos decir que el </a:t>
            </a:r>
            <a:r>
              <a:rPr lang="es-CL" sz="1600" b="1" u="sng" dirty="0" smtClean="0">
                <a:solidFill>
                  <a:schemeClr val="bg1"/>
                </a:solidFill>
                <a:latin typeface="Arial" pitchFamily="34" charset="0"/>
                <a:cs typeface="Arial" pitchFamily="34" charset="0"/>
              </a:rPr>
              <a:t>Principal Propósito</a:t>
            </a:r>
            <a:r>
              <a:rPr lang="es-CL" sz="1600" dirty="0" smtClean="0">
                <a:solidFill>
                  <a:schemeClr val="bg1"/>
                </a:solidFill>
                <a:latin typeface="Arial" pitchFamily="34" charset="0"/>
                <a:cs typeface="Arial" pitchFamily="34" charset="0"/>
              </a:rPr>
              <a:t> del matrimonio NO es:</a:t>
            </a:r>
          </a:p>
        </p:txBody>
      </p:sp>
      <p:sp>
        <p:nvSpPr>
          <p:cNvPr id="6" name="5 CuadroTexto"/>
          <p:cNvSpPr txBox="1"/>
          <p:nvPr/>
        </p:nvSpPr>
        <p:spPr>
          <a:xfrm>
            <a:off x="323528" y="1078002"/>
            <a:ext cx="7890670" cy="830997"/>
          </a:xfrm>
          <a:prstGeom prst="rect">
            <a:avLst/>
          </a:prstGeom>
          <a:noFill/>
        </p:spPr>
        <p:txBody>
          <a:bodyPr wrap="square" rtlCol="0">
            <a:spAutoFit/>
          </a:bodyPr>
          <a:lstStyle/>
          <a:p>
            <a:pPr lvl="1" algn="just">
              <a:buFont typeface="Wingdings" pitchFamily="2" charset="2"/>
              <a:buChar char="ü"/>
            </a:pPr>
            <a:r>
              <a:rPr lang="es-CL" sz="1600" dirty="0" smtClean="0">
                <a:solidFill>
                  <a:schemeClr val="bg1"/>
                </a:solidFill>
                <a:latin typeface="Arial" pitchFamily="34" charset="0"/>
                <a:cs typeface="Arial" pitchFamily="34" charset="0"/>
              </a:rPr>
              <a:t> La procreación</a:t>
            </a:r>
          </a:p>
          <a:p>
            <a:pPr lvl="1" algn="just">
              <a:buFont typeface="Wingdings" pitchFamily="2" charset="2"/>
              <a:buChar char="ü"/>
            </a:pPr>
            <a:r>
              <a:rPr lang="es-CL" sz="1600" dirty="0" smtClean="0">
                <a:solidFill>
                  <a:schemeClr val="bg1"/>
                </a:solidFill>
                <a:latin typeface="Arial" pitchFamily="34" charset="0"/>
                <a:cs typeface="Arial" pitchFamily="34" charset="0"/>
              </a:rPr>
              <a:t> Satisfacer los deseos sexuales</a:t>
            </a:r>
          </a:p>
          <a:p>
            <a:pPr lvl="1" algn="just">
              <a:buFont typeface="Wingdings" pitchFamily="2" charset="2"/>
              <a:buChar char="ü"/>
            </a:pPr>
            <a:r>
              <a:rPr lang="es-CL" sz="1600" dirty="0" smtClean="0">
                <a:solidFill>
                  <a:schemeClr val="bg1"/>
                </a:solidFill>
                <a:latin typeface="Arial" pitchFamily="34" charset="0"/>
                <a:cs typeface="Arial" pitchFamily="34" charset="0"/>
              </a:rPr>
              <a:t> Los anteriores son propósitos secundarios del pacto, pero no los principales</a:t>
            </a:r>
          </a:p>
        </p:txBody>
      </p:sp>
      <p:sp>
        <p:nvSpPr>
          <p:cNvPr id="7" name="6 CuadroTexto"/>
          <p:cNvSpPr txBox="1"/>
          <p:nvPr/>
        </p:nvSpPr>
        <p:spPr>
          <a:xfrm>
            <a:off x="-365584" y="1942098"/>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Como complemento a lo anterior hemos visto que:</a:t>
            </a:r>
          </a:p>
        </p:txBody>
      </p:sp>
      <p:sp>
        <p:nvSpPr>
          <p:cNvPr id="8" name="7 CuadroTexto"/>
          <p:cNvSpPr txBox="1"/>
          <p:nvPr/>
        </p:nvSpPr>
        <p:spPr>
          <a:xfrm>
            <a:off x="323528" y="2302138"/>
            <a:ext cx="7890670" cy="1077218"/>
          </a:xfrm>
          <a:prstGeom prst="rect">
            <a:avLst/>
          </a:prstGeom>
          <a:noFill/>
        </p:spPr>
        <p:txBody>
          <a:bodyPr wrap="square" rtlCol="0">
            <a:spAutoFit/>
          </a:bodyPr>
          <a:lstStyle/>
          <a:p>
            <a:pPr lvl="1" algn="just">
              <a:buFont typeface="Wingdings" pitchFamily="2" charset="2"/>
              <a:buChar char="ü"/>
            </a:pPr>
            <a:r>
              <a:rPr lang="es-CL" sz="1600" dirty="0" smtClean="0">
                <a:solidFill>
                  <a:schemeClr val="bg1"/>
                </a:solidFill>
                <a:latin typeface="Arial" pitchFamily="34" charset="0"/>
                <a:cs typeface="Arial" pitchFamily="34" charset="0"/>
              </a:rPr>
              <a:t> Un ataque al matrimonio es un ataque a la sub-unidad de la Iglesia</a:t>
            </a:r>
          </a:p>
          <a:p>
            <a:pPr lvl="1" algn="just">
              <a:buFont typeface="Wingdings" pitchFamily="2" charset="2"/>
              <a:buChar char="ü"/>
            </a:pPr>
            <a:r>
              <a:rPr lang="es-CL" sz="1600" dirty="0" smtClean="0">
                <a:solidFill>
                  <a:schemeClr val="bg1"/>
                </a:solidFill>
                <a:latin typeface="Arial" pitchFamily="34" charset="0"/>
                <a:cs typeface="Arial" pitchFamily="34" charset="0"/>
              </a:rPr>
              <a:t> </a:t>
            </a:r>
            <a:r>
              <a:rPr lang="es-ES" sz="1600" dirty="0" smtClean="0">
                <a:solidFill>
                  <a:schemeClr val="bg1"/>
                </a:solidFill>
                <a:latin typeface="Arial" pitchFamily="34" charset="0"/>
                <a:cs typeface="Arial" pitchFamily="34" charset="0"/>
              </a:rPr>
              <a:t>El matrimonio esta sujeto a las reglas estipuladas por Dios. Por lo tanto, los individuos pueden casarse, divorciarse y volverse a casar solo cuando puedan hacerlo y en la forma que establece la Ley de Dios</a:t>
            </a:r>
            <a:endParaRPr lang="es-CL" sz="1600" dirty="0" smtClean="0">
              <a:solidFill>
                <a:schemeClr val="bg1"/>
              </a:solidFill>
              <a:latin typeface="Arial" pitchFamily="34" charset="0"/>
              <a:cs typeface="Arial" pitchFamily="34" charset="0"/>
            </a:endParaRPr>
          </a:p>
        </p:txBody>
      </p:sp>
      <p:sp>
        <p:nvSpPr>
          <p:cNvPr id="9" name="8 CuadroTexto"/>
          <p:cNvSpPr txBox="1"/>
          <p:nvPr/>
        </p:nvSpPr>
        <p:spPr>
          <a:xfrm>
            <a:off x="-354467" y="3598282"/>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Y debido a que el matrimonio es una innovación divina, dejaremos que Este nos explique que es y cual es su propósito:</a:t>
            </a:r>
          </a:p>
        </p:txBody>
      </p:sp>
      <p:sp>
        <p:nvSpPr>
          <p:cNvPr id="10" name="9 Rectángulo"/>
          <p:cNvSpPr/>
          <p:nvPr/>
        </p:nvSpPr>
        <p:spPr>
          <a:xfrm>
            <a:off x="0" y="4145310"/>
            <a:ext cx="8858344" cy="677108"/>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Génesis 2:18</a:t>
            </a:r>
            <a:r>
              <a:rPr lang="es-CL" dirty="0" smtClean="0">
                <a:solidFill>
                  <a:schemeClr val="bg1"/>
                </a:solidFill>
              </a:rPr>
              <a:t> </a:t>
            </a:r>
            <a:r>
              <a:rPr lang="es-CL" b="1" dirty="0" smtClean="0">
                <a:solidFill>
                  <a:schemeClr val="bg1"/>
                </a:solidFill>
              </a:rPr>
              <a:t>“</a:t>
            </a:r>
            <a:r>
              <a:rPr lang="es-ES" dirty="0" smtClean="0">
                <a:solidFill>
                  <a:srgbClr val="FFFF00"/>
                </a:solidFill>
              </a:rPr>
              <a:t>Luego, Dios el Señor dijo: "</a:t>
            </a:r>
            <a:r>
              <a:rPr lang="es-ES" u="sng" dirty="0" smtClean="0">
                <a:solidFill>
                  <a:srgbClr val="FFFF00"/>
                </a:solidFill>
              </a:rPr>
              <a:t>No es bueno que el hombre esté solo</a:t>
            </a:r>
            <a:r>
              <a:rPr lang="es-ES" dirty="0" smtClean="0">
                <a:solidFill>
                  <a:srgbClr val="FFFF00"/>
                </a:solidFill>
              </a:rPr>
              <a:t>. Le voy a hacer alguien que sea una ayuda adecuada para él</a:t>
            </a:r>
            <a:r>
              <a:rPr lang="es-CL" b="1" dirty="0" smtClean="0">
                <a:solidFill>
                  <a:schemeClr val="bg1"/>
                </a:solidFill>
              </a:rPr>
              <a:t>”</a:t>
            </a:r>
            <a:r>
              <a:rPr lang="es-CL" dirty="0" smtClean="0">
                <a:solidFill>
                  <a:srgbClr val="FFFF00"/>
                </a:solidFill>
              </a:rPr>
              <a:t> </a:t>
            </a:r>
          </a:p>
        </p:txBody>
      </p:sp>
      <p:sp>
        <p:nvSpPr>
          <p:cNvPr id="11" name="10 CuadroTexto"/>
          <p:cNvSpPr txBox="1"/>
          <p:nvPr/>
        </p:nvSpPr>
        <p:spPr>
          <a:xfrm>
            <a:off x="-324544" y="4822418"/>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En otras palabras el principal propósito del matrimonio es; resolver el problema de la soledad</a:t>
            </a:r>
          </a:p>
        </p:txBody>
      </p:sp>
      <p:sp>
        <p:nvSpPr>
          <p:cNvPr id="12" name="11 CuadroTexto"/>
          <p:cNvSpPr txBox="1"/>
          <p:nvPr/>
        </p:nvSpPr>
        <p:spPr>
          <a:xfrm>
            <a:off x="-324544" y="5371187"/>
            <a:ext cx="9186814" cy="1323439"/>
          </a:xfrm>
          <a:prstGeom prst="rect">
            <a:avLst/>
          </a:prstGeom>
          <a:noFill/>
        </p:spPr>
        <p:txBody>
          <a:bodyPr wrap="square" rtlCol="0">
            <a:spAutoFit/>
          </a:bodyPr>
          <a:lstStyle/>
          <a:p>
            <a:pPr lvl="1" algn="ctr"/>
            <a:r>
              <a:rPr lang="es-CL" sz="2000" b="1" dirty="0" smtClean="0">
                <a:solidFill>
                  <a:srgbClr val="00FF00"/>
                </a:solidFill>
                <a:latin typeface="Arial" pitchFamily="34" charset="0"/>
                <a:cs typeface="Arial" pitchFamily="34" charset="0"/>
              </a:rPr>
              <a:t>El matrimonio fue establecido porque Adán estaba solo y esto no era bueno. Por lo tanto el compañerismo (la compañía, ayuda, etc.) es la esencia del Matrimonio. Esto se materializa mediante un pacto solemne de compañía.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6512" y="81007"/>
            <a:ext cx="7200800" cy="461665"/>
          </a:xfrm>
          <a:prstGeom prst="rect">
            <a:avLst/>
          </a:prstGeom>
          <a:noFill/>
        </p:spPr>
        <p:txBody>
          <a:bodyPr wrap="square" rtlCol="0">
            <a:spAutoFit/>
          </a:bodyPr>
          <a:lstStyle/>
          <a:p>
            <a:pPr marL="514350" indent="-514350">
              <a:buFont typeface="+mj-lt"/>
              <a:buAutoNum type="romanUcPeriod" startAt="3"/>
            </a:pPr>
            <a:r>
              <a:rPr lang="es-CL" sz="2400" b="1" dirty="0" smtClean="0">
                <a:solidFill>
                  <a:schemeClr val="bg1"/>
                </a:solidFill>
                <a:latin typeface="Arial" pitchFamily="34" charset="0"/>
                <a:cs typeface="Arial" pitchFamily="34" charset="0"/>
              </a:rPr>
              <a:t>EL PACTO DE COMPAñIA</a:t>
            </a:r>
            <a:endParaRPr lang="es-CL" sz="2400" b="1" dirty="0">
              <a:solidFill>
                <a:schemeClr val="bg1"/>
              </a:solidFill>
              <a:latin typeface="Arial" pitchFamily="34" charset="0"/>
              <a:cs typeface="Arial" pitchFamily="34" charset="0"/>
            </a:endParaRPr>
          </a:p>
        </p:txBody>
      </p:sp>
      <p:sp>
        <p:nvSpPr>
          <p:cNvPr id="5" name="4 CuadroTexto"/>
          <p:cNvSpPr txBox="1"/>
          <p:nvPr/>
        </p:nvSpPr>
        <p:spPr>
          <a:xfrm>
            <a:off x="-365584" y="548680"/>
            <a:ext cx="9186814" cy="1077218"/>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Hemos visto que la esencia del matrimonio radica en un pacto de compañía.  Dios proporciono a Adán una esposa como compañera y además una ayuda (aunque la ayuda es una dimensión de la compañía). </a:t>
            </a:r>
            <a:r>
              <a:rPr lang="es-CL" sz="1600" b="1" i="1" dirty="0" smtClean="0">
                <a:solidFill>
                  <a:schemeClr val="bg1"/>
                </a:solidFill>
                <a:latin typeface="Arial" pitchFamily="34" charset="0"/>
                <a:cs typeface="Arial" pitchFamily="34" charset="0"/>
              </a:rPr>
              <a:t>La compañía es el propósito final y definitivo del matrimonio. </a:t>
            </a:r>
          </a:p>
        </p:txBody>
      </p:sp>
      <p:sp>
        <p:nvSpPr>
          <p:cNvPr id="6" name="5 CuadroTexto"/>
          <p:cNvSpPr txBox="1"/>
          <p:nvPr/>
        </p:nvSpPr>
        <p:spPr>
          <a:xfrm>
            <a:off x="-366342" y="1638149"/>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Adán como todos los demás maridos hasta el día de hoy tienen el DEBER de proporcionarle compañía a la esposa y viceversa.  El compañero debe tener la primera prioridad en este aspecto por sobre; madre, padre, hijos, hermanos, amigos, etc. </a:t>
            </a:r>
          </a:p>
        </p:txBody>
      </p:sp>
      <p:sp>
        <p:nvSpPr>
          <p:cNvPr id="7" name="6 Rectángulo"/>
          <p:cNvSpPr/>
          <p:nvPr/>
        </p:nvSpPr>
        <p:spPr>
          <a:xfrm>
            <a:off x="0" y="4347101"/>
            <a:ext cx="8858344"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Proverbios 2:17</a:t>
            </a:r>
            <a:r>
              <a:rPr lang="es-CL" dirty="0" smtClean="0">
                <a:solidFill>
                  <a:schemeClr val="bg1"/>
                </a:solidFill>
              </a:rPr>
              <a:t> </a:t>
            </a:r>
            <a:r>
              <a:rPr lang="es-CL" b="1" dirty="0" smtClean="0">
                <a:solidFill>
                  <a:schemeClr val="bg1"/>
                </a:solidFill>
              </a:rPr>
              <a:t>“</a:t>
            </a:r>
            <a:r>
              <a:rPr lang="es-ES" dirty="0" smtClean="0">
                <a:solidFill>
                  <a:srgbClr val="FFFF00"/>
                </a:solidFill>
              </a:rPr>
              <a:t>Te librarán también de la mujer ajena, de la extraña de palabras seductoras que abandona </a:t>
            </a:r>
            <a:r>
              <a:rPr lang="es-ES" u="sng" dirty="0" smtClean="0">
                <a:solidFill>
                  <a:srgbClr val="FFFF00"/>
                </a:solidFill>
              </a:rPr>
              <a:t>al compañero de su juventud </a:t>
            </a:r>
            <a:r>
              <a:rPr lang="es-ES" dirty="0" smtClean="0">
                <a:solidFill>
                  <a:srgbClr val="FFFF00"/>
                </a:solidFill>
              </a:rPr>
              <a:t>y olvida su compromiso con Dios</a:t>
            </a:r>
            <a:r>
              <a:rPr lang="es-CL" b="1" dirty="0" smtClean="0">
                <a:solidFill>
                  <a:schemeClr val="bg1"/>
                </a:solidFill>
              </a:rPr>
              <a:t>”</a:t>
            </a:r>
            <a:r>
              <a:rPr lang="es-CL" dirty="0" smtClean="0">
                <a:solidFill>
                  <a:srgbClr val="FFFF00"/>
                </a:solidFill>
              </a:rPr>
              <a:t> </a:t>
            </a:r>
          </a:p>
        </p:txBody>
      </p:sp>
      <p:sp>
        <p:nvSpPr>
          <p:cNvPr id="9" name="8 CuadroTexto"/>
          <p:cNvSpPr txBox="1"/>
          <p:nvPr/>
        </p:nvSpPr>
        <p:spPr>
          <a:xfrm>
            <a:off x="-360927" y="3717032"/>
            <a:ext cx="9186814" cy="584775"/>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Algunos versículos que hablan del compañerismo, en referencia al esposo(a), a continuación: </a:t>
            </a:r>
          </a:p>
        </p:txBody>
      </p:sp>
      <p:sp>
        <p:nvSpPr>
          <p:cNvPr id="12" name="11 CuadroTexto"/>
          <p:cNvSpPr txBox="1"/>
          <p:nvPr/>
        </p:nvSpPr>
        <p:spPr>
          <a:xfrm>
            <a:off x="-366342" y="2525995"/>
            <a:ext cx="9186814" cy="830997"/>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Por ende estos compañeros (marido y mujer) deberían tener una relación íntima y cercana solo con su conyugue (prioridad).  Tienen el deber de ser amigos íntimos, no tener secretos, en fin todo lo que contribuya a fomentar la compañía. </a:t>
            </a:r>
          </a:p>
        </p:txBody>
      </p:sp>
      <p:sp>
        <p:nvSpPr>
          <p:cNvPr id="13" name="12 CuadroTexto"/>
          <p:cNvSpPr txBox="1"/>
          <p:nvPr/>
        </p:nvSpPr>
        <p:spPr>
          <a:xfrm>
            <a:off x="-366342" y="3365583"/>
            <a:ext cx="9186814" cy="338554"/>
          </a:xfrm>
          <a:prstGeom prst="rect">
            <a:avLst/>
          </a:prstGeom>
          <a:noFill/>
        </p:spPr>
        <p:txBody>
          <a:bodyPr wrap="square" rtlCol="0">
            <a:spAutoFit/>
          </a:bodyPr>
          <a:lstStyle/>
          <a:p>
            <a:pPr lvl="1" algn="just">
              <a:buFont typeface="Wingdings" pitchFamily="2" charset="2"/>
              <a:buChar char="Ø"/>
            </a:pPr>
            <a:r>
              <a:rPr lang="es-CL" sz="1600" dirty="0" smtClean="0">
                <a:solidFill>
                  <a:schemeClr val="bg1"/>
                </a:solidFill>
                <a:latin typeface="Arial" pitchFamily="34" charset="0"/>
                <a:cs typeface="Arial" pitchFamily="34" charset="0"/>
              </a:rPr>
              <a:t> Por otra parte todo lo que contribuya a destruir la compañía hace un directo daño al pacto.</a:t>
            </a:r>
          </a:p>
        </p:txBody>
      </p:sp>
      <p:sp>
        <p:nvSpPr>
          <p:cNvPr id="14" name="13 Rectángulo"/>
          <p:cNvSpPr/>
          <p:nvPr/>
        </p:nvSpPr>
        <p:spPr>
          <a:xfrm>
            <a:off x="-1489" y="5283205"/>
            <a:ext cx="8858344" cy="954107"/>
          </a:xfrm>
          <a:prstGeom prst="rect">
            <a:avLst/>
          </a:prstGeom>
        </p:spPr>
        <p:txBody>
          <a:bodyPr wrap="square">
            <a:spAutoFit/>
          </a:bodyPr>
          <a:lstStyle/>
          <a:p>
            <a:pPr marL="342900" indent="-342900" algn="just">
              <a:spcBef>
                <a:spcPct val="20000"/>
              </a:spcBef>
            </a:pPr>
            <a:r>
              <a:rPr lang="es-CL" sz="2000" b="1" kern="0" dirty="0" smtClean="0">
                <a:solidFill>
                  <a:schemeClr val="bg1"/>
                </a:solidFill>
              </a:rPr>
              <a:t>	Malaquías 2:14</a:t>
            </a:r>
            <a:r>
              <a:rPr lang="es-CL" dirty="0" smtClean="0">
                <a:solidFill>
                  <a:schemeClr val="bg1"/>
                </a:solidFill>
              </a:rPr>
              <a:t> </a:t>
            </a:r>
            <a:r>
              <a:rPr lang="es-CL" b="1" dirty="0" smtClean="0">
                <a:solidFill>
                  <a:schemeClr val="bg1"/>
                </a:solidFill>
              </a:rPr>
              <a:t>“</a:t>
            </a:r>
            <a:r>
              <a:rPr lang="es-ES" dirty="0" smtClean="0">
                <a:solidFill>
                  <a:srgbClr val="FFFF00"/>
                </a:solidFill>
              </a:rPr>
              <a:t>¿Y aún preguntan ustedes por qué? Pues porque el Señor es testigo de que tú has faltado a la promesa que le hiciste a la mujer con quien te casaste cuando eras joven. ¡</a:t>
            </a:r>
            <a:r>
              <a:rPr lang="es-ES" u="sng" dirty="0" smtClean="0">
                <a:solidFill>
                  <a:srgbClr val="FFFF00"/>
                </a:solidFill>
              </a:rPr>
              <a:t>Era tu compañera, y tú le prometiste fidelidad</a:t>
            </a:r>
            <a:r>
              <a:rPr lang="es-ES" dirty="0" smtClean="0">
                <a:solidFill>
                  <a:srgbClr val="FFFF00"/>
                </a:solidFill>
              </a:rPr>
              <a:t>!</a:t>
            </a:r>
            <a:r>
              <a:rPr lang="es-CL" b="1" dirty="0" smtClean="0">
                <a:solidFill>
                  <a:schemeClr val="bg1"/>
                </a:solidFill>
              </a:rPr>
              <a:t>”</a:t>
            </a:r>
            <a:r>
              <a:rPr lang="es-CL" dirty="0" smtClean="0">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linds(horizontal)">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linds(horizontal)">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2" grpId="0"/>
      <p:bldP spid="13" grpId="0"/>
      <p:bldP spid="1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10944</TotalTime>
  <Words>5632</Words>
  <Application>Microsoft Office PowerPoint</Application>
  <PresentationFormat>Presentación en pantalla (4:3)</PresentationFormat>
  <Paragraphs>225</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Emmanuel Orlando Herrera Flores</dc:creator>
  <cp:lastModifiedBy>Mario Moreno</cp:lastModifiedBy>
  <cp:revision>738</cp:revision>
  <dcterms:created xsi:type="dcterms:W3CDTF">2011-01-06T19:15:41Z</dcterms:created>
  <dcterms:modified xsi:type="dcterms:W3CDTF">2017-03-16T12:35:24Z</dcterms:modified>
</cp:coreProperties>
</file>