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FB57-6B94-4670-85EC-6C26B2EB006B}" type="datetimeFigureOut">
              <a:rPr lang="es-NI" smtClean="0"/>
              <a:pPr/>
              <a:t>6/4/2019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EBDA-456A-47CD-A1A0-8477DB250D52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NI" b="1" dirty="0" smtClean="0"/>
              <a:t>Job era un hombre intachable, recto, temeroso de Dios apartado del mal. Job.1:1.</a:t>
            </a:r>
          </a:p>
          <a:p>
            <a:pPr algn="just"/>
            <a:r>
              <a:rPr lang="es-NI" b="1" dirty="0" smtClean="0"/>
              <a:t>No había hombre como El en la tierra. Job.1:8.</a:t>
            </a:r>
          </a:p>
          <a:p>
            <a:pPr algn="just"/>
            <a:r>
              <a:rPr lang="es-NI" b="1" dirty="0" smtClean="0"/>
              <a:t>Veremos en este estudio que aunque Job tenia muchas cualidades y que agradaba a Dios, tuvo momentos difíciles en su vida terrenal, pero puso siempre su confían en Dios y salió triunfante en los momentos mas difíciles de su vida.</a:t>
            </a:r>
          </a:p>
          <a:p>
            <a:pPr algn="just"/>
            <a:r>
              <a:rPr lang="es-NI" b="1" dirty="0" smtClean="0"/>
              <a:t>Imitemos el ejemplo de Job para servir y agradar a Dios y ser recompensado.</a:t>
            </a:r>
            <a:endParaRPr lang="es-NI" b="1" dirty="0"/>
          </a:p>
        </p:txBody>
      </p:sp>
      <p:sp>
        <p:nvSpPr>
          <p:cNvPr id="2" name="Cinta hacia arriba 1"/>
          <p:cNvSpPr/>
          <p:nvPr/>
        </p:nvSpPr>
        <p:spPr>
          <a:xfrm rot="10800000" flipH="1" flipV="1">
            <a:off x="0" y="0"/>
            <a:ext cx="9144000" cy="141277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JOB SU PROSPERIDAD, SU CALAMIDAD Y SU BENDICION.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83671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NI" sz="2800" b="1" dirty="0" smtClean="0"/>
              <a:t>Lo cuarto que pierde Job son todos sus hijos varones y sus hijas mujeres 10 en total. Job.1.18-19.</a:t>
            </a:r>
            <a:endParaRPr lang="es-NI" sz="2800" b="1" dirty="0"/>
          </a:p>
        </p:txBody>
      </p:sp>
      <p:pic>
        <p:nvPicPr>
          <p:cNvPr id="1026" name="Picture 2" descr="C:\Users\MARIO MORENO\Desktop\Señales\Job\10AtaudBanakBovedaChicaL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499992" cy="1440160"/>
          </a:xfrm>
          <a:prstGeom prst="rect">
            <a:avLst/>
          </a:prstGeom>
          <a:noFill/>
        </p:spPr>
      </p:pic>
      <p:pic>
        <p:nvPicPr>
          <p:cNvPr id="7" name="Picture 2" descr="C:\Users\MARIO MORENO\Desktop\Señales\Job\10AtaudBanakBovedaChicaL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499992" cy="1440160"/>
          </a:xfrm>
          <a:prstGeom prst="rect">
            <a:avLst/>
          </a:prstGeom>
          <a:noFill/>
        </p:spPr>
      </p:pic>
      <p:pic>
        <p:nvPicPr>
          <p:cNvPr id="8" name="Picture 2" descr="C:\Users\MARIO MORENO\Desktop\Señales\Job\10AtaudBanakBovedaChicaL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499992" cy="1440160"/>
          </a:xfrm>
          <a:prstGeom prst="rect">
            <a:avLst/>
          </a:prstGeom>
          <a:noFill/>
        </p:spPr>
      </p:pic>
      <p:pic>
        <p:nvPicPr>
          <p:cNvPr id="9" name="Picture 2" descr="C:\Users\MARIO MORENO\Desktop\Señales\Job\10AtaudBanakBovedaChicaL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4572000" cy="1224136"/>
          </a:xfrm>
          <a:prstGeom prst="rect">
            <a:avLst/>
          </a:prstGeom>
          <a:noFill/>
        </p:spPr>
      </p:pic>
      <p:pic>
        <p:nvPicPr>
          <p:cNvPr id="11" name="Picture 2" descr="C:\Users\MARIO MORENO\Desktop\Señales\Job\10AtaudBanakBovedaChicaL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4644008" cy="1440160"/>
          </a:xfrm>
          <a:prstGeom prst="rect">
            <a:avLst/>
          </a:prstGeom>
          <a:noFill/>
        </p:spPr>
      </p:pic>
      <p:pic>
        <p:nvPicPr>
          <p:cNvPr id="12" name="Picture 2" descr="C:\Users\MARIO MORENO\Desktop\Señales\Job\10AtaudBanakBovedaChicaL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4644008" cy="1368152"/>
          </a:xfrm>
          <a:prstGeom prst="rect">
            <a:avLst/>
          </a:prstGeom>
          <a:noFill/>
        </p:spPr>
      </p:pic>
      <p:pic>
        <p:nvPicPr>
          <p:cNvPr id="13" name="Picture 2" descr="C:\Users\MARIO MORENO\Desktop\Señales\Job\10AtaudBanakBovedaChicaL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644008" cy="1440160"/>
          </a:xfrm>
          <a:prstGeom prst="rect">
            <a:avLst/>
          </a:prstGeom>
          <a:noFill/>
        </p:spPr>
      </p:pic>
      <p:pic>
        <p:nvPicPr>
          <p:cNvPr id="14" name="Picture 2" descr="C:\Users\MARIO MORENO\Desktop\Señales\Job\10AtaudBanakBovedaChicaL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97152"/>
            <a:ext cx="4572000" cy="1224136"/>
          </a:xfrm>
          <a:prstGeom prst="rect">
            <a:avLst/>
          </a:prstGeom>
          <a:noFill/>
        </p:spPr>
      </p:pic>
      <p:pic>
        <p:nvPicPr>
          <p:cNvPr id="15" name="Picture 2" descr="C:\Users\MARIO MORENO\Desktop\Señales\Job\10AtaudBanakBovedaChicaL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4499992" cy="980728"/>
          </a:xfrm>
          <a:prstGeom prst="rect">
            <a:avLst/>
          </a:prstGeom>
          <a:noFill/>
        </p:spPr>
      </p:pic>
      <p:pic>
        <p:nvPicPr>
          <p:cNvPr id="16" name="Picture 2" descr="C:\Users\MARIO MORENO\Desktop\Señales\Job\10AtaudBanakBovedaChicaL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877272"/>
            <a:ext cx="4644008" cy="980728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15616" y="2996952"/>
            <a:ext cx="6336704" cy="2133600"/>
          </a:xfrm>
          <a:prstGeom prst="irregularSeal1">
            <a:avLst/>
          </a:prstGeom>
          <a:solidFill>
            <a:srgbClr val="FFFF99">
              <a:alpha val="9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smtClean="0">
                <a:solidFill>
                  <a:srgbClr val="CC6600"/>
                </a:solidFill>
                <a:latin typeface="Souvenir Lt BT" pitchFamily="18" charset="0"/>
              </a:rPr>
              <a:t>YA NO ESTAN!</a:t>
            </a:r>
            <a:endParaRPr lang="en-US" sz="3600" b="1" dirty="0">
              <a:solidFill>
                <a:srgbClr val="CC6600"/>
              </a:solidFill>
              <a:latin typeface="Souvenir Lt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O MORENO\Desktop\Señales\Job\job2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2" name="Llamada de nube 1"/>
          <p:cNvSpPr/>
          <p:nvPr/>
        </p:nvSpPr>
        <p:spPr>
          <a:xfrm>
            <a:off x="0" y="0"/>
            <a:ext cx="9144000" cy="1412776"/>
          </a:xfrm>
          <a:prstGeom prst="cloudCallout">
            <a:avLst>
              <a:gd name="adj1" fmla="val 3611"/>
              <a:gd name="adj2" fmla="val 299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Lo quinto que pierde Job es su salud. Job.2:7-8. Su salud total la pierde.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78" y="3056302"/>
            <a:ext cx="6419644" cy="215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Job\ejecuciones-art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24047"/>
            <a:ext cx="4716016" cy="5661247"/>
          </a:xfrm>
          <a:prstGeom prst="rect">
            <a:avLst/>
          </a:prstGeom>
          <a:noFill/>
        </p:spPr>
      </p:pic>
      <p:pic>
        <p:nvPicPr>
          <p:cNvPr id="2051" name="Picture 3" descr="C:\Users\MARIO MORENO\Desktop\Señales\Job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69457"/>
            <a:ext cx="4427984" cy="5661248"/>
          </a:xfrm>
          <a:prstGeom prst="rect">
            <a:avLst/>
          </a:prstGeom>
          <a:noFill/>
        </p:spPr>
      </p:pic>
      <p:sp>
        <p:nvSpPr>
          <p:cNvPr id="2" name="Llamada ovalada 1"/>
          <p:cNvSpPr/>
          <p:nvPr/>
        </p:nvSpPr>
        <p:spPr>
          <a:xfrm>
            <a:off x="0" y="-27294"/>
            <a:ext cx="9144000" cy="1196751"/>
          </a:xfrm>
          <a:prstGeom prst="wedgeEllipseCallout">
            <a:avLst>
              <a:gd name="adj1" fmla="val 10021"/>
              <a:gd name="adj2" fmla="val 293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Tenia su salud y ahora esta muy mal, tenia gusano en su cuerpo. Job.7:5.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000081"/>
            <a:ext cx="6419644" cy="215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IO MORENO\Desktop\Señales\Job\K_span_pesadillas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9144000" cy="2520282"/>
          </a:xfrm>
          <a:prstGeom prst="rect">
            <a:avLst/>
          </a:prstGeom>
          <a:noFill/>
        </p:spPr>
      </p:pic>
      <p:pic>
        <p:nvPicPr>
          <p:cNvPr id="11267" name="Picture 3" descr="C:\Users\MARIO MORENO\Desktop\Señales\Job\hue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9144000" cy="1844824"/>
          </a:xfrm>
          <a:prstGeom prst="rect">
            <a:avLst/>
          </a:prstGeom>
          <a:noFill/>
        </p:spPr>
      </p:pic>
      <p:sp>
        <p:nvSpPr>
          <p:cNvPr id="2" name="Cinta hacia arriba 1"/>
          <p:cNvSpPr/>
          <p:nvPr/>
        </p:nvSpPr>
        <p:spPr>
          <a:xfrm>
            <a:off x="0" y="-27295"/>
            <a:ext cx="9143999" cy="134076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Tenia pesadillas, ni la cama era consuelo para El. Job.7:13-14. </a:t>
            </a:r>
          </a:p>
        </p:txBody>
      </p:sp>
      <p:sp>
        <p:nvSpPr>
          <p:cNvPr id="4" name="Cinta hacia arriba 3"/>
          <p:cNvSpPr/>
          <p:nvPr/>
        </p:nvSpPr>
        <p:spPr>
          <a:xfrm rot="10800000" flipV="1">
            <a:off x="0" y="3861050"/>
            <a:ext cx="9144000" cy="115212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Sus huesos hierven por dentro. Job.30:27.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IO MORENO\Desktop\Señales\Job\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7426"/>
            <a:ext cx="9144000" cy="2058542"/>
          </a:xfrm>
          <a:prstGeom prst="rect">
            <a:avLst/>
          </a:prstGeom>
          <a:noFill/>
        </p:spPr>
      </p:pic>
      <p:pic>
        <p:nvPicPr>
          <p:cNvPr id="12291" name="Picture 3" descr="C:\Users\MARIO MORENO\Desktop\Señales\Job\c18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144000" cy="2636912"/>
          </a:xfrm>
          <a:prstGeom prst="rect">
            <a:avLst/>
          </a:prstGeom>
          <a:noFill/>
        </p:spPr>
      </p:pic>
      <p:sp>
        <p:nvSpPr>
          <p:cNvPr id="2" name="Cinta curvada hacia arriba 1"/>
          <p:cNvSpPr/>
          <p:nvPr/>
        </p:nvSpPr>
        <p:spPr>
          <a:xfrm>
            <a:off x="0" y="0"/>
            <a:ext cx="9138159" cy="144007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Andaba de luto. </a:t>
            </a:r>
            <a:endParaRPr lang="es-ES" sz="2800" b="1" dirty="0" smtClean="0"/>
          </a:p>
          <a:p>
            <a:pPr algn="ctr"/>
            <a:r>
              <a:rPr lang="es-ES" sz="2800" b="1" dirty="0" smtClean="0"/>
              <a:t>Job.30:28</a:t>
            </a:r>
            <a:r>
              <a:rPr lang="es-ES" sz="2800" b="1" dirty="0"/>
              <a:t>. </a:t>
            </a:r>
          </a:p>
        </p:txBody>
      </p:sp>
      <p:sp>
        <p:nvSpPr>
          <p:cNvPr id="4" name="Estrella de 16 puntas 3"/>
          <p:cNvSpPr/>
          <p:nvPr/>
        </p:nvSpPr>
        <p:spPr>
          <a:xfrm>
            <a:off x="4499992" y="2348880"/>
            <a:ext cx="4644006" cy="1872208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Su piel ennegrece. </a:t>
            </a:r>
            <a:endParaRPr lang="es-ES" sz="2800" b="1" dirty="0" smtClean="0"/>
          </a:p>
          <a:p>
            <a:pPr algn="ctr"/>
            <a:r>
              <a:rPr lang="es-ES" sz="2800" b="1" dirty="0" smtClean="0"/>
              <a:t>Job.30:30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RIO MORENO\Desktop\Señales\Job\quemadura-por-fu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9144000" cy="2902049"/>
          </a:xfrm>
          <a:prstGeom prst="rect">
            <a:avLst/>
          </a:prstGeom>
          <a:noFill/>
        </p:spPr>
      </p:pic>
      <p:pic>
        <p:nvPicPr>
          <p:cNvPr id="13315" name="Picture 3" descr="C:\Users\MARIO MORENO\Desktop\Señales\Job\El-aparato locomotor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14825"/>
            <a:ext cx="9144000" cy="2543175"/>
          </a:xfrm>
          <a:prstGeom prst="rect">
            <a:avLst/>
          </a:prstGeom>
          <a:noFill/>
        </p:spPr>
      </p:pic>
      <p:sp>
        <p:nvSpPr>
          <p:cNvPr id="2" name="Estrella de 24 puntas 1"/>
          <p:cNvSpPr/>
          <p:nvPr/>
        </p:nvSpPr>
        <p:spPr>
          <a:xfrm>
            <a:off x="0" y="-27294"/>
            <a:ext cx="9144000" cy="1412776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Sus huesos se estaban quemando por dentro. </a:t>
            </a:r>
            <a:endParaRPr lang="es-ES" sz="2400" b="1" dirty="0"/>
          </a:p>
          <a:p>
            <a:pPr algn="ctr"/>
            <a:r>
              <a:rPr lang="es-ES" sz="2400" b="1" dirty="0" smtClean="0"/>
              <a:t>Job.30:30</a:t>
            </a:r>
            <a:r>
              <a:rPr lang="es-E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326896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s-NI" b="1" dirty="0" smtClean="0"/>
              <a:t>Lo sexto que pierde Job es su esposa. Job.2:9-10. </a:t>
            </a:r>
          </a:p>
          <a:p>
            <a:pPr algn="just"/>
            <a:r>
              <a:rPr lang="es-NI" b="1" dirty="0" smtClean="0"/>
              <a:t>Su esposa en ves de ser la ayuda idónea. Genesis.2:20. </a:t>
            </a:r>
          </a:p>
          <a:p>
            <a:pPr algn="just"/>
            <a:r>
              <a:rPr lang="es-NI" b="1" dirty="0" smtClean="0"/>
              <a:t>Mas bien quería que se muriera, ahora que Job ya no tiene nada materialmente, ya no era de valor para esta mujer </a:t>
            </a:r>
            <a:r>
              <a:rPr lang="es-NI" b="1" dirty="0" err="1" smtClean="0"/>
              <a:t>Job.</a:t>
            </a:r>
            <a:r>
              <a:rPr lang="es-NI" b="1" dirty="0" smtClean="0"/>
              <a:t> </a:t>
            </a:r>
          </a:p>
          <a:p>
            <a:pPr algn="just"/>
            <a:r>
              <a:rPr lang="es-NI" b="1" dirty="0" smtClean="0"/>
              <a:t>¿Cuántas mujeres no son así? Si su esposo tiene dinero le da los lujos que quiere ella esta allí, pero cuando ya no tiene nada los dejan.</a:t>
            </a:r>
            <a:endParaRPr lang="es-NI" b="1" dirty="0"/>
          </a:p>
        </p:txBody>
      </p:sp>
      <p:pic>
        <p:nvPicPr>
          <p:cNvPr id="14338" name="Picture 2" descr="C:\Users\MARIO MORENO\Desktop\Señales\Job\conf-dios-permite-las-perdidas-la-permision-de-dios-en-la-vida-de-job-job-cap-1-y-2-parte-no-4-de-las-adversidades-y-tormentas-de-la-vida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799692" y="3717032"/>
            <a:ext cx="5544616" cy="2736304"/>
          </a:xfrm>
          <a:prstGeom prst="irregularSeal1">
            <a:avLst/>
          </a:prstGeom>
          <a:solidFill>
            <a:srgbClr val="FFFF99">
              <a:alpha val="9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smtClean="0">
                <a:solidFill>
                  <a:srgbClr val="CC6600"/>
                </a:solidFill>
                <a:latin typeface="Souvenir Lt BT" pitchFamily="18" charset="0"/>
              </a:rPr>
              <a:t>YA NO ESTAN!</a:t>
            </a:r>
            <a:endParaRPr lang="en-US" sz="3600" b="1" dirty="0">
              <a:solidFill>
                <a:srgbClr val="CC6600"/>
              </a:solidFill>
              <a:latin typeface="Souvenir Lt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O MORENO\Desktop\Señales\Job\hermanos-de-espalda-negra-del-chacal-11366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967114" cy="4522768"/>
          </a:xfrm>
          <a:prstGeom prst="rect">
            <a:avLst/>
          </a:prstGeom>
          <a:noFill/>
        </p:spPr>
      </p:pic>
      <p:pic>
        <p:nvPicPr>
          <p:cNvPr id="15363" name="Picture 3" descr="C:\Users\MARIO MORENO\Desktop\Señales\Job\breeding-ostriches-11661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4139952" cy="4531432"/>
          </a:xfrm>
          <a:prstGeom prst="rect">
            <a:avLst/>
          </a:prstGeom>
          <a:noFill/>
        </p:spPr>
      </p:pic>
      <p:sp>
        <p:nvSpPr>
          <p:cNvPr id="2" name="Explosión 1 1"/>
          <p:cNvSpPr/>
          <p:nvPr/>
        </p:nvSpPr>
        <p:spPr>
          <a:xfrm>
            <a:off x="0" y="-315416"/>
            <a:ext cx="9144000" cy="34563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Lo séptimo que Job perdió fue sus amistades. Sus compañeros eran los animales, chacales, avestruz. </a:t>
            </a:r>
            <a:endParaRPr lang="es-ES" sz="2000" b="1" dirty="0" smtClean="0"/>
          </a:p>
          <a:p>
            <a:pPr algn="ctr"/>
            <a:r>
              <a:rPr lang="es-ES" sz="2000" b="1" dirty="0" smtClean="0"/>
              <a:t>Job.30:29</a:t>
            </a:r>
            <a:r>
              <a:rPr lang="es-ES" sz="2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NI" b="1" dirty="0" smtClean="0"/>
              <a:t>A pesar de todas las tragedias que le sucedieron a Job, El nunca atribuyo a Dios ningún mal y le adoro siempre nunca se aparto de Dios. </a:t>
            </a:r>
          </a:p>
          <a:p>
            <a:pPr algn="just"/>
            <a:r>
              <a:rPr lang="es-NI" b="1" dirty="0" smtClean="0"/>
              <a:t>Job.1:20.</a:t>
            </a:r>
          </a:p>
          <a:p>
            <a:pPr algn="just"/>
            <a:r>
              <a:rPr lang="es-NI" b="1" dirty="0" smtClean="0"/>
              <a:t>Igual nosotros nunca debemos de echarle la culpa a Dios. </a:t>
            </a:r>
          </a:p>
          <a:p>
            <a:pPr algn="just"/>
            <a:r>
              <a:rPr lang="es-NI" b="1" dirty="0" smtClean="0"/>
              <a:t>Santiago.1:13.</a:t>
            </a:r>
          </a:p>
          <a:p>
            <a:pPr algn="just"/>
            <a:r>
              <a:rPr lang="es-NI" b="1" dirty="0" smtClean="0"/>
              <a:t>No nos apartemos de Dios nunca. Adorémosle siempre no nos alejemos de Dios.</a:t>
            </a:r>
          </a:p>
          <a:p>
            <a:pPr algn="just"/>
            <a:r>
              <a:rPr lang="es-NI" b="1" dirty="0" smtClean="0"/>
              <a:t>Ya que con Cristo todo lo podemos. </a:t>
            </a:r>
          </a:p>
          <a:p>
            <a:pPr algn="just"/>
            <a:r>
              <a:rPr lang="es-NI" b="1" dirty="0" smtClean="0"/>
              <a:t>Filipenses.4:13.</a:t>
            </a:r>
          </a:p>
          <a:p>
            <a:pPr algn="just"/>
            <a:r>
              <a:rPr lang="es-NI" b="1" dirty="0" smtClean="0"/>
              <a:t>Pero separados de El nada podemos hacer. </a:t>
            </a:r>
          </a:p>
          <a:p>
            <a:pPr algn="just"/>
            <a:r>
              <a:rPr lang="es-NI" b="1" dirty="0" smtClean="0"/>
              <a:t>Juan.15:5.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Después de todo Dios volvió a restituir las bendiciones materiales a </a:t>
            </a:r>
            <a:r>
              <a:rPr lang="es-NI" b="1" dirty="0" err="1" smtClean="0"/>
              <a:t>Job.</a:t>
            </a:r>
            <a:endParaRPr lang="es-NI" b="1" dirty="0" smtClean="0"/>
          </a:p>
          <a:p>
            <a:r>
              <a:rPr lang="es-NI" b="1" dirty="0" smtClean="0"/>
              <a:t>Dios aumento el doble de lo que Job tenia. Job.42:10.</a:t>
            </a:r>
          </a:p>
          <a:p>
            <a:r>
              <a:rPr lang="es-NI" b="1" dirty="0" smtClean="0"/>
              <a:t>14.000. Ovejas cuanto solo tenia 7.000. Job.42:12.</a:t>
            </a:r>
          </a:p>
          <a:p>
            <a:r>
              <a:rPr lang="es-NI" b="1" dirty="0" smtClean="0"/>
              <a:t>6.000. Camellos cuando solo tenia 3.000.</a:t>
            </a:r>
          </a:p>
          <a:p>
            <a:r>
              <a:rPr lang="es-NI" b="1" dirty="0" smtClean="0"/>
              <a:t>1.000. Yuntas de bueyes cuando tenia 500.</a:t>
            </a:r>
          </a:p>
          <a:p>
            <a:r>
              <a:rPr lang="es-NI" b="1" dirty="0" smtClean="0"/>
              <a:t>1.000. Asnas cuando tenia 500.</a:t>
            </a:r>
          </a:p>
          <a:p>
            <a:r>
              <a:rPr lang="es-NI" b="1" dirty="0" smtClean="0"/>
              <a:t>Sus nuevos hijos. Job.42:13. 7 varones 3 mujeres.</a:t>
            </a:r>
            <a:endParaRPr lang="es-NI" b="1" dirty="0"/>
          </a:p>
        </p:txBody>
      </p:sp>
      <p:sp>
        <p:nvSpPr>
          <p:cNvPr id="4" name="Pentágono 3"/>
          <p:cNvSpPr/>
          <p:nvPr/>
        </p:nvSpPr>
        <p:spPr>
          <a:xfrm>
            <a:off x="0" y="0"/>
            <a:ext cx="9144000" cy="14127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POR SER FIEL A DIOS FUE BENDECIDO DE NUEVO. </a:t>
            </a:r>
            <a:endParaRPr lang="es-ES" sz="3200" b="1" dirty="0" smtClean="0"/>
          </a:p>
          <a:p>
            <a:pPr algn="ctr"/>
            <a:r>
              <a:rPr lang="es-ES" sz="3200" b="1" dirty="0" smtClean="0"/>
              <a:t>JOB.42:10-13</a:t>
            </a:r>
            <a:r>
              <a:rPr lang="es-ES" sz="32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304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s-NI" b="1" dirty="0" smtClean="0"/>
              <a:t>Job era un hombre muy rico tanto en lo espiritual como en lo material. </a:t>
            </a:r>
          </a:p>
          <a:p>
            <a:pPr algn="just"/>
            <a:r>
              <a:rPr lang="es-NI" b="1" dirty="0" smtClean="0"/>
              <a:t>En lo espiritual era intachable, recto, temeroso de Dios, apartado del mal. Job.1:1. </a:t>
            </a:r>
          </a:p>
          <a:p>
            <a:pPr algn="just"/>
            <a:r>
              <a:rPr lang="es-NI" b="1" dirty="0" smtClean="0"/>
              <a:t>En lo material tenia una gran familia compuesta de </a:t>
            </a:r>
          </a:p>
          <a:p>
            <a:endParaRPr lang="es-NI" dirty="0"/>
          </a:p>
        </p:txBody>
      </p:sp>
      <p:sp>
        <p:nvSpPr>
          <p:cNvPr id="4" name="3 Rectángulo"/>
          <p:cNvSpPr/>
          <p:nvPr/>
        </p:nvSpPr>
        <p:spPr>
          <a:xfrm>
            <a:off x="0" y="3645024"/>
            <a:ext cx="45720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NI" sz="2000" b="1" dirty="0" smtClean="0"/>
              <a:t>7 HIJOS VARONES Job.1:2.</a:t>
            </a:r>
          </a:p>
        </p:txBody>
      </p:sp>
      <p:pic>
        <p:nvPicPr>
          <p:cNvPr id="1026" name="Picture 2" descr="C:\Users\MARIO MORENO\Desktop\Señales\Job\32480_all_013_05-etbBrothers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4286250" cy="263691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508104" y="3501008"/>
            <a:ext cx="244797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NI" sz="2400" b="1" dirty="0" smtClean="0"/>
              <a:t>3 HIJAS MUJERES.</a:t>
            </a:r>
            <a:endParaRPr lang="es-NI" sz="2400" b="1" dirty="0"/>
          </a:p>
        </p:txBody>
      </p:sp>
      <p:pic>
        <p:nvPicPr>
          <p:cNvPr id="1027" name="Picture 3" descr="C:\Users\MARIO MORENO\Desktop\Señales\Job\0013634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4716016" cy="2852936"/>
          </a:xfrm>
          <a:prstGeom prst="rect">
            <a:avLst/>
          </a:prstGeom>
          <a:noFill/>
        </p:spPr>
      </p:pic>
      <p:sp>
        <p:nvSpPr>
          <p:cNvPr id="5" name="Cinta hacia arriba 4"/>
          <p:cNvSpPr/>
          <p:nvPr/>
        </p:nvSpPr>
        <p:spPr>
          <a:xfrm>
            <a:off x="0" y="0"/>
            <a:ext cx="9144000" cy="119675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PROSPERIDAD DE JOB.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NI" b="1" dirty="0" smtClean="0"/>
              <a:t>Dios nos promete que si dejamos todo por El, vamos  recibir 100 veces mas de lo que hemos dejado. </a:t>
            </a:r>
          </a:p>
          <a:p>
            <a:pPr algn="just"/>
            <a:r>
              <a:rPr lang="es-NI" b="1" dirty="0" smtClean="0"/>
              <a:t>No el doble como a Job sino 100 veces mas.</a:t>
            </a:r>
          </a:p>
          <a:p>
            <a:pPr algn="just"/>
            <a:r>
              <a:rPr lang="es-NI" b="1" dirty="0" smtClean="0"/>
              <a:t>Y lo mas grande lo mas precio es la vida eterna en los cielos. </a:t>
            </a:r>
          </a:p>
          <a:p>
            <a:pPr algn="just"/>
            <a:r>
              <a:rPr lang="es-NI" b="1" dirty="0" smtClean="0"/>
              <a:t>Mateo.19:29.</a:t>
            </a:r>
          </a:p>
          <a:p>
            <a:pPr algn="just"/>
            <a:r>
              <a:rPr lang="es-NI" b="1" dirty="0" smtClean="0"/>
              <a:t>Seamos fieles a Dios y seremos grandemente bendecidos en Dios.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RIO MORENO\Desktop\Señales\jdv1220814919z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</p:spPr>
      </p:pic>
      <p:sp>
        <p:nvSpPr>
          <p:cNvPr id="2" name="Cinta hacia arriba 1"/>
          <p:cNvSpPr/>
          <p:nvPr/>
        </p:nvSpPr>
        <p:spPr>
          <a:xfrm rot="10800000" flipV="1">
            <a:off x="0" y="5517232"/>
            <a:ext cx="9144000" cy="134076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DIOS NOS BENDIGA A TODOS.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Job\Stoned-sheep-e1413658755644-665x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004048" cy="4797152"/>
          </a:xfrm>
          <a:prstGeom prst="rect">
            <a:avLst/>
          </a:prstGeom>
          <a:noFill/>
        </p:spPr>
      </p:pic>
      <p:pic>
        <p:nvPicPr>
          <p:cNvPr id="2051" name="Picture 3" descr="C:\Users\MARIO MORENO\Desktop\Señales\Job\camell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4139952" cy="4797152"/>
          </a:xfrm>
          <a:prstGeom prst="rect">
            <a:avLst/>
          </a:prstGeom>
          <a:noFill/>
        </p:spPr>
      </p:pic>
      <p:sp>
        <p:nvSpPr>
          <p:cNvPr id="6" name="Llamada de nube 5"/>
          <p:cNvSpPr/>
          <p:nvPr/>
        </p:nvSpPr>
        <p:spPr>
          <a:xfrm>
            <a:off x="5004048" y="-27296"/>
            <a:ext cx="4139951" cy="1872119"/>
          </a:xfrm>
          <a:prstGeom prst="cloudCallout">
            <a:avLst>
              <a:gd name="adj1" fmla="val -2480"/>
              <a:gd name="adj2" fmla="val 208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Tres mil camellos. 3.000.</a:t>
            </a:r>
          </a:p>
        </p:txBody>
      </p:sp>
      <p:sp>
        <p:nvSpPr>
          <p:cNvPr id="7" name="Llamada rectangular redondeada 6"/>
          <p:cNvSpPr/>
          <p:nvPr/>
        </p:nvSpPr>
        <p:spPr>
          <a:xfrm>
            <a:off x="0" y="0"/>
            <a:ext cx="4572000" cy="1556791"/>
          </a:xfrm>
          <a:prstGeom prst="wedgeRoundRectCallout">
            <a:avLst>
              <a:gd name="adj1" fmla="val -2326"/>
              <a:gd name="adj2" fmla="val 1413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Su hacienda constaba de siete mil ovejas. Job.1:3. 7.000.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 MORENO\Desktop\Señales\Job\191230947_7da74e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2126"/>
            <a:ext cx="4716016" cy="5165874"/>
          </a:xfrm>
          <a:prstGeom prst="rect">
            <a:avLst/>
          </a:prstGeom>
          <a:noFill/>
        </p:spPr>
      </p:pic>
      <p:pic>
        <p:nvPicPr>
          <p:cNvPr id="3075" name="Picture 3" descr="C:\Users\MARIO MORENO\Desktop\Señales\Job\841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635" y="1692126"/>
            <a:ext cx="4427984" cy="5157192"/>
          </a:xfrm>
          <a:prstGeom prst="rect">
            <a:avLst/>
          </a:prstGeom>
          <a:noFill/>
        </p:spPr>
      </p:pic>
      <p:sp>
        <p:nvSpPr>
          <p:cNvPr id="2" name="Llamada ovalada 1"/>
          <p:cNvSpPr/>
          <p:nvPr/>
        </p:nvSpPr>
        <p:spPr>
          <a:xfrm flipH="1">
            <a:off x="4860031" y="0"/>
            <a:ext cx="4267585" cy="1556791"/>
          </a:xfrm>
          <a:prstGeom prst="wedgeEllipseCallout">
            <a:avLst>
              <a:gd name="adj1" fmla="val 3454"/>
              <a:gd name="adj2" fmla="val 149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Quinientas asnas. 500.</a:t>
            </a:r>
          </a:p>
        </p:txBody>
      </p:sp>
      <p:sp>
        <p:nvSpPr>
          <p:cNvPr id="5" name="Llamada rectangular redondeada 4"/>
          <p:cNvSpPr/>
          <p:nvPr/>
        </p:nvSpPr>
        <p:spPr>
          <a:xfrm>
            <a:off x="1822" y="0"/>
            <a:ext cx="4210138" cy="1196752"/>
          </a:xfrm>
          <a:prstGeom prst="wedgeRoundRectCallout">
            <a:avLst>
              <a:gd name="adj1" fmla="val -12729"/>
              <a:gd name="adj2" fmla="val 268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Quinientas juntas de bueyes. 500. </a:t>
            </a:r>
          </a:p>
          <a:p>
            <a:pPr algn="ctr"/>
            <a:r>
              <a:rPr lang="es-ES" sz="2400" b="1" dirty="0"/>
              <a:t>Ósea 1.000 bueyes.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O MORENO\Desktop\Señales\Job\DowntonAbbey_serv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5358"/>
            <a:ext cx="9144000" cy="5544527"/>
          </a:xfrm>
          <a:prstGeom prst="rect">
            <a:avLst/>
          </a:prstGeom>
          <a:noFill/>
        </p:spPr>
      </p:pic>
      <p:sp>
        <p:nvSpPr>
          <p:cNvPr id="3" name="Cinta hacia arriba 2"/>
          <p:cNvSpPr/>
          <p:nvPr/>
        </p:nvSpPr>
        <p:spPr>
          <a:xfrm rot="10800000" flipH="1" flipV="1">
            <a:off x="0" y="-13649"/>
            <a:ext cx="9144000" cy="134076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Mucha Servidumbre.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NI" b="1" dirty="0" smtClean="0"/>
              <a:t>Como vimos Job es era un hombre muy prospero materialmente, tenia muchas posiciones de mucho valor.</a:t>
            </a:r>
          </a:p>
          <a:p>
            <a:pPr algn="just"/>
            <a:r>
              <a:rPr lang="es-NI" b="1" dirty="0" smtClean="0"/>
              <a:t>Pero llegaron las calamidades, los problemas para Job, como a cualquier ser humano que tarde o temprano nos llegan problemas dificultades.</a:t>
            </a:r>
          </a:p>
          <a:p>
            <a:pPr algn="just"/>
            <a:r>
              <a:rPr lang="es-NI" b="1" dirty="0" smtClean="0"/>
              <a:t>Job empezó a perder todo lo que El tenia, sus posiciones sus hijos, su esposa en un momento, en un abrir y cerrar de ojo todo se vino al suelo.</a:t>
            </a:r>
          </a:p>
          <a:p>
            <a:pPr algn="just"/>
            <a:r>
              <a:rPr lang="es-NI" b="1" dirty="0" smtClean="0"/>
              <a:t>Problema tras problema se le vino a </a:t>
            </a:r>
            <a:r>
              <a:rPr lang="es-NI" b="1" dirty="0" err="1" smtClean="0"/>
              <a:t>Job.</a:t>
            </a:r>
            <a:endParaRPr lang="es-NI" b="1" dirty="0"/>
          </a:p>
        </p:txBody>
      </p:sp>
      <p:sp>
        <p:nvSpPr>
          <p:cNvPr id="4" name="Cinta hacia arriba 3"/>
          <p:cNvSpPr/>
          <p:nvPr/>
        </p:nvSpPr>
        <p:spPr>
          <a:xfrm>
            <a:off x="0" y="0"/>
            <a:ext cx="9143999" cy="126876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SU CALAMIDADES.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O MORENO\Desktop\Señales\Job\191230947_7da74e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0"/>
            <a:ext cx="4499992" cy="4941170"/>
          </a:xfrm>
          <a:prstGeom prst="rect">
            <a:avLst/>
          </a:prstGeom>
          <a:noFill/>
        </p:spPr>
      </p:pic>
      <p:pic>
        <p:nvPicPr>
          <p:cNvPr id="5123" name="Picture 3" descr="C:\Users\MARIO MORENO\Desktop\Señales\Job\841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0"/>
            <a:ext cx="4644008" cy="4941169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871700" y="3789039"/>
            <a:ext cx="5400600" cy="2133600"/>
          </a:xfrm>
          <a:prstGeom prst="irregularSeal1">
            <a:avLst/>
          </a:prstGeom>
          <a:solidFill>
            <a:srgbClr val="FFFF99">
              <a:alpha val="9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smtClean="0">
                <a:solidFill>
                  <a:srgbClr val="CC6600"/>
                </a:solidFill>
                <a:latin typeface="Souvenir Lt BT" pitchFamily="18" charset="0"/>
              </a:rPr>
              <a:t>YA NO ESTAN!</a:t>
            </a:r>
            <a:endParaRPr lang="en-US" sz="3600" b="1" dirty="0">
              <a:solidFill>
                <a:srgbClr val="CC6600"/>
              </a:solidFill>
              <a:latin typeface="Souvenir Lt BT" pitchFamily="18" charset="0"/>
            </a:endParaRPr>
          </a:p>
        </p:txBody>
      </p:sp>
      <p:sp>
        <p:nvSpPr>
          <p:cNvPr id="2" name="Pergamino horizontal 1"/>
          <p:cNvSpPr/>
          <p:nvPr/>
        </p:nvSpPr>
        <p:spPr>
          <a:xfrm flipH="1">
            <a:off x="0" y="-243408"/>
            <a:ext cx="9144000" cy="2448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Lo primero que perdió fue sus bueyes. Las 500 juntas de </a:t>
            </a:r>
            <a:r>
              <a:rPr lang="es-ES" sz="2800" b="1" dirty="0" smtClean="0"/>
              <a:t>bueyes. </a:t>
            </a:r>
          </a:p>
          <a:p>
            <a:pPr algn="ctr"/>
            <a:r>
              <a:rPr lang="es-ES" sz="2800" b="1" dirty="0" smtClean="0"/>
              <a:t>sus </a:t>
            </a:r>
            <a:r>
              <a:rPr lang="es-ES" sz="2800" b="1" dirty="0"/>
              <a:t>mil bueyes  y sus 500 asnas lo pierde en un momento. Job.1:14-15.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O MORENO\Desktop\Señales\Job\Stoned-sheep-e1413658755644-665x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835696" y="3068960"/>
            <a:ext cx="5256584" cy="2133600"/>
          </a:xfrm>
          <a:prstGeom prst="irregularSeal1">
            <a:avLst/>
          </a:prstGeom>
          <a:solidFill>
            <a:srgbClr val="FFFF99">
              <a:alpha val="9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smtClean="0">
                <a:solidFill>
                  <a:srgbClr val="CC6600"/>
                </a:solidFill>
                <a:latin typeface="Souvenir Lt BT" pitchFamily="18" charset="0"/>
              </a:rPr>
              <a:t>YA NO ESTAN!</a:t>
            </a:r>
            <a:endParaRPr lang="en-US" sz="3600" b="1" dirty="0">
              <a:solidFill>
                <a:srgbClr val="CC6600"/>
              </a:solidFill>
              <a:latin typeface="Souvenir Lt BT" pitchFamily="18" charset="0"/>
            </a:endParaRPr>
          </a:p>
        </p:txBody>
      </p:sp>
      <p:sp>
        <p:nvSpPr>
          <p:cNvPr id="2" name="Llamada con línea 1 1"/>
          <p:cNvSpPr/>
          <p:nvPr/>
        </p:nvSpPr>
        <p:spPr>
          <a:xfrm>
            <a:off x="1" y="-70406"/>
            <a:ext cx="9143999" cy="1627197"/>
          </a:xfrm>
          <a:prstGeom prst="borderCallout1">
            <a:avLst>
              <a:gd name="adj1" fmla="val 245645"/>
              <a:gd name="adj2" fmla="val 48234"/>
              <a:gd name="adj3" fmla="val 105741"/>
              <a:gd name="adj4" fmla="val 55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Lo segundo que Job pierde son, sus 7.000. Ovejas que tenia en un instante las pierde toda.  Job.1:16.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O MORENO\Desktop\Señales\Job\camel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3"/>
            <a:ext cx="9144000" cy="4824537"/>
          </a:xfrm>
          <a:prstGeom prst="rect">
            <a:avLst/>
          </a:prstGeom>
          <a:noFill/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907704" y="2780928"/>
            <a:ext cx="5184576" cy="2133600"/>
          </a:xfrm>
          <a:prstGeom prst="irregularSeal1">
            <a:avLst/>
          </a:prstGeom>
          <a:solidFill>
            <a:srgbClr val="FFFF99">
              <a:alpha val="9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smtClean="0">
                <a:solidFill>
                  <a:srgbClr val="CC6600"/>
                </a:solidFill>
                <a:latin typeface="Souvenir Lt BT" pitchFamily="18" charset="0"/>
              </a:rPr>
              <a:t>YA NO ESTAN!</a:t>
            </a:r>
            <a:endParaRPr lang="en-US" sz="3600" b="1" dirty="0">
              <a:solidFill>
                <a:srgbClr val="CC6600"/>
              </a:solidFill>
              <a:latin typeface="Souvenir Lt BT" pitchFamily="18" charset="0"/>
            </a:endParaRPr>
          </a:p>
        </p:txBody>
      </p:sp>
      <p:sp>
        <p:nvSpPr>
          <p:cNvPr id="2" name="Llamada de flecha hacia abajo 1"/>
          <p:cNvSpPr/>
          <p:nvPr/>
        </p:nvSpPr>
        <p:spPr>
          <a:xfrm>
            <a:off x="0" y="-23096"/>
            <a:ext cx="9144000" cy="2948040"/>
          </a:xfrm>
          <a:prstGeom prst="downArrowCallout">
            <a:avLst>
              <a:gd name="adj1" fmla="val 34560"/>
              <a:gd name="adj2" fmla="val 1728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Lo tercero que pierde son sus 3.000 camellos. Job.1:17.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783</Words>
  <Application>Microsoft Office PowerPoint</Application>
  <PresentationFormat>Presentación en pantalla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Algerian</vt:lpstr>
      <vt:lpstr>Arial</vt:lpstr>
      <vt:lpstr>Calibri</vt:lpstr>
      <vt:lpstr>Souvenir Lt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SU PROSPERIDAD, SU CALAMIDAD Y SU BENDICION.</dc:title>
  <dc:creator>MARIO MORENO</dc:creator>
  <cp:lastModifiedBy>MARIO</cp:lastModifiedBy>
  <cp:revision>24</cp:revision>
  <dcterms:created xsi:type="dcterms:W3CDTF">2015-12-19T18:26:15Z</dcterms:created>
  <dcterms:modified xsi:type="dcterms:W3CDTF">2019-04-06T07:51:11Z</dcterms:modified>
</cp:coreProperties>
</file>