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6" r:id="rId6"/>
    <p:sldId id="278" r:id="rId7"/>
    <p:sldId id="280" r:id="rId8"/>
    <p:sldId id="281" r:id="rId9"/>
    <p:sldId id="260" r:id="rId10"/>
    <p:sldId id="261" r:id="rId11"/>
    <p:sldId id="262" r:id="rId12"/>
    <p:sldId id="263" r:id="rId13"/>
    <p:sldId id="264" r:id="rId14"/>
    <p:sldId id="282" r:id="rId15"/>
    <p:sldId id="283" r:id="rId16"/>
    <p:sldId id="285" r:id="rId17"/>
    <p:sldId id="284" r:id="rId18"/>
    <p:sldId id="286" r:id="rId19"/>
    <p:sldId id="287" r:id="rId20"/>
    <p:sldId id="265" r:id="rId21"/>
    <p:sldId id="266" r:id="rId22"/>
    <p:sldId id="267" r:id="rId23"/>
    <p:sldId id="268" r:id="rId24"/>
    <p:sldId id="269" r:id="rId25"/>
    <p:sldId id="288" r:id="rId26"/>
    <p:sldId id="289" r:id="rId27"/>
    <p:sldId id="290" r:id="rId28"/>
    <p:sldId id="277" r:id="rId29"/>
    <p:sldId id="275"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12/02/2020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9068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12/02/2020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8440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12/02/2020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81688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12/02/2020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1326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FF6F5E-EB75-4C11-B48B-3C09A4E294EF}" type="datetimeFigureOut">
              <a:rPr lang="es-ES" smtClean="0"/>
              <a:t>12/02/2020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5254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1FF6F5E-EB75-4C11-B48B-3C09A4E294EF}" type="datetimeFigureOut">
              <a:rPr lang="es-ES" smtClean="0"/>
              <a:t>12/02/2020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6152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1FF6F5E-EB75-4C11-B48B-3C09A4E294EF}" type="datetimeFigureOut">
              <a:rPr lang="es-ES" smtClean="0"/>
              <a:t>12/02/2020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79599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1FF6F5E-EB75-4C11-B48B-3C09A4E294EF}" type="datetimeFigureOut">
              <a:rPr lang="es-ES" smtClean="0"/>
              <a:t>12/02/2020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97297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F5E-EB75-4C11-B48B-3C09A4E294EF}" type="datetimeFigureOut">
              <a:rPr lang="es-ES" smtClean="0"/>
              <a:t>12/02/2020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3536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12/02/2020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5596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12/02/2020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164293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F5E-EB75-4C11-B48B-3C09A4E294EF}" type="datetimeFigureOut">
              <a:rPr lang="es-ES" smtClean="0"/>
              <a:t>12/02/2020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BA826-7FF3-4ED1-8D5F-0F8698BBDA05}" type="slidenum">
              <a:rPr lang="es-ES" smtClean="0"/>
              <a:t>‹Nº›</a:t>
            </a:fld>
            <a:endParaRPr lang="es-ES"/>
          </a:p>
        </p:txBody>
      </p:sp>
    </p:spTree>
    <p:extLst>
      <p:ext uri="{BB962C8B-B14F-4D97-AF65-F5344CB8AC3E}">
        <p14:creationId xmlns:p14="http://schemas.microsoft.com/office/powerpoint/2010/main" val="421551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28" y="0"/>
            <a:ext cx="9139944" cy="6858000"/>
          </a:xfrm>
          <a:prstGeom prst="rect">
            <a:avLst/>
          </a:prstGeom>
        </p:spPr>
      </p:pic>
      <p:sp>
        <p:nvSpPr>
          <p:cNvPr id="2" name="Rectángulo redondeado 1"/>
          <p:cNvSpPr/>
          <p:nvPr/>
        </p:nvSpPr>
        <p:spPr>
          <a:xfrm>
            <a:off x="510988" y="0"/>
            <a:ext cx="8004362" cy="14522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ítulo 3"/>
          <p:cNvSpPr>
            <a:spLocks noGrp="1"/>
          </p:cNvSpPr>
          <p:nvPr>
            <p:ph type="title"/>
          </p:nvPr>
        </p:nvSpPr>
        <p:spPr>
          <a:xfrm>
            <a:off x="628650" y="17396"/>
            <a:ext cx="7886700" cy="1325563"/>
          </a:xfrm>
        </p:spPr>
        <p:txBody>
          <a:bodyPr/>
          <a:lstStyle/>
          <a:p>
            <a:pPr algn="ctr"/>
            <a:r>
              <a:rPr lang="es-E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 GENTE SIEMPRE VA CRITICAR.</a:t>
            </a:r>
            <a:br>
              <a:rPr lang="es-E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E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MATEO.11:18-19</a:t>
            </a:r>
            <a:r>
              <a:rPr lang="es-E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5" name="Marcador de contenido 4"/>
          <p:cNvSpPr>
            <a:spLocks noGrp="1"/>
          </p:cNvSpPr>
          <p:nvPr>
            <p:ph idx="1"/>
          </p:nvPr>
        </p:nvSpPr>
        <p:spPr>
          <a:xfrm>
            <a:off x="0" y="1645320"/>
            <a:ext cx="9144000" cy="5212679"/>
          </a:xfrm>
        </p:spPr>
        <p:txBody>
          <a:bodyPr>
            <a:normAutofit lnSpcReduction="10000"/>
          </a:bodyPr>
          <a:lstStyle/>
          <a:p>
            <a:r>
              <a:rPr lang="es-ES" b="1" dirty="0" smtClean="0">
                <a:solidFill>
                  <a:schemeClr val="bg1"/>
                </a:solidFill>
              </a:rPr>
              <a:t>INTRODUCCION:</a:t>
            </a:r>
          </a:p>
          <a:p>
            <a:r>
              <a:rPr lang="es-ES" b="1" dirty="0" smtClean="0">
                <a:solidFill>
                  <a:schemeClr val="bg1"/>
                </a:solidFill>
              </a:rPr>
              <a:t>Como </a:t>
            </a:r>
            <a:r>
              <a:rPr lang="es-ES" b="1" dirty="0">
                <a:solidFill>
                  <a:schemeClr val="bg1"/>
                </a:solidFill>
              </a:rPr>
              <a:t>cristianos siempre debemos ser los mejores en este mundo, debemos ser la luz de este mundo. </a:t>
            </a:r>
            <a:endParaRPr lang="es-ES" b="1" dirty="0" smtClean="0">
              <a:solidFill>
                <a:schemeClr val="bg1"/>
              </a:solidFill>
            </a:endParaRPr>
          </a:p>
          <a:p>
            <a:r>
              <a:rPr lang="es-ES" b="1" dirty="0" smtClean="0">
                <a:solidFill>
                  <a:schemeClr val="bg1"/>
                </a:solidFill>
              </a:rPr>
              <a:t>Mateo.5:16.</a:t>
            </a:r>
          </a:p>
          <a:p>
            <a:r>
              <a:rPr lang="es-ES" b="1" dirty="0">
                <a:solidFill>
                  <a:schemeClr val="bg1"/>
                </a:solidFill>
              </a:rPr>
              <a:t>Así brille vuestra luz delante de los hombres, para que vean vuestras buenas acciones y glorifiquen a vuestro Padre que está en los cielos. </a:t>
            </a:r>
          </a:p>
          <a:p>
            <a:r>
              <a:rPr lang="es-ES" b="1" dirty="0">
                <a:solidFill>
                  <a:schemeClr val="bg1"/>
                </a:solidFill>
              </a:rPr>
              <a:t>Debemos ser ejemplo en todo. </a:t>
            </a:r>
            <a:endParaRPr lang="es-ES" b="1" dirty="0" smtClean="0">
              <a:solidFill>
                <a:schemeClr val="bg1"/>
              </a:solidFill>
            </a:endParaRPr>
          </a:p>
          <a:p>
            <a:r>
              <a:rPr lang="es-ES" b="1" dirty="0" smtClean="0">
                <a:solidFill>
                  <a:schemeClr val="bg1"/>
                </a:solidFill>
              </a:rPr>
              <a:t>I </a:t>
            </a:r>
            <a:r>
              <a:rPr lang="es-ES" b="1" dirty="0">
                <a:solidFill>
                  <a:schemeClr val="bg1"/>
                </a:solidFill>
              </a:rPr>
              <a:t>Timoteo.4:12. </a:t>
            </a:r>
            <a:endParaRPr lang="es-ES" b="1" dirty="0" smtClean="0">
              <a:solidFill>
                <a:schemeClr val="bg1"/>
              </a:solidFill>
            </a:endParaRPr>
          </a:p>
          <a:p>
            <a:r>
              <a:rPr lang="es-ES" b="1" dirty="0">
                <a:solidFill>
                  <a:schemeClr val="bg1"/>
                </a:solidFill>
              </a:rPr>
              <a:t> No permitas que nadie menosprecie tu juventud; antes, sé ejemplo de los creyentes en palabra, conducta, amor, fe y pureza. </a:t>
            </a:r>
            <a:endParaRPr lang="es-ES" b="1" dirty="0" smtClean="0">
              <a:solidFill>
                <a:schemeClr val="bg1"/>
              </a:solidFill>
            </a:endParaRPr>
          </a:p>
        </p:txBody>
      </p:sp>
    </p:spTree>
    <p:extLst>
      <p:ext uri="{BB962C8B-B14F-4D97-AF65-F5344CB8AC3E}">
        <p14:creationId xmlns:p14="http://schemas.microsoft.com/office/powerpoint/2010/main" val="29986950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33"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 calcmode="lin" valueType="num">
                                      <p:cBhvr>
                                        <p:cTn id="42"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45"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 calcmode="lin" valueType="num">
                                      <p:cBhvr>
                                        <p:cTn id="54"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57"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5">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5">
                                            <p:txEl>
                                              <p:pRg st="4" end="4"/>
                                            </p:txEl>
                                          </p:spTgt>
                                        </p:tgtEl>
                                        <p:attrNameLst>
                                          <p:attrName>style.visibility</p:attrName>
                                        </p:attrNameLst>
                                      </p:cBhvr>
                                      <p:to>
                                        <p:strVal val="visible"/>
                                      </p:to>
                                    </p:set>
                                    <p:anim calcmode="lin" valueType="num">
                                      <p:cBhvr>
                                        <p:cTn id="66"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69"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5">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5">
                                            <p:txEl>
                                              <p:pRg st="5" end="5"/>
                                            </p:txEl>
                                          </p:spTgt>
                                        </p:tgtEl>
                                        <p:attrNameLst>
                                          <p:attrName>style.visibility</p:attrName>
                                        </p:attrNameLst>
                                      </p:cBhvr>
                                      <p:to>
                                        <p:strVal val="visible"/>
                                      </p:to>
                                    </p:set>
                                    <p:anim calcmode="lin" valueType="num">
                                      <p:cBhvr>
                                        <p:cTn id="78" dur="500" decel="50000" fill="hold">
                                          <p:stCondLst>
                                            <p:cond delay="0"/>
                                          </p:stCondLst>
                                        </p:cTn>
                                        <p:tgtEl>
                                          <p:spTgt spid="5">
                                            <p:txEl>
                                              <p:pRg st="5" end="5"/>
                                            </p:txEl>
                                          </p:spTgt>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5">
                                            <p:txEl>
                                              <p:pRg st="5" end="5"/>
                                            </p:txEl>
                                          </p:spTgt>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5">
                                            <p:txEl>
                                              <p:pRg st="5" end="5"/>
                                            </p:txEl>
                                          </p:spTgt>
                                        </p:tgtEl>
                                        <p:attrNameLst>
                                          <p:attrName>ppt_w</p:attrName>
                                        </p:attrNameLst>
                                      </p:cBhvr>
                                      <p:tavLst>
                                        <p:tav tm="0">
                                          <p:val>
                                            <p:strVal val="#ppt_w*.05"/>
                                          </p:val>
                                        </p:tav>
                                        <p:tav tm="100000">
                                          <p:val>
                                            <p:strVal val="#ppt_w"/>
                                          </p:val>
                                        </p:tav>
                                      </p:tavLst>
                                    </p:anim>
                                    <p:anim calcmode="lin" valueType="num">
                                      <p:cBhvr>
                                        <p:cTn id="81" dur="10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5">
                                            <p:txEl>
                                              <p:pRg st="5" end="5"/>
                                            </p:txEl>
                                          </p:spTgt>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5">
                                            <p:txEl>
                                              <p:pRg st="5" end="5"/>
                                            </p:txEl>
                                          </p:spTgt>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5">
                                            <p:txEl>
                                              <p:pRg st="5" end="5"/>
                                            </p:txEl>
                                          </p:spTgt>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5">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5">
                                            <p:txEl>
                                              <p:pRg st="6" end="6"/>
                                            </p:txEl>
                                          </p:spTgt>
                                        </p:tgtEl>
                                        <p:attrNameLst>
                                          <p:attrName>style.visibility</p:attrName>
                                        </p:attrNameLst>
                                      </p:cBhvr>
                                      <p:to>
                                        <p:strVal val="visible"/>
                                      </p:to>
                                    </p:set>
                                    <p:anim calcmode="lin" valueType="num">
                                      <p:cBhvr>
                                        <p:cTn id="90" dur="500" decel="50000" fill="hold">
                                          <p:stCondLst>
                                            <p:cond delay="0"/>
                                          </p:stCondLst>
                                        </p:cTn>
                                        <p:tgtEl>
                                          <p:spTgt spid="5">
                                            <p:txEl>
                                              <p:pRg st="6" end="6"/>
                                            </p:txEl>
                                          </p:spTgt>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5">
                                            <p:txEl>
                                              <p:pRg st="6" end="6"/>
                                            </p:txEl>
                                          </p:spTgt>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5">
                                            <p:txEl>
                                              <p:pRg st="6" end="6"/>
                                            </p:txEl>
                                          </p:spTgt>
                                        </p:tgtEl>
                                        <p:attrNameLst>
                                          <p:attrName>ppt_w</p:attrName>
                                        </p:attrNameLst>
                                      </p:cBhvr>
                                      <p:tavLst>
                                        <p:tav tm="0">
                                          <p:val>
                                            <p:strVal val="#ppt_w*.05"/>
                                          </p:val>
                                        </p:tav>
                                        <p:tav tm="100000">
                                          <p:val>
                                            <p:strVal val="#ppt_w"/>
                                          </p:val>
                                        </p:tav>
                                      </p:tavLst>
                                    </p:anim>
                                    <p:anim calcmode="lin" valueType="num">
                                      <p:cBhvr>
                                        <p:cTn id="93" dur="10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5">
                                            <p:txEl>
                                              <p:pRg st="6" end="6"/>
                                            </p:txEl>
                                          </p:spTgt>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5">
                                            <p:txEl>
                                              <p:pRg st="6" end="6"/>
                                            </p:txEl>
                                          </p:spTgt>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5">
                                            <p:txEl>
                                              <p:pRg st="6" end="6"/>
                                            </p:txEl>
                                          </p:spTgt>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Mateo.11:8. </a:t>
            </a:r>
          </a:p>
          <a:p>
            <a:r>
              <a:rPr lang="es-ES" b="1" dirty="0">
                <a:solidFill>
                  <a:schemeClr val="bg1"/>
                </a:solidFill>
              </a:rPr>
              <a:t>Mas, ¿qué salisteis a ver? ¿Un hombre vestido con ropas finas? Mirad, los que usan ropas finas están en los palacios de los reyes. </a:t>
            </a:r>
            <a:endParaRPr lang="es-ES" b="1" dirty="0" smtClean="0">
              <a:solidFill>
                <a:schemeClr val="bg1"/>
              </a:solidFill>
            </a:endParaRPr>
          </a:p>
          <a:p>
            <a:r>
              <a:rPr lang="es-ES" b="1" dirty="0">
                <a:solidFill>
                  <a:schemeClr val="bg1"/>
                </a:solidFill>
              </a:rPr>
              <a:t>Pero por su comida su vestimenta, la gente lo critico y decían un demonio tiene. </a:t>
            </a:r>
          </a:p>
          <a:p>
            <a:r>
              <a:rPr lang="es-ES" b="1" dirty="0">
                <a:solidFill>
                  <a:schemeClr val="bg1"/>
                </a:solidFill>
              </a:rPr>
              <a:t>Mateo.11:18</a:t>
            </a:r>
            <a:r>
              <a:rPr lang="es-ES" b="1" dirty="0" smtClean="0">
                <a:solidFill>
                  <a:schemeClr val="bg1"/>
                </a:solidFill>
              </a:rPr>
              <a:t>.</a:t>
            </a:r>
          </a:p>
          <a:p>
            <a:r>
              <a:rPr lang="es-ES" b="1" dirty="0" smtClean="0">
                <a:solidFill>
                  <a:schemeClr val="bg1"/>
                </a:solidFill>
              </a:rPr>
              <a:t>Porque </a:t>
            </a:r>
            <a:r>
              <a:rPr lang="es-ES" b="1" dirty="0">
                <a:solidFill>
                  <a:schemeClr val="bg1"/>
                </a:solidFill>
              </a:rPr>
              <a:t>vino Juan que no comía ni bebía, y dicen: "Tiene un demonio." </a:t>
            </a:r>
            <a:endParaRPr lang="es-ES" b="1" dirty="0" smtClean="0">
              <a:solidFill>
                <a:schemeClr val="bg1"/>
              </a:solidFill>
            </a:endParaRPr>
          </a:p>
          <a:p>
            <a:r>
              <a:rPr lang="es-ES" b="1" dirty="0">
                <a:solidFill>
                  <a:schemeClr val="bg1"/>
                </a:solidFill>
              </a:rPr>
              <a:t>Cuando realmente fue un gran siervo de Dios y cumplió la voluntad de Dios, era un gran profeta.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525" y="22581"/>
            <a:ext cx="4181475" cy="6835417"/>
          </a:xfrm>
          <a:prstGeom prst="rect">
            <a:avLst/>
          </a:prstGeom>
        </p:spPr>
      </p:pic>
    </p:spTree>
    <p:extLst>
      <p:ext uri="{BB962C8B-B14F-4D97-AF65-F5344CB8AC3E}">
        <p14:creationId xmlns:p14="http://schemas.microsoft.com/office/powerpoint/2010/main" val="34988719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fontScale="92500" lnSpcReduction="10000"/>
          </a:bodyPr>
          <a:lstStyle/>
          <a:p>
            <a:r>
              <a:rPr lang="es-ES" b="1" dirty="0">
                <a:solidFill>
                  <a:schemeClr val="bg1"/>
                </a:solidFill>
              </a:rPr>
              <a:t>Mateo.11:11. </a:t>
            </a:r>
            <a:endParaRPr lang="es-ES" b="1" dirty="0" smtClean="0">
              <a:solidFill>
                <a:schemeClr val="bg1"/>
              </a:solidFill>
            </a:endParaRPr>
          </a:p>
          <a:p>
            <a:r>
              <a:rPr lang="es-ES" b="1" dirty="0" smtClean="0">
                <a:solidFill>
                  <a:schemeClr val="bg1"/>
                </a:solidFill>
              </a:rPr>
              <a:t>En </a:t>
            </a:r>
            <a:r>
              <a:rPr lang="es-ES" b="1" dirty="0">
                <a:solidFill>
                  <a:schemeClr val="bg1"/>
                </a:solidFill>
              </a:rPr>
              <a:t>verdad os digo que entre los nacidos de mujer no se ha levantado nadie mayor que Juan el Bautista; sin embargo, el más pequeño en el reino de los cielos es mayor que él. </a:t>
            </a:r>
          </a:p>
          <a:p>
            <a:r>
              <a:rPr lang="es-ES" b="1" dirty="0" smtClean="0">
                <a:solidFill>
                  <a:schemeClr val="bg1"/>
                </a:solidFill>
              </a:rPr>
              <a:t>Pero </a:t>
            </a:r>
            <a:r>
              <a:rPr lang="es-ES" b="1" dirty="0">
                <a:solidFill>
                  <a:schemeClr val="bg1"/>
                </a:solidFill>
              </a:rPr>
              <a:t>aun así fue criticado por las personas de su tiempo</a:t>
            </a:r>
            <a:r>
              <a:rPr lang="es-ES" b="1" dirty="0" smtClean="0">
                <a:solidFill>
                  <a:schemeClr val="bg1"/>
                </a:solidFill>
              </a:rPr>
              <a:t>.</a:t>
            </a:r>
          </a:p>
          <a:p>
            <a:r>
              <a:rPr lang="es-ES" b="1" dirty="0">
                <a:solidFill>
                  <a:schemeClr val="bg1"/>
                </a:solidFill>
              </a:rPr>
              <a:t>Jesús fue diferente a Juan el Bautista. </a:t>
            </a:r>
            <a:endParaRPr lang="es-ES" b="1" dirty="0" smtClean="0">
              <a:solidFill>
                <a:schemeClr val="bg1"/>
              </a:solidFill>
            </a:endParaRPr>
          </a:p>
          <a:p>
            <a:r>
              <a:rPr lang="es-ES" b="1" dirty="0" smtClean="0">
                <a:solidFill>
                  <a:schemeClr val="bg1"/>
                </a:solidFill>
              </a:rPr>
              <a:t>Mateo.11:19</a:t>
            </a:r>
            <a:r>
              <a:rPr lang="es-ES" b="1" dirty="0">
                <a:solidFill>
                  <a:schemeClr val="bg1"/>
                </a:solidFill>
              </a:rPr>
              <a:t>. </a:t>
            </a:r>
            <a:endParaRPr lang="es-ES" b="1" dirty="0" smtClean="0">
              <a:solidFill>
                <a:schemeClr val="bg1"/>
              </a:solidFill>
            </a:endParaRPr>
          </a:p>
          <a:p>
            <a:r>
              <a:rPr lang="es-ES" b="1" dirty="0">
                <a:solidFill>
                  <a:schemeClr val="bg1"/>
                </a:solidFill>
              </a:rPr>
              <a:t>Vino el Hijo del Hombre, que come y bebe, y dicen: "Mirad, un hombre glotón y bebedor de vino, amigo de recaudadores de impuestos y de pecadores." Pero la sabiduría se justifica por sus hechos.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753" y="-1"/>
            <a:ext cx="4126219" cy="6857999"/>
          </a:xfrm>
          <a:prstGeom prst="rect">
            <a:avLst/>
          </a:prstGeom>
        </p:spPr>
      </p:pic>
    </p:spTree>
    <p:extLst>
      <p:ext uri="{BB962C8B-B14F-4D97-AF65-F5344CB8AC3E}">
        <p14:creationId xmlns:p14="http://schemas.microsoft.com/office/powerpoint/2010/main" val="2763189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Jesús era diferente a Juan el Bautista, El comía bebía igual que las otras personas, tenía una relación con todas las personas, pero aun así las personas lo criticaron, aun cuando Jesús nunca peco. </a:t>
            </a:r>
            <a:endParaRPr lang="es-ES" b="1" dirty="0" smtClean="0">
              <a:solidFill>
                <a:schemeClr val="bg1"/>
              </a:solidFill>
            </a:endParaRPr>
          </a:p>
          <a:p>
            <a:r>
              <a:rPr lang="es-ES" b="1" dirty="0" smtClean="0">
                <a:solidFill>
                  <a:schemeClr val="bg1"/>
                </a:solidFill>
              </a:rPr>
              <a:t>I </a:t>
            </a:r>
            <a:r>
              <a:rPr lang="es-ES" b="1" dirty="0">
                <a:solidFill>
                  <a:schemeClr val="bg1"/>
                </a:solidFill>
              </a:rPr>
              <a:t>Pedro.2:22. </a:t>
            </a:r>
            <a:endParaRPr lang="es-ES" b="1" dirty="0" smtClean="0">
              <a:solidFill>
                <a:schemeClr val="bg1"/>
              </a:solidFill>
            </a:endParaRPr>
          </a:p>
          <a:p>
            <a:r>
              <a:rPr lang="es-ES" b="1" dirty="0">
                <a:solidFill>
                  <a:schemeClr val="bg1"/>
                </a:solidFill>
              </a:rPr>
              <a:t>EL CUAL NO COMETIO PECADO, NI ENGAÑO ALGUNO SE HALLO EN SU BOCA;</a:t>
            </a:r>
            <a:endParaRPr lang="es-ES" b="1" dirty="0" smtClean="0">
              <a:solidFill>
                <a:schemeClr val="bg1"/>
              </a:solidFill>
            </a:endParaRPr>
          </a:p>
          <a:p>
            <a:r>
              <a:rPr lang="es-ES" b="1" dirty="0" smtClean="0">
                <a:solidFill>
                  <a:schemeClr val="bg1"/>
                </a:solidFill>
              </a:rPr>
              <a:t>Y </a:t>
            </a:r>
            <a:r>
              <a:rPr lang="es-ES" b="1" dirty="0">
                <a:solidFill>
                  <a:schemeClr val="bg1"/>
                </a:solidFill>
              </a:rPr>
              <a:t>así fue criticaron a Jesús.</a:t>
            </a:r>
          </a:p>
          <a:p>
            <a:r>
              <a:rPr lang="es-ES" b="1" dirty="0">
                <a:solidFill>
                  <a:schemeClr val="bg1"/>
                </a:solidFill>
              </a:rPr>
              <a:t>Jesús fue acusado de muchas cosas. </a:t>
            </a:r>
            <a:endParaRPr lang="es-ES" b="1" dirty="0" smtClean="0">
              <a:solidFill>
                <a:schemeClr val="bg1"/>
              </a:solidFill>
            </a:endParaRPr>
          </a:p>
          <a:p>
            <a:r>
              <a:rPr lang="es-ES" b="1" dirty="0">
                <a:solidFill>
                  <a:schemeClr val="bg1"/>
                </a:solidFill>
              </a:rPr>
              <a:t>Pablo fue criticado como loco. </a:t>
            </a:r>
            <a:endParaRPr lang="es-ES" b="1" dirty="0" smtClean="0">
              <a:solidFill>
                <a:schemeClr val="bg1"/>
              </a:solidFill>
            </a:endParaRPr>
          </a:p>
          <a:p>
            <a:endParaRPr lang="es-ES" b="1" dirty="0"/>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
            <a:ext cx="4341371" cy="6857999"/>
          </a:xfrm>
          <a:prstGeom prst="rect">
            <a:avLst/>
          </a:prstGeom>
        </p:spPr>
      </p:pic>
    </p:spTree>
    <p:extLst>
      <p:ext uri="{BB962C8B-B14F-4D97-AF65-F5344CB8AC3E}">
        <p14:creationId xmlns:p14="http://schemas.microsoft.com/office/powerpoint/2010/main" val="35585660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Marcos.15:3</a:t>
            </a:r>
            <a:r>
              <a:rPr lang="es-ES" b="1" dirty="0" smtClean="0">
                <a:solidFill>
                  <a:schemeClr val="bg1"/>
                </a:solidFill>
              </a:rPr>
              <a:t>.</a:t>
            </a:r>
          </a:p>
          <a:p>
            <a:r>
              <a:rPr lang="es-ES" b="1" dirty="0">
                <a:solidFill>
                  <a:schemeClr val="bg1"/>
                </a:solidFill>
              </a:rPr>
              <a:t>Y los principales sacerdotes le acusaban de muchas cosas. </a:t>
            </a:r>
          </a:p>
          <a:p>
            <a:r>
              <a:rPr lang="es-ES" b="1" dirty="0">
                <a:solidFill>
                  <a:schemeClr val="bg1"/>
                </a:solidFill>
              </a:rPr>
              <a:t>Las críticas siempre existirán mientras estemos en este mundo. </a:t>
            </a:r>
            <a:endParaRPr lang="es-ES" b="1" dirty="0" smtClean="0">
              <a:solidFill>
                <a:schemeClr val="bg1"/>
              </a:solidFill>
            </a:endParaRPr>
          </a:p>
          <a:p>
            <a:r>
              <a:rPr lang="es-ES" b="1" dirty="0">
                <a:solidFill>
                  <a:schemeClr val="bg1"/>
                </a:solidFill>
              </a:rPr>
              <a:t>Nos criticaran, nos calumniaran y tenemos que estar siempre alentados para las criticas y calumnias y no desanimarnos, así como no desanimaron a Jesús y muchos fieles</a:t>
            </a:r>
            <a:r>
              <a:rPr lang="es-ES" b="1" dirty="0" smtClean="0">
                <a:solidFill>
                  <a:schemeClr val="bg1"/>
                </a:solidFill>
              </a:rPr>
              <a:t>.</a:t>
            </a:r>
          </a:p>
          <a:p>
            <a:r>
              <a:rPr lang="es-ES" b="1" dirty="0" smtClean="0">
                <a:solidFill>
                  <a:schemeClr val="bg1"/>
                </a:solidFill>
              </a:rPr>
              <a:t>Criticaron a los apóstoles que estaban tomados</a:t>
            </a:r>
          </a:p>
          <a:p>
            <a:endParaRPr lang="es-ES" b="1" dirty="0">
              <a:solidFill>
                <a:schemeClr val="bg1"/>
              </a:solidFill>
            </a:endParaRP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1"/>
            <a:ext cx="4235121" cy="6857999"/>
          </a:xfrm>
          <a:prstGeom prst="rect">
            <a:avLst/>
          </a:prstGeom>
        </p:spPr>
      </p:pic>
    </p:spTree>
    <p:extLst>
      <p:ext uri="{BB962C8B-B14F-4D97-AF65-F5344CB8AC3E}">
        <p14:creationId xmlns:p14="http://schemas.microsoft.com/office/powerpoint/2010/main" val="31141413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0"/>
            <a:ext cx="4598894" cy="6858000"/>
          </a:xfrm>
        </p:spPr>
        <p:txBody>
          <a:bodyPr/>
          <a:lstStyle/>
          <a:p>
            <a:r>
              <a:rPr lang="es-ES" b="1" dirty="0" smtClean="0">
                <a:solidFill>
                  <a:schemeClr val="bg1"/>
                </a:solidFill>
              </a:rPr>
              <a:t>Hechos.2:13.</a:t>
            </a:r>
          </a:p>
          <a:p>
            <a:r>
              <a:rPr lang="es-ES" b="1" dirty="0">
                <a:solidFill>
                  <a:schemeClr val="bg1"/>
                </a:solidFill>
              </a:rPr>
              <a:t>Pero otros se burlaban y decían: Están borrachos. </a:t>
            </a:r>
            <a:endParaRPr lang="es-ES" b="1" dirty="0" smtClean="0">
              <a:solidFill>
                <a:schemeClr val="bg1"/>
              </a:solidFill>
            </a:endParaRPr>
          </a:p>
          <a:p>
            <a:r>
              <a:rPr lang="es-ES" b="1" dirty="0" smtClean="0">
                <a:solidFill>
                  <a:schemeClr val="bg1"/>
                </a:solidFill>
              </a:rPr>
              <a:t>La gente se burlaban criticaban injustamente a los apóstoles de estar borrachos.</a:t>
            </a:r>
          </a:p>
          <a:p>
            <a:r>
              <a:rPr lang="es-ES" b="1" dirty="0" smtClean="0">
                <a:solidFill>
                  <a:schemeClr val="bg1"/>
                </a:solidFill>
              </a:rPr>
              <a:t>Los mismo paso con Ana.</a:t>
            </a:r>
          </a:p>
          <a:p>
            <a:r>
              <a:rPr lang="es-ES" b="1" dirty="0" smtClean="0">
                <a:solidFill>
                  <a:schemeClr val="bg1"/>
                </a:solidFill>
              </a:rPr>
              <a:t>I Samuel.1:12-15.</a:t>
            </a:r>
          </a:p>
          <a:p>
            <a:r>
              <a:rPr lang="es-ES" b="1" dirty="0">
                <a:solidFill>
                  <a:schemeClr val="bg1"/>
                </a:solidFill>
              </a:rPr>
              <a:t>Y mientras ella continuaba en oración delante del SEÑOR, Elí le estaba observando la boca. </a:t>
            </a:r>
            <a:endParaRPr lang="es-ES" b="1" dirty="0" smtClean="0">
              <a:solidFill>
                <a:schemeClr val="bg1"/>
              </a:solidFill>
            </a:endParaRPr>
          </a:p>
          <a:p>
            <a:r>
              <a:rPr lang="es-ES" b="1" dirty="0" smtClean="0">
                <a:solidFill>
                  <a:schemeClr val="bg1"/>
                </a:solidFill>
              </a:rPr>
              <a:t>V.13.</a:t>
            </a:r>
            <a:endParaRPr lang="es-ES"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894" y="-1"/>
            <a:ext cx="4545106" cy="6858000"/>
          </a:xfrm>
          <a:prstGeom prst="rect">
            <a:avLst/>
          </a:prstGeom>
        </p:spPr>
      </p:pic>
    </p:spTree>
    <p:extLst>
      <p:ext uri="{BB962C8B-B14F-4D97-AF65-F5344CB8AC3E}">
        <p14:creationId xmlns:p14="http://schemas.microsoft.com/office/powerpoint/2010/main" val="27277500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grpId="0"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 calcmode="lin" valueType="num">
                                      <p:cBhvr>
                                        <p:cTn id="86"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9"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0"/>
            <a:ext cx="4598894" cy="6858000"/>
          </a:xfrm>
        </p:spPr>
        <p:txBody>
          <a:bodyPr>
            <a:normAutofit lnSpcReduction="10000"/>
          </a:bodyPr>
          <a:lstStyle/>
          <a:p>
            <a:r>
              <a:rPr lang="es-ES" b="1" dirty="0" smtClean="0">
                <a:solidFill>
                  <a:schemeClr val="bg1"/>
                </a:solidFill>
              </a:rPr>
              <a:t>Pero </a:t>
            </a:r>
            <a:r>
              <a:rPr lang="es-ES" b="1" dirty="0">
                <a:solidFill>
                  <a:schemeClr val="bg1"/>
                </a:solidFill>
              </a:rPr>
              <a:t>Ana hablaba en su corazón, sólo sus labios se movían y su voz no se oía. Elí, pues, pensó que estaba ebria. </a:t>
            </a:r>
            <a:endParaRPr lang="es-ES" b="1" dirty="0" smtClean="0">
              <a:solidFill>
                <a:schemeClr val="bg1"/>
              </a:solidFill>
            </a:endParaRPr>
          </a:p>
          <a:p>
            <a:r>
              <a:rPr lang="es-ES" b="1" dirty="0" smtClean="0">
                <a:solidFill>
                  <a:schemeClr val="bg1"/>
                </a:solidFill>
              </a:rPr>
              <a:t>V.14.</a:t>
            </a:r>
          </a:p>
          <a:p>
            <a:r>
              <a:rPr lang="es-ES" b="1" dirty="0">
                <a:solidFill>
                  <a:schemeClr val="bg1"/>
                </a:solidFill>
              </a:rPr>
              <a:t>Entonces Elí le dijo: ¿Hasta cuándo estarás embriagada? Echa de ti tu vino. </a:t>
            </a:r>
            <a:endParaRPr lang="es-ES" b="1" dirty="0" smtClean="0">
              <a:solidFill>
                <a:schemeClr val="bg1"/>
              </a:solidFill>
            </a:endParaRPr>
          </a:p>
          <a:p>
            <a:r>
              <a:rPr lang="es-ES" b="1" dirty="0" smtClean="0">
                <a:solidFill>
                  <a:schemeClr val="bg1"/>
                </a:solidFill>
              </a:rPr>
              <a:t>V.15.</a:t>
            </a:r>
          </a:p>
          <a:p>
            <a:r>
              <a:rPr lang="es-ES" b="1" dirty="0">
                <a:solidFill>
                  <a:schemeClr val="bg1"/>
                </a:solidFill>
              </a:rPr>
              <a:t> Pero Ana respondió y dijo: No, señor mío, soy una mujer angustiada en espíritu; no he bebido vino ni licor, sino que he derramado mi alma delante del SEÑOR.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894" y="-1"/>
            <a:ext cx="4545106" cy="6857999"/>
          </a:xfrm>
          <a:prstGeom prst="rect">
            <a:avLst/>
          </a:prstGeom>
        </p:spPr>
      </p:pic>
    </p:spTree>
    <p:extLst>
      <p:ext uri="{BB962C8B-B14F-4D97-AF65-F5344CB8AC3E}">
        <p14:creationId xmlns:p14="http://schemas.microsoft.com/office/powerpoint/2010/main" val="313239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0"/>
            <a:ext cx="4867835" cy="6858000"/>
          </a:xfrm>
        </p:spPr>
        <p:txBody>
          <a:bodyPr>
            <a:normAutofit lnSpcReduction="10000"/>
          </a:bodyPr>
          <a:lstStyle/>
          <a:p>
            <a:r>
              <a:rPr lang="es-ES" b="1" dirty="0" smtClean="0">
                <a:solidFill>
                  <a:schemeClr val="bg1"/>
                </a:solidFill>
              </a:rPr>
              <a:t>Hablaron criticaron a Moisés.</a:t>
            </a:r>
          </a:p>
          <a:p>
            <a:r>
              <a:rPr lang="es-ES" b="1" dirty="0" smtClean="0">
                <a:solidFill>
                  <a:schemeClr val="bg1"/>
                </a:solidFill>
              </a:rPr>
              <a:t>Números.12:1.</a:t>
            </a:r>
          </a:p>
          <a:p>
            <a:r>
              <a:rPr lang="es-ES" b="1" dirty="0">
                <a:solidFill>
                  <a:schemeClr val="bg1"/>
                </a:solidFill>
              </a:rPr>
              <a:t>Entonces Miriam y Aarón hablaron contra Moisés por causa de la mujer cusita con quien se había casado (pues se había casado con una mujer cusita); </a:t>
            </a:r>
            <a:endParaRPr lang="es-ES" b="1" dirty="0" smtClean="0">
              <a:solidFill>
                <a:schemeClr val="bg1"/>
              </a:solidFill>
            </a:endParaRPr>
          </a:p>
          <a:p>
            <a:r>
              <a:rPr lang="es-ES" b="1" dirty="0" smtClean="0">
                <a:solidFill>
                  <a:schemeClr val="bg1"/>
                </a:solidFill>
              </a:rPr>
              <a:t>Aunque Moisés era un hombre muy humilde no se escapo de las criticas.</a:t>
            </a:r>
          </a:p>
          <a:p>
            <a:r>
              <a:rPr lang="es-ES" b="1" dirty="0" smtClean="0">
                <a:solidFill>
                  <a:schemeClr val="bg1"/>
                </a:solidFill>
              </a:rPr>
              <a:t>Numeros.12:3.</a:t>
            </a:r>
          </a:p>
          <a:p>
            <a:r>
              <a:rPr lang="es-ES" b="1" dirty="0" smtClean="0">
                <a:solidFill>
                  <a:schemeClr val="bg1"/>
                </a:solidFill>
              </a:rPr>
              <a:t>(</a:t>
            </a:r>
            <a:r>
              <a:rPr lang="es-ES" b="1" dirty="0">
                <a:solidFill>
                  <a:schemeClr val="bg1"/>
                </a:solidFill>
              </a:rPr>
              <a:t>Moisés era un hombre muy humilde, más que cualquier otro hombre sobre la faz de la tierra.)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742" y="-1"/>
            <a:ext cx="4149258" cy="6857999"/>
          </a:xfrm>
          <a:prstGeom prst="rect">
            <a:avLst/>
          </a:prstGeom>
        </p:spPr>
      </p:pic>
    </p:spTree>
    <p:extLst>
      <p:ext uri="{BB962C8B-B14F-4D97-AF65-F5344CB8AC3E}">
        <p14:creationId xmlns:p14="http://schemas.microsoft.com/office/powerpoint/2010/main" val="39963670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0"/>
            <a:ext cx="4867835" cy="6858000"/>
          </a:xfrm>
        </p:spPr>
        <p:txBody>
          <a:bodyPr>
            <a:normAutofit fontScale="92500" lnSpcReduction="10000"/>
          </a:bodyPr>
          <a:lstStyle/>
          <a:p>
            <a:r>
              <a:rPr lang="es-ES" b="1" dirty="0" smtClean="0">
                <a:solidFill>
                  <a:schemeClr val="bg1"/>
                </a:solidFill>
              </a:rPr>
              <a:t>No debemos de criticar ni hablar de otros.</a:t>
            </a:r>
          </a:p>
          <a:p>
            <a:r>
              <a:rPr lang="es-ES" b="1" dirty="0" smtClean="0">
                <a:solidFill>
                  <a:schemeClr val="bg1"/>
                </a:solidFill>
              </a:rPr>
              <a:t>Santiago.5:9.</a:t>
            </a:r>
          </a:p>
          <a:p>
            <a:r>
              <a:rPr lang="es-ES" b="1" dirty="0">
                <a:solidFill>
                  <a:schemeClr val="bg1"/>
                </a:solidFill>
              </a:rPr>
              <a:t>Hermanos, no os quejéis unos contra otros, para que no seáis juzgados; mirad, el Juez está a las puertas. </a:t>
            </a:r>
            <a:endParaRPr lang="es-ES" b="1" dirty="0" smtClean="0">
              <a:solidFill>
                <a:schemeClr val="bg1"/>
              </a:solidFill>
            </a:endParaRPr>
          </a:p>
          <a:p>
            <a:r>
              <a:rPr lang="es-ES" b="1" dirty="0">
                <a:solidFill>
                  <a:schemeClr val="bg1"/>
                </a:solidFill>
              </a:rPr>
              <a:t>Este versículo es un aviso para los siervos del Señor trabajando juntos bajo circunstancias difíciles. </a:t>
            </a:r>
            <a:endParaRPr lang="es-ES" b="1" dirty="0" smtClean="0">
              <a:solidFill>
                <a:schemeClr val="bg1"/>
              </a:solidFill>
            </a:endParaRPr>
          </a:p>
          <a:p>
            <a:r>
              <a:rPr lang="es-ES" b="1" dirty="0" smtClean="0">
                <a:solidFill>
                  <a:schemeClr val="bg1"/>
                </a:solidFill>
              </a:rPr>
              <a:t>No </a:t>
            </a:r>
            <a:r>
              <a:rPr lang="es-ES" b="1" dirty="0">
                <a:solidFill>
                  <a:schemeClr val="bg1"/>
                </a:solidFill>
              </a:rPr>
              <a:t>deberíamos permitir que crezca el resentimiento. A fin de cuentas, ¡el juez está ya a las puertas! Él conoce nuestros pensamientos. </a:t>
            </a:r>
            <a:endParaRPr lang="es-ES" b="1" dirty="0" smtClean="0">
              <a:solidFill>
                <a:schemeClr val="bg1"/>
              </a:solidFill>
            </a:endParaRPr>
          </a:p>
          <a:p>
            <a:r>
              <a:rPr lang="es-ES" b="1" dirty="0" smtClean="0">
                <a:solidFill>
                  <a:schemeClr val="bg1"/>
                </a:solidFill>
              </a:rPr>
              <a:t>Pronto </a:t>
            </a:r>
            <a:r>
              <a:rPr lang="es-ES" b="1" dirty="0">
                <a:solidFill>
                  <a:schemeClr val="bg1"/>
                </a:solidFill>
              </a:rPr>
              <a:t>estaremos ante el Tribunal de Cristo para dar cuentas.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819" y="-1"/>
            <a:ext cx="4153181" cy="6857999"/>
          </a:xfrm>
          <a:prstGeom prst="rect">
            <a:avLst/>
          </a:prstGeom>
        </p:spPr>
      </p:pic>
    </p:spTree>
    <p:extLst>
      <p:ext uri="{BB962C8B-B14F-4D97-AF65-F5344CB8AC3E}">
        <p14:creationId xmlns:p14="http://schemas.microsoft.com/office/powerpoint/2010/main" val="23920778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0"/>
            <a:ext cx="4652682" cy="6858000"/>
          </a:xfrm>
        </p:spPr>
        <p:txBody>
          <a:bodyPr>
            <a:normAutofit lnSpcReduction="10000"/>
          </a:bodyPr>
          <a:lstStyle/>
          <a:p>
            <a:r>
              <a:rPr lang="es-ES" b="1" dirty="0" smtClean="0">
                <a:solidFill>
                  <a:schemeClr val="bg1"/>
                </a:solidFill>
              </a:rPr>
              <a:t>No debemos de murmurar.</a:t>
            </a:r>
          </a:p>
          <a:p>
            <a:r>
              <a:rPr lang="es-ES" b="1" dirty="0" smtClean="0">
                <a:solidFill>
                  <a:schemeClr val="bg1"/>
                </a:solidFill>
              </a:rPr>
              <a:t>I Corintios.10:10.</a:t>
            </a:r>
          </a:p>
          <a:p>
            <a:r>
              <a:rPr lang="es-ES" b="1" dirty="0">
                <a:solidFill>
                  <a:schemeClr val="bg1"/>
                </a:solidFill>
              </a:rPr>
              <a:t>Ni murmuréis, como algunos de ellos murmuraron, y fueron destruidos por el destructor. </a:t>
            </a:r>
            <a:endParaRPr lang="es-ES" b="1" dirty="0" smtClean="0">
              <a:solidFill>
                <a:schemeClr val="bg1"/>
              </a:solidFill>
            </a:endParaRPr>
          </a:p>
          <a:p>
            <a:r>
              <a:rPr lang="es-ES" b="1" dirty="0" smtClean="0">
                <a:solidFill>
                  <a:schemeClr val="bg1"/>
                </a:solidFill>
              </a:rPr>
              <a:t>Debemos hacer todas las cosas sin criticar ni murmurar.</a:t>
            </a:r>
          </a:p>
          <a:p>
            <a:r>
              <a:rPr lang="es-ES" b="1" dirty="0" smtClean="0">
                <a:solidFill>
                  <a:schemeClr val="bg1"/>
                </a:solidFill>
              </a:rPr>
              <a:t>Filipenses.2:14.</a:t>
            </a:r>
          </a:p>
          <a:p>
            <a:r>
              <a:rPr lang="es-ES" b="1" dirty="0">
                <a:solidFill>
                  <a:schemeClr val="bg1"/>
                </a:solidFill>
              </a:rPr>
              <a:t>Haced todas las cosas sin murmuraciones ni discusiones, </a:t>
            </a:r>
            <a:endParaRPr lang="es-ES" b="1" dirty="0" smtClean="0">
              <a:solidFill>
                <a:schemeClr val="bg1"/>
              </a:solidFill>
            </a:endParaRPr>
          </a:p>
          <a:p>
            <a:r>
              <a:rPr lang="es-ES" b="1" dirty="0" smtClean="0">
                <a:solidFill>
                  <a:schemeClr val="bg1"/>
                </a:solidFill>
              </a:rPr>
              <a:t>Las criticas nunca nos ayudaran para sanar heridas.</a:t>
            </a:r>
          </a:p>
          <a:p>
            <a:endParaRPr lang="es-ES"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682" y="-1"/>
            <a:ext cx="4491318" cy="6858000"/>
          </a:xfrm>
          <a:prstGeom prst="rect">
            <a:avLst/>
          </a:prstGeom>
        </p:spPr>
      </p:pic>
    </p:spTree>
    <p:extLst>
      <p:ext uri="{BB962C8B-B14F-4D97-AF65-F5344CB8AC3E}">
        <p14:creationId xmlns:p14="http://schemas.microsoft.com/office/powerpoint/2010/main" val="28869515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grpId="0"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 calcmode="lin" valueType="num">
                                      <p:cBhvr>
                                        <p:cTn id="86"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9"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0"/>
            <a:ext cx="4652682" cy="6858000"/>
          </a:xfrm>
        </p:spPr>
        <p:txBody>
          <a:bodyPr>
            <a:normAutofit fontScale="92500" lnSpcReduction="20000"/>
          </a:bodyPr>
          <a:lstStyle/>
          <a:p>
            <a:r>
              <a:rPr lang="es-ES" b="1" dirty="0">
                <a:solidFill>
                  <a:schemeClr val="bg1"/>
                </a:solidFill>
              </a:rPr>
              <a:t>Al cumplir Su beneplácito, deberíamos hacerlo sin murmuraciones ni cuestionamientos: </a:t>
            </a:r>
            <a:endParaRPr lang="es-ES" b="1" dirty="0" smtClean="0">
              <a:solidFill>
                <a:schemeClr val="bg1"/>
              </a:solidFill>
            </a:endParaRPr>
          </a:p>
          <a:p>
            <a:r>
              <a:rPr lang="es-ES" b="1" dirty="0" smtClean="0">
                <a:solidFill>
                  <a:schemeClr val="bg1"/>
                </a:solidFill>
              </a:rPr>
              <a:t>«</a:t>
            </a:r>
            <a:r>
              <a:rPr lang="es-ES" b="1" dirty="0">
                <a:solidFill>
                  <a:schemeClr val="bg1"/>
                </a:solidFill>
              </a:rPr>
              <a:t>No a regañadientes, sino de manera triunfante». </a:t>
            </a:r>
            <a:endParaRPr lang="es-ES" b="1" dirty="0" smtClean="0">
              <a:solidFill>
                <a:schemeClr val="bg1"/>
              </a:solidFill>
            </a:endParaRPr>
          </a:p>
          <a:p>
            <a:r>
              <a:rPr lang="es-ES" b="1" dirty="0" smtClean="0">
                <a:solidFill>
                  <a:schemeClr val="bg1"/>
                </a:solidFill>
              </a:rPr>
              <a:t>Las </a:t>
            </a:r>
            <a:r>
              <a:rPr lang="es-ES" b="1" dirty="0">
                <a:solidFill>
                  <a:schemeClr val="bg1"/>
                </a:solidFill>
              </a:rPr>
              <a:t>murmuraciones y las discusiones llevan generalmente a mayores ofensas.</a:t>
            </a:r>
          </a:p>
          <a:p>
            <a:r>
              <a:rPr lang="es-ES" b="1" dirty="0" smtClean="0">
                <a:solidFill>
                  <a:schemeClr val="bg1"/>
                </a:solidFill>
              </a:rPr>
              <a:t>No hablemos mal de nadie.</a:t>
            </a:r>
          </a:p>
          <a:p>
            <a:r>
              <a:rPr lang="es-ES" b="1" dirty="0" smtClean="0">
                <a:solidFill>
                  <a:schemeClr val="bg1"/>
                </a:solidFill>
              </a:rPr>
              <a:t>Santiago.4:11.</a:t>
            </a:r>
          </a:p>
          <a:p>
            <a:r>
              <a:rPr lang="es-ES" b="1" dirty="0">
                <a:solidFill>
                  <a:schemeClr val="bg1"/>
                </a:solidFill>
              </a:rPr>
              <a:t>Hermanos, no habléis mal los unos de los otros. El que habla mal de un hermano o juzga a su hermano, habla mal de la ley y juzga a la ley; pero si tú juzgas a la ley, no eres cumplidor de la ley, sino juez de ella. </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682" y="-1"/>
            <a:ext cx="4491318" cy="6858000"/>
          </a:xfrm>
          <a:prstGeom prst="rect">
            <a:avLst/>
          </a:prstGeom>
        </p:spPr>
      </p:pic>
    </p:spTree>
    <p:extLst>
      <p:ext uri="{BB962C8B-B14F-4D97-AF65-F5344CB8AC3E}">
        <p14:creationId xmlns:p14="http://schemas.microsoft.com/office/powerpoint/2010/main" val="6328402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fontScale="92500"/>
          </a:bodyPr>
          <a:lstStyle/>
          <a:p>
            <a:r>
              <a:rPr lang="es-ES" b="1" dirty="0">
                <a:solidFill>
                  <a:schemeClr val="bg1"/>
                </a:solidFill>
              </a:rPr>
              <a:t>Pero lamentablemente las personas siempre van a criticar, siempre abra quienes van a hablar mal de nosotros</a:t>
            </a:r>
            <a:r>
              <a:rPr lang="es-ES" b="1" dirty="0" smtClean="0">
                <a:solidFill>
                  <a:schemeClr val="bg1"/>
                </a:solidFill>
              </a:rPr>
              <a:t>.</a:t>
            </a:r>
          </a:p>
          <a:p>
            <a:r>
              <a:rPr lang="es-ES" b="1" dirty="0" smtClean="0">
                <a:solidFill>
                  <a:schemeClr val="bg1"/>
                </a:solidFill>
              </a:rPr>
              <a:t>Veremos </a:t>
            </a:r>
            <a:r>
              <a:rPr lang="es-ES" b="1" dirty="0">
                <a:solidFill>
                  <a:schemeClr val="bg1"/>
                </a:solidFill>
              </a:rPr>
              <a:t>lo que Jesús dijo </a:t>
            </a:r>
            <a:r>
              <a:rPr lang="es-ES" b="1" dirty="0" smtClean="0">
                <a:solidFill>
                  <a:schemeClr val="bg1"/>
                </a:solidFill>
              </a:rPr>
              <a:t>en: </a:t>
            </a:r>
          </a:p>
          <a:p>
            <a:r>
              <a:rPr lang="es-ES" b="1" dirty="0" smtClean="0">
                <a:solidFill>
                  <a:schemeClr val="bg1"/>
                </a:solidFill>
              </a:rPr>
              <a:t>Mateo.11:18-19</a:t>
            </a:r>
            <a:r>
              <a:rPr lang="es-ES" b="1" dirty="0">
                <a:solidFill>
                  <a:schemeClr val="bg1"/>
                </a:solidFill>
              </a:rPr>
              <a:t>. </a:t>
            </a:r>
            <a:endParaRPr lang="es-ES" b="1" dirty="0" smtClean="0">
              <a:solidFill>
                <a:schemeClr val="bg1"/>
              </a:solidFill>
            </a:endParaRPr>
          </a:p>
          <a:p>
            <a:r>
              <a:rPr lang="es-ES" b="1" dirty="0">
                <a:solidFill>
                  <a:schemeClr val="bg1"/>
                </a:solidFill>
              </a:rPr>
              <a:t>Porque vino Juan que no comía ni bebía, y dicen: "Tiene un demonio." </a:t>
            </a:r>
            <a:endParaRPr lang="es-ES" b="1" dirty="0" smtClean="0">
              <a:solidFill>
                <a:schemeClr val="bg1"/>
              </a:solidFill>
            </a:endParaRPr>
          </a:p>
          <a:p>
            <a:r>
              <a:rPr lang="es-ES" b="1" dirty="0" smtClean="0">
                <a:solidFill>
                  <a:schemeClr val="bg1"/>
                </a:solidFill>
              </a:rPr>
              <a:t>V.19.</a:t>
            </a:r>
          </a:p>
          <a:p>
            <a:r>
              <a:rPr lang="es-ES" b="1" dirty="0">
                <a:solidFill>
                  <a:schemeClr val="bg1"/>
                </a:solidFill>
              </a:rPr>
              <a:t>Vino el Hijo del Hombre, que come y bebe, y dicen: "Mirad, un hombre glotón y bebedor de vino, amigo de recaudadores de impuestos y de pecadores." Pero la sabiduría se justifica por sus hechos. </a:t>
            </a:r>
            <a:endParaRPr lang="es-ES" b="1" dirty="0" smtClean="0">
              <a:solidFill>
                <a:schemeClr val="bg1"/>
              </a:solidFill>
            </a:endParaRPr>
          </a:p>
          <a:p>
            <a:endParaRPr lang="es-ES" b="1" dirty="0" smtClean="0"/>
          </a:p>
          <a:p>
            <a:endParaRPr lang="es-ES" b="1" dirty="0"/>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3294529"/>
            <a:ext cx="4235121" cy="356347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560" y="0"/>
            <a:ext cx="4346411" cy="3294528"/>
          </a:xfrm>
          <a:prstGeom prst="rect">
            <a:avLst/>
          </a:prstGeom>
        </p:spPr>
      </p:pic>
    </p:spTree>
    <p:extLst>
      <p:ext uri="{BB962C8B-B14F-4D97-AF65-F5344CB8AC3E}">
        <p14:creationId xmlns:p14="http://schemas.microsoft.com/office/powerpoint/2010/main" val="15704582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 calcmode="lin" valueType="num">
                                      <p:cBhvr>
                                        <p:cTn id="69"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72"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3">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5" presetClass="entr" presetSubtype="0"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 calcmode="lin" valueType="num">
                                      <p:cBhvr>
                                        <p:cTn id="81"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84"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a:bodyPr>
          <a:lstStyle/>
          <a:p>
            <a:r>
              <a:rPr lang="es-ES" b="1" dirty="0" smtClean="0">
                <a:solidFill>
                  <a:schemeClr val="bg1"/>
                </a:solidFill>
              </a:rPr>
              <a:t>Hechos.26:24.</a:t>
            </a:r>
          </a:p>
          <a:p>
            <a:r>
              <a:rPr lang="es-ES" b="1" dirty="0" smtClean="0">
                <a:solidFill>
                  <a:schemeClr val="bg1"/>
                </a:solidFill>
              </a:rPr>
              <a:t>Mientras </a:t>
            </a:r>
            <a:r>
              <a:rPr lang="es-ES" b="1" dirty="0">
                <a:solidFill>
                  <a:schemeClr val="bg1"/>
                </a:solidFill>
              </a:rPr>
              <a:t>Pablo decía esto en su defensa, </a:t>
            </a:r>
            <a:r>
              <a:rPr lang="es-ES" b="1" dirty="0" err="1">
                <a:solidFill>
                  <a:schemeClr val="bg1"/>
                </a:solidFill>
              </a:rPr>
              <a:t>Festo</a:t>
            </a:r>
            <a:r>
              <a:rPr lang="es-ES" b="1" dirty="0">
                <a:solidFill>
                  <a:schemeClr val="bg1"/>
                </a:solidFill>
              </a:rPr>
              <a:t> dijo* a gran voz: ¡Pablo, estás loco! ¡Tu mucho saber te está haciendo perder la cabeza! </a:t>
            </a:r>
          </a:p>
          <a:p>
            <a:r>
              <a:rPr lang="es-ES" b="1" dirty="0" err="1" smtClean="0">
                <a:solidFill>
                  <a:schemeClr val="bg1"/>
                </a:solidFill>
              </a:rPr>
              <a:t>Festo</a:t>
            </a:r>
            <a:r>
              <a:rPr lang="es-ES" b="1" dirty="0" smtClean="0">
                <a:solidFill>
                  <a:schemeClr val="bg1"/>
                </a:solidFill>
              </a:rPr>
              <a:t> </a:t>
            </a:r>
            <a:r>
              <a:rPr lang="es-ES" b="1" dirty="0">
                <a:solidFill>
                  <a:schemeClr val="bg1"/>
                </a:solidFill>
              </a:rPr>
              <a:t>acuso al apóstol Pablo de estar loco por su defensa, muchas personas nos criticaran de locos por seguir a Jesús y hacer las cosas que El nos manda. </a:t>
            </a:r>
            <a:endParaRPr lang="es-ES" b="1" dirty="0" smtClean="0">
              <a:solidFill>
                <a:schemeClr val="bg1"/>
              </a:solidFill>
            </a:endParaRPr>
          </a:p>
          <a:p>
            <a:r>
              <a:rPr lang="es-ES" b="1" dirty="0">
                <a:solidFill>
                  <a:schemeClr val="bg1"/>
                </a:solidFill>
              </a:rPr>
              <a:t>Porque para la gente natural, carnal, las cosas espirituales son locuras. </a:t>
            </a:r>
            <a:endParaRPr lang="es-ES" b="1" dirty="0" smtClean="0">
              <a:solidFill>
                <a:schemeClr val="bg1"/>
              </a:solidFill>
            </a:endParaRPr>
          </a:p>
          <a:p>
            <a:r>
              <a:rPr lang="es-ES" b="1" dirty="0" smtClean="0">
                <a:solidFill>
                  <a:schemeClr val="bg1"/>
                </a:solidFill>
              </a:rPr>
              <a:t>I </a:t>
            </a:r>
            <a:r>
              <a:rPr lang="es-ES" b="1" dirty="0">
                <a:solidFill>
                  <a:schemeClr val="bg1"/>
                </a:solidFill>
              </a:rPr>
              <a:t>Corintios.2:14.</a:t>
            </a:r>
          </a:p>
          <a:p>
            <a:endParaRPr lang="es-ES" b="1" dirty="0"/>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1"/>
            <a:ext cx="4237149" cy="6857999"/>
          </a:xfrm>
          <a:prstGeom prst="rect">
            <a:avLst/>
          </a:prstGeom>
        </p:spPr>
      </p:pic>
    </p:spTree>
    <p:extLst>
      <p:ext uri="{BB962C8B-B14F-4D97-AF65-F5344CB8AC3E}">
        <p14:creationId xmlns:p14="http://schemas.microsoft.com/office/powerpoint/2010/main" val="10640996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Pero el hombre natural no acepta las cosas del Espíritu de Dios, porque para él son necedad; y no las puede entender, porque se disciernen espiritualmente. </a:t>
            </a:r>
            <a:endParaRPr lang="es-ES" b="1" dirty="0" smtClean="0">
              <a:solidFill>
                <a:schemeClr val="bg1"/>
              </a:solidFill>
            </a:endParaRPr>
          </a:p>
          <a:p>
            <a:r>
              <a:rPr lang="es-ES" b="1" dirty="0" smtClean="0">
                <a:solidFill>
                  <a:schemeClr val="bg1"/>
                </a:solidFill>
              </a:rPr>
              <a:t>Muchos </a:t>
            </a:r>
            <a:r>
              <a:rPr lang="es-ES" b="1" dirty="0">
                <a:solidFill>
                  <a:schemeClr val="bg1"/>
                </a:solidFill>
              </a:rPr>
              <a:t>nos criticaran de malhechores o de otras cosas. </a:t>
            </a:r>
            <a:endParaRPr lang="es-ES" b="1" dirty="0" smtClean="0">
              <a:solidFill>
                <a:schemeClr val="bg1"/>
              </a:solidFill>
            </a:endParaRPr>
          </a:p>
          <a:p>
            <a:r>
              <a:rPr lang="es-ES" b="1" dirty="0" smtClean="0">
                <a:solidFill>
                  <a:schemeClr val="bg1"/>
                </a:solidFill>
              </a:rPr>
              <a:t>I </a:t>
            </a:r>
            <a:r>
              <a:rPr lang="es-ES" b="1" dirty="0">
                <a:solidFill>
                  <a:schemeClr val="bg1"/>
                </a:solidFill>
              </a:rPr>
              <a:t>Pedro.2:12. </a:t>
            </a:r>
            <a:endParaRPr lang="es-ES" b="1" dirty="0" smtClean="0">
              <a:solidFill>
                <a:schemeClr val="bg1"/>
              </a:solidFill>
            </a:endParaRPr>
          </a:p>
          <a:p>
            <a:r>
              <a:rPr lang="es-ES" b="1" dirty="0">
                <a:solidFill>
                  <a:schemeClr val="bg1"/>
                </a:solidFill>
              </a:rPr>
              <a:t>Mantened entre los gentiles una conducta irreprochable, a fin de que en aquello que os calumnian como malhechores, ellos, por razón de vuestras buenas obras, al considerarlas, </a:t>
            </a: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682" y="22581"/>
            <a:ext cx="4108290" cy="6835417"/>
          </a:xfrm>
          <a:prstGeom prst="rect">
            <a:avLst/>
          </a:prstGeom>
        </p:spPr>
      </p:pic>
    </p:spTree>
    <p:extLst>
      <p:ext uri="{BB962C8B-B14F-4D97-AF65-F5344CB8AC3E}">
        <p14:creationId xmlns:p14="http://schemas.microsoft.com/office/powerpoint/2010/main" val="14672425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rPr>
              <a:t>Las personas siempre buscaran la manera de criticar nuestra buena conducta, pero no nos debemos de desanimar si estamos haciendo las cosas que Dios nos manda.</a:t>
            </a:r>
          </a:p>
          <a:p>
            <a:r>
              <a:rPr lang="es-ES" b="1" dirty="0">
                <a:solidFill>
                  <a:schemeClr val="bg1"/>
                </a:solidFill>
              </a:rPr>
              <a:t>Muchos son los que criticaran a la Iglesia porque no hacemos las prácticas que ellos hacen, como diezmar, aplaudir, cantar con instrumentos musicales. </a:t>
            </a:r>
          </a:p>
          <a:p>
            <a:r>
              <a:rPr lang="es-ES" b="1" dirty="0">
                <a:solidFill>
                  <a:schemeClr val="bg1"/>
                </a:solidFill>
              </a:rPr>
              <a:t>Pero eso no nos debe de desanimar porque nada de eso es la voluntad de Dios</a:t>
            </a:r>
            <a:r>
              <a:rPr lang="es-ES" b="1" dirty="0" smtClean="0">
                <a:solidFill>
                  <a:schemeClr val="bg1"/>
                </a:solidFill>
              </a:rPr>
              <a:t>.</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410" y="22582"/>
            <a:ext cx="4022561" cy="6835417"/>
          </a:xfrm>
          <a:prstGeom prst="rect">
            <a:avLst/>
          </a:prstGeom>
        </p:spPr>
      </p:pic>
    </p:spTree>
    <p:extLst>
      <p:ext uri="{BB962C8B-B14F-4D97-AF65-F5344CB8AC3E}">
        <p14:creationId xmlns:p14="http://schemas.microsoft.com/office/powerpoint/2010/main" val="15399723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a:bodyPr>
          <a:lstStyle/>
          <a:p>
            <a:r>
              <a:rPr lang="es-ES" b="1" dirty="0">
                <a:solidFill>
                  <a:schemeClr val="bg1"/>
                </a:solidFill>
              </a:rPr>
              <a:t>Jesús advirtió a sus discípulos que ellos serian odiamos criticamos por muchos hablando mal de ellos. </a:t>
            </a:r>
            <a:endParaRPr lang="es-ES" b="1" dirty="0" smtClean="0">
              <a:solidFill>
                <a:schemeClr val="bg1"/>
              </a:solidFill>
            </a:endParaRPr>
          </a:p>
          <a:p>
            <a:r>
              <a:rPr lang="es-ES" b="1" dirty="0" smtClean="0">
                <a:solidFill>
                  <a:schemeClr val="bg1"/>
                </a:solidFill>
              </a:rPr>
              <a:t>Mateo.5:11.</a:t>
            </a:r>
          </a:p>
          <a:p>
            <a:r>
              <a:rPr lang="es-ES" b="1" dirty="0">
                <a:solidFill>
                  <a:schemeClr val="bg1"/>
                </a:solidFill>
              </a:rPr>
              <a:t>Bienaventurados seréis cuando os insulten y persigan, y digan todo género de mal contra vosotros falsamente, por causa de mí. </a:t>
            </a:r>
          </a:p>
          <a:p>
            <a:r>
              <a:rPr lang="es-ES" b="1" dirty="0">
                <a:solidFill>
                  <a:schemeClr val="bg1"/>
                </a:solidFill>
              </a:rPr>
              <a:t>Hermano no nos desanimemos cuando las personas nos critiquen y hablen cosas falsas de </a:t>
            </a:r>
            <a:r>
              <a:rPr lang="es-ES" b="1" dirty="0" smtClean="0">
                <a:solidFill>
                  <a:schemeClr val="bg1"/>
                </a:solidFill>
              </a:rPr>
              <a:t>nosotros. </a:t>
            </a:r>
            <a:endParaRPr lang="es-ES" b="1" dirty="0">
              <a:solidFill>
                <a:schemeClr val="bg1"/>
              </a:solidFill>
            </a:endParaRP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1"/>
            <a:ext cx="4235121" cy="6857999"/>
          </a:xfrm>
          <a:prstGeom prst="rect">
            <a:avLst/>
          </a:prstGeom>
        </p:spPr>
      </p:pic>
    </p:spTree>
    <p:extLst>
      <p:ext uri="{BB962C8B-B14F-4D97-AF65-F5344CB8AC3E}">
        <p14:creationId xmlns:p14="http://schemas.microsoft.com/office/powerpoint/2010/main" val="33723592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smtClean="0">
                <a:solidFill>
                  <a:schemeClr val="bg1"/>
                </a:solidFill>
              </a:rPr>
              <a:t>Pero </a:t>
            </a:r>
            <a:r>
              <a:rPr lang="es-ES" b="1" dirty="0">
                <a:solidFill>
                  <a:schemeClr val="bg1"/>
                </a:solidFill>
              </a:rPr>
              <a:t>si nos critican por algo malo que hagamos, corrijamos el error, y sigamos adelante haciendo la voluntad de Dios</a:t>
            </a:r>
            <a:r>
              <a:rPr lang="es-ES" b="1" dirty="0" smtClean="0">
                <a:solidFill>
                  <a:schemeClr val="bg1"/>
                </a:solidFill>
              </a:rPr>
              <a:t>.</a:t>
            </a:r>
          </a:p>
          <a:p>
            <a:r>
              <a:rPr lang="es-ES" b="1" dirty="0" smtClean="0">
                <a:solidFill>
                  <a:schemeClr val="bg1"/>
                </a:solidFill>
              </a:rPr>
              <a:t>Las personas siempre van a estar mas pendiente de la vida de las otras personas que de su vida.</a:t>
            </a:r>
          </a:p>
          <a:p>
            <a:r>
              <a:rPr lang="es-ES" b="1" dirty="0" smtClean="0">
                <a:solidFill>
                  <a:schemeClr val="bg1"/>
                </a:solidFill>
              </a:rPr>
              <a:t>Muchas veces van a criticar por envidia, rencor, odio.</a:t>
            </a:r>
          </a:p>
          <a:p>
            <a:r>
              <a:rPr lang="es-ES" b="1" dirty="0" smtClean="0">
                <a:solidFill>
                  <a:schemeClr val="bg1"/>
                </a:solidFill>
              </a:rPr>
              <a:t>Que las criticas no nos hundan en ale desanimo.</a:t>
            </a:r>
          </a:p>
          <a:p>
            <a:r>
              <a:rPr lang="es-ES" b="1" dirty="0" smtClean="0">
                <a:solidFill>
                  <a:schemeClr val="bg1"/>
                </a:solidFill>
              </a:rPr>
              <a:t>Debemos siempre animarnos antes las criticas.</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22581"/>
            <a:ext cx="4235121" cy="6835418"/>
          </a:xfrm>
          <a:prstGeom prst="rect">
            <a:avLst/>
          </a:prstGeom>
        </p:spPr>
      </p:pic>
    </p:spTree>
    <p:extLst>
      <p:ext uri="{BB962C8B-B14F-4D97-AF65-F5344CB8AC3E}">
        <p14:creationId xmlns:p14="http://schemas.microsoft.com/office/powerpoint/2010/main" val="12752798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1"/>
            <a:ext cx="5042647" cy="6857999"/>
          </a:xfrm>
        </p:spPr>
        <p:txBody>
          <a:bodyPr/>
          <a:lstStyle/>
          <a:p>
            <a:pPr algn="ctr"/>
            <a:r>
              <a:rPr lang="es-ES"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 HISTORIA DE LA RANA:</a:t>
            </a:r>
          </a:p>
          <a:p>
            <a:r>
              <a:rPr lang="es-ES" b="1" dirty="0" smtClean="0">
                <a:solidFill>
                  <a:schemeClr val="bg1"/>
                </a:solidFill>
              </a:rPr>
              <a:t>Una rana decide un día trepar a un árbol y llegar a la cima.</a:t>
            </a:r>
          </a:p>
          <a:p>
            <a:r>
              <a:rPr lang="es-ES" b="1" dirty="0" smtClean="0">
                <a:solidFill>
                  <a:schemeClr val="bg1"/>
                </a:solidFill>
              </a:rPr>
              <a:t>Todas las otras ranas le gritaban diciendo:</a:t>
            </a:r>
          </a:p>
          <a:p>
            <a:r>
              <a:rPr lang="es-ES" b="1" dirty="0" smtClean="0">
                <a:solidFill>
                  <a:schemeClr val="bg1"/>
                </a:solidFill>
              </a:rPr>
              <a:t>“Es imposible, es imposible….”</a:t>
            </a:r>
          </a:p>
          <a:p>
            <a:r>
              <a:rPr lang="es-ES" b="1" dirty="0" smtClean="0">
                <a:solidFill>
                  <a:schemeClr val="bg1"/>
                </a:solidFill>
              </a:rPr>
              <a:t>Pero la rana trepo al árbol y llego a la cima.</a:t>
            </a:r>
          </a:p>
          <a:p>
            <a:r>
              <a:rPr lang="es-ES" b="1" dirty="0" smtClean="0">
                <a:solidFill>
                  <a:schemeClr val="bg1"/>
                </a:solidFill>
              </a:rPr>
              <a:t>¿Cómo?</a:t>
            </a:r>
          </a:p>
          <a:p>
            <a:r>
              <a:rPr lang="es-ES" b="1" dirty="0" smtClean="0">
                <a:solidFill>
                  <a:schemeClr val="bg1"/>
                </a:solidFill>
              </a:rPr>
              <a:t>Como era sorda y pensaba que todos la alentaban a alcanzar su objetivo.</a:t>
            </a:r>
          </a:p>
          <a:p>
            <a:r>
              <a:rPr lang="es-ES" b="1" dirty="0" smtClean="0">
                <a:solidFill>
                  <a:schemeClr val="bg1"/>
                </a:solidFill>
              </a:rPr>
              <a:t>Se sordo las criticas negativas y destructivas y alcanza tus metas.</a:t>
            </a:r>
            <a:endParaRPr lang="es-ES" b="1" dirty="0">
              <a:solidFill>
                <a:schemeClr val="bg1"/>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647" y="0"/>
            <a:ext cx="4101353" cy="6857998"/>
          </a:xfrm>
          <a:prstGeom prst="rect">
            <a:avLst/>
          </a:prstGeom>
        </p:spPr>
      </p:pic>
    </p:spTree>
    <p:extLst>
      <p:ext uri="{BB962C8B-B14F-4D97-AF65-F5344CB8AC3E}">
        <p14:creationId xmlns:p14="http://schemas.microsoft.com/office/powerpoint/2010/main" val="28436377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5"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 calcmode="lin" valueType="num">
                                      <p:cBhvr>
                                        <p:cTn id="56"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9"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 calcmode="lin" valueType="num">
                                      <p:cBhvr>
                                        <p:cTn id="68"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1"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3">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5" presetClass="entr" presetSubtype="0" fill="hold" nodeType="click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 calcmode="lin" valueType="num">
                                      <p:cBhvr>
                                        <p:cTn id="80"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3"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3">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5" presetClass="entr" presetSubtype="0" fill="hold" nodeType="clickEffect">
                                  <p:stCondLst>
                                    <p:cond delay="0"/>
                                  </p:stCondLst>
                                  <p:childTnLst>
                                    <p:set>
                                      <p:cBhvr>
                                        <p:cTn id="91" dur="1" fill="hold">
                                          <p:stCondLst>
                                            <p:cond delay="0"/>
                                          </p:stCondLst>
                                        </p:cTn>
                                        <p:tgtEl>
                                          <p:spTgt spid="3">
                                            <p:txEl>
                                              <p:pRg st="7" end="7"/>
                                            </p:txEl>
                                          </p:spTgt>
                                        </p:tgtEl>
                                        <p:attrNameLst>
                                          <p:attrName>style.visibility</p:attrName>
                                        </p:attrNameLst>
                                      </p:cBhvr>
                                      <p:to>
                                        <p:strVal val="visible"/>
                                      </p:to>
                                    </p:set>
                                    <p:anim calcmode="lin" valueType="num">
                                      <p:cBhvr>
                                        <p:cTn id="92"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5"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1"/>
            <a:ext cx="9144000" cy="6857999"/>
          </a:xfrm>
        </p:spPr>
        <p:txBody>
          <a:bodyPr>
            <a:normAutofit fontScale="92500" lnSpcReduction="10000"/>
          </a:bodyPr>
          <a:lstStyle/>
          <a:p>
            <a:pPr algn="ctr"/>
            <a:r>
              <a:rPr lang="es-E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 COMO UN </a:t>
            </a:r>
            <a:r>
              <a:rPr lang="es-ES"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MUERTO:</a:t>
            </a:r>
          </a:p>
          <a:p>
            <a:r>
              <a:rPr lang="es-ES" b="1" dirty="0">
                <a:solidFill>
                  <a:schemeClr val="bg1"/>
                </a:solidFill>
              </a:rPr>
              <a:t>Era un venerable maestro. </a:t>
            </a:r>
            <a:endParaRPr lang="es-ES" b="1" dirty="0" smtClean="0">
              <a:solidFill>
                <a:schemeClr val="bg1"/>
              </a:solidFill>
            </a:endParaRPr>
          </a:p>
          <a:p>
            <a:r>
              <a:rPr lang="es-ES" b="1" dirty="0" smtClean="0">
                <a:solidFill>
                  <a:schemeClr val="bg1"/>
                </a:solidFill>
              </a:rPr>
              <a:t>En </a:t>
            </a:r>
            <a:r>
              <a:rPr lang="es-ES" b="1" dirty="0">
                <a:solidFill>
                  <a:schemeClr val="bg1"/>
                </a:solidFill>
              </a:rPr>
              <a:t>sus ojos había un reconfortante destello de paz permanente. Sólo tenía un discípulo, al que paulatinamente iba impartiendo la enseñanza mística. El cielo se había teñido de una hermosa tonalidad de naranja-oro, cuando el maestro se dirigió al discípulo y le ordenó:</a:t>
            </a:r>
          </a:p>
          <a:p>
            <a:r>
              <a:rPr lang="es-ES" b="1" dirty="0">
                <a:solidFill>
                  <a:schemeClr val="bg1"/>
                </a:solidFill>
              </a:rPr>
              <a:t>- Querido mío, mi muy querido, acércate al cementerio y, una vez allí, con toda la fuerza de tus pulmones, comienza a gritar toda clase de halagos a los muertos.</a:t>
            </a:r>
          </a:p>
          <a:p>
            <a:r>
              <a:rPr lang="es-ES" b="1" dirty="0">
                <a:solidFill>
                  <a:schemeClr val="bg1"/>
                </a:solidFill>
              </a:rPr>
              <a:t>El discípulo caminó hasta un cementerio cercano. El silencio era sobrecogedor. Quebró la apacible atmósfera del lugar gritando toda clase de elogios a los muertos. Después regresó junto a su maestro.</a:t>
            </a:r>
          </a:p>
          <a:p>
            <a:r>
              <a:rPr lang="es-ES" b="1" dirty="0">
                <a:solidFill>
                  <a:schemeClr val="bg1"/>
                </a:solidFill>
              </a:rPr>
              <a:t>- ¿Qué te respondieron los muertos? -preguntó el maestro.</a:t>
            </a:r>
          </a:p>
          <a:p>
            <a:r>
              <a:rPr lang="es-ES" b="1" dirty="0">
                <a:solidFill>
                  <a:schemeClr val="bg1"/>
                </a:solidFill>
              </a:rPr>
              <a:t>- Nada dijeron.</a:t>
            </a:r>
          </a:p>
          <a:p>
            <a:r>
              <a:rPr lang="es-ES" b="1" dirty="0">
                <a:solidFill>
                  <a:schemeClr val="bg1"/>
                </a:solidFill>
              </a:rPr>
              <a:t>- En ese caso, mi muy querido amigo, vuelve al cementerio y lanza toda suerte de insultos a los muertos.</a:t>
            </a:r>
          </a:p>
        </p:txBody>
      </p:sp>
    </p:spTree>
    <p:extLst>
      <p:ext uri="{BB962C8B-B14F-4D97-AF65-F5344CB8AC3E}">
        <p14:creationId xmlns:p14="http://schemas.microsoft.com/office/powerpoint/2010/main" val="94229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2"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p:cTn id="61"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4"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3">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nodeType="clickEffect">
                                  <p:stCondLst>
                                    <p:cond delay="0"/>
                                  </p:stCondLst>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p:cTn id="73"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6"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3">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nodeType="clickEffect">
                                  <p:stCondLst>
                                    <p:cond delay="0"/>
                                  </p:stCondLst>
                                  <p:childTnLst>
                                    <p:set>
                                      <p:cBhvr>
                                        <p:cTn id="84" dur="1" fill="hold">
                                          <p:stCondLst>
                                            <p:cond delay="0"/>
                                          </p:stCondLst>
                                        </p:cTn>
                                        <p:tgtEl>
                                          <p:spTgt spid="3">
                                            <p:txEl>
                                              <p:pRg st="7" end="7"/>
                                            </p:txEl>
                                          </p:spTgt>
                                        </p:tgtEl>
                                        <p:attrNameLst>
                                          <p:attrName>style.visibility</p:attrName>
                                        </p:attrNameLst>
                                      </p:cBhvr>
                                      <p:to>
                                        <p:strVal val="visible"/>
                                      </p:to>
                                    </p:set>
                                    <p:anim calcmode="lin" valueType="num">
                                      <p:cBhvr>
                                        <p:cTn id="85"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8"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1"/>
            <a:ext cx="9144000" cy="6857999"/>
          </a:xfrm>
        </p:spPr>
        <p:txBody>
          <a:bodyPr>
            <a:normAutofit lnSpcReduction="10000"/>
          </a:bodyPr>
          <a:lstStyle/>
          <a:p>
            <a:r>
              <a:rPr lang="es-ES" b="1" dirty="0">
                <a:solidFill>
                  <a:schemeClr val="bg1"/>
                </a:solidFill>
              </a:rPr>
              <a:t>El discípulo regresó hasta el </a:t>
            </a:r>
            <a:r>
              <a:rPr lang="es-ES" b="1" dirty="0" smtClean="0">
                <a:solidFill>
                  <a:schemeClr val="bg1"/>
                </a:solidFill>
              </a:rPr>
              <a:t>silencioso </a:t>
            </a:r>
            <a:r>
              <a:rPr lang="es-ES" b="1" dirty="0">
                <a:solidFill>
                  <a:schemeClr val="bg1"/>
                </a:solidFill>
              </a:rPr>
              <a:t>cementerio. </a:t>
            </a:r>
            <a:endParaRPr lang="es-ES" b="1" dirty="0" smtClean="0">
              <a:solidFill>
                <a:schemeClr val="bg1"/>
              </a:solidFill>
            </a:endParaRPr>
          </a:p>
          <a:p>
            <a:r>
              <a:rPr lang="es-ES" b="1" dirty="0" smtClean="0">
                <a:solidFill>
                  <a:schemeClr val="bg1"/>
                </a:solidFill>
              </a:rPr>
              <a:t>A </a:t>
            </a:r>
            <a:r>
              <a:rPr lang="es-ES" b="1" dirty="0">
                <a:solidFill>
                  <a:schemeClr val="bg1"/>
                </a:solidFill>
              </a:rPr>
              <a:t>pleno pulmón, comenzó a soltar toda clase de improperios contra los muertos. Después de unos minutos, volvió junto al maestro, que le preguntó al instante:</a:t>
            </a:r>
          </a:p>
          <a:p>
            <a:r>
              <a:rPr lang="es-ES" b="1" dirty="0">
                <a:solidFill>
                  <a:schemeClr val="bg1"/>
                </a:solidFill>
              </a:rPr>
              <a:t>- ¿Qué te han respondido los muertos?</a:t>
            </a:r>
          </a:p>
          <a:p>
            <a:r>
              <a:rPr lang="es-ES" b="1" dirty="0">
                <a:solidFill>
                  <a:schemeClr val="bg1"/>
                </a:solidFill>
              </a:rPr>
              <a:t>- De nuevo nada dijeron -repuso el discípulo.</a:t>
            </a:r>
          </a:p>
          <a:p>
            <a:r>
              <a:rPr lang="es-ES" b="1" dirty="0">
                <a:solidFill>
                  <a:schemeClr val="bg1"/>
                </a:solidFill>
              </a:rPr>
              <a:t>Y el maestro concluyó:</a:t>
            </a:r>
          </a:p>
          <a:p>
            <a:r>
              <a:rPr lang="es-ES" b="1" dirty="0">
                <a:solidFill>
                  <a:schemeClr val="bg1"/>
                </a:solidFill>
              </a:rPr>
              <a:t>- Así debes ser tú: </a:t>
            </a:r>
            <a:endParaRPr lang="es-ES" b="1" dirty="0" smtClean="0">
              <a:solidFill>
                <a:schemeClr val="bg1"/>
              </a:solidFill>
            </a:endParaRPr>
          </a:p>
          <a:p>
            <a:r>
              <a:rPr lang="es-ES" b="1" dirty="0" smtClean="0">
                <a:solidFill>
                  <a:schemeClr val="bg1"/>
                </a:solidFill>
              </a:rPr>
              <a:t>indiferente</a:t>
            </a:r>
            <a:r>
              <a:rPr lang="es-ES" b="1" dirty="0">
                <a:solidFill>
                  <a:schemeClr val="bg1"/>
                </a:solidFill>
              </a:rPr>
              <a:t>, como un muerto, </a:t>
            </a:r>
            <a:endParaRPr lang="es-ES" b="1" dirty="0" smtClean="0">
              <a:solidFill>
                <a:schemeClr val="bg1"/>
              </a:solidFill>
            </a:endParaRPr>
          </a:p>
          <a:p>
            <a:r>
              <a:rPr lang="es-ES" b="1" dirty="0">
                <a:solidFill>
                  <a:schemeClr val="bg1"/>
                </a:solidFill>
              </a:rPr>
              <a:t>A</a:t>
            </a:r>
            <a:r>
              <a:rPr lang="es-ES" b="1" dirty="0" smtClean="0">
                <a:solidFill>
                  <a:schemeClr val="bg1"/>
                </a:solidFill>
              </a:rPr>
              <a:t> </a:t>
            </a:r>
            <a:r>
              <a:rPr lang="es-ES" b="1" dirty="0">
                <a:solidFill>
                  <a:schemeClr val="bg1"/>
                </a:solidFill>
              </a:rPr>
              <a:t>los halagos y a los insultos de los otros.</a:t>
            </a:r>
          </a:p>
          <a:p>
            <a:r>
              <a:rPr lang="es-ES" b="1" dirty="0">
                <a:solidFill>
                  <a:schemeClr val="bg1"/>
                </a:solidFill>
              </a:rPr>
              <a:t>Quien hoy te halaga, mañana te puede insultar y quien hoy te insulta, mañana te puede halagar. </a:t>
            </a:r>
            <a:endParaRPr lang="es-ES" b="1" dirty="0" smtClean="0">
              <a:solidFill>
                <a:schemeClr val="bg1"/>
              </a:solidFill>
            </a:endParaRPr>
          </a:p>
          <a:p>
            <a:r>
              <a:rPr lang="es-ES" b="1" dirty="0" smtClean="0">
                <a:solidFill>
                  <a:schemeClr val="bg1"/>
                </a:solidFill>
              </a:rPr>
              <a:t>No </a:t>
            </a:r>
            <a:r>
              <a:rPr lang="es-ES" b="1" dirty="0">
                <a:solidFill>
                  <a:schemeClr val="bg1"/>
                </a:solidFill>
              </a:rPr>
              <a:t>seas como una hoja a merced del viento de los halagos e insultos. </a:t>
            </a:r>
            <a:endParaRPr lang="es-ES" b="1" dirty="0" smtClean="0">
              <a:solidFill>
                <a:schemeClr val="bg1"/>
              </a:solidFill>
            </a:endParaRPr>
          </a:p>
          <a:p>
            <a:r>
              <a:rPr lang="es-ES" b="1" dirty="0" smtClean="0">
                <a:solidFill>
                  <a:schemeClr val="bg1"/>
                </a:solidFill>
              </a:rPr>
              <a:t>Permanece </a:t>
            </a:r>
            <a:r>
              <a:rPr lang="es-ES" b="1" dirty="0">
                <a:solidFill>
                  <a:schemeClr val="bg1"/>
                </a:solidFill>
              </a:rPr>
              <a:t>en ti mismo más allá de unos y de otros</a:t>
            </a:r>
            <a:r>
              <a:rPr lang="es-ES" b="1" dirty="0" smtClean="0">
                <a:solidFill>
                  <a:schemeClr val="bg1"/>
                </a:solidFill>
              </a:rPr>
              <a:t>.</a:t>
            </a:r>
            <a:endParaRPr lang="es-ES" b="1" dirty="0">
              <a:solidFill>
                <a:schemeClr val="bg1"/>
              </a:solidFill>
            </a:endParaRPr>
          </a:p>
        </p:txBody>
      </p:sp>
    </p:spTree>
    <p:extLst>
      <p:ext uri="{BB962C8B-B14F-4D97-AF65-F5344CB8AC3E}">
        <p14:creationId xmlns:p14="http://schemas.microsoft.com/office/powerpoint/2010/main" val="35297729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 calcmode="lin" valueType="num">
                                      <p:cBhvr>
                                        <p:cTn id="91"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4"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 calcmode="lin" valueType="num">
                                      <p:cBhvr>
                                        <p:cTn id="103"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06"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
                                            <p:txEl>
                                              <p:pRg st="8" end="8"/>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 calcmode="lin" valueType="num">
                                      <p:cBhvr>
                                        <p:cTn id="115"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18"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3">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3">
                                            <p:txEl>
                                              <p:pRg st="10" end="10"/>
                                            </p:txEl>
                                          </p:spTgt>
                                        </p:tgtEl>
                                        <p:attrNameLst>
                                          <p:attrName>style.visibility</p:attrName>
                                        </p:attrNameLst>
                                      </p:cBhvr>
                                      <p:to>
                                        <p:strVal val="visible"/>
                                      </p:to>
                                    </p:set>
                                    <p:anim calcmode="lin" valueType="num">
                                      <p:cBhvr>
                                        <p:cTn id="127"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130"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5" name="Llamada de nube 4"/>
          <p:cNvSpPr/>
          <p:nvPr/>
        </p:nvSpPr>
        <p:spPr>
          <a:xfrm>
            <a:off x="2030506" y="0"/>
            <a:ext cx="5069541" cy="1519518"/>
          </a:xfrm>
          <a:prstGeom prst="cloudCallout">
            <a:avLst>
              <a:gd name="adj1" fmla="val -27995"/>
              <a:gd name="adj2" fmla="val 76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628650" y="0"/>
            <a:ext cx="7886700" cy="1325563"/>
          </a:xfrm>
        </p:spPr>
        <p:txBody>
          <a:bodyPr/>
          <a:lstStyle/>
          <a:p>
            <a:pPr algn="ctr"/>
            <a:r>
              <a:rPr lang="es-E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a:t>
            </a:r>
            <a:r>
              <a:rPr lang="es-ES"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s-E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Marcador de contenido 2"/>
          <p:cNvSpPr>
            <a:spLocks noGrp="1"/>
          </p:cNvSpPr>
          <p:nvPr>
            <p:ph idx="1"/>
          </p:nvPr>
        </p:nvSpPr>
        <p:spPr>
          <a:xfrm>
            <a:off x="0" y="1785284"/>
            <a:ext cx="9144000" cy="5072716"/>
          </a:xfrm>
        </p:spPr>
        <p:txBody>
          <a:bodyPr/>
          <a:lstStyle/>
          <a:p>
            <a:r>
              <a:rPr lang="es-ES" b="1" dirty="0">
                <a:solidFill>
                  <a:schemeClr val="bg1"/>
                </a:solidFill>
              </a:rPr>
              <a:t>Lamentablemente las personas siempre nos van a criticar, aun cuando hagamos solo lo bueno.</a:t>
            </a:r>
          </a:p>
          <a:p>
            <a:r>
              <a:rPr lang="es-ES" b="1" dirty="0">
                <a:solidFill>
                  <a:schemeClr val="bg1"/>
                </a:solidFill>
              </a:rPr>
              <a:t>Jesús fue criticado aunque nunca peco.</a:t>
            </a:r>
          </a:p>
          <a:p>
            <a:r>
              <a:rPr lang="es-ES" b="1" dirty="0">
                <a:solidFill>
                  <a:schemeClr val="bg1"/>
                </a:solidFill>
              </a:rPr>
              <a:t>Juan el Bautista fue criticado, aunque fue un gran profeta.</a:t>
            </a:r>
          </a:p>
          <a:p>
            <a:r>
              <a:rPr lang="es-ES" b="1" dirty="0">
                <a:solidFill>
                  <a:schemeClr val="bg1"/>
                </a:solidFill>
              </a:rPr>
              <a:t>Pablo fue criticado, aunque fue un gran apóstol.</a:t>
            </a:r>
          </a:p>
          <a:p>
            <a:r>
              <a:rPr lang="es-ES" b="1" dirty="0">
                <a:solidFill>
                  <a:schemeClr val="bg1"/>
                </a:solidFill>
              </a:rPr>
              <a:t>Nosotros vamos hacer criticados, pero confiemos en Dios siempre y no nos desanimemos nunca.</a:t>
            </a:r>
          </a:p>
          <a:p>
            <a:r>
              <a:rPr lang="es-ES" b="1" dirty="0" smtClean="0">
                <a:solidFill>
                  <a:schemeClr val="bg1"/>
                </a:solidFill>
              </a:rPr>
              <a:t>La gente muchas veces critica lo mismo que hacen ellos a escondidas.</a:t>
            </a:r>
          </a:p>
          <a:p>
            <a:r>
              <a:rPr lang="es-ES" b="1" dirty="0" smtClean="0">
                <a:solidFill>
                  <a:schemeClr val="bg1"/>
                </a:solidFill>
              </a:rPr>
              <a:t>No critiquemos ayudemos mejor.</a:t>
            </a:r>
            <a:endParaRPr lang="es-ES" b="1" dirty="0">
              <a:solidFill>
                <a:schemeClr val="bg1"/>
              </a:solidFill>
            </a:endParaRPr>
          </a:p>
        </p:txBody>
      </p:sp>
    </p:spTree>
    <p:extLst>
      <p:ext uri="{BB962C8B-B14F-4D97-AF65-F5344CB8AC3E}">
        <p14:creationId xmlns:p14="http://schemas.microsoft.com/office/powerpoint/2010/main" val="37396907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3"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5"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 calcmode="lin" valueType="num">
                                      <p:cBhvr>
                                        <p:cTn id="5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 calcmode="lin" valueType="num">
                                      <p:cBhvr>
                                        <p:cTn id="66"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9"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3">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 calcmode="lin" valueType="num">
                                      <p:cBhvr>
                                        <p:cTn id="78"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81"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3">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3">
                                            <p:txEl>
                                              <p:pRg st="6" end="6"/>
                                            </p:txEl>
                                          </p:spTgt>
                                        </p:tgtEl>
                                        <p:attrNameLst>
                                          <p:attrName>style.visibility</p:attrName>
                                        </p:attrNameLst>
                                      </p:cBhvr>
                                      <p:to>
                                        <p:strVal val="visible"/>
                                      </p:to>
                                    </p:set>
                                    <p:anim calcmode="lin" valueType="num">
                                      <p:cBhvr>
                                        <p:cTn id="90"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3"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405718"/>
            <a:ext cx="9144000" cy="14522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 TODOS.</a:t>
            </a:r>
            <a:endParaRPr lang="es-ES" sz="54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580528"/>
          </a:xfrm>
          <a:prstGeom prst="rect">
            <a:avLst/>
          </a:prstGeom>
        </p:spPr>
      </p:pic>
      <p:sp>
        <p:nvSpPr>
          <p:cNvPr id="5" name="Llamada de nube 4"/>
          <p:cNvSpPr/>
          <p:nvPr/>
        </p:nvSpPr>
        <p:spPr>
          <a:xfrm>
            <a:off x="2958353" y="-1"/>
            <a:ext cx="3536575" cy="2554941"/>
          </a:xfrm>
          <a:prstGeom prst="cloudCallout">
            <a:avLst>
              <a:gd name="adj1" fmla="val 80"/>
              <a:gd name="adj2" fmla="val 10113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t>POR SU FINA ATENCION.</a:t>
            </a:r>
            <a:endParaRPr lang="es-ES" sz="3600" b="1" dirty="0"/>
          </a:p>
        </p:txBody>
      </p:sp>
    </p:spTree>
    <p:extLst>
      <p:ext uri="{BB962C8B-B14F-4D97-AF65-F5344CB8AC3E}">
        <p14:creationId xmlns:p14="http://schemas.microsoft.com/office/powerpoint/2010/main" val="3652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2"/>
                                        </p:tgtEl>
                                        <p:attrNameLst>
                                          <p:attrName>style.visibility</p:attrName>
                                        </p:attrNameLst>
                                      </p:cBhvr>
                                      <p:to>
                                        <p:strVal val="visible"/>
                                      </p:to>
                                    </p:set>
                                    <p:set>
                                      <p:cBhvr>
                                        <p:cTn id="22" dur="455" fill="hold">
                                          <p:stCondLst>
                                            <p:cond delay="0"/>
                                          </p:stCondLst>
                                        </p:cTn>
                                        <p:tgtEl>
                                          <p:spTgt spid="2"/>
                                        </p:tgtEl>
                                        <p:attrNameLst>
                                          <p:attrName>style.rotation</p:attrName>
                                        </p:attrNameLst>
                                      </p:cBhvr>
                                      <p:to>
                                        <p:strVal val="-45.0"/>
                                      </p:to>
                                    </p:set>
                                    <p:anim calcmode="lin" valueType="num">
                                      <p:cBhvr>
                                        <p:cTn id="2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Los judíos, las personas de su tiempo criticaron tanto a Juan el bautista, como a Jesús. Aunque ninguno de los dos hizo mal, pero aun así los criticaron.</a:t>
            </a:r>
          </a:p>
          <a:p>
            <a:r>
              <a:rPr lang="es-ES" b="1" dirty="0">
                <a:solidFill>
                  <a:schemeClr val="bg1"/>
                </a:solidFill>
              </a:rPr>
              <a:t>A uno porque vivía apartado y no comía de todo, dijeron demonio tiene. </a:t>
            </a:r>
            <a:endParaRPr lang="es-ES" b="1" dirty="0" smtClean="0">
              <a:solidFill>
                <a:schemeClr val="bg1"/>
              </a:solidFill>
            </a:endParaRPr>
          </a:p>
          <a:p>
            <a:r>
              <a:rPr lang="es-ES" b="1" dirty="0" smtClean="0">
                <a:solidFill>
                  <a:schemeClr val="bg1"/>
                </a:solidFill>
              </a:rPr>
              <a:t>Mateo.11:18</a:t>
            </a:r>
            <a:r>
              <a:rPr lang="es-ES" b="1" dirty="0">
                <a:solidFill>
                  <a:schemeClr val="bg1"/>
                </a:solidFill>
              </a:rPr>
              <a:t>.</a:t>
            </a:r>
          </a:p>
          <a:p>
            <a:r>
              <a:rPr lang="es-ES" b="1" dirty="0">
                <a:solidFill>
                  <a:schemeClr val="bg1"/>
                </a:solidFill>
              </a:rPr>
              <a:t>A Jesús que si comía y era muy sociable, decían es un hombre glotón y amigo de pecadores.</a:t>
            </a:r>
          </a:p>
          <a:p>
            <a:r>
              <a:rPr lang="es-ES" b="1" dirty="0">
                <a:solidFill>
                  <a:schemeClr val="bg1"/>
                </a:solidFill>
              </a:rPr>
              <a:t>No debemos de desanimarnos cuando las personas nos critiquen por estar haciendo lo bueno</a:t>
            </a:r>
            <a:r>
              <a:rPr lang="es-ES" b="1" dirty="0" smtClean="0">
                <a:solidFill>
                  <a:schemeClr val="bg1"/>
                </a:solidFill>
              </a:rPr>
              <a:t>.</a:t>
            </a:r>
            <a:endParaRPr lang="es-ES" b="1" dirty="0">
              <a:solidFill>
                <a:schemeClr val="bg1"/>
              </a:solidFill>
            </a:endParaRP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645" y="0"/>
            <a:ext cx="4027327" cy="6857999"/>
          </a:xfrm>
          <a:prstGeom prst="rect">
            <a:avLst/>
          </a:prstGeom>
        </p:spPr>
      </p:pic>
    </p:spTree>
    <p:extLst>
      <p:ext uri="{BB962C8B-B14F-4D97-AF65-F5344CB8AC3E}">
        <p14:creationId xmlns:p14="http://schemas.microsoft.com/office/powerpoint/2010/main" val="17705031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rPr>
              <a:t>Porque siempre habrá quienes siempre estén criticando por lo que </a:t>
            </a:r>
            <a:r>
              <a:rPr lang="es-ES" b="1" dirty="0" smtClean="0">
                <a:solidFill>
                  <a:schemeClr val="bg1"/>
                </a:solidFill>
              </a:rPr>
              <a:t>hagamos.</a:t>
            </a:r>
          </a:p>
          <a:p>
            <a:r>
              <a:rPr lang="es-ES" b="1" dirty="0">
                <a:solidFill>
                  <a:schemeClr val="bg1"/>
                </a:solidFill>
              </a:rPr>
              <a:t>Si eres gordo te critican, si eres flaco te critican, si eres blanco te critican, si eres negro te critican, si eres bonito te critican, si eres feo te critican, si eres pobres te critican, si eres rico te critican. Todo esto en lo material.</a:t>
            </a:r>
          </a:p>
          <a:p>
            <a:r>
              <a:rPr lang="es-ES" b="1" dirty="0">
                <a:solidFill>
                  <a:schemeClr val="bg1"/>
                </a:solidFill>
              </a:rPr>
              <a:t>Y en lo espiritual es igual si predicas fuertes te critican, si predicas suaves te critican, si exhorta te critican, sino exhorta te critican</a:t>
            </a:r>
            <a:r>
              <a:rPr lang="es-ES" b="1" dirty="0" smtClean="0">
                <a:solidFill>
                  <a:schemeClr val="bg1"/>
                </a:solidFill>
              </a:rPr>
              <a:t>.</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0"/>
            <a:ext cx="1830125" cy="213808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975" y="0"/>
            <a:ext cx="2404998" cy="2138082"/>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6536" y="2138082"/>
            <a:ext cx="2047875" cy="1971675"/>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9979" y="2155729"/>
            <a:ext cx="2091993" cy="1954027"/>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850" y="4127403"/>
            <a:ext cx="4235122" cy="2730596"/>
          </a:xfrm>
          <a:prstGeom prst="rect">
            <a:avLst/>
          </a:prstGeom>
        </p:spPr>
      </p:pic>
    </p:spTree>
    <p:extLst>
      <p:ext uri="{BB962C8B-B14F-4D97-AF65-F5344CB8AC3E}">
        <p14:creationId xmlns:p14="http://schemas.microsoft.com/office/powerpoint/2010/main" val="261937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90"/>
                                          </p:val>
                                        </p:tav>
                                        <p:tav tm="100000">
                                          <p:val>
                                            <p:fltVal val="0"/>
                                          </p:val>
                                        </p:tav>
                                      </p:tavLst>
                                    </p:anim>
                                    <p:animEffect transition="in" filter="fade">
                                      <p:cBhvr>
                                        <p:cTn id="59" dur="10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3">
                                            <p:txEl>
                                              <p:pRg st="2" end="2"/>
                                            </p:txEl>
                                          </p:spTgt>
                                        </p:tgtEl>
                                        <p:attrNameLst>
                                          <p:attrName>style.visibility</p:attrName>
                                        </p:attrNameLst>
                                      </p:cBhvr>
                                      <p:to>
                                        <p:strVal val="visible"/>
                                      </p:to>
                                    </p:set>
                                    <p:anim calcmode="lin" valueType="num">
                                      <p:cBhvr>
                                        <p:cTn id="6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6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26894"/>
            <a:ext cx="9139944" cy="6858000"/>
          </a:xfrm>
          <a:prstGeom prst="rect">
            <a:avLst/>
          </a:prstGeom>
        </p:spPr>
      </p:pic>
      <p:sp>
        <p:nvSpPr>
          <p:cNvPr id="2" name="Título 1"/>
          <p:cNvSpPr>
            <a:spLocks noGrp="1"/>
          </p:cNvSpPr>
          <p:nvPr>
            <p:ph type="title"/>
          </p:nvPr>
        </p:nvSpPr>
        <p:spPr>
          <a:xfrm>
            <a:off x="0" y="0"/>
            <a:ext cx="9144000" cy="2877671"/>
          </a:xfrm>
        </p:spPr>
        <p:txBody>
          <a:bodyPr>
            <a:normAutofit fontScale="90000"/>
          </a:bodyPr>
          <a:lstStyle/>
          <a:p>
            <a:r>
              <a:rPr lang="es-E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Por eso no debemos de desanimarnos si estamos haciendo la voluntad de Dios, así como lo hicieron Juan el Bautista y nuestro Señor Jesucristo. </a:t>
            </a:r>
            <a:r>
              <a:rPr lang="es-ES" dirty="0">
                <a:solidFill>
                  <a:schemeClr val="bg1"/>
                </a:solidFill>
              </a:rPr>
              <a:t/>
            </a:r>
            <a:br>
              <a:rPr lang="es-ES" dirty="0">
                <a:solidFill>
                  <a:schemeClr val="bg1"/>
                </a:solidFill>
              </a:rPr>
            </a:br>
            <a:endParaRPr lang="es-ES" dirty="0">
              <a:solidFill>
                <a:schemeClr val="bg1"/>
              </a:solidFill>
            </a:endParaRPr>
          </a:p>
        </p:txBody>
      </p:sp>
      <p:sp>
        <p:nvSpPr>
          <p:cNvPr id="4" name="Rectángulo 3"/>
          <p:cNvSpPr/>
          <p:nvPr/>
        </p:nvSpPr>
        <p:spPr>
          <a:xfrm>
            <a:off x="0" y="2622176"/>
            <a:ext cx="3899647" cy="6857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SIEMPRE NOS VAN A CRITICAR.</a:t>
            </a:r>
            <a:endParaRPr lang="es-ES" sz="2000" b="1"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4421"/>
            <a:ext cx="2581835" cy="3083579"/>
          </a:xfrm>
          <a:prstGeom prst="rect">
            <a:avLst/>
          </a:prstGeom>
        </p:spPr>
      </p:pic>
      <p:sp>
        <p:nvSpPr>
          <p:cNvPr id="6" name="Flecha doblada 5"/>
          <p:cNvSpPr/>
          <p:nvPr/>
        </p:nvSpPr>
        <p:spPr>
          <a:xfrm>
            <a:off x="1183340" y="3550023"/>
            <a:ext cx="1532966" cy="753035"/>
          </a:xfrm>
          <a:prstGeom prst="ben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 name="Rectángulo 6"/>
          <p:cNvSpPr/>
          <p:nvPr/>
        </p:nvSpPr>
        <p:spPr>
          <a:xfrm>
            <a:off x="2877670" y="3550023"/>
            <a:ext cx="3119717" cy="94129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“MIRA ESA MUJER CON ESE HOMBRE, DEBE ANDAR POR INTERES”.</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7671" y="4733366"/>
            <a:ext cx="2689411" cy="2124634"/>
          </a:xfrm>
          <a:prstGeom prst="rect">
            <a:avLst/>
          </a:prstGeom>
        </p:spPr>
      </p:pic>
      <p:sp>
        <p:nvSpPr>
          <p:cNvPr id="9" name="Flecha derecha 8"/>
          <p:cNvSpPr/>
          <p:nvPr/>
        </p:nvSpPr>
        <p:spPr>
          <a:xfrm rot="1626163">
            <a:off x="4753197" y="4974408"/>
            <a:ext cx="1842790" cy="48409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6064371" y="5851700"/>
            <a:ext cx="3079629" cy="7509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t>“MIRA ESOS PARECEN LOCOS, PARECEN NIÑOS”.</a:t>
            </a:r>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129" y="1869141"/>
            <a:ext cx="2191871" cy="3644153"/>
          </a:xfrm>
          <a:prstGeom prst="rect">
            <a:avLst/>
          </a:prstGeom>
        </p:spPr>
      </p:pic>
      <p:sp>
        <p:nvSpPr>
          <p:cNvPr id="12" name="Rectángulo 11"/>
          <p:cNvSpPr/>
          <p:nvPr/>
        </p:nvSpPr>
        <p:spPr>
          <a:xfrm>
            <a:off x="4061012" y="2084294"/>
            <a:ext cx="2662517" cy="5378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SE LA VA A COMER.</a:t>
            </a:r>
            <a:endParaRPr lang="es-ES" sz="2000" b="1" dirty="0"/>
          </a:p>
        </p:txBody>
      </p:sp>
      <p:sp>
        <p:nvSpPr>
          <p:cNvPr id="13" name="Flecha derecha 12"/>
          <p:cNvSpPr/>
          <p:nvPr/>
        </p:nvSpPr>
        <p:spPr>
          <a:xfrm rot="12701352">
            <a:off x="5238993" y="2974221"/>
            <a:ext cx="1713337" cy="563753"/>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351780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randombar(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Effect transition="in" filter="barn(inVertical)">
                                      <p:cBhvr>
                                        <p:cTn id="54" dur="500"/>
                                        <p:tgtEl>
                                          <p:spTgt spid="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80">
                                          <p:stCondLst>
                                            <p:cond delay="0"/>
                                          </p:stCondLst>
                                        </p:cTn>
                                        <p:tgtEl>
                                          <p:spTgt spid="9"/>
                                        </p:tgtEl>
                                      </p:cBhvr>
                                    </p:animEffect>
                                    <p:anim calcmode="lin" valueType="num">
                                      <p:cBhvr>
                                        <p:cTn id="6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2" dur="26">
                                          <p:stCondLst>
                                            <p:cond delay="650"/>
                                          </p:stCondLst>
                                        </p:cTn>
                                        <p:tgtEl>
                                          <p:spTgt spid="9"/>
                                        </p:tgtEl>
                                      </p:cBhvr>
                                      <p:to x="100000" y="60000"/>
                                    </p:animScale>
                                    <p:animScale>
                                      <p:cBhvr>
                                        <p:cTn id="73" dur="166" decel="50000">
                                          <p:stCondLst>
                                            <p:cond delay="676"/>
                                          </p:stCondLst>
                                        </p:cTn>
                                        <p:tgtEl>
                                          <p:spTgt spid="9"/>
                                        </p:tgtEl>
                                      </p:cBhvr>
                                      <p:to x="100000" y="100000"/>
                                    </p:animScale>
                                    <p:animScale>
                                      <p:cBhvr>
                                        <p:cTn id="74" dur="26">
                                          <p:stCondLst>
                                            <p:cond delay="1312"/>
                                          </p:stCondLst>
                                        </p:cTn>
                                        <p:tgtEl>
                                          <p:spTgt spid="9"/>
                                        </p:tgtEl>
                                      </p:cBhvr>
                                      <p:to x="100000" y="80000"/>
                                    </p:animScale>
                                    <p:animScale>
                                      <p:cBhvr>
                                        <p:cTn id="75" dur="166" decel="50000">
                                          <p:stCondLst>
                                            <p:cond delay="1338"/>
                                          </p:stCondLst>
                                        </p:cTn>
                                        <p:tgtEl>
                                          <p:spTgt spid="9"/>
                                        </p:tgtEl>
                                      </p:cBhvr>
                                      <p:to x="100000" y="100000"/>
                                    </p:animScale>
                                    <p:animScale>
                                      <p:cBhvr>
                                        <p:cTn id="76" dur="26">
                                          <p:stCondLst>
                                            <p:cond delay="1642"/>
                                          </p:stCondLst>
                                        </p:cTn>
                                        <p:tgtEl>
                                          <p:spTgt spid="9"/>
                                        </p:tgtEl>
                                      </p:cBhvr>
                                      <p:to x="100000" y="90000"/>
                                    </p:animScale>
                                    <p:animScale>
                                      <p:cBhvr>
                                        <p:cTn id="77" dur="166" decel="50000">
                                          <p:stCondLst>
                                            <p:cond delay="1668"/>
                                          </p:stCondLst>
                                        </p:cTn>
                                        <p:tgtEl>
                                          <p:spTgt spid="9"/>
                                        </p:tgtEl>
                                      </p:cBhvr>
                                      <p:to x="100000" y="100000"/>
                                    </p:animScale>
                                    <p:animScale>
                                      <p:cBhvr>
                                        <p:cTn id="78" dur="26">
                                          <p:stCondLst>
                                            <p:cond delay="1808"/>
                                          </p:stCondLst>
                                        </p:cTn>
                                        <p:tgtEl>
                                          <p:spTgt spid="9"/>
                                        </p:tgtEl>
                                      </p:cBhvr>
                                      <p:to x="100000" y="95000"/>
                                    </p:animScale>
                                    <p:animScale>
                                      <p:cBhvr>
                                        <p:cTn id="79" dur="166" decel="50000">
                                          <p:stCondLst>
                                            <p:cond delay="1834"/>
                                          </p:stCondLst>
                                        </p:cTn>
                                        <p:tgtEl>
                                          <p:spTgt spid="9"/>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randombar(horizontal)">
                                      <p:cBhvr>
                                        <p:cTn id="84" dur="500"/>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0">
                                            <p:txEl>
                                              <p:pRg st="0" end="0"/>
                                            </p:txEl>
                                          </p:spTgt>
                                        </p:tgtEl>
                                        <p:attrNameLst>
                                          <p:attrName>style.visibility</p:attrName>
                                        </p:attrNameLst>
                                      </p:cBhvr>
                                      <p:to>
                                        <p:strVal val="visible"/>
                                      </p:to>
                                    </p:set>
                                    <p:animEffect transition="in" filter="barn(inVertical)">
                                      <p:cBhvr>
                                        <p:cTn id="89" dur="500"/>
                                        <p:tgtEl>
                                          <p:spTgt spid="10">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ppt_w</p:attrName>
                                        </p:attrNameLst>
                                      </p:cBhvr>
                                      <p:tavLst>
                                        <p:tav tm="0">
                                          <p:val>
                                            <p:fltVal val="0"/>
                                          </p:val>
                                        </p:tav>
                                        <p:tav tm="100000">
                                          <p:val>
                                            <p:strVal val="#ppt_w"/>
                                          </p:val>
                                        </p:tav>
                                      </p:tavLst>
                                    </p:anim>
                                    <p:anim calcmode="lin" valueType="num">
                                      <p:cBhvr>
                                        <p:cTn id="95" dur="500" fill="hold"/>
                                        <p:tgtEl>
                                          <p:spTgt spid="11"/>
                                        </p:tgtEl>
                                        <p:attrNameLst>
                                          <p:attrName>ppt_h</p:attrName>
                                        </p:attrNameLst>
                                      </p:cBhvr>
                                      <p:tavLst>
                                        <p:tav tm="0">
                                          <p:val>
                                            <p:fltVal val="0"/>
                                          </p:val>
                                        </p:tav>
                                        <p:tav tm="100000">
                                          <p:val>
                                            <p:strVal val="#ppt_h"/>
                                          </p:val>
                                        </p:tav>
                                      </p:tavLst>
                                    </p:anim>
                                    <p:animEffect transition="in" filter="fade">
                                      <p:cBhvr>
                                        <p:cTn id="96" dur="500"/>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580">
                                          <p:stCondLst>
                                            <p:cond delay="0"/>
                                          </p:stCondLst>
                                        </p:cTn>
                                        <p:tgtEl>
                                          <p:spTgt spid="13"/>
                                        </p:tgtEl>
                                      </p:cBhvr>
                                    </p:animEffect>
                                    <p:anim calcmode="lin" valueType="num">
                                      <p:cBhvr>
                                        <p:cTn id="10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7" dur="26">
                                          <p:stCondLst>
                                            <p:cond delay="650"/>
                                          </p:stCondLst>
                                        </p:cTn>
                                        <p:tgtEl>
                                          <p:spTgt spid="13"/>
                                        </p:tgtEl>
                                      </p:cBhvr>
                                      <p:to x="100000" y="60000"/>
                                    </p:animScale>
                                    <p:animScale>
                                      <p:cBhvr>
                                        <p:cTn id="108" dur="166" decel="50000">
                                          <p:stCondLst>
                                            <p:cond delay="676"/>
                                          </p:stCondLst>
                                        </p:cTn>
                                        <p:tgtEl>
                                          <p:spTgt spid="13"/>
                                        </p:tgtEl>
                                      </p:cBhvr>
                                      <p:to x="100000" y="100000"/>
                                    </p:animScale>
                                    <p:animScale>
                                      <p:cBhvr>
                                        <p:cTn id="109" dur="26">
                                          <p:stCondLst>
                                            <p:cond delay="1312"/>
                                          </p:stCondLst>
                                        </p:cTn>
                                        <p:tgtEl>
                                          <p:spTgt spid="13"/>
                                        </p:tgtEl>
                                      </p:cBhvr>
                                      <p:to x="100000" y="80000"/>
                                    </p:animScale>
                                    <p:animScale>
                                      <p:cBhvr>
                                        <p:cTn id="110" dur="166" decel="50000">
                                          <p:stCondLst>
                                            <p:cond delay="1338"/>
                                          </p:stCondLst>
                                        </p:cTn>
                                        <p:tgtEl>
                                          <p:spTgt spid="13"/>
                                        </p:tgtEl>
                                      </p:cBhvr>
                                      <p:to x="100000" y="100000"/>
                                    </p:animScale>
                                    <p:animScale>
                                      <p:cBhvr>
                                        <p:cTn id="111" dur="26">
                                          <p:stCondLst>
                                            <p:cond delay="1642"/>
                                          </p:stCondLst>
                                        </p:cTn>
                                        <p:tgtEl>
                                          <p:spTgt spid="13"/>
                                        </p:tgtEl>
                                      </p:cBhvr>
                                      <p:to x="100000" y="90000"/>
                                    </p:animScale>
                                    <p:animScale>
                                      <p:cBhvr>
                                        <p:cTn id="112" dur="166" decel="50000">
                                          <p:stCondLst>
                                            <p:cond delay="1668"/>
                                          </p:stCondLst>
                                        </p:cTn>
                                        <p:tgtEl>
                                          <p:spTgt spid="13"/>
                                        </p:tgtEl>
                                      </p:cBhvr>
                                      <p:to x="100000" y="100000"/>
                                    </p:animScale>
                                    <p:animScale>
                                      <p:cBhvr>
                                        <p:cTn id="113" dur="26">
                                          <p:stCondLst>
                                            <p:cond delay="1808"/>
                                          </p:stCondLst>
                                        </p:cTn>
                                        <p:tgtEl>
                                          <p:spTgt spid="13"/>
                                        </p:tgtEl>
                                      </p:cBhvr>
                                      <p:to x="100000" y="95000"/>
                                    </p:animScale>
                                    <p:animScale>
                                      <p:cBhvr>
                                        <p:cTn id="114" dur="166" decel="50000">
                                          <p:stCondLst>
                                            <p:cond delay="1834"/>
                                          </p:stCondLst>
                                        </p:cTn>
                                        <p:tgtEl>
                                          <p:spTgt spid="13"/>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randombar(horizontal)">
                                      <p:cBhvr>
                                        <p:cTn id="119" dur="500"/>
                                        <p:tgtEl>
                                          <p:spTgt spid="12"/>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12">
                                            <p:txEl>
                                              <p:pRg st="0" end="0"/>
                                            </p:txEl>
                                          </p:spTgt>
                                        </p:tgtEl>
                                        <p:attrNameLst>
                                          <p:attrName>style.visibility</p:attrName>
                                        </p:attrNameLst>
                                      </p:cBhvr>
                                      <p:to>
                                        <p:strVal val="visible"/>
                                      </p:to>
                                    </p:set>
                                    <p:animEffect transition="in" filter="barn(inVertical)">
                                      <p:cBhvr>
                                        <p:cTn id="1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9" grpId="0" animBg="1"/>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9144000" cy="6857999"/>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891118"/>
            <a:ext cx="2850775" cy="396688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891118"/>
            <a:ext cx="2581835" cy="3966881"/>
          </a:xfrm>
          <a:prstGeom prst="rect">
            <a:avLst/>
          </a:prstGeom>
        </p:spPr>
      </p:pic>
      <p:sp>
        <p:nvSpPr>
          <p:cNvPr id="7" name="Rectángulo 6"/>
          <p:cNvSpPr/>
          <p:nvPr/>
        </p:nvSpPr>
        <p:spPr>
          <a:xfrm>
            <a:off x="0" y="0"/>
            <a:ext cx="9144000" cy="116989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n w="6600">
                  <a:solidFill>
                    <a:schemeClr val="accent2"/>
                  </a:solidFill>
                  <a:prstDash val="solid"/>
                </a:ln>
                <a:solidFill>
                  <a:srgbClr val="FFFFFF"/>
                </a:solidFill>
                <a:effectLst>
                  <a:outerShdw dist="38100" dir="2700000" algn="tl" rotWithShape="0">
                    <a:schemeClr val="accent2"/>
                  </a:outerShdw>
                </a:effectLst>
              </a:rPr>
              <a:t>LAS CRITICAS SIEMPRE VAN A ESTAR POR QUE SIEMPRE EXISTIRAN LOS CRITICONES.</a:t>
            </a:r>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8718" y="2891118"/>
            <a:ext cx="2595282" cy="3966881"/>
          </a:xfrm>
          <a:prstGeom prst="rect">
            <a:avLst/>
          </a:prstGeom>
        </p:spPr>
      </p:pic>
      <p:sp>
        <p:nvSpPr>
          <p:cNvPr id="10" name="Flecha doblada 9"/>
          <p:cNvSpPr/>
          <p:nvPr/>
        </p:nvSpPr>
        <p:spPr>
          <a:xfrm>
            <a:off x="5298141" y="1465729"/>
            <a:ext cx="2420471" cy="941295"/>
          </a:xfrm>
          <a:prstGeom prst="ben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Rectángulo redondeado 10"/>
          <p:cNvSpPr/>
          <p:nvPr/>
        </p:nvSpPr>
        <p:spPr>
          <a:xfrm>
            <a:off x="6710083" y="2097741"/>
            <a:ext cx="2433918" cy="6051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PARECE RAMERA.</a:t>
            </a:r>
            <a:endParaRPr lang="es-ES" sz="2000" b="1" dirty="0"/>
          </a:p>
        </p:txBody>
      </p:sp>
      <p:sp>
        <p:nvSpPr>
          <p:cNvPr id="12" name="Flecha doblada 11"/>
          <p:cNvSpPr/>
          <p:nvPr/>
        </p:nvSpPr>
        <p:spPr>
          <a:xfrm flipH="1">
            <a:off x="1600199" y="1465728"/>
            <a:ext cx="2151529" cy="941295"/>
          </a:xfrm>
          <a:prstGeom prst="ben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Rectángulo redondeado 12"/>
          <p:cNvSpPr/>
          <p:nvPr/>
        </p:nvSpPr>
        <p:spPr>
          <a:xfrm>
            <a:off x="-1" y="2070847"/>
            <a:ext cx="2326341" cy="65890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PARECE MONJA.</a:t>
            </a:r>
            <a:endParaRPr lang="es-ES" sz="2000" b="1" dirty="0"/>
          </a:p>
        </p:txBody>
      </p:sp>
    </p:spTree>
    <p:extLst>
      <p:ext uri="{BB962C8B-B14F-4D97-AF65-F5344CB8AC3E}">
        <p14:creationId xmlns:p14="http://schemas.microsoft.com/office/powerpoint/2010/main" val="19652023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barn(inVertical)">
                                      <p:cBhvr>
                                        <p:cTn id="55" dur="500"/>
                                        <p:tgtEl>
                                          <p:spTgt spid="1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80">
                                          <p:stCondLst>
                                            <p:cond delay="0"/>
                                          </p:stCondLst>
                                        </p:cTn>
                                        <p:tgtEl>
                                          <p:spTgt spid="10"/>
                                        </p:tgtEl>
                                      </p:cBhvr>
                                    </p:animEffect>
                                    <p:anim calcmode="lin" valueType="num">
                                      <p:cBhvr>
                                        <p:cTn id="6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6" dur="26">
                                          <p:stCondLst>
                                            <p:cond delay="650"/>
                                          </p:stCondLst>
                                        </p:cTn>
                                        <p:tgtEl>
                                          <p:spTgt spid="10"/>
                                        </p:tgtEl>
                                      </p:cBhvr>
                                      <p:to x="100000" y="60000"/>
                                    </p:animScale>
                                    <p:animScale>
                                      <p:cBhvr>
                                        <p:cTn id="67" dur="166" decel="50000">
                                          <p:stCondLst>
                                            <p:cond delay="676"/>
                                          </p:stCondLst>
                                        </p:cTn>
                                        <p:tgtEl>
                                          <p:spTgt spid="10"/>
                                        </p:tgtEl>
                                      </p:cBhvr>
                                      <p:to x="100000" y="100000"/>
                                    </p:animScale>
                                    <p:animScale>
                                      <p:cBhvr>
                                        <p:cTn id="68" dur="26">
                                          <p:stCondLst>
                                            <p:cond delay="1312"/>
                                          </p:stCondLst>
                                        </p:cTn>
                                        <p:tgtEl>
                                          <p:spTgt spid="10"/>
                                        </p:tgtEl>
                                      </p:cBhvr>
                                      <p:to x="100000" y="80000"/>
                                    </p:animScale>
                                    <p:animScale>
                                      <p:cBhvr>
                                        <p:cTn id="69" dur="166" decel="50000">
                                          <p:stCondLst>
                                            <p:cond delay="1338"/>
                                          </p:stCondLst>
                                        </p:cTn>
                                        <p:tgtEl>
                                          <p:spTgt spid="10"/>
                                        </p:tgtEl>
                                      </p:cBhvr>
                                      <p:to x="100000" y="100000"/>
                                    </p:animScale>
                                    <p:animScale>
                                      <p:cBhvr>
                                        <p:cTn id="70" dur="26">
                                          <p:stCondLst>
                                            <p:cond delay="1642"/>
                                          </p:stCondLst>
                                        </p:cTn>
                                        <p:tgtEl>
                                          <p:spTgt spid="10"/>
                                        </p:tgtEl>
                                      </p:cBhvr>
                                      <p:to x="100000" y="90000"/>
                                    </p:animScale>
                                    <p:animScale>
                                      <p:cBhvr>
                                        <p:cTn id="71" dur="166" decel="50000">
                                          <p:stCondLst>
                                            <p:cond delay="1668"/>
                                          </p:stCondLst>
                                        </p:cTn>
                                        <p:tgtEl>
                                          <p:spTgt spid="10"/>
                                        </p:tgtEl>
                                      </p:cBhvr>
                                      <p:to x="100000" y="100000"/>
                                    </p:animScale>
                                    <p:animScale>
                                      <p:cBhvr>
                                        <p:cTn id="72" dur="26">
                                          <p:stCondLst>
                                            <p:cond delay="1808"/>
                                          </p:stCondLst>
                                        </p:cTn>
                                        <p:tgtEl>
                                          <p:spTgt spid="10"/>
                                        </p:tgtEl>
                                      </p:cBhvr>
                                      <p:to x="100000" y="95000"/>
                                    </p:animScale>
                                    <p:animScale>
                                      <p:cBhvr>
                                        <p:cTn id="73" dur="166" decel="50000">
                                          <p:stCondLst>
                                            <p:cond delay="1834"/>
                                          </p:stCondLst>
                                        </p:cTn>
                                        <p:tgtEl>
                                          <p:spTgt spid="10"/>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500" fill="hold"/>
                                        <p:tgtEl>
                                          <p:spTgt spid="8"/>
                                        </p:tgtEl>
                                        <p:attrNameLst>
                                          <p:attrName>ppt_w</p:attrName>
                                        </p:attrNameLst>
                                      </p:cBhvr>
                                      <p:tavLst>
                                        <p:tav tm="0">
                                          <p:val>
                                            <p:fltVal val="0"/>
                                          </p:val>
                                        </p:tav>
                                        <p:tav tm="100000">
                                          <p:val>
                                            <p:strVal val="#ppt_w"/>
                                          </p:val>
                                        </p:tav>
                                      </p:tavLst>
                                    </p:anim>
                                    <p:anim calcmode="lin" valueType="num">
                                      <p:cBhvr>
                                        <p:cTn id="79" dur="500" fill="hold"/>
                                        <p:tgtEl>
                                          <p:spTgt spid="8"/>
                                        </p:tgtEl>
                                        <p:attrNameLst>
                                          <p:attrName>ppt_h</p:attrName>
                                        </p:attrNameLst>
                                      </p:cBhvr>
                                      <p:tavLst>
                                        <p:tav tm="0">
                                          <p:val>
                                            <p:fltVal val="0"/>
                                          </p:val>
                                        </p:tav>
                                        <p:tav tm="100000">
                                          <p:val>
                                            <p:strVal val="#ppt_h"/>
                                          </p:val>
                                        </p:tav>
                                      </p:tavLst>
                                    </p:anim>
                                    <p:animEffect transition="in" filter="fad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randombar(horizontal)">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11">
                                            <p:txEl>
                                              <p:pRg st="0" end="0"/>
                                            </p:txEl>
                                          </p:spTgt>
                                        </p:tgtEl>
                                        <p:attrNameLst>
                                          <p:attrName>style.visibility</p:attrName>
                                        </p:attrNameLst>
                                      </p:cBhvr>
                                      <p:to>
                                        <p:strVal val="visible"/>
                                      </p:to>
                                    </p:set>
                                    <p:animEffect transition="in" filter="barn(inVertical)">
                                      <p:cBhvr>
                                        <p:cTn id="9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ARIO MORENO\Desktop\Señales\CRITIC~2.JPG"/>
          <p:cNvPicPr>
            <a:picLocks noGrp="1" noChangeAspect="1" noChangeArrowheads="1"/>
          </p:cNvPicPr>
          <p:nvPr>
            <p:ph idx="1"/>
          </p:nvPr>
        </p:nvPicPr>
        <p:blipFill>
          <a:blip r:embed="rId2" cstate="print"/>
          <a:srcRect/>
          <a:stretch>
            <a:fillRect/>
          </a:stretch>
        </p:blipFill>
        <p:spPr bwMode="auto">
          <a:xfrm>
            <a:off x="1" y="0"/>
            <a:ext cx="9144000" cy="6857999"/>
          </a:xfrm>
          <a:prstGeom prst="rect">
            <a:avLst/>
          </a:prstGeom>
          <a:noFill/>
        </p:spPr>
      </p:pic>
    </p:spTree>
    <p:extLst>
      <p:ext uri="{BB962C8B-B14F-4D97-AF65-F5344CB8AC3E}">
        <p14:creationId xmlns:p14="http://schemas.microsoft.com/office/powerpoint/2010/main" val="8125300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amond(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1"/>
            <a:ext cx="9144000" cy="6857999"/>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9" y="3390900"/>
            <a:ext cx="3671046" cy="3467100"/>
          </a:xfrm>
          <a:prstGeom prst="rect">
            <a:avLst/>
          </a:prstGeom>
        </p:spPr>
      </p:pic>
      <p:sp>
        <p:nvSpPr>
          <p:cNvPr id="6" name="Llamada de nube 5"/>
          <p:cNvSpPr/>
          <p:nvPr/>
        </p:nvSpPr>
        <p:spPr>
          <a:xfrm>
            <a:off x="0" y="0"/>
            <a:ext cx="4773706" cy="2554942"/>
          </a:xfrm>
          <a:prstGeom prst="cloudCallout">
            <a:avLst>
              <a:gd name="adj1" fmla="val 1426"/>
              <a:gd name="adj2" fmla="val 8278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t>PARA EVITAR SER CRITICADO </a:t>
            </a:r>
          </a:p>
          <a:p>
            <a:pPr algn="ctr"/>
            <a:r>
              <a:rPr lang="es-ES" sz="2400" b="1" dirty="0" smtClean="0"/>
              <a:t>NO HAGAS NADA.</a:t>
            </a:r>
          </a:p>
          <a:p>
            <a:pPr algn="ctr"/>
            <a:r>
              <a:rPr lang="es-ES" sz="2400" b="1" dirty="0" smtClean="0"/>
              <a:t>NO DIGAS NADA.</a:t>
            </a:r>
          </a:p>
          <a:p>
            <a:pPr algn="ctr"/>
            <a:r>
              <a:rPr lang="es-ES" sz="2400" b="1" dirty="0" smtClean="0"/>
              <a:t>Y NO SEAS NADA.</a:t>
            </a:r>
            <a:endParaRPr lang="es-ES" sz="2400" b="1" dirty="0"/>
          </a:p>
        </p:txBody>
      </p:sp>
      <p:sp>
        <p:nvSpPr>
          <p:cNvPr id="7" name="Flecha derecha 6"/>
          <p:cNvSpPr/>
          <p:nvPr/>
        </p:nvSpPr>
        <p:spPr>
          <a:xfrm rot="19427058">
            <a:off x="3616597" y="2250310"/>
            <a:ext cx="1520860" cy="5905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5177119" y="1"/>
            <a:ext cx="3966882" cy="19901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PERO ESTO NO SE PUEDE, ENTONCES NUNCA VAN A DEJAR DE CRITICARTE.</a:t>
            </a:r>
          </a:p>
        </p:txBody>
      </p:sp>
      <p:sp>
        <p:nvSpPr>
          <p:cNvPr id="10" name="Rectángulo redondeado 9"/>
          <p:cNvSpPr/>
          <p:nvPr/>
        </p:nvSpPr>
        <p:spPr>
          <a:xfrm>
            <a:off x="4988859" y="2537939"/>
            <a:ext cx="4155141" cy="119678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SOMOS PERSONA NO OBJETOS.</a:t>
            </a: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7225" y="4413016"/>
            <a:ext cx="5136776" cy="2444984"/>
          </a:xfrm>
          <a:prstGeom prst="rect">
            <a:avLst/>
          </a:prstGeom>
        </p:spPr>
      </p:pic>
      <p:sp>
        <p:nvSpPr>
          <p:cNvPr id="12" name="Flecha derecha 11"/>
          <p:cNvSpPr/>
          <p:nvPr/>
        </p:nvSpPr>
        <p:spPr>
          <a:xfrm rot="19032937">
            <a:off x="3733493" y="3815184"/>
            <a:ext cx="1157773" cy="5329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98646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arn(inVertical)">
                                      <p:cBhvr>
                                        <p:cTn id="25" dur="500"/>
                                        <p:tgtEl>
                                          <p:spTgt spid="6">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arn(inVertical)">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randombar(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barn(inVertical)">
                                      <p:cBhvr>
                                        <p:cTn id="63" dur="500"/>
                                        <p:tgtEl>
                                          <p:spTgt spid="9">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80">
                                          <p:stCondLst>
                                            <p:cond delay="0"/>
                                          </p:stCondLst>
                                        </p:cTn>
                                        <p:tgtEl>
                                          <p:spTgt spid="12"/>
                                        </p:tgtEl>
                                      </p:cBhvr>
                                    </p:animEffect>
                                    <p:anim calcmode="lin" valueType="num">
                                      <p:cBhvr>
                                        <p:cTn id="6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4" dur="26">
                                          <p:stCondLst>
                                            <p:cond delay="650"/>
                                          </p:stCondLst>
                                        </p:cTn>
                                        <p:tgtEl>
                                          <p:spTgt spid="12"/>
                                        </p:tgtEl>
                                      </p:cBhvr>
                                      <p:to x="100000" y="60000"/>
                                    </p:animScale>
                                    <p:animScale>
                                      <p:cBhvr>
                                        <p:cTn id="75" dur="166" decel="50000">
                                          <p:stCondLst>
                                            <p:cond delay="676"/>
                                          </p:stCondLst>
                                        </p:cTn>
                                        <p:tgtEl>
                                          <p:spTgt spid="12"/>
                                        </p:tgtEl>
                                      </p:cBhvr>
                                      <p:to x="100000" y="100000"/>
                                    </p:animScale>
                                    <p:animScale>
                                      <p:cBhvr>
                                        <p:cTn id="76" dur="26">
                                          <p:stCondLst>
                                            <p:cond delay="1312"/>
                                          </p:stCondLst>
                                        </p:cTn>
                                        <p:tgtEl>
                                          <p:spTgt spid="12"/>
                                        </p:tgtEl>
                                      </p:cBhvr>
                                      <p:to x="100000" y="80000"/>
                                    </p:animScale>
                                    <p:animScale>
                                      <p:cBhvr>
                                        <p:cTn id="77" dur="166" decel="50000">
                                          <p:stCondLst>
                                            <p:cond delay="1338"/>
                                          </p:stCondLst>
                                        </p:cTn>
                                        <p:tgtEl>
                                          <p:spTgt spid="12"/>
                                        </p:tgtEl>
                                      </p:cBhvr>
                                      <p:to x="100000" y="100000"/>
                                    </p:animScale>
                                    <p:animScale>
                                      <p:cBhvr>
                                        <p:cTn id="78" dur="26">
                                          <p:stCondLst>
                                            <p:cond delay="1642"/>
                                          </p:stCondLst>
                                        </p:cTn>
                                        <p:tgtEl>
                                          <p:spTgt spid="12"/>
                                        </p:tgtEl>
                                      </p:cBhvr>
                                      <p:to x="100000" y="90000"/>
                                    </p:animScale>
                                    <p:animScale>
                                      <p:cBhvr>
                                        <p:cTn id="79" dur="166" decel="50000">
                                          <p:stCondLst>
                                            <p:cond delay="1668"/>
                                          </p:stCondLst>
                                        </p:cTn>
                                        <p:tgtEl>
                                          <p:spTgt spid="12"/>
                                        </p:tgtEl>
                                      </p:cBhvr>
                                      <p:to x="100000" y="100000"/>
                                    </p:animScale>
                                    <p:animScale>
                                      <p:cBhvr>
                                        <p:cTn id="80" dur="26">
                                          <p:stCondLst>
                                            <p:cond delay="1808"/>
                                          </p:stCondLst>
                                        </p:cTn>
                                        <p:tgtEl>
                                          <p:spTgt spid="12"/>
                                        </p:tgtEl>
                                      </p:cBhvr>
                                      <p:to x="100000" y="95000"/>
                                    </p:animScale>
                                    <p:animScale>
                                      <p:cBhvr>
                                        <p:cTn id="81" dur="166" decel="50000">
                                          <p:stCondLst>
                                            <p:cond delay="1834"/>
                                          </p:stCondLst>
                                        </p:cTn>
                                        <p:tgtEl>
                                          <p:spTgt spid="12"/>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randombar(horizontal)">
                                      <p:cBhvr>
                                        <p:cTn id="86" dur="50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10">
                                            <p:txEl>
                                              <p:pRg st="0" end="0"/>
                                            </p:txEl>
                                          </p:spTgt>
                                        </p:tgtEl>
                                        <p:attrNameLst>
                                          <p:attrName>style.visibility</p:attrName>
                                        </p:attrNameLst>
                                      </p:cBhvr>
                                      <p:to>
                                        <p:strVal val="visible"/>
                                      </p:to>
                                    </p:set>
                                    <p:animEffect transition="in" filter="barn(inVertical)">
                                      <p:cBhvr>
                                        <p:cTn id="9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pPr algn="ctr"/>
            <a:r>
              <a:rPr lang="es-ES"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JESUS Y JUAN EL BAUTISTA CRITICADOS. </a:t>
            </a:r>
            <a:endParaRPr lang="es-ES"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es-ES" b="1" dirty="0" smtClean="0">
                <a:solidFill>
                  <a:schemeClr val="bg1"/>
                </a:solidFill>
              </a:rPr>
              <a:t>MATEO.11:18-19.</a:t>
            </a:r>
          </a:p>
          <a:p>
            <a:r>
              <a:rPr lang="es-ES" b="1" dirty="0">
                <a:solidFill>
                  <a:schemeClr val="bg1"/>
                </a:solidFill>
              </a:rPr>
              <a:t>Juan el Bautista tenía una vida algo apartada su comida era diferente de lo que comían las otras personas, su vestimenta era muy humilde. </a:t>
            </a:r>
            <a:endParaRPr lang="es-ES" b="1" dirty="0" smtClean="0">
              <a:solidFill>
                <a:schemeClr val="bg1"/>
              </a:solidFill>
            </a:endParaRPr>
          </a:p>
          <a:p>
            <a:r>
              <a:rPr lang="es-ES" b="1" dirty="0" smtClean="0">
                <a:solidFill>
                  <a:schemeClr val="bg1"/>
                </a:solidFill>
              </a:rPr>
              <a:t>Mateo.3:4</a:t>
            </a:r>
            <a:r>
              <a:rPr lang="es-ES" b="1" dirty="0">
                <a:solidFill>
                  <a:schemeClr val="bg1"/>
                </a:solidFill>
              </a:rPr>
              <a:t>. </a:t>
            </a:r>
            <a:endParaRPr lang="es-ES" b="1" dirty="0" smtClean="0">
              <a:solidFill>
                <a:schemeClr val="bg1"/>
              </a:solidFill>
            </a:endParaRPr>
          </a:p>
          <a:p>
            <a:r>
              <a:rPr lang="es-ES" b="1" dirty="0">
                <a:solidFill>
                  <a:schemeClr val="bg1"/>
                </a:solidFill>
              </a:rPr>
              <a:t>Y él, Juan, tenía un vestido de pelo de camello y un cinto de cuero a la cintura; y su comida era de langostas y miel silvestre. </a:t>
            </a:r>
            <a:endParaRPr lang="es-ES" b="1" dirty="0" smtClean="0">
              <a:solidFill>
                <a:schemeClr val="bg1"/>
              </a:solidFill>
            </a:endParaRPr>
          </a:p>
          <a:p>
            <a:r>
              <a:rPr lang="es-ES" b="1" dirty="0">
                <a:solidFill>
                  <a:schemeClr val="bg1"/>
                </a:solidFill>
              </a:rPr>
              <a:t>No se vestía con ropas finas, elegantes como muchas de las personas lo hacían. </a:t>
            </a: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1"/>
            <a:ext cx="4235122" cy="6857999"/>
          </a:xfrm>
          <a:prstGeom prst="rect">
            <a:avLst/>
          </a:prstGeom>
        </p:spPr>
      </p:pic>
    </p:spTree>
    <p:extLst>
      <p:ext uri="{BB962C8B-B14F-4D97-AF65-F5344CB8AC3E}">
        <p14:creationId xmlns:p14="http://schemas.microsoft.com/office/powerpoint/2010/main" val="14539448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5"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 calcmode="lin" valueType="num">
                                      <p:cBhvr>
                                        <p:cTn id="56"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9"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nodeType="click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 calcmode="lin" valueType="num">
                                      <p:cBhvr>
                                        <p:cTn id="68"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1"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2167</Words>
  <Application>Microsoft Office PowerPoint</Application>
  <PresentationFormat>Presentación en pantalla (4:3)</PresentationFormat>
  <Paragraphs>161</Paragraphs>
  <Slides>29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Calibri Light</vt:lpstr>
      <vt:lpstr>Tema de Office</vt:lpstr>
      <vt:lpstr>LA GENTE SIEMPRE VA CRITICAR. MATEO.11:18-19.</vt:lpstr>
      <vt:lpstr>Presentación de PowerPoint</vt:lpstr>
      <vt:lpstr>Presentación de PowerPoint</vt:lpstr>
      <vt:lpstr>Presentación de PowerPoint</vt:lpstr>
      <vt:lpstr>Por eso no debemos de desanimarnos si estamos haciendo la voluntad de Dios, así como lo hicieron Juan el Bautista y nuestro Señor Jesucristo.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cp:lastModifiedBy>
  <cp:revision>24</cp:revision>
  <dcterms:created xsi:type="dcterms:W3CDTF">2019-05-13T16:03:36Z</dcterms:created>
  <dcterms:modified xsi:type="dcterms:W3CDTF">2020-02-12T17:24:59Z</dcterms:modified>
</cp:coreProperties>
</file>