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63" r:id="rId16"/>
    <p:sldId id="272" r:id="rId17"/>
    <p:sldId id="27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6F7270-BCE0-4D8C-9D40-DC0E69416C6B}" type="datetimeFigureOut">
              <a:rPr lang="en-US"/>
              <a:pPr>
                <a:defRPr/>
              </a:pPr>
              <a:t>3/24/2020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C59CB49-C2E9-4733-A9D7-1F036D427957}" type="slidenum">
              <a:rPr lang="en-US"/>
              <a:pPr>
                <a:defRPr/>
              </a:pPr>
              <a:t>‹Nº›</a:t>
            </a:fld>
            <a:endParaRPr lang="en-US"/>
          </a:p>
        </p:txBody>
      </p:sp>
    </p:spTree>
    <p:extLst>
      <p:ext uri="{BB962C8B-B14F-4D97-AF65-F5344CB8AC3E}">
        <p14:creationId xmlns:p14="http://schemas.microsoft.com/office/powerpoint/2010/main" val="1196401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722408-D20E-4EFB-A411-E886A4AC0C35}"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428399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EECA9E-15B0-4B4A-9F3C-E3A5C097EFED}" type="datetimeFigureOut">
              <a:rPr lang="en-US"/>
              <a:pPr>
                <a:defRPr/>
              </a:pPr>
              <a:t>3/24/2020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EC6262-0F02-4B3D-8F04-867E3D4C10E2}" type="slidenum">
              <a:rPr lang="en-US"/>
              <a:pPr>
                <a:defRPr/>
              </a:pPr>
              <a:t>‹Nº›</a:t>
            </a:fld>
            <a:endParaRPr lang="en-US"/>
          </a:p>
        </p:txBody>
      </p:sp>
    </p:spTree>
    <p:extLst>
      <p:ext uri="{BB962C8B-B14F-4D97-AF65-F5344CB8AC3E}">
        <p14:creationId xmlns:p14="http://schemas.microsoft.com/office/powerpoint/2010/main" val="3452434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8428F8-153D-40D7-8F3D-AD9CE8639A3A}" type="datetimeFigureOut">
              <a:rPr lang="en-US"/>
              <a:pPr>
                <a:defRPr/>
              </a:pPr>
              <a:t>3/24/2020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8BE096-5923-4718-8000-34F8A94143A7}" type="slidenum">
              <a:rPr lang="en-US"/>
              <a:pPr>
                <a:defRPr/>
              </a:pPr>
              <a:t>‹Nº›</a:t>
            </a:fld>
            <a:endParaRPr lang="en-US"/>
          </a:p>
        </p:txBody>
      </p:sp>
    </p:spTree>
    <p:extLst>
      <p:ext uri="{BB962C8B-B14F-4D97-AF65-F5344CB8AC3E}">
        <p14:creationId xmlns:p14="http://schemas.microsoft.com/office/powerpoint/2010/main" val="52778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0DBFA2-9F15-4BE1-8A71-5110B09F340B}" type="datetimeFigureOut">
              <a:rPr lang="en-US"/>
              <a:pPr>
                <a:defRPr/>
              </a:pPr>
              <a:t>3/24/2020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FD7FA7-7AEB-467E-B234-E6CE2F74C788}" type="slidenum">
              <a:rPr lang="en-US"/>
              <a:pPr>
                <a:defRPr/>
              </a:pPr>
              <a:t>‹Nº›</a:t>
            </a:fld>
            <a:endParaRPr lang="en-US"/>
          </a:p>
        </p:txBody>
      </p:sp>
    </p:spTree>
    <p:extLst>
      <p:ext uri="{BB962C8B-B14F-4D97-AF65-F5344CB8AC3E}">
        <p14:creationId xmlns:p14="http://schemas.microsoft.com/office/powerpoint/2010/main" val="23452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1DAF52-A039-440D-BC64-7A1CA53D4F73}" type="datetimeFigureOut">
              <a:rPr lang="en-US"/>
              <a:pPr>
                <a:defRPr/>
              </a:pPr>
              <a:t>3/24/2020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BB45BC-01E6-444B-9020-35D17BD1E6CA}" type="slidenum">
              <a:rPr lang="en-US"/>
              <a:pPr>
                <a:defRPr/>
              </a:pPr>
              <a:t>‹Nº›</a:t>
            </a:fld>
            <a:endParaRPr lang="en-US"/>
          </a:p>
        </p:txBody>
      </p:sp>
    </p:spTree>
    <p:extLst>
      <p:ext uri="{BB962C8B-B14F-4D97-AF65-F5344CB8AC3E}">
        <p14:creationId xmlns:p14="http://schemas.microsoft.com/office/powerpoint/2010/main" val="346478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15685C-837C-4583-BCF7-3DF0FAAC4787}" type="datetimeFigureOut">
              <a:rPr lang="en-US"/>
              <a:pPr>
                <a:defRPr/>
              </a:pPr>
              <a:t>3/24/2020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5A3CE-5E67-4E8A-8990-C05F0F7E9A41}" type="slidenum">
              <a:rPr lang="en-US"/>
              <a:pPr>
                <a:defRPr/>
              </a:pPr>
              <a:t>‹Nº›</a:t>
            </a:fld>
            <a:endParaRPr lang="en-US"/>
          </a:p>
        </p:txBody>
      </p:sp>
    </p:spTree>
    <p:extLst>
      <p:ext uri="{BB962C8B-B14F-4D97-AF65-F5344CB8AC3E}">
        <p14:creationId xmlns:p14="http://schemas.microsoft.com/office/powerpoint/2010/main" val="45597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7DB416-A760-4D4C-96B1-4AE369A85959}" type="datetimeFigureOut">
              <a:rPr lang="en-US"/>
              <a:pPr>
                <a:defRPr/>
              </a:pPr>
              <a:t>3/24/2020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7BD618-3BC5-4A48-B571-BF38E2E34477}" type="slidenum">
              <a:rPr lang="en-US"/>
              <a:pPr>
                <a:defRPr/>
              </a:pPr>
              <a:t>‹Nº›</a:t>
            </a:fld>
            <a:endParaRPr lang="en-US"/>
          </a:p>
        </p:txBody>
      </p:sp>
    </p:spTree>
    <p:extLst>
      <p:ext uri="{BB962C8B-B14F-4D97-AF65-F5344CB8AC3E}">
        <p14:creationId xmlns:p14="http://schemas.microsoft.com/office/powerpoint/2010/main" val="88203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AD8F2B-8B19-4312-9B2F-FE0C804E5BA8}" type="datetimeFigureOut">
              <a:rPr lang="en-US"/>
              <a:pPr>
                <a:defRPr/>
              </a:pPr>
              <a:t>3/24/2020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BBAEC9-A5F3-4173-A56D-E82D222BB971}" type="slidenum">
              <a:rPr lang="en-US"/>
              <a:pPr>
                <a:defRPr/>
              </a:pPr>
              <a:t>‹Nº›</a:t>
            </a:fld>
            <a:endParaRPr lang="en-US"/>
          </a:p>
        </p:txBody>
      </p:sp>
    </p:spTree>
    <p:extLst>
      <p:ext uri="{BB962C8B-B14F-4D97-AF65-F5344CB8AC3E}">
        <p14:creationId xmlns:p14="http://schemas.microsoft.com/office/powerpoint/2010/main" val="405286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DCB1F0-0324-4A49-AA98-214625CB55AA}" type="datetimeFigureOut">
              <a:rPr lang="en-US"/>
              <a:pPr>
                <a:defRPr/>
              </a:pPr>
              <a:t>3/24/2020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F654A9-7D5D-4F03-A33E-C3D08EA845AE}" type="slidenum">
              <a:rPr lang="en-US"/>
              <a:pPr>
                <a:defRPr/>
              </a:pPr>
              <a:t>‹Nº›</a:t>
            </a:fld>
            <a:endParaRPr lang="en-US"/>
          </a:p>
        </p:txBody>
      </p:sp>
    </p:spTree>
    <p:extLst>
      <p:ext uri="{BB962C8B-B14F-4D97-AF65-F5344CB8AC3E}">
        <p14:creationId xmlns:p14="http://schemas.microsoft.com/office/powerpoint/2010/main" val="523954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E63682-B216-4729-AA2D-D07498E79D75}" type="datetimeFigureOut">
              <a:rPr lang="en-US"/>
              <a:pPr>
                <a:defRPr/>
              </a:pPr>
              <a:t>3/24/2020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1BB518-77C1-40B1-A48E-5607DC926904}" type="slidenum">
              <a:rPr lang="en-US"/>
              <a:pPr>
                <a:defRPr/>
              </a:pPr>
              <a:t>‹Nº›</a:t>
            </a:fld>
            <a:endParaRPr lang="en-US"/>
          </a:p>
        </p:txBody>
      </p:sp>
    </p:spTree>
    <p:extLst>
      <p:ext uri="{BB962C8B-B14F-4D97-AF65-F5344CB8AC3E}">
        <p14:creationId xmlns:p14="http://schemas.microsoft.com/office/powerpoint/2010/main" val="268459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74057E-9130-49BA-BA2C-4980772BA412}" type="datetimeFigureOut">
              <a:rPr lang="en-US"/>
              <a:pPr>
                <a:defRPr/>
              </a:pPr>
              <a:t>3/24/2020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76732A-611E-4A81-B718-76661CD58EAA}" type="slidenum">
              <a:rPr lang="en-US"/>
              <a:pPr>
                <a:defRPr/>
              </a:pPr>
              <a:t>‹Nº›</a:t>
            </a:fld>
            <a:endParaRPr lang="en-US"/>
          </a:p>
        </p:txBody>
      </p:sp>
    </p:spTree>
    <p:extLst>
      <p:ext uri="{BB962C8B-B14F-4D97-AF65-F5344CB8AC3E}">
        <p14:creationId xmlns:p14="http://schemas.microsoft.com/office/powerpoint/2010/main" val="91469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D052A0-FBFF-47DB-BF8D-1651593EB569}" type="datetimeFigureOut">
              <a:rPr lang="en-US"/>
              <a:pPr>
                <a:defRPr/>
              </a:pPr>
              <a:t>3/24/2020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B227EF-BCA8-4E76-8827-5AC0F564737F}" type="slidenum">
              <a:rPr lang="en-US"/>
              <a:pPr>
                <a:defRPr/>
              </a:pPr>
              <a:t>‹Nº›</a:t>
            </a:fld>
            <a:endParaRPr lang="en-US"/>
          </a:p>
        </p:txBody>
      </p:sp>
    </p:spTree>
    <p:extLst>
      <p:ext uri="{BB962C8B-B14F-4D97-AF65-F5344CB8AC3E}">
        <p14:creationId xmlns:p14="http://schemas.microsoft.com/office/powerpoint/2010/main" val="2422688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42A4078-5569-4B91-824A-02B57D7DCEFF}" type="datetimeFigureOut">
              <a:rPr lang="en-US"/>
              <a:pPr>
                <a:defRPr/>
              </a:pPr>
              <a:t>3/24/2020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2A41F45-D496-4915-928D-38A6009B464B}"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pe/url?sa=i&amp;rct=j&amp;q=La+Palabra+de+Dios&amp;source=images&amp;cd=&amp;cad=rja&amp;docid=08koXyDOnoFE2M&amp;tbnid=il0pYrRbVIJC5M:&amp;ved=0CAUQjRw&amp;url=http://bibliaycomunicacion.wordpress.com/&amp;ei=WWgNUbrDE4Hq8wSim4HACg&amp;bvm=bv.41867550,d.eWU&amp;psig=AFQjCNFoi8_GE446IOd0vWhdv7p2x-VxdQ&amp;ust=1359919045681818"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pe/url?sa=i&amp;rct=j&amp;q=FONDO+DE+bIBLIA&amp;source=images&amp;cd=&amp;cad=rja&amp;docid=AevjbY1XKPVGJM&amp;tbnid=PdZjlk0zAfITgM:&amp;ved=0CAUQjRw&amp;url=http://fondosppt.atspace.org/album-biblia.html&amp;ei=t5MWUfbtEJTM9gS2xIHIDQ&amp;bvm=bv.42080656,d.eWU&amp;psig=AFQjCNG_zprscAL8R2cZynlWAnXniYlOuA&amp;ust=1360520469515885"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pe/url?sa=i&amp;rct=j&amp;q=La+Palabra+de+Dios&amp;source=images&amp;cd=&amp;cad=rja&amp;docid=iFcwxnikd4K2tM&amp;tbnid=cXdRFh8KBAI6aM:&amp;ved=0CAUQjRw&amp;url=http://juanliendo8.blogspot.com/2011/09/banados-en-la-verdad-escritural.html&amp;ei=MnENUYX5EYqI9QTA3oDQBA&amp;bvm=bv.41867550,d.eWU&amp;psig=AFQjCNFoi8_GE446IOd0vWhdv7p2x-VxdQ&amp;ust=135991904568181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m.pe/url?sa=i&amp;rct=j&amp;q=FONDO+DE+BIBLIA&amp;source=images&amp;cd=&amp;cad=rja&amp;docid=YqlxzQs21f7MrM&amp;tbnid=N7Uc4BuHZhRXxM:&amp;ved=0CAUQjRw&amp;url=http://www.taringa.net/posts/info/6403454/35-Datos-curiosos-que-no-conoces___-_O-Ahora-son-101_.html&amp;ei=bzIpUenVJYXY9ATRh4GIDg&amp;bvm=bv.42768644,d.dmQ&amp;psig=AFQjCNEhl5mXNHv-N_De5ZGFCsOfj-0uFg&amp;ust=1361740776152029"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pe/url?sa=i&amp;rct=j&amp;q=FONDO+DE+BIBLIA&amp;source=images&amp;cd=&amp;cad=rja&amp;docid=_yPFu3gIMUBy0M&amp;tbnid=vzooU9SKKOZqBM:&amp;ved=0CAUQjRw&amp;url=http://preparadosparaelfin.blogspot.com/2008_08_01_archive.html&amp;ei=gTUpUbTEI4Hc8wSBxoH4Cw&amp;bvm=bv.42768644,d.dmQ&amp;psig=AFQjCNEhl5mXNHv-N_De5ZGFCsOfj-0uFg&amp;ust=1361740776152029"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pe/url?sa=i&amp;rct=j&amp;q=MADUREZ+CRISTIANA&amp;source=images&amp;cd=&amp;docid=Jj1RmWd3OokrWM&amp;tbnid=Wdgb732gVMpqXM:&amp;ved=0CAUQjRw&amp;url=http://cristianobook.com/profiles/blogs/la-madurez-en-cristo&amp;ei=HTIpUaiODILW9ASrsoGwDw&amp;bvm=bv.42768644,d.dmQ&amp;psig=AFQjCNGJTpARGgudYDiT4uP7WXQKLsJMhQ&amp;ust=136173989830458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www.google.com.pe/url?sa=i&amp;rct=j&amp;q=MADUREZ+CRISTIANA&amp;source=images&amp;cd=&amp;cad=rja&amp;docid=ouwBv8jFaN0CSM&amp;tbnid=t0PvwWsIyGL66M:&amp;ved=0CAUQjRw&amp;url=http://elimparcialnews.com/2011/08/13/los-tres-niveles-de-madurez-espiritual/&amp;ei=SC8pUaz9CYqc9gTOwIHwAg&amp;bvm=bv.42768644,d.dmQ&amp;psig=AFQjCNGJTpARGgudYDiT4uP7WXQKLsJMhQ&amp;ust=1361739898304589"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pe/url?sa=i&amp;rct=j&amp;q=meditando+en+la+Biblia&amp;source=images&amp;cd=&amp;cad=rja&amp;docid=8TlZL22dquZubM&amp;tbnid=YiAIg6qD260ajM:&amp;ved=0CAUQjRw&amp;url=http://labibliaweb.com/sin-categorizar/12372-en-la-intimidad-con-dios.html&amp;ei=PIwpUfm1GIOc9QSgiYC4CA&amp;bvm=bv.42768644,d.dmQ&amp;psig=AFQjCNG43ZI30hCQoyq7jGk2jG7xCjKp5w&amp;ust=136176376046208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pe/url?sa=i&amp;rct=j&amp;q=obedeciendo+la+Biblia&amp;source=images&amp;cd=&amp;cad=rja&amp;docid=BQRGe81JZAPrNM&amp;tbnid=cH_GJaq2RyxawM:&amp;ved=0CAUQjRw&amp;url=http://verdaderavida.wordpress.com/2009/11/01/la-biblia-no-es-solo-para-leer-es-para-vivir/&amp;ei=yowpUfm_NoG69QSwwYGoCw&amp;bvm=bv.42768644,d.dmQ&amp;psig=AFQjCNHHxqTPNB41yWfZlSjQh6DIyemXsA&amp;ust=1361763875092845"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pe/url?sa=i&amp;rct=j&amp;q=La+Palabra+de+Dios+++no+solo+de+pan+vivira+el+hombre+sino+de+toda+palabra&amp;source=images&amp;cd=&amp;cad=rja&amp;docid=PGH32_CHln6sQM&amp;tbnid=vlolZrRQ1RD7fM:&amp;ved=0CAUQjRw&amp;url=http://mvmspanish.wordpress.com/2012/12/01/no-solo-de-pan-vive-el-hombre-mateo-44/&amp;ei=kGcNUey7FYis9ATk_YCoCw&amp;bvm=bv.41867550,d.eWU&amp;psig=AFQjCNFwt2FCyml9HoCzkAmKoCrsCJFmWQ&amp;ust=135991915211651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pe/url?sa=i&amp;rct=j&amp;q=FONDO+DE+bIBLIA&amp;source=images&amp;cd=&amp;cad=rja&amp;docid=AevjbY1XKPVGJM&amp;tbnid=PdZjlk0zAfITgM:&amp;ved=0CAUQjRw&amp;url=http://fondosppt.atspace.org/album-biblia.html&amp;ei=t5MWUfbtEJTM9gS2xIHIDQ&amp;bvm=bv.42080656,d.eWU&amp;psig=AFQjCNG_zprscAL8R2cZynlWAnXniYlOuA&amp;ust=136052046951588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pe/url?sa=i&amp;rct=j&amp;q=MADUREZ+CRISTIANA&amp;source=images&amp;cd=&amp;cad=rja&amp;docid=fStiiPcft55eIM&amp;tbnid=6oz_obbesdYTJM:&amp;ved=0CAUQjRw&amp;url=http://desdeelcorazonradio.blogspot.com/2011/05/como-lograr-una-madurez-cristiana.html&amp;ei=Ci8pUY7EFoTs8wTZ64DIAg&amp;bvm=bv.42768644,d.dmQ&amp;psig=AFQjCNGJTpARGgudYDiT4uP7WXQKLsJMhQ&amp;ust=1361739898304589"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www.google.com.pe/url?sa=i&amp;rct=j&amp;q=MADUREZ+CRISTIANA&amp;source=images&amp;cd=&amp;cad=rja&amp;docid=ouwBv8jFaN0CSM&amp;tbnid=t0PvwWsIyGL66M:&amp;ved=0CAUQjRw&amp;url=http://elimparcialnews.com/2011/08/13/los-tres-niveles-de-madurez-espiritual/&amp;ei=SC8pUaz9CYqc9gTOwIHwAg&amp;bvm=bv.42768644,d.dmQ&amp;psig=AFQjCNGJTpARGgudYDiT4uP7WXQKLsJMhQ&amp;ust=136173989830458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pe/url?sa=i&amp;rct=j&amp;q=La+Palabra+de+Dios&amp;source=images&amp;cd=&amp;cad=rja&amp;docid=iFcwxnikd4K2tM&amp;tbnid=cXdRFh8KBAI6aM:&amp;ved=0CAUQjRw&amp;url=http://juanliendo8.blogspot.com/2011/09/banados-en-la-verdad-escritural.html&amp;ei=MnENUYX5EYqI9QTA3oDQBA&amp;bvm=bv.41867550,d.eWU&amp;psig=AFQjCNFoi8_GE446IOd0vWhdv7p2x-VxdQ&amp;ust=1359919045681818"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pe/url?sa=i&amp;rct=j&amp;q=FONDO+DE+BIBLIA&amp;source=images&amp;cd=&amp;cad=rja&amp;docid=YqlxzQs21f7MrM&amp;tbnid=N7Uc4BuHZhRXxM:&amp;ved=0CAUQjRw&amp;url=http://www.taringa.net/posts/info/6403454/35-Datos-curiosos-que-no-conoces___-_O-Ahora-son-101_.html&amp;ei=bzIpUenVJYXY9ATRh4GIDg&amp;bvm=bv.42768644,d.dmQ&amp;psig=AFQjCNEhl5mXNHv-N_De5ZGFCsOfj-0uFg&amp;ust=136174077615202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pe/url?sa=i&amp;rct=j&amp;q=MADUREZ+CRISTIANA&amp;source=images&amp;cd=&amp;cad=rja&amp;docid=fStiiPcft55eIM&amp;tbnid=6oz_obbesdYTJM:&amp;ved=0CAUQjRw&amp;url=http://desdeelcorazonradio.blogspot.com/2011/05/como-lograr-una-madurez-cristiana.html&amp;ei=Ci8pUY7EFoTs8wTZ64DIAg&amp;bvm=bv.42768644,d.dmQ&amp;psig=AFQjCNGJTpARGgudYDiT4uP7WXQKLsJMhQ&amp;ust=136173989830458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m.pe/url?sa=i&amp;rct=j&amp;q=FONDO+DE+BIBLIA&amp;source=images&amp;cd=&amp;cad=rja&amp;docid=YqlxzQs21f7MrM&amp;tbnid=N7Uc4BuHZhRXxM:&amp;ved=0CAUQjRw&amp;url=http://www.taringa.net/posts/info/6403454/35-Datos-curiosos-que-no-conoces___-_O-Ahora-son-101_.html&amp;ei=bzIpUenVJYXY9ATRh4GIDg&amp;bvm=bv.42768644,d.dmQ&amp;psig=AFQjCNEhl5mXNHv-N_De5ZGFCsOfj-0uFg&amp;ust=1361740776152029"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pe/url?sa=i&amp;rct=j&amp;q=FONDO+DE+BIBLIA&amp;source=images&amp;cd=&amp;cad=rja&amp;docid=_yPFu3gIMUBy0M&amp;tbnid=vzooU9SKKOZqBM:&amp;ved=0CAUQjRw&amp;url=http://preparadosparaelfin.blogspot.com/2008_08_01_archive.html&amp;ei=gTUpUbTEI4Hc8wSBxoH4Cw&amp;bvm=bv.42768644,d.dmQ&amp;psig=AFQjCNEhl5mXNHv-N_De5ZGFCsOfj-0uFg&amp;ust=1361740776152029"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ibliaycomunicacion.files.wordpress.com/2012/05/bibl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6207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MX" sz="3600" b="1" dirty="0">
                <a:solidFill>
                  <a:srgbClr val="FFFF00"/>
                </a:solidFill>
                <a:latin typeface="Arial Black" pitchFamily="34" charset="0"/>
              </a:rPr>
              <a:t>“LA NECESIDAD DE </a:t>
            </a:r>
          </a:p>
          <a:p>
            <a:pPr algn="ctr"/>
            <a:r>
              <a:rPr lang="es-MX" sz="3600" b="1" dirty="0">
                <a:solidFill>
                  <a:srgbClr val="FFFF00"/>
                </a:solidFill>
                <a:latin typeface="Arial Black" pitchFamily="34" charset="0"/>
              </a:rPr>
              <a:t>LA PALABRA DE DIOS” (III)</a:t>
            </a:r>
            <a:endParaRPr lang="en-US" sz="3600" dirty="0">
              <a:solidFill>
                <a:srgbClr val="FFFF00"/>
              </a:solidFill>
              <a:latin typeface="Arial Black" pitchFamily="34" charset="0"/>
            </a:endParaRPr>
          </a:p>
        </p:txBody>
      </p:sp>
      <p:sp>
        <p:nvSpPr>
          <p:cNvPr id="2052" name="TextBox 4"/>
          <p:cNvSpPr txBox="1">
            <a:spLocks noChangeArrowheads="1"/>
          </p:cNvSpPr>
          <p:nvPr/>
        </p:nvSpPr>
        <p:spPr bwMode="auto">
          <a:xfrm>
            <a:off x="2699287" y="6021288"/>
            <a:ext cx="6444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i="1" dirty="0" smtClean="0">
                <a:solidFill>
                  <a:srgbClr val="FFFF00"/>
                </a:solidFill>
                <a:latin typeface="Arial Rounded MT Bold" pitchFamily="34" charset="0"/>
              </a:rPr>
              <a:t>TODOS SOMOS BIENDIDOS</a:t>
            </a:r>
            <a:endParaRPr lang="en-US" sz="3600" i="1" dirty="0">
              <a:solidFill>
                <a:srgbClr val="FFFF00"/>
              </a:solidFill>
              <a:latin typeface="Arial Rounded MT Bold"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randombar(horizontal)">
                                      <p:cBhvr>
                                        <p:cTn id="1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t3.gstatic.com/images?q=tbn:ANd9GcTHmKjW1vqSbwVrlCBQREzSfMr6h-jxaaMkXKDFh-yMlglVZ_rV">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
          <p:cNvSpPr>
            <a:spLocks noChangeArrowheads="1"/>
          </p:cNvSpPr>
          <p:nvPr/>
        </p:nvSpPr>
        <p:spPr bwMode="auto">
          <a:xfrm>
            <a:off x="250825" y="115888"/>
            <a:ext cx="8642350" cy="4894262"/>
          </a:xfrm>
          <a:prstGeom prst="rect">
            <a:avLst/>
          </a:prstGeom>
          <a:noFill/>
          <a:ln w="9525">
            <a:noFill/>
            <a:miter lim="800000"/>
            <a:headEnd/>
            <a:tailEnd/>
          </a:ln>
        </p:spPr>
        <p:txBody>
          <a:bodyPr>
            <a:spAutoFit/>
          </a:bodyPr>
          <a:lstStyle/>
          <a:p>
            <a:pPr algn="ctr">
              <a:defRPr/>
            </a:pPr>
            <a:r>
              <a:rPr lang="es-ES" sz="3200" b="1" dirty="0">
                <a:solidFill>
                  <a:schemeClr val="bg1"/>
                </a:solidFill>
                <a:effectLst>
                  <a:outerShdw blurRad="38100" dist="38100" dir="2700000" algn="tl">
                    <a:srgbClr val="000000">
                      <a:alpha val="43137"/>
                    </a:srgbClr>
                  </a:outerShdw>
                </a:effectLst>
                <a:latin typeface="Arial Narrow" pitchFamily="34" charset="0"/>
                <a:cs typeface="Arial" charset="0"/>
              </a:rPr>
              <a:t>Porque nos ayudar</a:t>
            </a:r>
            <a:r>
              <a:rPr lang="es-PE" sz="3200" b="1" dirty="0">
                <a:solidFill>
                  <a:schemeClr val="bg1"/>
                </a:solidFill>
                <a:effectLst>
                  <a:outerShdw blurRad="38100" dist="38100" dir="2700000" algn="tl">
                    <a:srgbClr val="000000">
                      <a:alpha val="43137"/>
                    </a:srgbClr>
                  </a:outerShdw>
                </a:effectLst>
                <a:latin typeface="Arial Narrow" pitchFamily="34" charset="0"/>
                <a:cs typeface="Arial" charset="0"/>
              </a:rPr>
              <a:t>á</a:t>
            </a:r>
            <a:r>
              <a:rPr lang="es-ES" sz="3200" b="1" dirty="0">
                <a:solidFill>
                  <a:schemeClr val="bg1"/>
                </a:solidFill>
                <a:effectLst>
                  <a:outerShdw blurRad="38100" dist="38100" dir="2700000" algn="tl">
                    <a:srgbClr val="000000">
                      <a:alpha val="43137"/>
                    </a:srgbClr>
                  </a:outerShdw>
                </a:effectLst>
                <a:latin typeface="Arial Narrow" pitchFamily="34" charset="0"/>
                <a:cs typeface="Arial" charset="0"/>
              </a:rPr>
              <a:t> a discernir el bien y el mal.</a:t>
            </a:r>
          </a:p>
          <a:p>
            <a:pPr algn="ctr">
              <a:defRPr/>
            </a:pPr>
            <a:r>
              <a:rPr lang="es-ES" sz="2800" b="1" dirty="0">
                <a:solidFill>
                  <a:schemeClr val="bg1"/>
                </a:solidFill>
                <a:effectLst>
                  <a:outerShdw blurRad="38100" dist="38100" dir="2700000" algn="tl">
                    <a:srgbClr val="000000">
                      <a:alpha val="43137"/>
                    </a:srgbClr>
                  </a:outerShdw>
                </a:effectLst>
                <a:latin typeface="Arial Narrow" pitchFamily="34" charset="0"/>
                <a:cs typeface="Arial" charset="0"/>
              </a:rPr>
              <a:t> </a:t>
            </a:r>
          </a:p>
          <a:p>
            <a:pPr algn="ctr">
              <a:defRPr/>
            </a:pPr>
            <a:r>
              <a:rPr lang="es-ES" sz="2800" b="1" dirty="0" smtClean="0">
                <a:solidFill>
                  <a:schemeClr val="bg1"/>
                </a:solidFill>
                <a:effectLst>
                  <a:outerShdw blurRad="38100" dist="38100" dir="2700000" algn="tl">
                    <a:srgbClr val="000000">
                      <a:alpha val="43137"/>
                    </a:srgbClr>
                  </a:outerShdw>
                </a:effectLst>
                <a:latin typeface="Arial Narrow" pitchFamily="34" charset="0"/>
                <a:cs typeface="Arial" charset="0"/>
              </a:rPr>
              <a:t>Hebreos.5:12-14. </a:t>
            </a:r>
            <a:r>
              <a:rPr lang="es-ES" sz="2800" b="1" dirty="0">
                <a:solidFill>
                  <a:schemeClr val="bg1"/>
                </a:solidFill>
                <a:effectLst>
                  <a:outerShdw blurRad="38100" dist="38100" dir="2700000" algn="tl">
                    <a:srgbClr val="000000">
                      <a:alpha val="43137"/>
                    </a:srgbClr>
                  </a:outerShdw>
                </a:effectLst>
                <a:latin typeface="Arial Narrow" pitchFamily="34" charset="0"/>
                <a:cs typeface="Arial" charset="0"/>
              </a:rPr>
              <a:t>D</a:t>
            </a:r>
            <a:r>
              <a:rPr lang="es-ES" sz="2800" b="1" dirty="0" smtClean="0">
                <a:solidFill>
                  <a:schemeClr val="bg1"/>
                </a:solidFill>
                <a:effectLst>
                  <a:outerShdw blurRad="38100" dist="38100" dir="2700000" algn="tl">
                    <a:srgbClr val="000000">
                      <a:alpha val="43137"/>
                    </a:srgbClr>
                  </a:outerShdw>
                </a:effectLst>
                <a:latin typeface="Arial Narrow" pitchFamily="34" charset="0"/>
                <a:cs typeface="Arial" charset="0"/>
              </a:rPr>
              <a:t>ice</a:t>
            </a:r>
            <a:r>
              <a:rPr lang="es-ES" sz="2800" b="1" dirty="0">
                <a:solidFill>
                  <a:schemeClr val="bg1"/>
                </a:solidFill>
                <a:effectLst>
                  <a:outerShdw blurRad="38100" dist="38100" dir="2700000" algn="tl">
                    <a:srgbClr val="000000">
                      <a:alpha val="43137"/>
                    </a:srgbClr>
                  </a:outerShdw>
                </a:effectLst>
                <a:latin typeface="Arial Narrow" pitchFamily="34" charset="0"/>
                <a:cs typeface="Arial" charset="0"/>
              </a:rPr>
              <a:t>:</a:t>
            </a:r>
          </a:p>
          <a:p>
            <a:pPr algn="ctr">
              <a:defRPr/>
            </a:pPr>
            <a:r>
              <a:rPr lang="es-ES" sz="2800" b="1" dirty="0">
                <a:solidFill>
                  <a:schemeClr val="bg1"/>
                </a:solidFill>
                <a:effectLst>
                  <a:outerShdw blurRad="38100" dist="38100" dir="2700000" algn="tl">
                    <a:srgbClr val="000000">
                      <a:alpha val="43137"/>
                    </a:srgbClr>
                  </a:outerShdw>
                </a:effectLst>
                <a:latin typeface="Arial Narrow" pitchFamily="34" charset="0"/>
                <a:cs typeface="Arial" charset="0"/>
              </a:rPr>
              <a:t> “Con el tiempo que ya llevan de cristianos debían poder enseñar a otros, sin embargo han retrocedido tanto que hay que enseñarles de nuevo hasta los más sencillos principios de la Palabra de Dios. Se han debilitado tanto que, como niños, tienen que tomar leche sola en vez de alimentos sólidos. Esto demuestra que no han progresado mucho en la vida cristiana y que todavía no saben diferenciar entre el bien y el mal ¡Todavía ustedes son cristianos recién nacidos! </a:t>
            </a:r>
            <a:endParaRPr lang="en-US" sz="2800" b="1" dirty="0">
              <a:solidFill>
                <a:schemeClr val="bg1"/>
              </a:solidFill>
              <a:effectLst>
                <a:outerShdw blurRad="38100" dist="38100" dir="2700000" algn="tl">
                  <a:srgbClr val="000000">
                    <a:alpha val="43137"/>
                  </a:srgbClr>
                </a:outerShdw>
              </a:effectLst>
              <a:latin typeface="Arial Narrow" pitchFamily="34"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barn(inVertical)">
                                      <p:cBhvr>
                                        <p:cTn id="13" dur="500"/>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 calcmode="lin" valueType="num">
                                      <p:cBhvr>
                                        <p:cTn id="18"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entrecristianos.com/images/stories/2009/wm/wordworship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
          <p:cNvSpPr>
            <a:spLocks noChangeArrowheads="1"/>
          </p:cNvSpPr>
          <p:nvPr/>
        </p:nvSpPr>
        <p:spPr bwMode="auto">
          <a:xfrm>
            <a:off x="1763713" y="1844675"/>
            <a:ext cx="6769100" cy="4708525"/>
          </a:xfrm>
          <a:prstGeom prst="rect">
            <a:avLst/>
          </a:prstGeom>
          <a:noFill/>
          <a:ln w="9525">
            <a:noFill/>
            <a:miter lim="800000"/>
            <a:headEnd/>
            <a:tailEnd/>
          </a:ln>
        </p:spPr>
        <p:txBody>
          <a:bodyPr>
            <a:spAutoFit/>
          </a:bodyPr>
          <a:lstStyle/>
          <a:p>
            <a:pPr algn="ctr">
              <a:defRPr/>
            </a:pPr>
            <a:r>
              <a:rPr lang="es-ES" sz="4000" b="1" dirty="0">
                <a:solidFill>
                  <a:srgbClr val="FFFF00"/>
                </a:solidFill>
                <a:effectLst>
                  <a:outerShdw blurRad="38100" dist="38100" dir="2700000" algn="tl">
                    <a:srgbClr val="000000">
                      <a:alpha val="43137"/>
                    </a:srgbClr>
                  </a:outerShdw>
                </a:effectLst>
              </a:rPr>
              <a:t>Porque esto nos hace ser semejantes al Padre y al Hijo</a:t>
            </a:r>
            <a:r>
              <a:rPr lang="es-ES" sz="4000" dirty="0">
                <a:solidFill>
                  <a:srgbClr val="FFFF00"/>
                </a:solidFill>
                <a:effectLst>
                  <a:outerShdw blurRad="38100" dist="38100" dir="2700000" algn="tl">
                    <a:srgbClr val="000000">
                      <a:alpha val="43137"/>
                    </a:srgbClr>
                  </a:outerShdw>
                </a:effectLst>
              </a:rPr>
              <a:t>. </a:t>
            </a:r>
          </a:p>
          <a:p>
            <a:pPr>
              <a:defRPr/>
            </a:pPr>
            <a:endParaRPr lang="es-ES" sz="3600" b="1" dirty="0">
              <a:solidFill>
                <a:srgbClr val="FF0000"/>
              </a:solidFill>
            </a:endParaRPr>
          </a:p>
          <a:p>
            <a:pPr algn="ctr">
              <a:defRPr/>
            </a:pPr>
            <a:r>
              <a:rPr lang="es-ES" sz="3600" b="1" dirty="0" smtClean="0">
                <a:solidFill>
                  <a:srgbClr val="FFFF00"/>
                </a:solidFill>
                <a:effectLst>
                  <a:outerShdw blurRad="38100" dist="38100" dir="2700000" algn="tl">
                    <a:srgbClr val="000000">
                      <a:alpha val="43137"/>
                    </a:srgbClr>
                  </a:outerShdw>
                </a:effectLst>
              </a:rPr>
              <a:t>Mateo.5:48. </a:t>
            </a:r>
            <a:r>
              <a:rPr lang="es-ES" sz="3600" b="1" dirty="0">
                <a:solidFill>
                  <a:srgbClr val="FFFF00"/>
                </a:solidFill>
                <a:effectLst>
                  <a:outerShdw blurRad="38100" dist="38100" dir="2700000" algn="tl">
                    <a:srgbClr val="000000">
                      <a:alpha val="43137"/>
                    </a:srgbClr>
                  </a:outerShdw>
                </a:effectLst>
              </a:rPr>
              <a:t>D</a:t>
            </a:r>
            <a:r>
              <a:rPr lang="es-ES" sz="3600" b="1" dirty="0" smtClean="0">
                <a:solidFill>
                  <a:srgbClr val="FFFF00"/>
                </a:solidFill>
                <a:effectLst>
                  <a:outerShdw blurRad="38100" dist="38100" dir="2700000" algn="tl">
                    <a:srgbClr val="000000">
                      <a:alpha val="43137"/>
                    </a:srgbClr>
                  </a:outerShdw>
                </a:effectLst>
              </a:rPr>
              <a:t>ice</a:t>
            </a:r>
            <a:r>
              <a:rPr lang="es-ES" sz="3600" b="1" dirty="0">
                <a:solidFill>
                  <a:srgbClr val="FFFF00"/>
                </a:solidFill>
                <a:effectLst>
                  <a:outerShdw blurRad="38100" dist="38100" dir="2700000" algn="tl">
                    <a:srgbClr val="000000">
                      <a:alpha val="43137"/>
                    </a:srgbClr>
                  </a:outerShdw>
                </a:effectLst>
              </a:rPr>
              <a:t>: </a:t>
            </a:r>
          </a:p>
          <a:p>
            <a:pPr algn="ctr">
              <a:defRPr/>
            </a:pPr>
            <a:r>
              <a:rPr lang="es-ES" sz="3600" b="1" dirty="0">
                <a:solidFill>
                  <a:srgbClr val="FFFF00"/>
                </a:solidFill>
                <a:effectLst>
                  <a:outerShdw blurRad="38100" dist="38100" dir="2700000" algn="tl">
                    <a:srgbClr val="000000">
                      <a:alpha val="43137"/>
                    </a:srgbClr>
                  </a:outerShdw>
                </a:effectLst>
              </a:rPr>
              <a:t>“Sed, pues, perfecto, como vuestro Padre que esta en los cielos  es perfecto”</a:t>
            </a:r>
            <a:endParaRPr lang="en-US" sz="3600" b="1"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barn(inVertical)">
                                      <p:cBhvr>
                                        <p:cTn id="13" dur="500"/>
                                        <p:tgtEl>
                                          <p:spTgt spid="122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 calcmode="lin" valueType="num">
                                      <p:cBhvr>
                                        <p:cTn id="18"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12291">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ttp://vialibrepl.com/wp-content/uploads/2010/06/biblia1-480x32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
          <p:cNvSpPr>
            <a:spLocks noChangeArrowheads="1"/>
          </p:cNvSpPr>
          <p:nvPr/>
        </p:nvSpPr>
        <p:spPr bwMode="auto">
          <a:xfrm>
            <a:off x="0" y="196850"/>
            <a:ext cx="914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buFontTx/>
              <a:buChar char="•"/>
              <a:tabLst>
                <a:tab pos="457200" algn="l"/>
              </a:tabLst>
            </a:pPr>
            <a:r>
              <a:rPr lang="es-MX" sz="3600" b="1" dirty="0">
                <a:solidFill>
                  <a:srgbClr val="FFFF00"/>
                </a:solidFill>
                <a:latin typeface="Arial Black" pitchFamily="34" charset="0"/>
                <a:cs typeface="Times New Roman" pitchFamily="18" charset="0"/>
              </a:rPr>
              <a:t>EL CÓMO DE LA MADUREZ</a:t>
            </a:r>
            <a:endParaRPr lang="en-US" sz="3600" dirty="0">
              <a:solidFill>
                <a:srgbClr val="FFFF00"/>
              </a:solidFill>
              <a:latin typeface="Arial Black" pitchFamily="34" charset="0"/>
              <a:cs typeface="Times New Roman" pitchFamily="18" charset="0"/>
            </a:endParaRPr>
          </a:p>
          <a:p>
            <a:pPr algn="ctr" eaLnBrk="0" hangingPunct="0">
              <a:tabLst>
                <a:tab pos="457200" algn="l"/>
              </a:tabLst>
            </a:pPr>
            <a:endParaRPr lang="en-US" sz="3200" dirty="0">
              <a:solidFill>
                <a:srgbClr val="FFFF00"/>
              </a:solidFill>
              <a:latin typeface="Arial Black" pitchFamily="34" charset="0"/>
              <a:cs typeface="Times New Roman" pitchFamily="18" charset="0"/>
            </a:endParaRPr>
          </a:p>
        </p:txBody>
      </p:sp>
      <p:sp>
        <p:nvSpPr>
          <p:cNvPr id="13316" name="Rectangle 3"/>
          <p:cNvSpPr>
            <a:spLocks noChangeArrowheads="1"/>
          </p:cNvSpPr>
          <p:nvPr/>
        </p:nvSpPr>
        <p:spPr bwMode="auto">
          <a:xfrm>
            <a:off x="287338" y="836613"/>
            <a:ext cx="8605837" cy="5694362"/>
          </a:xfrm>
          <a:prstGeom prst="rect">
            <a:avLst/>
          </a:prstGeom>
          <a:noFill/>
          <a:ln w="9525">
            <a:noFill/>
            <a:miter lim="800000"/>
            <a:headEnd/>
            <a:tailEnd/>
          </a:ln>
        </p:spPr>
        <p:txBody>
          <a:bodyPr>
            <a:spAutoFit/>
          </a:bodyPr>
          <a:lstStyle/>
          <a:p>
            <a:pPr algn="ctr">
              <a:defRPr/>
            </a:pPr>
            <a:r>
              <a:rPr lang="es-ES" sz="3600" b="1" dirty="0">
                <a:solidFill>
                  <a:srgbClr val="FFFF00"/>
                </a:solidFill>
              </a:rPr>
              <a:t>Por medio de la asimilación de la Palabra de Dios.</a:t>
            </a:r>
            <a:r>
              <a:rPr lang="es-ES" sz="3600" dirty="0">
                <a:solidFill>
                  <a:srgbClr val="FFFF00"/>
                </a:solidFill>
              </a:rPr>
              <a:t> </a:t>
            </a:r>
          </a:p>
          <a:p>
            <a:pPr algn="ctr">
              <a:defRPr/>
            </a:pPr>
            <a:r>
              <a:rPr lang="es-ES" sz="3600" dirty="0">
                <a:solidFill>
                  <a:srgbClr val="FFFF00"/>
                </a:solidFill>
              </a:rPr>
              <a:t> </a:t>
            </a:r>
          </a:p>
          <a:p>
            <a:pPr algn="ctr">
              <a:defRPr/>
            </a:pPr>
            <a:r>
              <a:rPr lang="es-ES" sz="3200" b="1" dirty="0" smtClean="0">
                <a:solidFill>
                  <a:schemeClr val="bg1"/>
                </a:solidFill>
                <a:effectLst>
                  <a:outerShdw blurRad="50800" dist="50800" dir="5400000" algn="ctr" rotWithShape="0">
                    <a:srgbClr val="000000"/>
                  </a:outerShdw>
                </a:effectLst>
              </a:rPr>
              <a:t>II Timoteo.3:16-17. </a:t>
            </a:r>
            <a:r>
              <a:rPr lang="es-ES" sz="3200" b="1" dirty="0">
                <a:solidFill>
                  <a:schemeClr val="bg1"/>
                </a:solidFill>
                <a:effectLst>
                  <a:outerShdw blurRad="50800" dist="50800" dir="5400000" algn="ctr" rotWithShape="0">
                    <a:srgbClr val="000000"/>
                  </a:outerShdw>
                </a:effectLst>
              </a:rPr>
              <a:t>D</a:t>
            </a:r>
            <a:r>
              <a:rPr lang="es-ES" sz="3200" b="1" dirty="0" smtClean="0">
                <a:solidFill>
                  <a:schemeClr val="bg1"/>
                </a:solidFill>
                <a:effectLst>
                  <a:outerShdw blurRad="50800" dist="50800" dir="5400000" algn="ctr" rotWithShape="0">
                    <a:srgbClr val="000000"/>
                  </a:outerShdw>
                </a:effectLst>
              </a:rPr>
              <a:t>ice</a:t>
            </a:r>
            <a:r>
              <a:rPr lang="es-ES" sz="3200" b="1" dirty="0">
                <a:solidFill>
                  <a:schemeClr val="bg1"/>
                </a:solidFill>
                <a:effectLst>
                  <a:outerShdw blurRad="50800" dist="50800" dir="5400000" algn="ctr" rotWithShape="0">
                    <a:srgbClr val="000000"/>
                  </a:outerShdw>
                </a:effectLst>
              </a:rPr>
              <a:t>: </a:t>
            </a:r>
          </a:p>
          <a:p>
            <a:pPr algn="ctr">
              <a:defRPr/>
            </a:pPr>
            <a:r>
              <a:rPr lang="es-ES" sz="3200" dirty="0">
                <a:solidFill>
                  <a:schemeClr val="bg1"/>
                </a:solidFill>
                <a:effectLst>
                  <a:outerShdw blurRad="50800" dist="50800" dir="5400000" algn="ctr" rotWithShape="0">
                    <a:srgbClr val="000000"/>
                  </a:outerShdw>
                </a:effectLst>
              </a:rPr>
              <a:t> </a:t>
            </a:r>
            <a:r>
              <a:rPr lang="es-ES" sz="3200" b="1" dirty="0">
                <a:solidFill>
                  <a:schemeClr val="bg1"/>
                </a:solidFill>
                <a:effectLst>
                  <a:outerShdw blurRad="50800" dist="50800" dir="5400000" algn="ctr" rotWithShape="0">
                    <a:srgbClr val="000000"/>
                  </a:outerShdw>
                </a:effectLst>
              </a:rPr>
              <a:t>“Toda la Escritura es inspirada por Dios y</a:t>
            </a:r>
          </a:p>
          <a:p>
            <a:pPr algn="ctr">
              <a:defRPr/>
            </a:pPr>
            <a:r>
              <a:rPr lang="es-ES" sz="3200" b="1" dirty="0">
                <a:solidFill>
                  <a:schemeClr val="bg1"/>
                </a:solidFill>
                <a:effectLst>
                  <a:outerShdw blurRad="50800" dist="50800" dir="5400000" algn="ctr" rotWithShape="0">
                    <a:srgbClr val="000000"/>
                  </a:outerShdw>
                </a:effectLst>
              </a:rPr>
              <a:t> </a:t>
            </a:r>
            <a:r>
              <a:rPr lang="es-ES" sz="3200" b="1" u="sng" dirty="0">
                <a:solidFill>
                  <a:schemeClr val="bg1"/>
                </a:solidFill>
                <a:effectLst>
                  <a:outerShdw blurRad="50800" dist="50800" dir="5400000" algn="ctr" rotWithShape="0">
                    <a:srgbClr val="000000"/>
                  </a:outerShdw>
                </a:effectLst>
              </a:rPr>
              <a:t>útil para enseñar, para redargüir, para corregir, </a:t>
            </a:r>
          </a:p>
          <a:p>
            <a:pPr algn="ctr">
              <a:defRPr/>
            </a:pPr>
            <a:r>
              <a:rPr lang="es-ES" sz="3200" b="1" u="sng" dirty="0">
                <a:solidFill>
                  <a:schemeClr val="bg1"/>
                </a:solidFill>
                <a:effectLst>
                  <a:outerShdw blurRad="50800" dist="50800" dir="5400000" algn="ctr" rotWithShape="0">
                    <a:srgbClr val="000000"/>
                  </a:outerShdw>
                </a:effectLst>
              </a:rPr>
              <a:t>para instruir en justicia, a fin de que </a:t>
            </a:r>
          </a:p>
          <a:p>
            <a:pPr algn="ctr">
              <a:defRPr/>
            </a:pPr>
            <a:r>
              <a:rPr lang="es-ES" sz="3200" b="1" u="sng" dirty="0">
                <a:solidFill>
                  <a:schemeClr val="bg1"/>
                </a:solidFill>
                <a:effectLst>
                  <a:outerShdw blurRad="50800" dist="50800" dir="5400000" algn="ctr" rotWithShape="0">
                    <a:srgbClr val="000000"/>
                  </a:outerShdw>
                </a:effectLst>
              </a:rPr>
              <a:t>el hombre de Dios sea perfecto</a:t>
            </a:r>
            <a:r>
              <a:rPr lang="es-ES" sz="3200" b="1" dirty="0">
                <a:solidFill>
                  <a:schemeClr val="bg1"/>
                </a:solidFill>
                <a:effectLst>
                  <a:outerShdw blurRad="50800" dist="50800" dir="5400000" algn="ctr" rotWithShape="0">
                    <a:srgbClr val="000000"/>
                  </a:outerShdw>
                </a:effectLst>
              </a:rPr>
              <a:t>, </a:t>
            </a:r>
          </a:p>
          <a:p>
            <a:pPr algn="ctr">
              <a:defRPr/>
            </a:pPr>
            <a:r>
              <a:rPr lang="es-ES" sz="3200" b="1" dirty="0">
                <a:solidFill>
                  <a:schemeClr val="bg1"/>
                </a:solidFill>
                <a:effectLst>
                  <a:outerShdw blurRad="50800" dist="50800" dir="5400000" algn="ctr" rotWithShape="0">
                    <a:srgbClr val="000000"/>
                  </a:outerShdw>
                </a:effectLst>
              </a:rPr>
              <a:t>enteramente preparado para toda buena obra”</a:t>
            </a:r>
            <a:r>
              <a:rPr lang="es-ES" sz="2800" b="1" dirty="0">
                <a:solidFill>
                  <a:schemeClr val="bg1"/>
                </a:solidFill>
                <a:effectLst>
                  <a:outerShdw blurRad="50800" dist="50800" dir="5400000" algn="ctr" rotWithShape="0">
                    <a:srgbClr val="000000"/>
                  </a:outerShdw>
                </a:effectLst>
              </a:rPr>
              <a:t> </a:t>
            </a:r>
            <a:endParaRPr lang="en-US" sz="2800" b="1" dirty="0">
              <a:solidFill>
                <a:schemeClr val="bg1"/>
              </a:solidFill>
              <a:effectLst>
                <a:outerShdw blurRad="50800" dist="50800" dir="5400000" algn="ctr" rotWithShape="0">
                  <a:srgbClr val="00000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316">
                                            <p:txEl>
                                              <p:pRg st="0" end="0"/>
                                            </p:txEl>
                                          </p:spTgt>
                                        </p:tgtEl>
                                        <p:attrNameLst>
                                          <p:attrName>style.visibility</p:attrName>
                                        </p:attrNameLst>
                                      </p:cBhvr>
                                      <p:to>
                                        <p:strVal val="visible"/>
                                      </p:to>
                                    </p:set>
                                    <p:animEffect transition="in" filter="barn(inVertical)">
                                      <p:cBhvr>
                                        <p:cTn id="13" dur="500"/>
                                        <p:tgtEl>
                                          <p:spTgt spid="133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316">
                                            <p:txEl>
                                              <p:pRg st="2" end="2"/>
                                            </p:txEl>
                                          </p:spTgt>
                                        </p:tgtEl>
                                        <p:attrNameLst>
                                          <p:attrName>style.visibility</p:attrName>
                                        </p:attrNameLst>
                                      </p:cBhvr>
                                      <p:to>
                                        <p:strVal val="visible"/>
                                      </p:to>
                                    </p:set>
                                    <p:animEffect transition="in" filter="barn(inVertical)">
                                      <p:cBhvr>
                                        <p:cTn id="18" dur="500"/>
                                        <p:tgtEl>
                                          <p:spTgt spid="1331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3316">
                                            <p:txEl>
                                              <p:pRg st="3" end="3"/>
                                            </p:txEl>
                                          </p:spTgt>
                                        </p:tgtEl>
                                        <p:attrNameLst>
                                          <p:attrName>style.visibility</p:attrName>
                                        </p:attrNameLst>
                                      </p:cBhvr>
                                      <p:to>
                                        <p:strVal val="visible"/>
                                      </p:to>
                                    </p:set>
                                    <p:anim calcmode="lin" valueType="num">
                                      <p:cBhvr>
                                        <p:cTn id="23" dur="500" fill="hold"/>
                                        <p:tgtEl>
                                          <p:spTgt spid="13316">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3316">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13316">
                                            <p:txEl>
                                              <p:pRg st="3" end="3"/>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13316">
                                            <p:txEl>
                                              <p:pRg st="4" end="4"/>
                                            </p:txEl>
                                          </p:spTgt>
                                        </p:tgtEl>
                                        <p:attrNameLst>
                                          <p:attrName>style.visibility</p:attrName>
                                        </p:attrNameLst>
                                      </p:cBhvr>
                                      <p:to>
                                        <p:strVal val="visible"/>
                                      </p:to>
                                    </p:set>
                                    <p:anim calcmode="lin" valueType="num">
                                      <p:cBhvr>
                                        <p:cTn id="28" dur="500" fill="hold"/>
                                        <p:tgtEl>
                                          <p:spTgt spid="13316">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3316">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331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316">
                                            <p:txEl>
                                              <p:pRg st="5" end="5"/>
                                            </p:txEl>
                                          </p:spTgt>
                                        </p:tgtEl>
                                        <p:attrNameLst>
                                          <p:attrName>style.visibility</p:attrName>
                                        </p:attrNameLst>
                                      </p:cBhvr>
                                      <p:to>
                                        <p:strVal val="visible"/>
                                      </p:to>
                                    </p:set>
                                    <p:anim calcmode="lin" valueType="num">
                                      <p:cBhvr>
                                        <p:cTn id="35" dur="500" fill="hold"/>
                                        <p:tgtEl>
                                          <p:spTgt spid="13316">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3316">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13316">
                                            <p:txEl>
                                              <p:pRg st="5" end="5"/>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13316">
                                            <p:txEl>
                                              <p:pRg st="6" end="6"/>
                                            </p:txEl>
                                          </p:spTgt>
                                        </p:tgtEl>
                                        <p:attrNameLst>
                                          <p:attrName>style.visibility</p:attrName>
                                        </p:attrNameLst>
                                      </p:cBhvr>
                                      <p:to>
                                        <p:strVal val="visible"/>
                                      </p:to>
                                    </p:set>
                                    <p:anim calcmode="lin" valueType="num">
                                      <p:cBhvr>
                                        <p:cTn id="40" dur="500" fill="hold"/>
                                        <p:tgtEl>
                                          <p:spTgt spid="13316">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13316">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13316">
                                            <p:txEl>
                                              <p:pRg st="6" end="6"/>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13316">
                                            <p:txEl>
                                              <p:pRg st="7" end="7"/>
                                            </p:txEl>
                                          </p:spTgt>
                                        </p:tgtEl>
                                        <p:attrNameLst>
                                          <p:attrName>style.visibility</p:attrName>
                                        </p:attrNameLst>
                                      </p:cBhvr>
                                      <p:to>
                                        <p:strVal val="visible"/>
                                      </p:to>
                                    </p:set>
                                    <p:anim calcmode="lin" valueType="num">
                                      <p:cBhvr>
                                        <p:cTn id="45" dur="500" fill="hold"/>
                                        <p:tgtEl>
                                          <p:spTgt spid="13316">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13316">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133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http://2.bp.blogspot.com/_dGAGnJ-oXdM/SOORaLjYpJI/AAAAAAAAAPk/b-XS0fdRrcg/s400/biblia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p:cNvSpPr>
            <a:spLocks noChangeArrowheads="1"/>
          </p:cNvSpPr>
          <p:nvPr/>
        </p:nvSpPr>
        <p:spPr bwMode="auto">
          <a:xfrm>
            <a:off x="971550" y="620713"/>
            <a:ext cx="74168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s-ES" sz="3600" b="1" dirty="0" smtClean="0">
                <a:solidFill>
                  <a:schemeClr val="bg1"/>
                </a:solidFill>
                <a:effectLst>
                  <a:outerShdw blurRad="50800" dist="50800" dir="5400000" algn="ctr" rotWithShape="0">
                    <a:srgbClr val="000000"/>
                  </a:outerShdw>
                </a:effectLst>
                <a:latin typeface="Arial" charset="0"/>
                <a:cs typeface="Arial" charset="0"/>
              </a:rPr>
              <a:t>Hebreos.5:14. </a:t>
            </a:r>
            <a:r>
              <a:rPr lang="es-ES" sz="3600" b="1" dirty="0">
                <a:solidFill>
                  <a:schemeClr val="bg1"/>
                </a:solidFill>
                <a:effectLst>
                  <a:outerShdw blurRad="50800" dist="50800" dir="5400000" algn="ctr" rotWithShape="0">
                    <a:srgbClr val="000000"/>
                  </a:outerShdw>
                </a:effectLst>
                <a:latin typeface="Arial" charset="0"/>
                <a:cs typeface="Arial" charset="0"/>
              </a:rPr>
              <a:t>D</a:t>
            </a:r>
            <a:r>
              <a:rPr lang="es-ES" sz="3600" b="1" dirty="0" smtClean="0">
                <a:solidFill>
                  <a:schemeClr val="bg1"/>
                </a:solidFill>
                <a:effectLst>
                  <a:outerShdw blurRad="50800" dist="50800" dir="5400000" algn="ctr" rotWithShape="0">
                    <a:srgbClr val="000000"/>
                  </a:outerShdw>
                </a:effectLst>
                <a:latin typeface="Arial" charset="0"/>
                <a:cs typeface="Arial" charset="0"/>
              </a:rPr>
              <a:t>ice</a:t>
            </a:r>
            <a:r>
              <a:rPr lang="es-ES" sz="3600" b="1" dirty="0">
                <a:solidFill>
                  <a:schemeClr val="bg1"/>
                </a:solidFill>
                <a:effectLst>
                  <a:outerShdw blurRad="50800" dist="50800" dir="5400000" algn="ctr" rotWithShape="0">
                    <a:srgbClr val="000000"/>
                  </a:outerShdw>
                </a:effectLst>
                <a:latin typeface="Arial" charset="0"/>
                <a:cs typeface="Arial" charset="0"/>
              </a:rPr>
              <a:t>: </a:t>
            </a:r>
          </a:p>
          <a:p>
            <a:pPr algn="ctr">
              <a:defRPr/>
            </a:pPr>
            <a:r>
              <a:rPr lang="es-ES" sz="3600" b="1" dirty="0">
                <a:solidFill>
                  <a:schemeClr val="bg1"/>
                </a:solidFill>
                <a:effectLst>
                  <a:outerShdw blurRad="50800" dist="50800" dir="5400000" algn="ctr" rotWithShape="0">
                    <a:srgbClr val="000000"/>
                  </a:outerShdw>
                </a:effectLst>
                <a:latin typeface="Arial" charset="0"/>
                <a:cs typeface="Arial" charset="0"/>
              </a:rPr>
              <a:t>“El alimento sólido es para los que han alcanzado madurez, para los que por el uso tienen los sentidos ejercitados en el discernimiento del bien y del mal” </a:t>
            </a:r>
            <a:endParaRPr lang="en-US" sz="3600" b="1" dirty="0">
              <a:solidFill>
                <a:schemeClr val="bg1"/>
              </a:solidFill>
              <a:effectLst>
                <a:outerShdw blurRad="50800" dist="50800" dir="5400000" algn="ctr" rotWithShape="0">
                  <a:srgbClr val="000000"/>
                </a:outerShdw>
              </a:effectLst>
              <a:latin typeface="Arial"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arn(inVertical)">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 calcmode="lin" valueType="num">
                                      <p:cBhvr>
                                        <p:cTn id="12"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433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26035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3200" dirty="0"/>
              <a:t>¿Cómo asimilamos la Palabra de Dios para que la madurez se manifieste en nosotros? </a:t>
            </a:r>
            <a:endParaRPr lang="en-US" sz="3200" dirty="0"/>
          </a:p>
        </p:txBody>
      </p:sp>
      <p:sp>
        <p:nvSpPr>
          <p:cNvPr id="15363" name="Rectangle 2"/>
          <p:cNvSpPr>
            <a:spLocks noChangeArrowheads="1"/>
          </p:cNvSpPr>
          <p:nvPr/>
        </p:nvSpPr>
        <p:spPr bwMode="auto">
          <a:xfrm>
            <a:off x="0" y="1628775"/>
            <a:ext cx="9144000" cy="2246313"/>
          </a:xfrm>
          <a:prstGeom prst="rect">
            <a:avLst/>
          </a:prstGeom>
          <a:noFill/>
          <a:ln w="9525">
            <a:noFill/>
            <a:miter lim="800000"/>
            <a:headEnd/>
            <a:tailEnd/>
          </a:ln>
        </p:spPr>
        <p:txBody>
          <a:bodyPr>
            <a:spAutoFit/>
          </a:bodyPr>
          <a:lstStyle/>
          <a:p>
            <a:pPr algn="ctr">
              <a:defRPr/>
            </a:pPr>
            <a:r>
              <a:rPr lang="es-ES" sz="2800" b="1" dirty="0">
                <a:effectLst>
                  <a:outerShdw blurRad="38100" dist="38100" dir="2700000" algn="tl">
                    <a:srgbClr val="000000">
                      <a:alpha val="43137"/>
                    </a:srgbClr>
                  </a:outerShdw>
                </a:effectLst>
              </a:rPr>
              <a:t>1° </a:t>
            </a:r>
            <a:r>
              <a:rPr lang="es-ES" sz="2800" b="1" u="sng" dirty="0">
                <a:effectLst>
                  <a:outerShdw blurRad="38100" dist="38100" dir="2700000" algn="tl">
                    <a:srgbClr val="000000">
                      <a:alpha val="43137"/>
                    </a:srgbClr>
                  </a:outerShdw>
                </a:effectLst>
              </a:rPr>
              <a:t>Leyendo cuidadosamente la Palabra de Dios.</a:t>
            </a:r>
            <a:r>
              <a:rPr lang="es-ES" sz="2800" b="1" dirty="0">
                <a:effectLst>
                  <a:outerShdw blurRad="38100" dist="38100" dir="2700000" algn="tl">
                    <a:srgbClr val="000000">
                      <a:alpha val="43137"/>
                    </a:srgbClr>
                  </a:outerShdw>
                </a:effectLst>
              </a:rPr>
              <a:t> </a:t>
            </a:r>
          </a:p>
          <a:p>
            <a:pPr algn="ctr">
              <a:defRPr/>
            </a:pPr>
            <a:r>
              <a:rPr lang="es-ES" sz="2800" b="1" dirty="0" smtClean="0">
                <a:effectLst>
                  <a:outerShdw blurRad="38100" dist="38100" dir="2700000" algn="tl">
                    <a:srgbClr val="000000">
                      <a:alpha val="43137"/>
                    </a:srgbClr>
                  </a:outerShdw>
                </a:effectLst>
              </a:rPr>
              <a:t>I Pedro.2:2. </a:t>
            </a:r>
            <a:r>
              <a:rPr lang="es-ES" sz="2800" b="1" dirty="0">
                <a:effectLst>
                  <a:outerShdw blurRad="38100" dist="38100" dir="2700000" algn="tl">
                    <a:srgbClr val="000000">
                      <a:alpha val="43137"/>
                    </a:srgbClr>
                  </a:outerShdw>
                </a:effectLst>
              </a:rPr>
              <a:t>D</a:t>
            </a:r>
            <a:r>
              <a:rPr lang="es-ES" sz="2800" b="1" dirty="0" smtClean="0">
                <a:effectLst>
                  <a:outerShdw blurRad="38100" dist="38100" dir="2700000" algn="tl">
                    <a:srgbClr val="000000">
                      <a:alpha val="43137"/>
                    </a:srgbClr>
                  </a:outerShdw>
                </a:effectLst>
              </a:rPr>
              <a:t>ice</a:t>
            </a:r>
            <a:r>
              <a:rPr lang="es-ES" sz="2800" b="1" dirty="0">
                <a:effectLst>
                  <a:outerShdw blurRad="38100" dist="38100" dir="2700000" algn="tl">
                    <a:srgbClr val="000000">
                      <a:alpha val="43137"/>
                    </a:srgbClr>
                  </a:outerShdw>
                </a:effectLst>
              </a:rPr>
              <a:t>: </a:t>
            </a:r>
          </a:p>
          <a:p>
            <a:pPr algn="ctr">
              <a:defRPr/>
            </a:pPr>
            <a:r>
              <a:rPr lang="es-ES" sz="2800" b="1" dirty="0">
                <a:effectLst>
                  <a:outerShdw blurRad="38100" dist="38100" dir="2700000" algn="tl">
                    <a:srgbClr val="000000">
                      <a:alpha val="43137"/>
                    </a:srgbClr>
                  </a:outerShdw>
                </a:effectLst>
              </a:rPr>
              <a:t>“desead, como niños recién nacidos, la leche espiritual no adulterada, para que por ella crezcáis para salvación” </a:t>
            </a:r>
            <a:endParaRPr lang="en-US" sz="2800" b="1" dirty="0">
              <a:effectLst>
                <a:outerShdw blurRad="38100" dist="38100" dir="2700000" algn="tl">
                  <a:srgbClr val="000000">
                    <a:alpha val="43137"/>
                  </a:srgbClr>
                </a:outerShdw>
              </a:effectLst>
            </a:endParaRPr>
          </a:p>
        </p:txBody>
      </p:sp>
      <p:pic>
        <p:nvPicPr>
          <p:cNvPr id="15364" name="Picture 2" descr="http://api.ning.com/files/U6VUFGQYvDDzadNzesEsne1JZnBocPxpniuGId6*r8raNgwNBgCt5cEMZEUhFeyHPFtH1Zx8qiLl9*UEsFEkzevl*OCudsyc/crecimientoespiritual.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4365625"/>
            <a:ext cx="4572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elimparcialnews.com/wp-content/uploads/2011/08/bible.jpg">
            <a:hlinkClick r:id="rId5"/>
          </p:cNvPr>
          <p:cNvPicPr>
            <a:picLocks noChangeAspect="1" noChangeArrowheads="1"/>
          </p:cNvPicPr>
          <p:nvPr/>
        </p:nvPicPr>
        <p:blipFill>
          <a:blip r:embed="rId6" cstate="print"/>
          <a:srcRect/>
          <a:stretch>
            <a:fillRect/>
          </a:stretch>
        </p:blipFill>
        <p:spPr bwMode="auto">
          <a:xfrm>
            <a:off x="0" y="4365104"/>
            <a:ext cx="3995936" cy="2492896"/>
          </a:xfrm>
          <a:prstGeom prst="rect">
            <a:avLst/>
          </a:prstGeom>
          <a:noFill/>
          <a:scene3d>
            <a:camera prst="orthographicFront">
              <a:rot lat="0" lon="10800000" rev="0"/>
            </a:camera>
            <a:lightRig rig="threePt" dir="t"/>
          </a:scene3d>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barn(inVertical)">
                                      <p:cBhvr>
                                        <p:cTn id="13" dur="500"/>
                                        <p:tgtEl>
                                          <p:spTgt spid="153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Effect transition="in" filter="barn(inVertical)">
                                      <p:cBhvr>
                                        <p:cTn id="18" dur="500"/>
                                        <p:tgtEl>
                                          <p:spTgt spid="153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5363">
                                            <p:txEl>
                                              <p:pRg st="2" end="2"/>
                                            </p:txEl>
                                          </p:spTgt>
                                        </p:tgtEl>
                                        <p:attrNameLst>
                                          <p:attrName>style.visibility</p:attrName>
                                        </p:attrNameLst>
                                      </p:cBhvr>
                                      <p:to>
                                        <p:strVal val="visible"/>
                                      </p:to>
                                    </p:set>
                                    <p:anim calcmode="lin" valueType="num">
                                      <p:cBhvr>
                                        <p:cTn id="23"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536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1536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5364"/>
                                        </p:tgtEl>
                                        <p:attrNameLst>
                                          <p:attrName>style.visibility</p:attrName>
                                        </p:attrNameLst>
                                      </p:cBhvr>
                                      <p:to>
                                        <p:strVal val="visible"/>
                                      </p:to>
                                    </p:set>
                                    <p:anim calcmode="lin" valueType="num">
                                      <p:cBhvr>
                                        <p:cTn id="37" dur="500" fill="hold"/>
                                        <p:tgtEl>
                                          <p:spTgt spid="15364"/>
                                        </p:tgtEl>
                                        <p:attrNameLst>
                                          <p:attrName>ppt_w</p:attrName>
                                        </p:attrNameLst>
                                      </p:cBhvr>
                                      <p:tavLst>
                                        <p:tav tm="0">
                                          <p:val>
                                            <p:fltVal val="0"/>
                                          </p:val>
                                        </p:tav>
                                        <p:tav tm="100000">
                                          <p:val>
                                            <p:strVal val="#ppt_w"/>
                                          </p:val>
                                        </p:tav>
                                      </p:tavLst>
                                    </p:anim>
                                    <p:anim calcmode="lin" valueType="num">
                                      <p:cBhvr>
                                        <p:cTn id="38" dur="500" fill="hold"/>
                                        <p:tgtEl>
                                          <p:spTgt spid="15364"/>
                                        </p:tgtEl>
                                        <p:attrNameLst>
                                          <p:attrName>ppt_h</p:attrName>
                                        </p:attrNameLst>
                                      </p:cBhvr>
                                      <p:tavLst>
                                        <p:tav tm="0">
                                          <p:val>
                                            <p:fltVal val="0"/>
                                          </p:val>
                                        </p:tav>
                                        <p:tav tm="100000">
                                          <p:val>
                                            <p:strVal val="#ppt_h"/>
                                          </p:val>
                                        </p:tav>
                                      </p:tavLst>
                                    </p:anim>
                                    <p:animEffect transition="in" filter="fade">
                                      <p:cBhvr>
                                        <p:cTn id="39"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512763"/>
            <a:ext cx="6300788" cy="6000750"/>
          </a:xfrm>
          <a:prstGeom prst="rect">
            <a:avLst/>
          </a:prstGeom>
          <a:noFill/>
          <a:ln w="9525">
            <a:noFill/>
            <a:miter lim="800000"/>
            <a:headEnd/>
            <a:tailEnd/>
          </a:ln>
        </p:spPr>
        <p:txBody>
          <a:bodyPr>
            <a:spAutoFit/>
          </a:bodyPr>
          <a:lstStyle/>
          <a:p>
            <a:pPr algn="ctr">
              <a:defRPr/>
            </a:pPr>
            <a:r>
              <a:rPr lang="es-ES" sz="3200" b="1" dirty="0">
                <a:effectLst>
                  <a:outerShdw blurRad="38100" dist="38100" dir="2700000" algn="tl">
                    <a:srgbClr val="000000">
                      <a:alpha val="43137"/>
                    </a:srgbClr>
                  </a:outerShdw>
                </a:effectLst>
              </a:rPr>
              <a:t>2° </a:t>
            </a:r>
            <a:r>
              <a:rPr lang="es-ES" sz="3200" b="1" u="sng" dirty="0">
                <a:effectLst>
                  <a:outerShdw blurRad="38100" dist="38100" dir="2700000" algn="tl">
                    <a:srgbClr val="000000">
                      <a:alpha val="43137"/>
                    </a:srgbClr>
                  </a:outerShdw>
                </a:effectLst>
              </a:rPr>
              <a:t>Meditando en </a:t>
            </a:r>
          </a:p>
          <a:p>
            <a:pPr algn="ctr">
              <a:defRPr/>
            </a:pPr>
            <a:r>
              <a:rPr lang="es-ES" sz="3200" b="1" u="sng" dirty="0">
                <a:effectLst>
                  <a:outerShdw blurRad="38100" dist="38100" dir="2700000" algn="tl">
                    <a:srgbClr val="000000">
                      <a:alpha val="43137"/>
                    </a:srgbClr>
                  </a:outerShdw>
                </a:effectLst>
              </a:rPr>
              <a:t>la Palabra de Dios</a:t>
            </a:r>
            <a:r>
              <a:rPr lang="es-ES" sz="3200" b="1" dirty="0">
                <a:effectLst>
                  <a:outerShdw blurRad="38100" dist="38100" dir="2700000" algn="tl">
                    <a:srgbClr val="000000">
                      <a:alpha val="43137"/>
                    </a:srgbClr>
                  </a:outerShdw>
                </a:effectLst>
              </a:rPr>
              <a:t>. </a:t>
            </a:r>
          </a:p>
          <a:p>
            <a:pPr algn="ctr">
              <a:defRPr/>
            </a:pPr>
            <a:endParaRPr lang="es-ES" sz="3200" b="1" dirty="0">
              <a:effectLst>
                <a:outerShdw blurRad="38100" dist="38100" dir="2700000" algn="tl">
                  <a:srgbClr val="000000">
                    <a:alpha val="43137"/>
                  </a:srgbClr>
                </a:outerShdw>
              </a:effectLst>
            </a:endParaRPr>
          </a:p>
          <a:p>
            <a:pPr algn="ctr">
              <a:defRPr/>
            </a:pPr>
            <a:r>
              <a:rPr lang="es-ES" sz="3200" b="1" dirty="0" smtClean="0">
                <a:effectLst>
                  <a:outerShdw blurRad="38100" dist="38100" dir="2700000" algn="tl">
                    <a:srgbClr val="000000">
                      <a:alpha val="43137"/>
                    </a:srgbClr>
                  </a:outerShdw>
                </a:effectLst>
              </a:rPr>
              <a:t>Josue.1:8. </a:t>
            </a:r>
            <a:r>
              <a:rPr lang="es-ES" sz="3200" b="1" dirty="0">
                <a:effectLst>
                  <a:outerShdw blurRad="38100" dist="38100" dir="2700000" algn="tl">
                    <a:srgbClr val="000000">
                      <a:alpha val="43137"/>
                    </a:srgbClr>
                  </a:outerShdw>
                </a:effectLst>
              </a:rPr>
              <a:t>D</a:t>
            </a:r>
            <a:r>
              <a:rPr lang="es-ES" sz="3200" b="1" dirty="0" smtClean="0">
                <a:effectLst>
                  <a:outerShdw blurRad="38100" dist="38100" dir="2700000" algn="tl">
                    <a:srgbClr val="000000">
                      <a:alpha val="43137"/>
                    </a:srgbClr>
                  </a:outerShdw>
                </a:effectLst>
              </a:rPr>
              <a:t>ice</a:t>
            </a:r>
            <a:r>
              <a:rPr lang="es-ES" sz="3200" b="1" dirty="0">
                <a:effectLst>
                  <a:outerShdw blurRad="38100" dist="38100" dir="2700000" algn="tl">
                    <a:srgbClr val="000000">
                      <a:alpha val="43137"/>
                    </a:srgbClr>
                  </a:outerShdw>
                </a:effectLst>
              </a:rPr>
              <a:t>: </a:t>
            </a:r>
          </a:p>
          <a:p>
            <a:pPr algn="ctr">
              <a:defRPr/>
            </a:pPr>
            <a:r>
              <a:rPr lang="es-ES" sz="3200" b="1" dirty="0">
                <a:effectLst>
                  <a:outerShdw blurRad="38100" dist="38100" dir="2700000" algn="tl">
                    <a:srgbClr val="000000">
                      <a:alpha val="43137"/>
                    </a:srgbClr>
                  </a:outerShdw>
                </a:effectLst>
              </a:rPr>
              <a:t>“Nunca se apartará de tu boca este libro de la ley, sino que de día y de noche meditaras en él, para que guardes y hagas conforme a todo lo que en él está escrito; porque entonces harás prosperas tu camino, y todo te saldrá bien.” </a:t>
            </a:r>
            <a:endParaRPr lang="en-US" sz="3200" b="1" dirty="0">
              <a:effectLst>
                <a:outerShdw blurRad="38100" dist="38100" dir="2700000" algn="tl">
                  <a:srgbClr val="000000">
                    <a:alpha val="43137"/>
                  </a:srgbClr>
                </a:outerShdw>
              </a:effectLst>
            </a:endParaRPr>
          </a:p>
        </p:txBody>
      </p:sp>
      <p:pic>
        <p:nvPicPr>
          <p:cNvPr id="16387" name="Picture 4" descr="http://labibliaweb.com/wp-content/uploads/2009/11/Leyendo-la-Biblia-1.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788" y="0"/>
            <a:ext cx="284321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animEffect transition="in" filter="fade">
                                      <p:cBhvr>
                                        <p:cTn id="9" dur="500"/>
                                        <p:tgtEl>
                                          <p:spTgt spid="1638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386">
                                            <p:txEl>
                                              <p:pRg st="0" end="0"/>
                                            </p:txEl>
                                          </p:spTgt>
                                        </p:tgtEl>
                                        <p:attrNameLst>
                                          <p:attrName>style.visibility</p:attrName>
                                        </p:attrNameLst>
                                      </p:cBhvr>
                                      <p:to>
                                        <p:strVal val="visible"/>
                                      </p:to>
                                    </p:set>
                                    <p:anim calcmode="lin" valueType="num">
                                      <p:cBhvr additive="base">
                                        <p:cTn id="14"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38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6386">
                                            <p:txEl>
                                              <p:pRg st="1" end="1"/>
                                            </p:txEl>
                                          </p:spTgt>
                                        </p:tgtEl>
                                        <p:attrNameLst>
                                          <p:attrName>style.visibility</p:attrName>
                                        </p:attrNameLst>
                                      </p:cBhvr>
                                      <p:to>
                                        <p:strVal val="visible"/>
                                      </p:to>
                                    </p:set>
                                    <p:anim calcmode="lin" valueType="num">
                                      <p:cBhvr additive="base">
                                        <p:cTn id="18"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386">
                                            <p:txEl>
                                              <p:pRg st="3" end="3"/>
                                            </p:txEl>
                                          </p:spTgt>
                                        </p:tgtEl>
                                        <p:attrNameLst>
                                          <p:attrName>style.visibility</p:attrName>
                                        </p:attrNameLst>
                                      </p:cBhvr>
                                      <p:to>
                                        <p:strVal val="visible"/>
                                      </p:to>
                                    </p:set>
                                    <p:animEffect transition="in" filter="barn(inVertical)">
                                      <p:cBhvr>
                                        <p:cTn id="24" dur="500"/>
                                        <p:tgtEl>
                                          <p:spTgt spid="1638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6386">
                                            <p:txEl>
                                              <p:pRg st="4" end="4"/>
                                            </p:txEl>
                                          </p:spTgt>
                                        </p:tgtEl>
                                        <p:attrNameLst>
                                          <p:attrName>style.visibility</p:attrName>
                                        </p:attrNameLst>
                                      </p:cBhvr>
                                      <p:to>
                                        <p:strVal val="visible"/>
                                      </p:to>
                                    </p:set>
                                    <p:anim calcmode="lin" valueType="num">
                                      <p:cBhvr>
                                        <p:cTn id="29" dur="500" fill="hold"/>
                                        <p:tgtEl>
                                          <p:spTgt spid="16386">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6386">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163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79388" y="2924175"/>
            <a:ext cx="8640762" cy="3540125"/>
          </a:xfrm>
          <a:prstGeom prst="rect">
            <a:avLst/>
          </a:prstGeom>
          <a:noFill/>
          <a:ln w="9525">
            <a:noFill/>
            <a:miter lim="800000"/>
            <a:headEnd/>
            <a:tailEnd/>
          </a:ln>
        </p:spPr>
        <p:txBody>
          <a:bodyPr>
            <a:spAutoFit/>
          </a:bodyPr>
          <a:lstStyle/>
          <a:p>
            <a:pPr algn="ctr">
              <a:defRPr/>
            </a:pPr>
            <a:r>
              <a:rPr lang="es-ES" sz="3200" b="1" dirty="0">
                <a:effectLst>
                  <a:outerShdw blurRad="38100" dist="38100" dir="2700000" algn="tl">
                    <a:srgbClr val="000000">
                      <a:alpha val="43137"/>
                    </a:srgbClr>
                  </a:outerShdw>
                </a:effectLst>
              </a:rPr>
              <a:t>3° </a:t>
            </a:r>
            <a:r>
              <a:rPr lang="es-ES" sz="3200" b="1" u="sng" dirty="0">
                <a:effectLst>
                  <a:outerShdw blurRad="38100" dist="38100" dir="2700000" algn="tl">
                    <a:srgbClr val="000000">
                      <a:alpha val="43137"/>
                    </a:srgbClr>
                  </a:outerShdw>
                </a:effectLst>
              </a:rPr>
              <a:t>Practicando y obedeciendo </a:t>
            </a:r>
          </a:p>
          <a:p>
            <a:pPr algn="ctr">
              <a:defRPr/>
            </a:pPr>
            <a:r>
              <a:rPr lang="es-ES" sz="3200" b="1" u="sng" dirty="0">
                <a:effectLst>
                  <a:outerShdw blurRad="38100" dist="38100" dir="2700000" algn="tl">
                    <a:srgbClr val="000000">
                      <a:alpha val="43137"/>
                    </a:srgbClr>
                  </a:outerShdw>
                </a:effectLst>
              </a:rPr>
              <a:t>la Palabra de Dios</a:t>
            </a:r>
            <a:r>
              <a:rPr lang="es-ES" sz="3200" b="1" dirty="0">
                <a:effectLst>
                  <a:outerShdw blurRad="38100" dist="38100" dir="2700000" algn="tl">
                    <a:srgbClr val="000000">
                      <a:alpha val="43137"/>
                    </a:srgbClr>
                  </a:outerShdw>
                </a:effectLst>
              </a:rPr>
              <a:t>. </a:t>
            </a:r>
          </a:p>
          <a:p>
            <a:pPr algn="ctr">
              <a:defRPr/>
            </a:pPr>
            <a:endParaRPr lang="es-ES" sz="3200" b="1" dirty="0">
              <a:effectLst>
                <a:outerShdw blurRad="38100" dist="38100" dir="2700000" algn="tl">
                  <a:srgbClr val="000000">
                    <a:alpha val="43137"/>
                  </a:srgbClr>
                </a:outerShdw>
              </a:effectLst>
            </a:endParaRPr>
          </a:p>
          <a:p>
            <a:pPr algn="ctr">
              <a:defRPr/>
            </a:pPr>
            <a:r>
              <a:rPr lang="es-ES" sz="3200" b="1" dirty="0" smtClean="0">
                <a:effectLst>
                  <a:outerShdw blurRad="38100" dist="38100" dir="2700000" algn="tl">
                    <a:srgbClr val="000000">
                      <a:alpha val="43137"/>
                    </a:srgbClr>
                  </a:outerShdw>
                </a:effectLst>
              </a:rPr>
              <a:t>Santiago.1:22. </a:t>
            </a:r>
            <a:r>
              <a:rPr lang="es-ES" sz="3200" b="1" dirty="0">
                <a:effectLst>
                  <a:outerShdw blurRad="38100" dist="38100" dir="2700000" algn="tl">
                    <a:srgbClr val="000000">
                      <a:alpha val="43137"/>
                    </a:srgbClr>
                  </a:outerShdw>
                </a:effectLst>
              </a:rPr>
              <a:t>D</a:t>
            </a:r>
            <a:r>
              <a:rPr lang="es-ES" sz="3200" b="1" dirty="0" smtClean="0">
                <a:effectLst>
                  <a:outerShdw blurRad="38100" dist="38100" dir="2700000" algn="tl">
                    <a:srgbClr val="000000">
                      <a:alpha val="43137"/>
                    </a:srgbClr>
                  </a:outerShdw>
                </a:effectLst>
              </a:rPr>
              <a:t>ice</a:t>
            </a:r>
            <a:r>
              <a:rPr lang="es-ES" sz="3200" b="1" dirty="0">
                <a:effectLst>
                  <a:outerShdw blurRad="38100" dist="38100" dir="2700000" algn="tl">
                    <a:srgbClr val="000000">
                      <a:alpha val="43137"/>
                    </a:srgbClr>
                  </a:outerShdw>
                </a:effectLst>
              </a:rPr>
              <a:t>:</a:t>
            </a:r>
          </a:p>
          <a:p>
            <a:pPr algn="ctr">
              <a:defRPr/>
            </a:pPr>
            <a:r>
              <a:rPr lang="es-ES" sz="3200" b="1" dirty="0">
                <a:effectLst>
                  <a:outerShdw blurRad="38100" dist="38100" dir="2700000" algn="tl">
                    <a:srgbClr val="000000">
                      <a:alpha val="43137"/>
                    </a:srgbClr>
                  </a:outerShdw>
                </a:effectLst>
              </a:rPr>
              <a:t> “Sed hacedor de la palabra, y no tan solamente oidores, engañándoos a vosotros mismos” </a:t>
            </a:r>
            <a:endParaRPr lang="en-US" sz="3200" b="1" dirty="0">
              <a:effectLst>
                <a:outerShdw blurRad="38100" dist="38100" dir="2700000" algn="tl">
                  <a:srgbClr val="000000">
                    <a:alpha val="43137"/>
                  </a:srgbClr>
                </a:outerShdw>
              </a:effectLst>
            </a:endParaRPr>
          </a:p>
        </p:txBody>
      </p:sp>
      <p:pic>
        <p:nvPicPr>
          <p:cNvPr id="17411" name="Picture 4" descr="http://verdaderavida.files.wordpress.com/2009/11/leer-y-obedecer.jpg?w=300&amp;h=199">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animEffect transition="in" filter="fade">
                                      <p:cBhvr>
                                        <p:cTn id="9" dur="500"/>
                                        <p:tgtEl>
                                          <p:spTgt spid="174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410">
                                            <p:txEl>
                                              <p:pRg st="0" end="0"/>
                                            </p:txEl>
                                          </p:spTgt>
                                        </p:tgtEl>
                                        <p:attrNameLst>
                                          <p:attrName>style.visibility</p:attrName>
                                        </p:attrNameLst>
                                      </p:cBhvr>
                                      <p:to>
                                        <p:strVal val="visible"/>
                                      </p:to>
                                    </p:set>
                                    <p:anim calcmode="lin" valueType="num">
                                      <p:cBhvr additive="base">
                                        <p:cTn id="14"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7410">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7410">
                                            <p:txEl>
                                              <p:pRg st="1" end="1"/>
                                            </p:txEl>
                                          </p:spTgt>
                                        </p:tgtEl>
                                        <p:attrNameLst>
                                          <p:attrName>style.visibility</p:attrName>
                                        </p:attrNameLst>
                                      </p:cBhvr>
                                      <p:to>
                                        <p:strVal val="visible"/>
                                      </p:to>
                                    </p:set>
                                    <p:anim calcmode="lin" valueType="num">
                                      <p:cBhvr additive="base">
                                        <p:cTn id="18"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410">
                                            <p:txEl>
                                              <p:pRg st="3" end="3"/>
                                            </p:txEl>
                                          </p:spTgt>
                                        </p:tgtEl>
                                        <p:attrNameLst>
                                          <p:attrName>style.visibility</p:attrName>
                                        </p:attrNameLst>
                                      </p:cBhvr>
                                      <p:to>
                                        <p:strVal val="visible"/>
                                      </p:to>
                                    </p:set>
                                    <p:animEffect transition="in" filter="barn(inVertical)">
                                      <p:cBhvr>
                                        <p:cTn id="24" dur="500"/>
                                        <p:tgtEl>
                                          <p:spTgt spid="1741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7410">
                                            <p:txEl>
                                              <p:pRg st="4" end="4"/>
                                            </p:txEl>
                                          </p:spTgt>
                                        </p:tgtEl>
                                        <p:attrNameLst>
                                          <p:attrName>style.visibility</p:attrName>
                                        </p:attrNameLst>
                                      </p:cBhvr>
                                      <p:to>
                                        <p:strVal val="visible"/>
                                      </p:to>
                                    </p:set>
                                    <p:anim calcmode="lin" valueType="num">
                                      <p:cBhvr>
                                        <p:cTn id="29" dur="500" fill="hold"/>
                                        <p:tgtEl>
                                          <p:spTgt spid="17410">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7410">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17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229200"/>
            <a:ext cx="9144000"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t>DIOS NOS BENDIGA A TODOS.</a:t>
            </a:r>
            <a:endParaRPr lang="es-ES" sz="5400" b="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229200"/>
          </a:xfrm>
          <a:prstGeom prst="rect">
            <a:avLst/>
          </a:prstGeom>
        </p:spPr>
      </p:pic>
    </p:spTree>
    <p:extLst>
      <p:ext uri="{BB962C8B-B14F-4D97-AF65-F5344CB8AC3E}">
        <p14:creationId xmlns:p14="http://schemas.microsoft.com/office/powerpoint/2010/main" val="256885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
                                        </p:tgtEl>
                                        <p:attrNameLst>
                                          <p:attrName>style.visibility</p:attrName>
                                        </p:attrNameLst>
                                      </p:cBhvr>
                                      <p:to>
                                        <p:strVal val="visible"/>
                                      </p:to>
                                    </p:set>
                                    <p:set>
                                      <p:cBhvr>
                                        <p:cTn id="15" dur="455" fill="hold">
                                          <p:stCondLst>
                                            <p:cond delay="0"/>
                                          </p:stCondLst>
                                        </p:cTn>
                                        <p:tgtEl>
                                          <p:spTgt spid="2"/>
                                        </p:tgtEl>
                                        <p:attrNameLst>
                                          <p:attrName>style.rotation</p:attrName>
                                        </p:attrNameLst>
                                      </p:cBhvr>
                                      <p:to>
                                        <p:strVal val="-45.0"/>
                                      </p:to>
                                    </p:set>
                                    <p:anim calcmode="lin" valueType="num">
                                      <p:cBhvr>
                                        <p:cTn id="16"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vmspanish.files.wordpress.com/2012/12/mateo-4-vs-4.jpg?w=500&amp;h=37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9552" y="4581128"/>
            <a:ext cx="6442469" cy="1938992"/>
          </a:xfrm>
          <a:prstGeom prst="rect">
            <a:avLst/>
          </a:prstGeom>
        </p:spPr>
        <p:txBody>
          <a:bodyPr wrap="none">
            <a:spAutoFit/>
          </a:bodyPr>
          <a:lstStyle/>
          <a:p>
            <a:pPr fontAlgn="auto">
              <a:spcBef>
                <a:spcPts val="0"/>
              </a:spcBef>
              <a:spcAft>
                <a:spcPts val="0"/>
              </a:spcAft>
              <a:defRPr/>
            </a:pPr>
            <a:r>
              <a:rPr lang="es-MX" sz="4000" b="1" dirty="0">
                <a:ln>
                  <a:solidFill>
                    <a:schemeClr val="tx1"/>
                  </a:solidFill>
                </a:ln>
                <a:solidFill>
                  <a:srgbClr val="FFFF00"/>
                </a:solidFill>
                <a:effectLst>
                  <a:outerShdw blurRad="50800" dist="50800" dir="5400000" algn="ctr" rotWithShape="0">
                    <a:srgbClr val="000000"/>
                  </a:outerShdw>
                </a:effectLst>
                <a:latin typeface="Arial Black" pitchFamily="34" charset="0"/>
                <a:cs typeface="+mn-cs"/>
              </a:rPr>
              <a:t>NECESITAMOS </a:t>
            </a:r>
          </a:p>
          <a:p>
            <a:pPr fontAlgn="auto">
              <a:spcBef>
                <a:spcPts val="0"/>
              </a:spcBef>
              <a:spcAft>
                <a:spcPts val="0"/>
              </a:spcAft>
              <a:defRPr/>
            </a:pPr>
            <a:r>
              <a:rPr lang="es-MX" sz="4000" b="1" dirty="0">
                <a:ln>
                  <a:solidFill>
                    <a:schemeClr val="tx1"/>
                  </a:solidFill>
                </a:ln>
                <a:solidFill>
                  <a:srgbClr val="FFFF00"/>
                </a:solidFill>
                <a:effectLst>
                  <a:outerShdw blurRad="50800" dist="50800" dir="5400000" algn="ctr" rotWithShape="0">
                    <a:srgbClr val="000000"/>
                  </a:outerShdw>
                </a:effectLst>
                <a:latin typeface="Arial Black" pitchFamily="34" charset="0"/>
                <a:cs typeface="+mn-cs"/>
              </a:rPr>
              <a:t>LA PALABRA DE DIOS </a:t>
            </a:r>
          </a:p>
          <a:p>
            <a:pPr fontAlgn="auto">
              <a:spcBef>
                <a:spcPts val="0"/>
              </a:spcBef>
              <a:spcAft>
                <a:spcPts val="0"/>
              </a:spcAft>
              <a:defRPr/>
            </a:pPr>
            <a:r>
              <a:rPr lang="es-MX" sz="4000" b="1" dirty="0">
                <a:ln>
                  <a:solidFill>
                    <a:schemeClr val="tx1"/>
                  </a:solidFill>
                </a:ln>
                <a:solidFill>
                  <a:srgbClr val="FFFF00"/>
                </a:solidFill>
                <a:effectLst>
                  <a:outerShdw blurRad="50800" dist="50800" dir="5400000" algn="ctr" rotWithShape="0">
                    <a:srgbClr val="000000"/>
                  </a:outerShdw>
                </a:effectLst>
                <a:latin typeface="Arial Black" pitchFamily="34" charset="0"/>
                <a:cs typeface="+mn-cs"/>
              </a:rPr>
              <a:t>PARA VIVIR</a:t>
            </a:r>
            <a:endParaRPr lang="en-US" sz="4000" dirty="0">
              <a:ln>
                <a:solidFill>
                  <a:schemeClr val="tx1"/>
                </a:solidFill>
              </a:ln>
              <a:solidFill>
                <a:srgbClr val="FFFF00"/>
              </a:solidFill>
              <a:effectLst>
                <a:outerShdw blurRad="50800" dist="50800" dir="5400000" algn="ctr" rotWithShape="0">
                  <a:srgbClr val="000000"/>
                </a:outerShdw>
              </a:effectLst>
              <a:latin typeface="Arial Black" pitchFamily="34"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ttp://t3.gstatic.com/images?q=tbn:ANd9GcTHmKjW1vqSbwVrlCBQREzSfMr6h-jxaaMkXKDFh-yMlglVZ_rV">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
          <p:cNvSpPr>
            <a:spLocks noChangeArrowheads="1"/>
          </p:cNvSpPr>
          <p:nvPr/>
        </p:nvSpPr>
        <p:spPr bwMode="auto">
          <a:xfrm>
            <a:off x="179388" y="184150"/>
            <a:ext cx="8677275" cy="2308225"/>
          </a:xfrm>
          <a:prstGeom prst="rect">
            <a:avLst/>
          </a:prstGeom>
          <a:noFill/>
          <a:ln>
            <a:noFill/>
          </a:ln>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s-ES" sz="3600" b="1" dirty="0">
                <a:solidFill>
                  <a:srgbClr val="FFFF00"/>
                </a:solidFill>
                <a:latin typeface="Arial Black" pitchFamily="34" charset="0"/>
                <a:cs typeface="Times New Roman" pitchFamily="18" charset="0"/>
              </a:rPr>
              <a:t>“NECESITAMOS </a:t>
            </a:r>
          </a:p>
          <a:p>
            <a:pPr algn="ctr">
              <a:defRPr/>
            </a:pPr>
            <a:r>
              <a:rPr lang="es-ES" sz="3600" b="1" dirty="0">
                <a:solidFill>
                  <a:srgbClr val="FFFF00"/>
                </a:solidFill>
                <a:latin typeface="Arial Black" pitchFamily="34" charset="0"/>
                <a:cs typeface="Times New Roman" pitchFamily="18" charset="0"/>
              </a:rPr>
              <a:t>LA PALABRA DE DIOS</a:t>
            </a:r>
          </a:p>
          <a:p>
            <a:pPr algn="ctr">
              <a:defRPr/>
            </a:pPr>
            <a:r>
              <a:rPr lang="es-ES" sz="3600" b="1" dirty="0">
                <a:solidFill>
                  <a:srgbClr val="FFFF00"/>
                </a:solidFill>
                <a:latin typeface="Arial Black" pitchFamily="34" charset="0"/>
                <a:cs typeface="Times New Roman" pitchFamily="18" charset="0"/>
              </a:rPr>
              <a:t>PARA SALIR DE LA IGNORANCIA” </a:t>
            </a:r>
            <a:endParaRPr lang="en-US" sz="3600" dirty="0">
              <a:solidFill>
                <a:srgbClr val="FFFF00"/>
              </a:solidFill>
              <a:latin typeface="Arial Black" pitchFamily="34" charset="0"/>
              <a:cs typeface="Times New Roman" pitchFamily="18" charset="0"/>
            </a:endParaRPr>
          </a:p>
          <a:p>
            <a:pPr algn="ctr" eaLnBrk="0" hangingPunct="0">
              <a:defRPr/>
            </a:pPr>
            <a:endParaRPr lang="en-US" sz="3600" dirty="0">
              <a:solidFill>
                <a:srgbClr val="FFFF00"/>
              </a:solidFill>
              <a:latin typeface="Arial Black" pitchFamily="34" charset="0"/>
              <a:cs typeface="Times New Roman" pitchFamily="18" charset="0"/>
            </a:endParaRPr>
          </a:p>
        </p:txBody>
      </p:sp>
      <p:sp>
        <p:nvSpPr>
          <p:cNvPr id="1026" name="Rectangle 2"/>
          <p:cNvSpPr>
            <a:spLocks noChangeArrowheads="1"/>
          </p:cNvSpPr>
          <p:nvPr/>
        </p:nvSpPr>
        <p:spPr bwMode="auto">
          <a:xfrm>
            <a:off x="0" y="2039938"/>
            <a:ext cx="9144000" cy="3538537"/>
          </a:xfrm>
          <a:prstGeom prst="rect">
            <a:avLst/>
          </a:prstGeom>
          <a:noFill/>
          <a:ln w="9525">
            <a:noFill/>
            <a:miter lim="800000"/>
            <a:headEnd/>
            <a:tailEnd/>
          </a:ln>
          <a:effectLst/>
        </p:spPr>
        <p:txBody>
          <a:bodyPr anchor="ctr">
            <a:spAutoFit/>
          </a:bodyPr>
          <a:lstStyle/>
          <a:p>
            <a:pPr algn="ctr" fontAlgn="auto">
              <a:spcBef>
                <a:spcPts val="0"/>
              </a:spcBef>
              <a:spcAft>
                <a:spcPts val="0"/>
              </a:spcAft>
              <a:defRPr/>
            </a:pPr>
            <a:r>
              <a:rPr lang="es-MX" sz="3200" b="1" dirty="0">
                <a:solidFill>
                  <a:schemeClr val="bg1"/>
                </a:solidFill>
                <a:effectLst>
                  <a:outerShdw blurRad="50800" dist="50800" dir="5400000" algn="ctr" rotWithShape="0">
                    <a:srgbClr val="000000"/>
                  </a:outerShdw>
                </a:effectLst>
                <a:ea typeface="Times New Roman" pitchFamily="18" charset="0"/>
              </a:rPr>
              <a:t>En </a:t>
            </a:r>
            <a:r>
              <a:rPr lang="es-MX" sz="3200" b="1" dirty="0" smtClean="0">
                <a:solidFill>
                  <a:schemeClr val="bg1"/>
                </a:solidFill>
                <a:effectLst>
                  <a:outerShdw blurRad="50800" dist="50800" dir="5400000" algn="ctr" rotWithShape="0">
                    <a:srgbClr val="000000"/>
                  </a:outerShdw>
                </a:effectLst>
                <a:ea typeface="Times New Roman" pitchFamily="18" charset="0"/>
              </a:rPr>
              <a:t>Mateo.22:29. </a:t>
            </a:r>
            <a:endParaRPr lang="es-MX" sz="3200" b="1" dirty="0">
              <a:solidFill>
                <a:schemeClr val="bg1"/>
              </a:solidFill>
              <a:effectLst>
                <a:outerShdw blurRad="50800" dist="50800" dir="5400000" algn="ctr" rotWithShape="0">
                  <a:srgbClr val="000000"/>
                </a:outerShdw>
              </a:effectLst>
              <a:ea typeface="Times New Roman" pitchFamily="18" charset="0"/>
            </a:endParaRPr>
          </a:p>
          <a:p>
            <a:pPr algn="ctr" fontAlgn="auto">
              <a:spcBef>
                <a:spcPts val="0"/>
              </a:spcBef>
              <a:spcAft>
                <a:spcPts val="0"/>
              </a:spcAft>
              <a:defRPr/>
            </a:pPr>
            <a:r>
              <a:rPr lang="es-MX" sz="3200" dirty="0">
                <a:solidFill>
                  <a:schemeClr val="bg1"/>
                </a:solidFill>
                <a:effectLst>
                  <a:outerShdw blurRad="50800" dist="50800" dir="5400000" algn="ctr" rotWithShape="0">
                    <a:srgbClr val="000000"/>
                  </a:outerShdw>
                </a:effectLst>
                <a:ea typeface="Times New Roman" pitchFamily="18" charset="0"/>
              </a:rPr>
              <a:t>Jesús hace una la fuerte denuncia: </a:t>
            </a:r>
          </a:p>
          <a:p>
            <a:pPr algn="ctr" fontAlgn="auto">
              <a:spcBef>
                <a:spcPts val="0"/>
              </a:spcBef>
              <a:spcAft>
                <a:spcPts val="0"/>
              </a:spcAft>
              <a:defRPr/>
            </a:pPr>
            <a:r>
              <a:rPr lang="es-MX" sz="4000" b="1" dirty="0">
                <a:solidFill>
                  <a:srgbClr val="FFFF00"/>
                </a:solidFill>
                <a:effectLst>
                  <a:outerShdw blurRad="50800" dist="50800" dir="5400000" algn="ctr" rotWithShape="0">
                    <a:srgbClr val="000000"/>
                  </a:outerShdw>
                </a:effectLst>
                <a:ea typeface="Times New Roman" pitchFamily="18" charset="0"/>
              </a:rPr>
              <a:t>“Erráis, </a:t>
            </a:r>
          </a:p>
          <a:p>
            <a:pPr algn="ctr" fontAlgn="auto">
              <a:spcBef>
                <a:spcPts val="0"/>
              </a:spcBef>
              <a:spcAft>
                <a:spcPts val="0"/>
              </a:spcAft>
              <a:defRPr/>
            </a:pPr>
            <a:r>
              <a:rPr lang="es-MX" sz="4000" b="1" dirty="0">
                <a:solidFill>
                  <a:srgbClr val="FFFF00"/>
                </a:solidFill>
                <a:effectLst>
                  <a:outerShdw blurRad="50800" dist="50800" dir="5400000" algn="ctr" rotWithShape="0">
                    <a:srgbClr val="000000"/>
                  </a:outerShdw>
                </a:effectLst>
                <a:ea typeface="Times New Roman" pitchFamily="18" charset="0"/>
              </a:rPr>
              <a:t>ignorando las Escrituras </a:t>
            </a:r>
          </a:p>
          <a:p>
            <a:pPr algn="ctr" fontAlgn="auto">
              <a:spcBef>
                <a:spcPts val="0"/>
              </a:spcBef>
              <a:spcAft>
                <a:spcPts val="0"/>
              </a:spcAft>
              <a:defRPr/>
            </a:pPr>
            <a:r>
              <a:rPr lang="es-MX" sz="4000" b="1" dirty="0">
                <a:solidFill>
                  <a:srgbClr val="FFFF00"/>
                </a:solidFill>
                <a:effectLst>
                  <a:outerShdw blurRad="50800" dist="50800" dir="5400000" algn="ctr" rotWithShape="0">
                    <a:srgbClr val="000000"/>
                  </a:outerShdw>
                </a:effectLst>
                <a:ea typeface="Times New Roman" pitchFamily="18" charset="0"/>
              </a:rPr>
              <a:t>Y el poder de Dios”</a:t>
            </a:r>
            <a:endParaRPr lang="en-US" sz="4000" b="1" dirty="0">
              <a:solidFill>
                <a:srgbClr val="FFFF00"/>
              </a:solidFill>
              <a:effectLst>
                <a:outerShdw blurRad="50800" dist="50800" dir="5400000" algn="ctr" rotWithShape="0">
                  <a:srgbClr val="000000"/>
                </a:outerShdw>
              </a:effectLst>
            </a:endParaRPr>
          </a:p>
          <a:p>
            <a:pPr eaLnBrk="0" fontAlgn="auto" hangingPunct="0">
              <a:spcBef>
                <a:spcPts val="0"/>
              </a:spcBef>
              <a:spcAft>
                <a:spcPts val="0"/>
              </a:spcAft>
              <a:defRPr/>
            </a:pPr>
            <a:endParaRPr lang="en-US" sz="4000"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xEl>
                                              <p:pRg st="0" end="0"/>
                                            </p:txEl>
                                          </p:spTgt>
                                        </p:tgtEl>
                                        <p:attrNameLst>
                                          <p:attrName>style.visibility</p:attrName>
                                        </p:attrNameLst>
                                      </p:cBhvr>
                                      <p:to>
                                        <p:strVal val="visible"/>
                                      </p:to>
                                    </p:set>
                                    <p:animEffect transition="in" filter="barn(inVertical)">
                                      <p:cBhvr>
                                        <p:cTn id="13" dur="500"/>
                                        <p:tgtEl>
                                          <p:spTgt spid="102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6">
                                            <p:txEl>
                                              <p:pRg st="1" end="1"/>
                                            </p:txEl>
                                          </p:spTgt>
                                        </p:tgtEl>
                                        <p:attrNameLst>
                                          <p:attrName>style.visibility</p:attrName>
                                        </p:attrNameLst>
                                      </p:cBhvr>
                                      <p:to>
                                        <p:strVal val="visible"/>
                                      </p:to>
                                    </p:set>
                                    <p:animEffect transition="in" filter="barn(inVertical)">
                                      <p:cBhvr>
                                        <p:cTn id="18" dur="500"/>
                                        <p:tgtEl>
                                          <p:spTgt spid="102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1026">
                                            <p:txEl>
                                              <p:pRg st="2" end="2"/>
                                            </p:txEl>
                                          </p:spTgt>
                                        </p:tgtEl>
                                        <p:attrNameLst>
                                          <p:attrName>style.visibility</p:attrName>
                                        </p:attrNameLst>
                                      </p:cBhvr>
                                      <p:to>
                                        <p:strVal val="visible"/>
                                      </p:to>
                                    </p:set>
                                    <p:animEffect transition="in" filter="fade">
                                      <p:cBhvr>
                                        <p:cTn id="23" dur="100"/>
                                        <p:tgtEl>
                                          <p:spTgt spid="1026">
                                            <p:txEl>
                                              <p:pRg st="2" end="2"/>
                                            </p:txEl>
                                          </p:spTgt>
                                        </p:tgtEl>
                                      </p:cBhvr>
                                    </p:animEffect>
                                    <p:anim calcmode="lin" valueType="num">
                                      <p:cBhvr>
                                        <p:cTn id="24" dur="400" fill="hold"/>
                                        <p:tgtEl>
                                          <p:spTgt spid="1026">
                                            <p:txEl>
                                              <p:pRg st="2" end="2"/>
                                            </p:txEl>
                                          </p:spTgt>
                                        </p:tgtEl>
                                        <p:attrNameLst>
                                          <p:attrName>ppt_x</p:attrName>
                                        </p:attrNameLst>
                                      </p:cBhvr>
                                      <p:tavLst>
                                        <p:tav tm="0">
                                          <p:val>
                                            <p:strVal val="#ppt_x"/>
                                          </p:val>
                                        </p:tav>
                                        <p:tav tm="100000">
                                          <p:val>
                                            <p:strVal val="#ppt_x"/>
                                          </p:val>
                                        </p:tav>
                                      </p:tavLst>
                                    </p:anim>
                                    <p:anim calcmode="lin" valueType="num">
                                      <p:cBhvr>
                                        <p:cTn id="25" dur="400" fill="hold"/>
                                        <p:tgtEl>
                                          <p:spTgt spid="1026">
                                            <p:txEl>
                                              <p:pRg st="2" end="2"/>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026">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026">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8" presetID="43" presetClass="entr" presetSubtype="0" fill="hold" nodeType="withEffect">
                                  <p:stCondLst>
                                    <p:cond delay="0"/>
                                  </p:stCondLst>
                                  <p:childTnLst>
                                    <p:set>
                                      <p:cBhvr>
                                        <p:cTn id="29" dur="1" fill="hold">
                                          <p:stCondLst>
                                            <p:cond delay="0"/>
                                          </p:stCondLst>
                                        </p:cTn>
                                        <p:tgtEl>
                                          <p:spTgt spid="1026">
                                            <p:txEl>
                                              <p:pRg st="3" end="3"/>
                                            </p:txEl>
                                          </p:spTgt>
                                        </p:tgtEl>
                                        <p:attrNameLst>
                                          <p:attrName>style.visibility</p:attrName>
                                        </p:attrNameLst>
                                      </p:cBhvr>
                                      <p:to>
                                        <p:strVal val="visible"/>
                                      </p:to>
                                    </p:set>
                                    <p:animEffect transition="in" filter="fade">
                                      <p:cBhvr>
                                        <p:cTn id="30" dur="100"/>
                                        <p:tgtEl>
                                          <p:spTgt spid="1026">
                                            <p:txEl>
                                              <p:pRg st="3" end="3"/>
                                            </p:txEl>
                                          </p:spTgt>
                                        </p:tgtEl>
                                      </p:cBhvr>
                                    </p:animEffect>
                                    <p:anim calcmode="lin" valueType="num">
                                      <p:cBhvr>
                                        <p:cTn id="31" dur="400" fill="hold"/>
                                        <p:tgtEl>
                                          <p:spTgt spid="1026">
                                            <p:txEl>
                                              <p:pRg st="3" end="3"/>
                                            </p:txEl>
                                          </p:spTgt>
                                        </p:tgtEl>
                                        <p:attrNameLst>
                                          <p:attrName>ppt_x</p:attrName>
                                        </p:attrNameLst>
                                      </p:cBhvr>
                                      <p:tavLst>
                                        <p:tav tm="0">
                                          <p:val>
                                            <p:strVal val="#ppt_x"/>
                                          </p:val>
                                        </p:tav>
                                        <p:tav tm="100000">
                                          <p:val>
                                            <p:strVal val="#ppt_x"/>
                                          </p:val>
                                        </p:tav>
                                      </p:tavLst>
                                    </p:anim>
                                    <p:anim calcmode="lin" valueType="num">
                                      <p:cBhvr>
                                        <p:cTn id="32" dur="400" fill="hold"/>
                                        <p:tgtEl>
                                          <p:spTgt spid="1026">
                                            <p:txEl>
                                              <p:pRg st="3" end="3"/>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1026">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1026">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5" presetID="43" presetClass="entr" presetSubtype="0" fill="hold" nodeType="withEffect">
                                  <p:stCondLst>
                                    <p:cond delay="0"/>
                                  </p:stCondLst>
                                  <p:childTnLst>
                                    <p:set>
                                      <p:cBhvr>
                                        <p:cTn id="36" dur="1" fill="hold">
                                          <p:stCondLst>
                                            <p:cond delay="0"/>
                                          </p:stCondLst>
                                        </p:cTn>
                                        <p:tgtEl>
                                          <p:spTgt spid="1026">
                                            <p:txEl>
                                              <p:pRg st="4" end="4"/>
                                            </p:txEl>
                                          </p:spTgt>
                                        </p:tgtEl>
                                        <p:attrNameLst>
                                          <p:attrName>style.visibility</p:attrName>
                                        </p:attrNameLst>
                                      </p:cBhvr>
                                      <p:to>
                                        <p:strVal val="visible"/>
                                      </p:to>
                                    </p:set>
                                    <p:animEffect transition="in" filter="fade">
                                      <p:cBhvr>
                                        <p:cTn id="37" dur="100"/>
                                        <p:tgtEl>
                                          <p:spTgt spid="1026">
                                            <p:txEl>
                                              <p:pRg st="4" end="4"/>
                                            </p:txEl>
                                          </p:spTgt>
                                        </p:tgtEl>
                                      </p:cBhvr>
                                    </p:animEffect>
                                    <p:anim calcmode="lin" valueType="num">
                                      <p:cBhvr>
                                        <p:cTn id="38" dur="400" fill="hold"/>
                                        <p:tgtEl>
                                          <p:spTgt spid="1026">
                                            <p:txEl>
                                              <p:pRg st="4" end="4"/>
                                            </p:txEl>
                                          </p:spTgt>
                                        </p:tgtEl>
                                        <p:attrNameLst>
                                          <p:attrName>ppt_x</p:attrName>
                                        </p:attrNameLst>
                                      </p:cBhvr>
                                      <p:tavLst>
                                        <p:tav tm="0">
                                          <p:val>
                                            <p:strVal val="#ppt_x"/>
                                          </p:val>
                                        </p:tav>
                                        <p:tav tm="100000">
                                          <p:val>
                                            <p:strVal val="#ppt_x"/>
                                          </p:val>
                                        </p:tav>
                                      </p:tavLst>
                                    </p:anim>
                                    <p:anim calcmode="lin" valueType="num">
                                      <p:cBhvr>
                                        <p:cTn id="39" dur="400" fill="hold"/>
                                        <p:tgtEl>
                                          <p:spTgt spid="1026">
                                            <p:txEl>
                                              <p:pRg st="4" end="4"/>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1026">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1026">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z761-te3Cg0/TdRUKOywbLI/AAAAAAAAApE/hI86JFS4SR4/s1600/fe-escalera-cielo%2Bcopy.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43608" y="1412776"/>
            <a:ext cx="7308304" cy="1938992"/>
          </a:xfrm>
          <a:prstGeom prst="rect">
            <a:avLst/>
          </a:prstGeom>
        </p:spPr>
        <p:txBody>
          <a:bodyPr wrap="square">
            <a:spAutoFit/>
          </a:bodyPr>
          <a:lstStyle/>
          <a:p>
            <a:pPr algn="ctr" fontAlgn="auto">
              <a:spcBef>
                <a:spcPts val="0"/>
              </a:spcBef>
              <a:spcAft>
                <a:spcPts val="0"/>
              </a:spcAft>
              <a:defRPr/>
            </a:pPr>
            <a:r>
              <a:rPr lang="es-ES" dirty="0">
                <a:latin typeface="+mn-lt"/>
                <a:cs typeface="+mn-cs"/>
              </a:rPr>
              <a:t> </a:t>
            </a:r>
            <a:r>
              <a:rPr lang="es-ES" sz="4000" dirty="0">
                <a:ln>
                  <a:solidFill>
                    <a:schemeClr val="tx1"/>
                  </a:solidFill>
                </a:ln>
                <a:solidFill>
                  <a:srgbClr val="FFFF00"/>
                </a:solidFill>
                <a:effectLst>
                  <a:outerShdw blurRad="50800" dist="50800" dir="5400000" algn="ctr" rotWithShape="0">
                    <a:srgbClr val="000000"/>
                  </a:outerShdw>
                </a:effectLst>
                <a:latin typeface="Arial Black" pitchFamily="34" charset="0"/>
                <a:cs typeface="+mn-cs"/>
              </a:rPr>
              <a:t>NECESITAMOS </a:t>
            </a:r>
          </a:p>
          <a:p>
            <a:pPr algn="ctr" fontAlgn="auto">
              <a:spcBef>
                <a:spcPts val="0"/>
              </a:spcBef>
              <a:spcAft>
                <a:spcPts val="0"/>
              </a:spcAft>
              <a:defRPr/>
            </a:pPr>
            <a:r>
              <a:rPr lang="es-ES" sz="4000" dirty="0" smtClean="0">
                <a:ln>
                  <a:solidFill>
                    <a:schemeClr val="tx1"/>
                  </a:solidFill>
                </a:ln>
                <a:solidFill>
                  <a:srgbClr val="FFFF00"/>
                </a:solidFill>
                <a:effectLst>
                  <a:outerShdw blurRad="50800" dist="50800" dir="5400000" algn="ctr" rotWithShape="0">
                    <a:srgbClr val="000000"/>
                  </a:outerShdw>
                </a:effectLst>
                <a:latin typeface="Arial Black" pitchFamily="34" charset="0"/>
                <a:cs typeface="+mn-cs"/>
              </a:rPr>
              <a:t>LA </a:t>
            </a:r>
            <a:r>
              <a:rPr lang="es-ES" sz="4000" dirty="0">
                <a:ln>
                  <a:solidFill>
                    <a:schemeClr val="tx1"/>
                  </a:solidFill>
                </a:ln>
                <a:solidFill>
                  <a:srgbClr val="FFFF00"/>
                </a:solidFill>
                <a:effectLst>
                  <a:outerShdw blurRad="50800" dist="50800" dir="5400000" algn="ctr" rotWithShape="0">
                    <a:srgbClr val="000000"/>
                  </a:outerShdw>
                </a:effectLst>
                <a:latin typeface="Arial Black" pitchFamily="34" charset="0"/>
                <a:cs typeface="+mn-cs"/>
              </a:rPr>
              <a:t>PALABRA DE </a:t>
            </a:r>
            <a:r>
              <a:rPr lang="es-ES" sz="4000" dirty="0" smtClean="0">
                <a:ln>
                  <a:solidFill>
                    <a:schemeClr val="tx1"/>
                  </a:solidFill>
                </a:ln>
                <a:solidFill>
                  <a:srgbClr val="FFFF00"/>
                </a:solidFill>
                <a:effectLst>
                  <a:outerShdw blurRad="50800" dist="50800" dir="5400000" algn="ctr" rotWithShape="0">
                    <a:srgbClr val="000000"/>
                  </a:outerShdw>
                </a:effectLst>
                <a:latin typeface="Arial Black" pitchFamily="34" charset="0"/>
                <a:cs typeface="+mn-cs"/>
              </a:rPr>
              <a:t>DIOS</a:t>
            </a:r>
          </a:p>
          <a:p>
            <a:pPr algn="ctr" fontAlgn="auto">
              <a:spcBef>
                <a:spcPts val="0"/>
              </a:spcBef>
              <a:spcAft>
                <a:spcPts val="0"/>
              </a:spcAft>
              <a:defRPr/>
            </a:pPr>
            <a:r>
              <a:rPr lang="es-ES" sz="4000" dirty="0" smtClean="0">
                <a:ln>
                  <a:solidFill>
                    <a:schemeClr val="tx1"/>
                  </a:solidFill>
                </a:ln>
                <a:solidFill>
                  <a:srgbClr val="FFFF00"/>
                </a:solidFill>
                <a:effectLst>
                  <a:outerShdw blurRad="50800" dist="50800" dir="5400000" algn="ctr" rotWithShape="0">
                    <a:srgbClr val="000000"/>
                  </a:outerShdw>
                </a:effectLst>
                <a:latin typeface="Arial Black" pitchFamily="34" charset="0"/>
                <a:cs typeface="+mn-cs"/>
              </a:rPr>
              <a:t>PARA </a:t>
            </a:r>
            <a:r>
              <a:rPr lang="es-ES" sz="4000" dirty="0">
                <a:ln>
                  <a:solidFill>
                    <a:schemeClr val="tx1"/>
                  </a:solidFill>
                </a:ln>
                <a:solidFill>
                  <a:srgbClr val="FFFF00"/>
                </a:solidFill>
                <a:effectLst>
                  <a:outerShdw blurRad="50800" dist="50800" dir="5400000" algn="ctr" rotWithShape="0">
                    <a:srgbClr val="000000"/>
                  </a:outerShdw>
                </a:effectLst>
                <a:latin typeface="Arial Black" pitchFamily="34" charset="0"/>
                <a:cs typeface="+mn-cs"/>
              </a:rPr>
              <a:t>MADURAR. </a:t>
            </a:r>
            <a:endParaRPr lang="en-US" sz="4000" dirty="0">
              <a:ln>
                <a:solidFill>
                  <a:schemeClr val="tx1"/>
                </a:solidFill>
              </a:ln>
              <a:solidFill>
                <a:srgbClr val="FFFF00"/>
              </a:solidFill>
              <a:effectLst>
                <a:outerShdw blurRad="50800" dist="50800" dir="5400000" algn="ctr" rotWithShape="0">
                  <a:srgbClr val="000000"/>
                </a:outerShdw>
              </a:effectLst>
              <a:latin typeface="Arial Black" pitchFamily="34" charset="0"/>
              <a:cs typeface="+mn-cs"/>
            </a:endParaRPr>
          </a:p>
        </p:txBody>
      </p:sp>
      <p:pic>
        <p:nvPicPr>
          <p:cNvPr id="1028" name="Picture 4" descr="http://elimparcialnews.com/wp-content/uploads/2011/08/bible.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509120"/>
            <a:ext cx="3419872" cy="2348880"/>
          </a:xfrm>
          <a:prstGeom prst="rect">
            <a:avLst/>
          </a:prstGeom>
          <a:noFill/>
          <a:scene3d>
            <a:camera prst="orthographicFront">
              <a:rot lat="0" lon="10800000" rev="0"/>
            </a:camera>
            <a:lightRig rig="threePt" dir="t"/>
          </a:scene3d>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http://www.entrecristianos.com/images/stories/2009/wm/wordworship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71800" y="476672"/>
            <a:ext cx="6120680" cy="6186309"/>
          </a:xfrm>
          <a:prstGeom prst="rect">
            <a:avLst/>
          </a:prstGeom>
        </p:spPr>
        <p:txBody>
          <a:bodyPr wrap="square">
            <a:spAutoFit/>
          </a:bodyPr>
          <a:lstStyle/>
          <a:p>
            <a:pPr algn="ctr" fontAlgn="auto">
              <a:spcBef>
                <a:spcPts val="0"/>
              </a:spcBef>
              <a:spcAft>
                <a:spcPts val="0"/>
              </a:spcAft>
              <a:defRPr/>
            </a:pPr>
            <a:r>
              <a:rPr lang="es-ES" sz="3600" b="1" dirty="0">
                <a:ln>
                  <a:solidFill>
                    <a:schemeClr val="tx1"/>
                  </a:solidFill>
                </a:ln>
                <a:solidFill>
                  <a:srgbClr val="FFFF00"/>
                </a:solidFill>
                <a:effectLst>
                  <a:outerShdw blurRad="38100" dist="38100" dir="2700000" algn="tl">
                    <a:srgbClr val="000000">
                      <a:alpha val="43137"/>
                    </a:srgbClr>
                  </a:outerShdw>
                </a:effectLst>
              </a:rPr>
              <a:t>La</a:t>
            </a:r>
            <a:r>
              <a:rPr lang="es-ES" sz="2400" b="1" dirty="0">
                <a:ln>
                  <a:solidFill>
                    <a:schemeClr val="tx1"/>
                  </a:solidFill>
                </a:ln>
                <a:solidFill>
                  <a:srgbClr val="FFFF00"/>
                </a:solidFill>
                <a:effectLst>
                  <a:outerShdw blurRad="38100" dist="38100" dir="2700000" algn="tl">
                    <a:srgbClr val="000000">
                      <a:alpha val="43137"/>
                    </a:srgbClr>
                  </a:outerShdw>
                </a:effectLst>
              </a:rPr>
              <a:t> </a:t>
            </a:r>
            <a:r>
              <a:rPr lang="es-ES" sz="3600" b="1" dirty="0">
                <a:ln>
                  <a:solidFill>
                    <a:schemeClr val="tx1"/>
                  </a:solidFill>
                </a:ln>
                <a:solidFill>
                  <a:srgbClr val="FFFF00"/>
                </a:solidFill>
                <a:effectLst>
                  <a:outerShdw blurRad="38100" dist="38100" dir="2700000" algn="tl">
                    <a:srgbClr val="000000">
                      <a:alpha val="43137"/>
                    </a:srgbClr>
                  </a:outerShdw>
                </a:effectLst>
              </a:rPr>
              <a:t>Biblia dice </a:t>
            </a:r>
            <a:r>
              <a:rPr lang="es-ES" sz="3600" b="1" dirty="0" smtClean="0">
                <a:ln>
                  <a:solidFill>
                    <a:schemeClr val="tx1"/>
                  </a:solidFill>
                </a:ln>
                <a:solidFill>
                  <a:srgbClr val="FFFF00"/>
                </a:solidFill>
                <a:effectLst>
                  <a:outerShdw blurRad="38100" dist="38100" dir="2700000" algn="tl">
                    <a:srgbClr val="000000">
                      <a:alpha val="43137"/>
                    </a:srgbClr>
                  </a:outerShdw>
                </a:effectLst>
              </a:rPr>
              <a:t>en: </a:t>
            </a:r>
          </a:p>
          <a:p>
            <a:pPr algn="ctr" fontAlgn="auto">
              <a:spcBef>
                <a:spcPts val="0"/>
              </a:spcBef>
              <a:spcAft>
                <a:spcPts val="0"/>
              </a:spcAft>
              <a:defRPr/>
            </a:pPr>
            <a:r>
              <a:rPr lang="es-ES" sz="3600" b="1" dirty="0" smtClean="0">
                <a:ln>
                  <a:solidFill>
                    <a:schemeClr val="tx1"/>
                  </a:solidFill>
                </a:ln>
                <a:solidFill>
                  <a:srgbClr val="FFFF00"/>
                </a:solidFill>
                <a:effectLst>
                  <a:outerShdw blurRad="38100" dist="38100" dir="2700000" algn="tl">
                    <a:srgbClr val="000000">
                      <a:alpha val="43137"/>
                    </a:srgbClr>
                  </a:outerShdw>
                </a:effectLst>
              </a:rPr>
              <a:t> II Timoteo.3:16,17</a:t>
            </a:r>
            <a:r>
              <a:rPr lang="es-ES" sz="3600" b="1" dirty="0">
                <a:ln>
                  <a:solidFill>
                    <a:schemeClr val="tx1"/>
                  </a:solidFill>
                </a:ln>
                <a:solidFill>
                  <a:srgbClr val="FFFF00"/>
                </a:solidFill>
                <a:effectLst>
                  <a:outerShdw blurRad="38100" dist="38100" dir="2700000" algn="tl">
                    <a:srgbClr val="000000">
                      <a:alpha val="43137"/>
                    </a:srgbClr>
                  </a:outerShdw>
                </a:effectLst>
              </a:rPr>
              <a:t>.</a:t>
            </a:r>
          </a:p>
          <a:p>
            <a:pPr algn="ctr" fontAlgn="auto">
              <a:spcBef>
                <a:spcPts val="0"/>
              </a:spcBef>
              <a:spcAft>
                <a:spcPts val="0"/>
              </a:spcAft>
              <a:defRPr/>
            </a:pPr>
            <a:r>
              <a:rPr lang="es-ES" sz="3600" b="1" dirty="0">
                <a:solidFill>
                  <a:srgbClr val="FFFF00"/>
                </a:solidFill>
                <a:effectLst>
                  <a:outerShdw blurRad="38100" dist="38100" dir="2700000" algn="tl">
                    <a:srgbClr val="000000">
                      <a:alpha val="43137"/>
                    </a:srgbClr>
                  </a:outerShdw>
                </a:effectLst>
              </a:rPr>
              <a:t> </a:t>
            </a:r>
            <a:r>
              <a:rPr lang="es-ES" sz="3600" b="1" dirty="0">
                <a:ln>
                  <a:solidFill>
                    <a:schemeClr val="tx1"/>
                  </a:solidFill>
                </a:ln>
                <a:solidFill>
                  <a:srgbClr val="FFFF00"/>
                </a:solidFill>
                <a:effectLst>
                  <a:outerShdw blurRad="38100" dist="38100" dir="2700000" algn="tl">
                    <a:srgbClr val="000000">
                      <a:alpha val="43137"/>
                    </a:srgbClr>
                  </a:outerShdw>
                </a:effectLst>
              </a:rPr>
              <a:t>“Toda la Escritura es inspirada por Dios y útil para enseñar, para redargüir, para corregir, para instruir en justicia, </a:t>
            </a:r>
            <a:endParaRPr lang="es-ES" sz="3600" b="1" dirty="0" smtClean="0">
              <a:ln>
                <a:solidFill>
                  <a:schemeClr val="tx1"/>
                </a:solidFill>
              </a:ln>
              <a:solidFill>
                <a:srgbClr val="FFFF00"/>
              </a:solidFill>
              <a:effectLst>
                <a:outerShdw blurRad="38100" dist="38100" dir="2700000" algn="tl">
                  <a:srgbClr val="000000">
                    <a:alpha val="43137"/>
                  </a:srgbClr>
                </a:outerShdw>
              </a:effectLst>
            </a:endParaRPr>
          </a:p>
          <a:p>
            <a:pPr algn="ctr" fontAlgn="auto">
              <a:spcBef>
                <a:spcPts val="0"/>
              </a:spcBef>
              <a:spcAft>
                <a:spcPts val="0"/>
              </a:spcAft>
              <a:defRPr/>
            </a:pPr>
            <a:r>
              <a:rPr lang="es-ES" sz="3600" b="1" dirty="0" smtClean="0">
                <a:ln>
                  <a:solidFill>
                    <a:schemeClr val="tx1"/>
                  </a:solidFill>
                </a:ln>
                <a:solidFill>
                  <a:srgbClr val="FFFF00"/>
                </a:solidFill>
                <a:effectLst>
                  <a:outerShdw blurRad="38100" dist="38100" dir="2700000" algn="tl">
                    <a:srgbClr val="000000">
                      <a:alpha val="43137"/>
                    </a:srgbClr>
                  </a:outerShdw>
                </a:effectLst>
              </a:rPr>
              <a:t>a </a:t>
            </a:r>
            <a:r>
              <a:rPr lang="es-ES" sz="3600" b="1" dirty="0">
                <a:ln>
                  <a:solidFill>
                    <a:schemeClr val="tx1"/>
                  </a:solidFill>
                </a:ln>
                <a:solidFill>
                  <a:srgbClr val="FFFF00"/>
                </a:solidFill>
                <a:effectLst>
                  <a:outerShdw blurRad="38100" dist="38100" dir="2700000" algn="tl">
                    <a:srgbClr val="000000">
                      <a:alpha val="43137"/>
                    </a:srgbClr>
                  </a:outerShdw>
                </a:effectLst>
              </a:rPr>
              <a:t>fin de que el hombre de Dios sea perfecto, enteramente preparado para toda buena obra”</a:t>
            </a:r>
            <a:endParaRPr lang="en-US" sz="3600" b="1" dirty="0">
              <a:ln>
                <a:solidFill>
                  <a:schemeClr val="tx1"/>
                </a:solidFill>
              </a:ln>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http://vialibrepl.com/wp-content/uploads/2010/06/biblia1-480x32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
          <p:cNvSpPr>
            <a:spLocks noChangeArrowheads="1"/>
          </p:cNvSpPr>
          <p:nvPr/>
        </p:nvSpPr>
        <p:spPr bwMode="auto">
          <a:xfrm>
            <a:off x="68263" y="334963"/>
            <a:ext cx="900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buFontTx/>
              <a:buChar char="•"/>
              <a:tabLst>
                <a:tab pos="457200" algn="l"/>
              </a:tabLst>
            </a:pPr>
            <a:r>
              <a:rPr lang="es-MX" sz="3600" b="1" dirty="0">
                <a:solidFill>
                  <a:srgbClr val="FFFF00"/>
                </a:solidFill>
                <a:latin typeface="Arial Black" pitchFamily="34" charset="0"/>
                <a:cs typeface="Times New Roman" pitchFamily="18" charset="0"/>
              </a:rPr>
              <a:t>LA PERFECCION COMO MADUREZ</a:t>
            </a:r>
            <a:endParaRPr lang="es-MX" sz="5400" dirty="0">
              <a:solidFill>
                <a:srgbClr val="FFFF00"/>
              </a:solidFill>
              <a:latin typeface="Arial Black" pitchFamily="34" charset="0"/>
              <a:cs typeface="Times New Roman" pitchFamily="18" charset="0"/>
            </a:endParaRPr>
          </a:p>
        </p:txBody>
      </p:sp>
      <p:sp>
        <p:nvSpPr>
          <p:cNvPr id="7172" name="Rectangle 2"/>
          <p:cNvSpPr>
            <a:spLocks noChangeArrowheads="1"/>
          </p:cNvSpPr>
          <p:nvPr/>
        </p:nvSpPr>
        <p:spPr bwMode="auto">
          <a:xfrm>
            <a:off x="250825" y="1700213"/>
            <a:ext cx="88931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3200" b="1" dirty="0" smtClean="0">
                <a:solidFill>
                  <a:srgbClr val="FFFF00"/>
                </a:solidFill>
              </a:rPr>
              <a:t>II Timoteo.3:16-17. </a:t>
            </a:r>
            <a:r>
              <a:rPr lang="es-ES" sz="3200" b="1" dirty="0">
                <a:solidFill>
                  <a:srgbClr val="FFFF00"/>
                </a:solidFill>
              </a:rPr>
              <a:t>D</a:t>
            </a:r>
            <a:r>
              <a:rPr lang="es-ES" sz="3200" b="1" dirty="0" smtClean="0">
                <a:solidFill>
                  <a:srgbClr val="FFFF00"/>
                </a:solidFill>
              </a:rPr>
              <a:t>ice</a:t>
            </a:r>
            <a:r>
              <a:rPr lang="es-ES" sz="3200" b="1" dirty="0">
                <a:solidFill>
                  <a:srgbClr val="FFFF00"/>
                </a:solidFill>
              </a:rPr>
              <a:t>:</a:t>
            </a:r>
          </a:p>
          <a:p>
            <a:r>
              <a:rPr lang="es-ES" sz="3200" b="1" dirty="0">
                <a:solidFill>
                  <a:srgbClr val="FFFF00"/>
                </a:solidFill>
              </a:rPr>
              <a:t> “…a fin</a:t>
            </a:r>
            <a:r>
              <a:rPr lang="es-ES" sz="3200" dirty="0">
                <a:solidFill>
                  <a:srgbClr val="FFFF00"/>
                </a:solidFill>
              </a:rPr>
              <a:t> (con el propósito) </a:t>
            </a:r>
            <a:r>
              <a:rPr lang="es-ES" sz="3200" b="1" dirty="0">
                <a:solidFill>
                  <a:srgbClr val="FFFF00"/>
                </a:solidFill>
              </a:rPr>
              <a:t>de que el hombre de Dios sea perfecto”</a:t>
            </a:r>
            <a:r>
              <a:rPr lang="es-ES" sz="3200" dirty="0">
                <a:solidFill>
                  <a:srgbClr val="FFFF00"/>
                </a:solidFill>
              </a:rPr>
              <a:t> </a:t>
            </a:r>
            <a:endParaRPr lang="en-US" sz="3200"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172">
                                            <p:txEl>
                                              <p:pRg st="0" end="0"/>
                                            </p:txEl>
                                          </p:spTgt>
                                        </p:tgtEl>
                                        <p:attrNameLst>
                                          <p:attrName>style.visibility</p:attrName>
                                        </p:attrNameLst>
                                      </p:cBhvr>
                                      <p:to>
                                        <p:strVal val="visible"/>
                                      </p:to>
                                    </p:set>
                                    <p:animEffect transition="in" filter="barn(inVertical)">
                                      <p:cBhvr>
                                        <p:cTn id="13" dur="500"/>
                                        <p:tgtEl>
                                          <p:spTgt spid="717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172">
                                            <p:txEl>
                                              <p:pRg st="1" end="1"/>
                                            </p:txEl>
                                          </p:spTgt>
                                        </p:tgtEl>
                                        <p:attrNameLst>
                                          <p:attrName>style.visibility</p:attrName>
                                        </p:attrNameLst>
                                      </p:cBhvr>
                                      <p:to>
                                        <p:strVal val="visible"/>
                                      </p:to>
                                    </p:set>
                                    <p:anim calcmode="lin" valueType="num">
                                      <p:cBhvr>
                                        <p:cTn id="18" dur="500" fill="hold"/>
                                        <p:tgtEl>
                                          <p:spTgt spid="7172">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7172">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7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3.bp.blogspot.com/-z761-te3Cg0/TdRUKOywbLI/AAAAAAAAApE/hI86JFS4SR4/s1600/fe-escalera-cielo%2Bcopy.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750" y="404813"/>
            <a:ext cx="8353425" cy="954087"/>
          </a:xfrm>
          <a:prstGeom prst="rect">
            <a:avLst/>
          </a:prstGeom>
        </p:spPr>
        <p:txBody>
          <a:bodyPr>
            <a:spAutoFit/>
          </a:bodyPr>
          <a:lstStyle/>
          <a:p>
            <a:pPr algn="ctr" fontAlgn="auto">
              <a:spcBef>
                <a:spcPts val="0"/>
              </a:spcBef>
              <a:spcAft>
                <a:spcPts val="0"/>
              </a:spcAft>
              <a:defRPr/>
            </a:pPr>
            <a:r>
              <a:rPr lang="es-ES" sz="2800" b="1" dirty="0">
                <a:solidFill>
                  <a:schemeClr val="bg1"/>
                </a:solidFill>
                <a:effectLst>
                  <a:outerShdw blurRad="38100" dist="38100" dir="2700000" algn="tl">
                    <a:srgbClr val="000000">
                      <a:alpha val="43137"/>
                    </a:srgbClr>
                  </a:outerShdw>
                </a:effectLst>
              </a:rPr>
              <a:t>La palabra “perfecto” (gr. </a:t>
            </a:r>
            <a:r>
              <a:rPr lang="es-ES" sz="2800" b="1" dirty="0" err="1">
                <a:solidFill>
                  <a:schemeClr val="bg1"/>
                </a:solidFill>
                <a:effectLst>
                  <a:outerShdw blurRad="38100" dist="38100" dir="2700000" algn="tl">
                    <a:srgbClr val="000000">
                      <a:alpha val="43137"/>
                    </a:srgbClr>
                  </a:outerShdw>
                </a:effectLst>
              </a:rPr>
              <a:t>artios</a:t>
            </a:r>
            <a:r>
              <a:rPr lang="es-ES" sz="2800" b="1" dirty="0">
                <a:solidFill>
                  <a:schemeClr val="bg1"/>
                </a:solidFill>
                <a:effectLst>
                  <a:outerShdw blurRad="38100" dist="38100" dir="2700000" algn="tl">
                    <a:srgbClr val="000000">
                      <a:alpha val="43137"/>
                    </a:srgbClr>
                  </a:outerShdw>
                </a:effectLst>
              </a:rPr>
              <a:t>) que Pablo usa significa “ajustado, completo”.</a:t>
            </a:r>
            <a:endParaRPr lang="en-US" sz="2800" b="1" dirty="0">
              <a:solidFill>
                <a:schemeClr val="bg1"/>
              </a:solidFill>
              <a:effectLst>
                <a:outerShdw blurRad="38100" dist="38100" dir="2700000" algn="tl">
                  <a:srgbClr val="000000">
                    <a:alpha val="43137"/>
                  </a:srgbClr>
                </a:outerShdw>
              </a:effectLst>
            </a:endParaRPr>
          </a:p>
        </p:txBody>
      </p:sp>
      <p:sp>
        <p:nvSpPr>
          <p:cNvPr id="20481" name="Rectangle 1"/>
          <p:cNvSpPr>
            <a:spLocks noChangeArrowheads="1"/>
          </p:cNvSpPr>
          <p:nvPr/>
        </p:nvSpPr>
        <p:spPr bwMode="auto">
          <a:xfrm>
            <a:off x="250825" y="1784350"/>
            <a:ext cx="8893175" cy="4524375"/>
          </a:xfrm>
          <a:prstGeom prst="rect">
            <a:avLst/>
          </a:prstGeom>
          <a:noFill/>
          <a:ln w="9525">
            <a:noFill/>
            <a:miter lim="800000"/>
            <a:headEnd/>
            <a:tailEnd/>
          </a:ln>
          <a:effectLst/>
        </p:spPr>
        <p:txBody>
          <a:bodyPr anchor="ctr">
            <a:spAutoFit/>
          </a:bodyPr>
          <a:lstStyle/>
          <a:p>
            <a:pPr>
              <a:buFontTx/>
              <a:buChar char="•"/>
              <a:tabLst>
                <a:tab pos="228600" algn="l"/>
              </a:tabLst>
              <a:defRPr/>
            </a:pPr>
            <a:r>
              <a:rPr lang="es-MX" sz="3200" b="1" dirty="0">
                <a:solidFill>
                  <a:srgbClr val="FFFF00"/>
                </a:solidFill>
                <a:effectLst>
                  <a:outerShdw blurRad="38100" dist="38100" dir="2700000" algn="tl">
                    <a:srgbClr val="C0C0C0"/>
                  </a:outerShdw>
                </a:effectLst>
                <a:latin typeface="Arial Narrow" pitchFamily="34" charset="0"/>
                <a:cs typeface="Times New Roman" pitchFamily="18" charset="0"/>
              </a:rPr>
              <a:t>Aquí se revela que por la Palabra de Dios podemos en:</a:t>
            </a:r>
            <a:endParaRPr lang="en-US" sz="3200" b="1" dirty="0">
              <a:solidFill>
                <a:srgbClr val="FFFF00"/>
              </a:solidFill>
              <a:effectLst>
                <a:outerShdw blurRad="38100" dist="38100" dir="2700000" algn="tl">
                  <a:srgbClr val="C0C0C0"/>
                </a:outerShdw>
              </a:effectLst>
              <a:latin typeface="Arial Narrow" pitchFamily="34" charset="0"/>
              <a:cs typeface="Times New Roman" pitchFamily="18" charset="0"/>
            </a:endParaRPr>
          </a:p>
          <a:p>
            <a:pPr eaLnBrk="0" hangingPunct="0">
              <a:tabLst>
                <a:tab pos="228600" algn="l"/>
              </a:tabLst>
              <a:defRPr/>
            </a:pPr>
            <a:r>
              <a:rPr lang="es-MX" sz="3200" b="1" dirty="0">
                <a:solidFill>
                  <a:srgbClr val="FFFF00"/>
                </a:solidFill>
                <a:effectLst>
                  <a:outerShdw blurRad="38100" dist="38100" dir="2700000" algn="tl">
                    <a:srgbClr val="C0C0C0"/>
                  </a:outerShdw>
                </a:effectLst>
                <a:latin typeface="Arial Narrow" pitchFamily="34" charset="0"/>
                <a:cs typeface="Times New Roman" pitchFamily="18" charset="0"/>
              </a:rPr>
              <a:t>1° lugar, </a:t>
            </a:r>
            <a:r>
              <a:rPr lang="es-MX" sz="3200" b="1" u="sng" dirty="0">
                <a:solidFill>
                  <a:srgbClr val="FFFF00"/>
                </a:solidFill>
                <a:effectLst>
                  <a:outerShdw blurRad="38100" dist="38100" dir="2700000" algn="tl">
                    <a:srgbClr val="C0C0C0"/>
                  </a:outerShdw>
                </a:effectLst>
                <a:latin typeface="Arial Narrow" pitchFamily="34" charset="0"/>
                <a:cs typeface="Times New Roman" pitchFamily="18" charset="0"/>
              </a:rPr>
              <a:t>llegar a ser cristianos donde las diversas áreas de nuestra vida estén juntas y armonizando entre </a:t>
            </a:r>
            <a:r>
              <a:rPr lang="es-MX" sz="3200" u="sng" dirty="0">
                <a:solidFill>
                  <a:srgbClr val="FFFF00"/>
                </a:solidFill>
                <a:latin typeface="Arial Narrow" pitchFamily="34" charset="0"/>
                <a:cs typeface="Times New Roman" pitchFamily="18" charset="0"/>
              </a:rPr>
              <a:t>sí</a:t>
            </a:r>
            <a:r>
              <a:rPr lang="es-MX" sz="3200" dirty="0">
                <a:solidFill>
                  <a:srgbClr val="FFFF00"/>
                </a:solidFill>
                <a:latin typeface="Arial Narrow" pitchFamily="34" charset="0"/>
                <a:cs typeface="Times New Roman" pitchFamily="18" charset="0"/>
              </a:rPr>
              <a:t>, </a:t>
            </a:r>
          </a:p>
          <a:p>
            <a:pPr eaLnBrk="0" hangingPunct="0">
              <a:tabLst>
                <a:tab pos="228600" algn="l"/>
              </a:tabLst>
              <a:defRPr/>
            </a:pPr>
            <a:endParaRPr lang="es-ES" sz="3200" dirty="0">
              <a:latin typeface="Arial Narrow" pitchFamily="34" charset="0"/>
              <a:cs typeface="Times New Roman" pitchFamily="18" charset="0"/>
            </a:endParaRPr>
          </a:p>
          <a:p>
            <a:pPr eaLnBrk="0" hangingPunct="0">
              <a:tabLst>
                <a:tab pos="228600" algn="l"/>
              </a:tabLst>
              <a:defRPr/>
            </a:pPr>
            <a:r>
              <a:rPr lang="es-ES" sz="3200" b="1" dirty="0">
                <a:solidFill>
                  <a:srgbClr val="FFFF00"/>
                </a:solidFill>
                <a:effectLst>
                  <a:outerShdw blurRad="38100" dist="38100" dir="2700000" algn="tl">
                    <a:srgbClr val="C0C0C0"/>
                  </a:outerShdw>
                </a:effectLst>
                <a:latin typeface="Arial Narrow" pitchFamily="34" charset="0"/>
                <a:cs typeface="Times New Roman" pitchFamily="18" charset="0"/>
              </a:rPr>
              <a:t>2° lugar, </a:t>
            </a:r>
            <a:r>
              <a:rPr lang="es-ES" sz="3200" b="1" u="sng" dirty="0">
                <a:solidFill>
                  <a:srgbClr val="FFFF00"/>
                </a:solidFill>
                <a:effectLst>
                  <a:outerShdw blurRad="38100" dist="38100" dir="2700000" algn="tl">
                    <a:srgbClr val="C0C0C0"/>
                  </a:outerShdw>
                </a:effectLst>
                <a:latin typeface="Arial Narrow" pitchFamily="34" charset="0"/>
                <a:cs typeface="Times New Roman" pitchFamily="18" charset="0"/>
              </a:rPr>
              <a:t>que lleguemos a ser cristianos completos, cabales, que no nos falte nada de recursos, para hacer toda clase de bien</a:t>
            </a:r>
            <a:r>
              <a:rPr lang="es-ES" sz="3200" b="1" dirty="0">
                <a:solidFill>
                  <a:srgbClr val="FFFF00"/>
                </a:solidFill>
                <a:effectLst>
                  <a:outerShdw blurRad="38100" dist="38100" dir="2700000" algn="tl">
                    <a:srgbClr val="C0C0C0"/>
                  </a:outerShdw>
                </a:effectLst>
                <a:latin typeface="Arial Narrow" pitchFamily="34" charset="0"/>
                <a:cs typeface="Times New Roman" pitchFamily="18" charset="0"/>
              </a:rPr>
              <a:t>.</a:t>
            </a:r>
            <a:r>
              <a:rPr lang="en-US" sz="3200" b="1" dirty="0">
                <a:solidFill>
                  <a:srgbClr val="FFFF00"/>
                </a:solidFill>
                <a:effectLst>
                  <a:outerShdw blurRad="38100" dist="38100" dir="2700000" algn="tl">
                    <a:srgbClr val="C0C0C0"/>
                  </a:outerShdw>
                </a:effectLst>
                <a:latin typeface="Arial Narrow" pitchFamily="34" charset="0"/>
                <a:cs typeface="Arial" charset="0"/>
              </a:rPr>
              <a:t>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481">
                                            <p:txEl>
                                              <p:pRg st="0" end="0"/>
                                            </p:txEl>
                                          </p:spTgt>
                                        </p:tgtEl>
                                        <p:attrNameLst>
                                          <p:attrName>style.visibility</p:attrName>
                                        </p:attrNameLst>
                                      </p:cBhvr>
                                      <p:to>
                                        <p:strVal val="visible"/>
                                      </p:to>
                                    </p:set>
                                    <p:animEffect transition="in" filter="barn(inVertical)">
                                      <p:cBhvr>
                                        <p:cTn id="13" dur="500"/>
                                        <p:tgtEl>
                                          <p:spTgt spid="2048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481">
                                            <p:txEl>
                                              <p:pRg st="1" end="1"/>
                                            </p:txEl>
                                          </p:spTgt>
                                        </p:tgtEl>
                                        <p:attrNameLst>
                                          <p:attrName>style.visibility</p:attrName>
                                        </p:attrNameLst>
                                      </p:cBhvr>
                                      <p:to>
                                        <p:strVal val="visible"/>
                                      </p:to>
                                    </p:set>
                                    <p:animEffect transition="in" filter="barn(inVertical)">
                                      <p:cBhvr>
                                        <p:cTn id="18" dur="500"/>
                                        <p:tgtEl>
                                          <p:spTgt spid="2048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481">
                                            <p:txEl>
                                              <p:pRg st="3" end="3"/>
                                            </p:txEl>
                                          </p:spTgt>
                                        </p:tgtEl>
                                        <p:attrNameLst>
                                          <p:attrName>style.visibility</p:attrName>
                                        </p:attrNameLst>
                                      </p:cBhvr>
                                      <p:to>
                                        <p:strVal val="visible"/>
                                      </p:to>
                                    </p:set>
                                    <p:animEffect transition="in" filter="barn(inVertical)">
                                      <p:cBhvr>
                                        <p:cTn id="23" dur="500"/>
                                        <p:tgtEl>
                                          <p:spTgt spid="204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ttp://vialibrepl.com/wp-content/uploads/2010/06/biblia1-480x32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9388" y="260350"/>
            <a:ext cx="8785225" cy="3048000"/>
          </a:xfrm>
          <a:prstGeom prst="rect">
            <a:avLst/>
          </a:prstGeom>
        </p:spPr>
        <p:txBody>
          <a:bodyPr>
            <a:spAutoFit/>
          </a:bodyPr>
          <a:lstStyle/>
          <a:p>
            <a:pPr fontAlgn="auto">
              <a:spcBef>
                <a:spcPts val="0"/>
              </a:spcBef>
              <a:spcAft>
                <a:spcPts val="0"/>
              </a:spcAft>
              <a:defRPr/>
            </a:pPr>
            <a:r>
              <a:rPr lang="es-ES" sz="3200" b="1" dirty="0">
                <a:solidFill>
                  <a:srgbClr val="FFFF00"/>
                </a:solidFill>
                <a:effectLst>
                  <a:outerShdw blurRad="38100" dist="38100" dir="2700000" algn="tl">
                    <a:srgbClr val="000000">
                      <a:alpha val="43137"/>
                    </a:srgbClr>
                  </a:outerShdw>
                </a:effectLst>
              </a:rPr>
              <a:t>El propósito de las Sagradas Escrituras es que seamos cristianos maduros. </a:t>
            </a:r>
          </a:p>
          <a:p>
            <a:pPr fontAlgn="auto">
              <a:spcBef>
                <a:spcPts val="0"/>
              </a:spcBef>
              <a:spcAft>
                <a:spcPts val="0"/>
              </a:spcAft>
              <a:defRPr/>
            </a:pPr>
            <a:r>
              <a:rPr lang="es-ES" sz="3200" b="1" dirty="0">
                <a:solidFill>
                  <a:srgbClr val="FFFF00"/>
                </a:solidFill>
                <a:effectLst>
                  <a:outerShdw blurRad="38100" dist="38100" dir="2700000" algn="tl">
                    <a:srgbClr val="000000">
                      <a:alpha val="43137"/>
                    </a:srgbClr>
                  </a:outerShdw>
                </a:effectLst>
              </a:rPr>
              <a:t>Esto se define como </a:t>
            </a:r>
            <a:r>
              <a:rPr lang="es-ES" sz="3200" b="1" u="sng" dirty="0">
                <a:solidFill>
                  <a:srgbClr val="FFFF00"/>
                </a:solidFill>
                <a:effectLst>
                  <a:outerShdw blurRad="38100" dist="38100" dir="2700000" algn="tl">
                    <a:srgbClr val="000000">
                      <a:alpha val="43137"/>
                    </a:srgbClr>
                  </a:outerShdw>
                </a:effectLst>
              </a:rPr>
              <a:t>un cristiano consecuente</a:t>
            </a:r>
            <a:r>
              <a:rPr lang="es-ES" sz="3200" b="1" dirty="0">
                <a:solidFill>
                  <a:srgbClr val="FFFF00"/>
                </a:solidFill>
                <a:effectLst>
                  <a:outerShdw blurRad="38100" dist="38100" dir="2700000" algn="tl">
                    <a:srgbClr val="000000">
                      <a:alpha val="43137"/>
                    </a:srgbClr>
                  </a:outerShdw>
                </a:effectLst>
              </a:rPr>
              <a:t> que vive lo que cree y </a:t>
            </a:r>
          </a:p>
          <a:p>
            <a:pPr fontAlgn="auto">
              <a:spcBef>
                <a:spcPts val="0"/>
              </a:spcBef>
              <a:spcAft>
                <a:spcPts val="0"/>
              </a:spcAft>
              <a:defRPr/>
            </a:pPr>
            <a:r>
              <a:rPr lang="es-ES" sz="3200" b="1" dirty="0">
                <a:solidFill>
                  <a:srgbClr val="FFFF00"/>
                </a:solidFill>
                <a:effectLst>
                  <a:outerShdw blurRad="38100" dist="38100" dir="2700000" algn="tl">
                    <a:srgbClr val="000000">
                      <a:alpha val="43137"/>
                    </a:srgbClr>
                  </a:outerShdw>
                </a:effectLst>
              </a:rPr>
              <a:t>un cristiano cabal que ha aprendido a comportarse como es digno del evangelio.</a:t>
            </a:r>
            <a:endParaRPr lang="en-US" sz="3200" b="1"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http://2.bp.blogspot.com/_dGAGnJ-oXdM/SOORaLjYpJI/AAAAAAAAAPk/b-XS0fdRrcg/s400/biblia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
          <p:cNvSpPr>
            <a:spLocks noChangeArrowheads="1"/>
          </p:cNvSpPr>
          <p:nvPr/>
        </p:nvSpPr>
        <p:spPr bwMode="auto">
          <a:xfrm>
            <a:off x="376238" y="260350"/>
            <a:ext cx="8083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Tx/>
              <a:buChar char="•"/>
              <a:tabLst>
                <a:tab pos="457200" algn="l"/>
              </a:tabLst>
            </a:pPr>
            <a:r>
              <a:rPr lang="es-MX" sz="3600" b="1" dirty="0">
                <a:solidFill>
                  <a:srgbClr val="FFFF00"/>
                </a:solidFill>
                <a:latin typeface="Arial Black" pitchFamily="34" charset="0"/>
                <a:cs typeface="Times New Roman" pitchFamily="18" charset="0"/>
              </a:rPr>
              <a:t>EL  POR QUÉ DE LA MADUREZ</a:t>
            </a:r>
            <a:endParaRPr lang="en-US" sz="3600" dirty="0">
              <a:solidFill>
                <a:srgbClr val="FFFF00"/>
              </a:solidFill>
              <a:latin typeface="Arial Black" pitchFamily="34" charset="0"/>
              <a:cs typeface="Times New Roman" pitchFamily="18" charset="0"/>
            </a:endParaRPr>
          </a:p>
          <a:p>
            <a:pPr eaLnBrk="0" hangingPunct="0">
              <a:tabLst>
                <a:tab pos="457200" algn="l"/>
              </a:tabLst>
            </a:pPr>
            <a:endParaRPr lang="en-US" sz="3600" dirty="0">
              <a:solidFill>
                <a:srgbClr val="FFFF00"/>
              </a:solidFill>
              <a:latin typeface="Arial Black" pitchFamily="34" charset="0"/>
              <a:cs typeface="Times New Roman" pitchFamily="18" charset="0"/>
            </a:endParaRPr>
          </a:p>
        </p:txBody>
      </p:sp>
      <p:sp>
        <p:nvSpPr>
          <p:cNvPr id="10244" name="Rectangle 3"/>
          <p:cNvSpPr>
            <a:spLocks noChangeArrowheads="1"/>
          </p:cNvSpPr>
          <p:nvPr/>
        </p:nvSpPr>
        <p:spPr bwMode="auto">
          <a:xfrm>
            <a:off x="0" y="980728"/>
            <a:ext cx="9144000" cy="3539430"/>
          </a:xfrm>
          <a:prstGeom prst="rect">
            <a:avLst/>
          </a:prstGeom>
          <a:noFill/>
          <a:ln w="9525">
            <a:noFill/>
            <a:miter lim="800000"/>
            <a:headEnd/>
            <a:tailEnd/>
          </a:ln>
        </p:spPr>
        <p:txBody>
          <a:bodyPr>
            <a:spAutoFit/>
          </a:bodyPr>
          <a:lstStyle/>
          <a:p>
            <a:pPr algn="ctr">
              <a:defRPr/>
            </a:pPr>
            <a:r>
              <a:rPr lang="es-ES" sz="3200" b="1" dirty="0">
                <a:solidFill>
                  <a:srgbClr val="FFFF00"/>
                </a:solidFill>
                <a:effectLst>
                  <a:outerShdw blurRad="38100" dist="38100" dir="2700000" algn="tl">
                    <a:srgbClr val="000000">
                      <a:alpha val="43137"/>
                    </a:srgbClr>
                  </a:outerShdw>
                </a:effectLst>
              </a:rPr>
              <a:t>Porque es la Voluntad de Dios. </a:t>
            </a:r>
          </a:p>
          <a:p>
            <a:pPr algn="ctr">
              <a:defRPr/>
            </a:pPr>
            <a:endParaRPr lang="es-ES" sz="3200" b="1" dirty="0">
              <a:solidFill>
                <a:srgbClr val="FFFF00"/>
              </a:solidFill>
              <a:effectLst>
                <a:outerShdw blurRad="38100" dist="38100" dir="2700000" algn="tl">
                  <a:srgbClr val="000000">
                    <a:alpha val="43137"/>
                  </a:srgbClr>
                </a:outerShdw>
              </a:effectLst>
            </a:endParaRPr>
          </a:p>
          <a:p>
            <a:pPr algn="ctr">
              <a:defRPr/>
            </a:pPr>
            <a:r>
              <a:rPr lang="es-ES" sz="3200" b="1" dirty="0">
                <a:ln>
                  <a:solidFill>
                    <a:srgbClr val="FF0000"/>
                  </a:solidFill>
                </a:ln>
                <a:solidFill>
                  <a:srgbClr val="FFFF00"/>
                </a:solidFill>
                <a:effectLst>
                  <a:outerShdw blurRad="38100" dist="38100" dir="2700000" algn="tl">
                    <a:srgbClr val="000000">
                      <a:alpha val="43137"/>
                    </a:srgbClr>
                  </a:outerShdw>
                </a:effectLst>
              </a:rPr>
              <a:t>La Biblia al Día dice en </a:t>
            </a:r>
            <a:r>
              <a:rPr lang="es-ES" sz="3200" b="1" dirty="0" smtClean="0">
                <a:ln>
                  <a:solidFill>
                    <a:srgbClr val="FF0000"/>
                  </a:solidFill>
                </a:ln>
                <a:solidFill>
                  <a:srgbClr val="FFFF00"/>
                </a:solidFill>
                <a:effectLst>
                  <a:outerShdw blurRad="38100" dist="38100" dir="2700000" algn="tl">
                    <a:srgbClr val="000000">
                      <a:alpha val="43137"/>
                    </a:srgbClr>
                  </a:outerShdw>
                </a:effectLst>
              </a:rPr>
              <a:t>Efesios.4:12</a:t>
            </a:r>
            <a:r>
              <a:rPr lang="es-ES" sz="3200" b="1" dirty="0">
                <a:ln>
                  <a:solidFill>
                    <a:srgbClr val="FF0000"/>
                  </a:solidFill>
                </a:ln>
                <a:solidFill>
                  <a:srgbClr val="FFFF00"/>
                </a:solidFill>
                <a:effectLst>
                  <a:outerShdw blurRad="38100" dist="38100" dir="2700000" algn="tl">
                    <a:srgbClr val="000000">
                      <a:alpha val="43137"/>
                    </a:srgbClr>
                  </a:outerShdw>
                </a:effectLst>
              </a:rPr>
              <a:t>.</a:t>
            </a:r>
            <a:r>
              <a:rPr lang="es-ES" sz="3200" b="1" dirty="0" smtClean="0">
                <a:ln>
                  <a:solidFill>
                    <a:srgbClr val="FF0000"/>
                  </a:solidFill>
                </a:ln>
                <a:solidFill>
                  <a:srgbClr val="FFFF00"/>
                </a:solidFill>
                <a:effectLst>
                  <a:outerShdw blurRad="38100" dist="38100" dir="2700000" algn="tl">
                    <a:srgbClr val="000000">
                      <a:alpha val="43137"/>
                    </a:srgbClr>
                  </a:outerShdw>
                </a:effectLst>
              </a:rPr>
              <a:t> </a:t>
            </a:r>
            <a:endParaRPr lang="es-ES" sz="3200" b="1" dirty="0">
              <a:ln>
                <a:solidFill>
                  <a:srgbClr val="FF0000"/>
                </a:solidFill>
              </a:ln>
              <a:solidFill>
                <a:srgbClr val="FFFF00"/>
              </a:solidFill>
              <a:effectLst>
                <a:outerShdw blurRad="38100" dist="38100" dir="2700000" algn="tl">
                  <a:srgbClr val="000000">
                    <a:alpha val="43137"/>
                  </a:srgbClr>
                </a:outerShdw>
              </a:effectLst>
            </a:endParaRPr>
          </a:p>
          <a:p>
            <a:pPr algn="ctr">
              <a:defRPr/>
            </a:pPr>
            <a:r>
              <a:rPr lang="es-ES" sz="3200" b="1" dirty="0">
                <a:ln>
                  <a:solidFill>
                    <a:srgbClr val="FF0000"/>
                  </a:solidFill>
                </a:ln>
                <a:solidFill>
                  <a:srgbClr val="FFFF00"/>
                </a:solidFill>
                <a:effectLst>
                  <a:outerShdw blurRad="38100" dist="38100" dir="2700000" algn="tl">
                    <a:srgbClr val="000000">
                      <a:alpha val="43137"/>
                    </a:srgbClr>
                  </a:outerShdw>
                </a:effectLst>
              </a:rPr>
              <a:t>“Porque quiere que su Pueblo este perfectamente capacitado para realizar mejor la tarea de llevar a la iglesia, el Cuerpo de Cristo, a un estado de vigor y madurez” </a:t>
            </a:r>
            <a:endParaRPr lang="en-US" sz="3200" b="1" dirty="0">
              <a:ln>
                <a:solidFill>
                  <a:srgbClr val="FF0000"/>
                </a:solidFill>
              </a:ln>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44">
                                            <p:txEl>
                                              <p:pRg st="0" end="0"/>
                                            </p:txEl>
                                          </p:spTgt>
                                        </p:tgtEl>
                                        <p:attrNameLst>
                                          <p:attrName>style.visibility</p:attrName>
                                        </p:attrNameLst>
                                      </p:cBhvr>
                                      <p:to>
                                        <p:strVal val="visible"/>
                                      </p:to>
                                    </p:set>
                                    <p:animEffect transition="in" filter="barn(inVertical)">
                                      <p:cBhvr>
                                        <p:cTn id="13" dur="500"/>
                                        <p:tgtEl>
                                          <p:spTgt spid="1024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44">
                                            <p:txEl>
                                              <p:pRg st="2" end="2"/>
                                            </p:txEl>
                                          </p:spTgt>
                                        </p:tgtEl>
                                        <p:attrNameLst>
                                          <p:attrName>style.visibility</p:attrName>
                                        </p:attrNameLst>
                                      </p:cBhvr>
                                      <p:to>
                                        <p:strVal val="visible"/>
                                      </p:to>
                                    </p:set>
                                    <p:animEffect transition="in" filter="barn(inVertical)">
                                      <p:cBhvr>
                                        <p:cTn id="18" dur="500"/>
                                        <p:tgtEl>
                                          <p:spTgt spid="1024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244">
                                            <p:txEl>
                                              <p:pRg st="3" end="3"/>
                                            </p:txEl>
                                          </p:spTgt>
                                        </p:tgtEl>
                                        <p:attrNameLst>
                                          <p:attrName>style.visibility</p:attrName>
                                        </p:attrNameLst>
                                      </p:cBhvr>
                                      <p:to>
                                        <p:strVal val="visible"/>
                                      </p:to>
                                    </p:set>
                                    <p:anim calcmode="lin" valueType="num">
                                      <p:cBhvr>
                                        <p:cTn id="23" dur="500" fill="hold"/>
                                        <p:tgtEl>
                                          <p:spTgt spid="10244">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0244">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10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716</Words>
  <Application>Microsoft Office PowerPoint</Application>
  <PresentationFormat>Presentación en pantalla (4:3)</PresentationFormat>
  <Paragraphs>72</Paragraphs>
  <Slides>17</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Arial Black</vt:lpstr>
      <vt:lpstr>Arial Narrow</vt:lpstr>
      <vt:lpstr>Arial Rounded MT Bold</vt:lpstr>
      <vt:lpstr>Calibri</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Joaquin Alegre Villon</dc:creator>
  <cp:lastModifiedBy>MARIO</cp:lastModifiedBy>
  <cp:revision>24</cp:revision>
  <dcterms:created xsi:type="dcterms:W3CDTF">2013-02-23T21:00:23Z</dcterms:created>
  <dcterms:modified xsi:type="dcterms:W3CDTF">2020-03-24T16:39:47Z</dcterms:modified>
</cp:coreProperties>
</file>