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57" r:id="rId6"/>
    <p:sldId id="260" r:id="rId7"/>
    <p:sldId id="266" r:id="rId8"/>
    <p:sldId id="261" r:id="rId9"/>
    <p:sldId id="262" r:id="rId10"/>
    <p:sldId id="273" r:id="rId11"/>
    <p:sldId id="263" r:id="rId12"/>
    <p:sldId id="264" r:id="rId13"/>
    <p:sldId id="271" r:id="rId14"/>
    <p:sldId id="269" r:id="rId15"/>
    <p:sldId id="270" r:id="rId16"/>
    <p:sldId id="265" r:id="rId17"/>
    <p:sldId id="267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0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1406D-C833-4ACF-B92F-448031F10872}" type="datetimeFigureOut">
              <a:rPr lang="es-MX" smtClean="0"/>
              <a:t>07/05/2020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E7EC-9FAB-4548-A49F-6143E738BC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9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E7EC-9FAB-4548-A49F-6143E738BCE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4F39-DE9F-415A-A552-AEE3A1E3E195}" type="datetimeFigureOut">
              <a:rPr lang="es-MX" smtClean="0"/>
              <a:pPr/>
              <a:t>07/05/2020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C1-D240-42E3-A888-837565DCEA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60326"/>
            <a:ext cx="7992888" cy="2090059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es-MX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transformación del cristiano</a:t>
            </a:r>
            <a:endParaRPr lang="es-MX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3 Imagen" descr="Transformacion-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1556792"/>
            <a:ext cx="9992693" cy="40107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445224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analogía entre la transformación del cristiano                                                       y la metamorfosis de la mariposa</a:t>
            </a:r>
            <a:endParaRPr lang="es-MX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88024" y="645743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Presentación por Gabriel Puente F.   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713">
        <p:blinds dir="vert"/>
      </p:transition>
    </mc:Choice>
    <mc:Fallback xmlns="">
      <p:transition spd="slow" advTm="1371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6409"/>
            <a:ext cx="8229600" cy="1050343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ha habido una trasformación de vida, los cambios son notables. Gal. 1:23,24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ro AFT: Oruga de piñón (Aglaope infausta) (1/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1" y="1466351"/>
            <a:ext cx="2459408" cy="16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 la derecha con bandas 3"/>
          <p:cNvSpPr/>
          <p:nvPr/>
        </p:nvSpPr>
        <p:spPr>
          <a:xfrm>
            <a:off x="3401682" y="1766032"/>
            <a:ext cx="2232248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Marcador de contenido" descr="maripo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405284"/>
            <a:ext cx="2459408" cy="16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echa a la derecha con bandas 8"/>
          <p:cNvSpPr/>
          <p:nvPr/>
        </p:nvSpPr>
        <p:spPr>
          <a:xfrm>
            <a:off x="4308199" y="4394309"/>
            <a:ext cx="1209031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/>
          <p:cNvGrpSpPr/>
          <p:nvPr/>
        </p:nvGrpSpPr>
        <p:grpSpPr>
          <a:xfrm>
            <a:off x="22603" y="3699523"/>
            <a:ext cx="3918823" cy="2753813"/>
            <a:chOff x="22603" y="3699523"/>
            <a:chExt cx="3918823" cy="275381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57065" y="5072447"/>
              <a:ext cx="2084361" cy="1380889"/>
            </a:xfrm>
            <a:prstGeom prst="rect">
              <a:avLst/>
            </a:prstGeom>
          </p:spPr>
        </p:pic>
        <p:pic>
          <p:nvPicPr>
            <p:cNvPr id="1030" name="Picture 6" descr="Retrato De Raza Caucásica Blanca Hermosa Adolescente De La Mujer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3" y="3699523"/>
              <a:ext cx="1834463" cy="275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ombres, tomen nota! 10 consejos para calmar a una mujer enojada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3699523"/>
              <a:ext cx="2084361" cy="1389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5633930" y="3682595"/>
            <a:ext cx="3510071" cy="2779426"/>
            <a:chOff x="5633930" y="3682595"/>
            <a:chExt cx="3510071" cy="2779426"/>
          </a:xfrm>
        </p:grpSpPr>
        <p:pic>
          <p:nvPicPr>
            <p:cNvPr id="1034" name="Picture 10" descr="Mujer Cristiana Que Lee La Biblia Fotos De Stock - Descarga 69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775" y="4171349"/>
              <a:ext cx="1296226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3 claves para una relación duradera, según un experto | Telemund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930" y="3682595"/>
              <a:ext cx="2213844" cy="138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25 Quotes from Influential Christians about the Bibl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930" y="5089096"/>
              <a:ext cx="2213844" cy="137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ángulo redondeado 9"/>
          <p:cNvSpPr/>
          <p:nvPr/>
        </p:nvSpPr>
        <p:spPr>
          <a:xfrm>
            <a:off x="22603" y="1283729"/>
            <a:ext cx="9144001" cy="5568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se vieron los cambios en Pablo</a:t>
            </a:r>
          </a:p>
          <a:p>
            <a:pPr algn="ctr"/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 </a:t>
            </a: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era conocido de vista a las iglesias de </a:t>
            </a:r>
            <a:r>
              <a:rPr lang="es-MX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Judea, </a:t>
            </a: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eran en  </a:t>
            </a:r>
            <a:r>
              <a:rPr lang="es-MX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Cristo; solamente </a:t>
            </a: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oían decir: Aquel que en otro tiempo nos perseguía, ahora predica la fe que en otro tiempo asolaba</a:t>
            </a:r>
            <a:r>
              <a:rPr lang="es-MX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glorificaban a Dios en mí.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    </a:t>
            </a:r>
            <a:endParaRPr lang="es-MX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6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18"/>
    </mc:Choice>
    <mc:Fallback xmlns="">
      <p:transition spd="slow" advTm="12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16921"/>
            <a:ext cx="8291264" cy="3196952"/>
          </a:xfrm>
        </p:spPr>
        <p:txBody>
          <a:bodyPr>
            <a:normAutofit/>
          </a:bodyPr>
          <a:lstStyle/>
          <a:p>
            <a:r>
              <a:rPr lang="es-MX" sz="3000" i="1" dirty="0" smtClean="0">
                <a:latin typeface="Arial Narrow" pitchFamily="34" charset="0"/>
              </a:rPr>
              <a:t>La mariposa </a:t>
            </a:r>
            <a:r>
              <a:rPr lang="es-MX" sz="3000" b="1" i="1" dirty="0" smtClean="0">
                <a:latin typeface="Arial Narrow" pitchFamily="34" charset="0"/>
              </a:rPr>
              <a:t>deja </a:t>
            </a:r>
            <a:r>
              <a:rPr lang="es-MX" sz="3000" i="1" dirty="0" smtClean="0">
                <a:latin typeface="Arial Narrow" pitchFamily="34" charset="0"/>
              </a:rPr>
              <a:t>la crisálida y se trasforma en una bella mariposa.  El cristiano debe dejar cualquier práctica que contradiga la voluntad de Dios.</a:t>
            </a:r>
          </a:p>
          <a:p>
            <a:r>
              <a:rPr lang="es-MX" sz="3000" dirty="0" smtClean="0">
                <a:latin typeface="Arial Narrow" pitchFamily="34" charset="0"/>
              </a:rPr>
              <a:t>1. </a:t>
            </a:r>
            <a:r>
              <a:rPr lang="es-MX" sz="3000" b="1" dirty="0" smtClean="0">
                <a:latin typeface="Arial Narrow" pitchFamily="34" charset="0"/>
              </a:rPr>
              <a:t>Dejar</a:t>
            </a:r>
            <a:r>
              <a:rPr lang="es-MX" sz="3000" dirty="0" smtClean="0">
                <a:latin typeface="Arial Narrow" pitchFamily="34" charset="0"/>
              </a:rPr>
              <a:t> los malos sentimientos. </a:t>
            </a:r>
            <a:r>
              <a:rPr lang="es-MX" sz="3000" b="1" dirty="0" smtClean="0">
                <a:latin typeface="Arial Narrow" pitchFamily="34" charset="0"/>
              </a:rPr>
              <a:t>Col. 3:8</a:t>
            </a:r>
            <a:endParaRPr lang="es-MX" sz="3000" dirty="0" smtClean="0">
              <a:latin typeface="Arial Narrow" pitchFamily="34" charset="0"/>
            </a:endParaRPr>
          </a:p>
          <a:p>
            <a:r>
              <a:rPr lang="es-MX" sz="3000" dirty="0" smtClean="0">
                <a:latin typeface="Arial Narrow" pitchFamily="34" charset="0"/>
              </a:rPr>
              <a:t>2. </a:t>
            </a:r>
            <a:r>
              <a:rPr lang="es-MX" sz="3000" b="1" dirty="0" smtClean="0">
                <a:latin typeface="Arial Narrow" pitchFamily="34" charset="0"/>
              </a:rPr>
              <a:t>Desechar</a:t>
            </a:r>
            <a:r>
              <a:rPr lang="es-MX" sz="3000" dirty="0" smtClean="0">
                <a:latin typeface="Arial Narrow" pitchFamily="34" charset="0"/>
              </a:rPr>
              <a:t> la mentira. </a:t>
            </a:r>
            <a:r>
              <a:rPr lang="es-MX" sz="3000" b="1" dirty="0" smtClean="0">
                <a:latin typeface="Arial Narrow" pitchFamily="34" charset="0"/>
              </a:rPr>
              <a:t>Ef. 4:25. </a:t>
            </a:r>
          </a:p>
          <a:p>
            <a:r>
              <a:rPr lang="es-MX" sz="3000" dirty="0" smtClean="0">
                <a:latin typeface="Arial Narrow" pitchFamily="34" charset="0"/>
              </a:rPr>
              <a:t>3. </a:t>
            </a:r>
            <a:r>
              <a:rPr lang="es-MX" sz="3000" b="1" dirty="0" smtClean="0">
                <a:latin typeface="Arial Narrow" pitchFamily="34" charset="0"/>
              </a:rPr>
              <a:t>Desechar</a:t>
            </a:r>
            <a:r>
              <a:rPr lang="es-MX" sz="3000" dirty="0" smtClean="0">
                <a:latin typeface="Arial Narrow" pitchFamily="34" charset="0"/>
              </a:rPr>
              <a:t> toda malicia, engaño, envidia. </a:t>
            </a:r>
            <a:r>
              <a:rPr lang="es-MX" sz="3000" b="1" u="sng" dirty="0" smtClean="0">
                <a:latin typeface="Arial Narrow" pitchFamily="34" charset="0"/>
              </a:rPr>
              <a:t>1 Pedro 2:1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491880" y="5057889"/>
            <a:ext cx="532859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 Narrow" pitchFamily="34" charset="0"/>
              </a:rPr>
              <a:t>Es estos dos textos </a:t>
            </a:r>
            <a:r>
              <a:rPr lang="es-MX" sz="2000" b="1" dirty="0" smtClean="0">
                <a:latin typeface="Arial Narrow" pitchFamily="34" charset="0"/>
              </a:rPr>
              <a:t>“dejad” y “desechar” </a:t>
            </a:r>
            <a:r>
              <a:rPr lang="es-MX" sz="2000" dirty="0" smtClean="0">
                <a:latin typeface="Arial Narrow" pitchFamily="34" charset="0"/>
              </a:rPr>
              <a:t>es la misma palabra griega [</a:t>
            </a:r>
            <a:r>
              <a:rPr lang="es-MX" sz="2000" i="1" dirty="0" err="1" smtClean="0">
                <a:latin typeface="Arial Narrow" pitchFamily="34" charset="0"/>
              </a:rPr>
              <a:t>Apotithemi</a:t>
            </a:r>
            <a:r>
              <a:rPr lang="es-MX" sz="2000" i="1" dirty="0" smtClean="0">
                <a:latin typeface="Arial Narrow" pitchFamily="34" charset="0"/>
              </a:rPr>
              <a:t>]</a:t>
            </a:r>
            <a:r>
              <a:rPr lang="es-MX" sz="2000" dirty="0" smtClean="0">
                <a:latin typeface="Arial Narrow" pitchFamily="34" charset="0"/>
              </a:rPr>
              <a:t> y significa poner afuera,  poner a un lado, dejar de lado. Denota sacarse de encima, arrojar  fuera. (W.E. Vine).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5157192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rial Narrow" pitchFamily="34" charset="0"/>
              </a:rPr>
              <a:t>“dejad” y “desechar” </a:t>
            </a:r>
            <a:endParaRPr lang="es-MX" sz="3200" dirty="0"/>
          </a:p>
        </p:txBody>
      </p:sp>
      <p:sp>
        <p:nvSpPr>
          <p:cNvPr id="7" name="6 Abrir llave"/>
          <p:cNvSpPr/>
          <p:nvPr/>
        </p:nvSpPr>
        <p:spPr>
          <a:xfrm>
            <a:off x="2843808" y="4869160"/>
            <a:ext cx="720080" cy="165618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0" y="620688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III.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implica dejar algo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7504" y="59139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13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9043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43"/>
    </mc:Choice>
    <mc:Fallback xmlns="">
      <p:transition spd="slow" advTm="10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7"/>
            <a:ext cx="5976664" cy="3384376"/>
          </a:xfrm>
        </p:spPr>
        <p:txBody>
          <a:bodyPr>
            <a:normAutofit/>
          </a:bodyPr>
          <a:lstStyle/>
          <a:p>
            <a:r>
              <a:rPr lang="es-MX" b="1" dirty="0" smtClean="0">
                <a:latin typeface="Arial Narrow" pitchFamily="34" charset="0"/>
              </a:rPr>
              <a:t>Dejar</a:t>
            </a:r>
            <a:r>
              <a:rPr lang="es-MX" dirty="0" smtClean="0">
                <a:latin typeface="Arial Narrow" pitchFamily="34" charset="0"/>
              </a:rPr>
              <a:t> las obras de la carne - Adulterio, fornicación, inmundicia, etc. </a:t>
            </a:r>
            <a:r>
              <a:rPr lang="es-MX" b="1" dirty="0" smtClean="0">
                <a:latin typeface="Arial Narrow" pitchFamily="34" charset="0"/>
              </a:rPr>
              <a:t>Gálatas 5:19-21. </a:t>
            </a:r>
          </a:p>
          <a:p>
            <a:pPr marL="0" indent="0">
              <a:buNone/>
            </a:pPr>
            <a:endParaRPr lang="es-MX" b="1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</a:rPr>
              <a:t>Dejar las malas compañías.                 </a:t>
            </a:r>
            <a:r>
              <a:rPr lang="es-MX" b="1" dirty="0" smtClean="0">
                <a:latin typeface="Arial Narrow" pitchFamily="34" charset="0"/>
              </a:rPr>
              <a:t>Proverbios 24:1</a:t>
            </a:r>
          </a:p>
        </p:txBody>
      </p:sp>
      <p:pic>
        <p:nvPicPr>
          <p:cNvPr id="5" name="4 Imagen" descr="anda con sabios.jpg"/>
          <p:cNvPicPr>
            <a:picLocks noChangeAspect="1"/>
          </p:cNvPicPr>
          <p:nvPr/>
        </p:nvPicPr>
        <p:blipFill>
          <a:blip r:embed="rId3" cstate="print"/>
          <a:srcRect l="63503"/>
          <a:stretch>
            <a:fillRect/>
          </a:stretch>
        </p:blipFill>
        <p:spPr>
          <a:xfrm>
            <a:off x="6516216" y="1988840"/>
            <a:ext cx="2017665" cy="29410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20688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III.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implica dejar algo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59139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8" name="5 Marcador de contenido" descr="maripo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39043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395535" y="5767518"/>
            <a:ext cx="85835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200" dirty="0">
                <a:latin typeface="Arial Narrow" pitchFamily="34" charset="0"/>
              </a:rPr>
              <a:t>¿Estamos dejando todo lo que a Dios no le agrada?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262">
        <p:blinds dir="vert"/>
      </p:transition>
    </mc:Choice>
    <mc:Fallback xmlns="">
      <p:transition spd="slow" advTm="4526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588583" y="1772816"/>
            <a:ext cx="720079" cy="936104"/>
            <a:chOff x="7588583" y="1772816"/>
            <a:chExt cx="720079" cy="936104"/>
          </a:xfrm>
        </p:grpSpPr>
        <p:sp>
          <p:nvSpPr>
            <p:cNvPr id="15" name="14 Forma libre"/>
            <p:cNvSpPr/>
            <p:nvPr/>
          </p:nvSpPr>
          <p:spPr>
            <a:xfrm>
              <a:off x="7588583" y="1772816"/>
              <a:ext cx="720079" cy="936104"/>
            </a:xfrm>
            <a:custGeom>
              <a:avLst/>
              <a:gdLst>
                <a:gd name="connsiteX0" fmla="*/ 52456 w 762139"/>
                <a:gd name="connsiteY0" fmla="*/ 0 h 645514"/>
                <a:gd name="connsiteX1" fmla="*/ 52456 w 762139"/>
                <a:gd name="connsiteY1" fmla="*/ 0 h 645514"/>
                <a:gd name="connsiteX2" fmla="*/ 393650 w 762139"/>
                <a:gd name="connsiteY2" fmla="*/ 150126 h 645514"/>
                <a:gd name="connsiteX3" fmla="*/ 461888 w 762139"/>
                <a:gd name="connsiteY3" fmla="*/ 191069 h 645514"/>
                <a:gd name="connsiteX4" fmla="*/ 625662 w 762139"/>
                <a:gd name="connsiteY4" fmla="*/ 327546 h 645514"/>
                <a:gd name="connsiteX5" fmla="*/ 666605 w 762139"/>
                <a:gd name="connsiteY5" fmla="*/ 354842 h 645514"/>
                <a:gd name="connsiteX6" fmla="*/ 762139 w 762139"/>
                <a:gd name="connsiteY6" fmla="*/ 409433 h 645514"/>
                <a:gd name="connsiteX7" fmla="*/ 693900 w 762139"/>
                <a:gd name="connsiteY7" fmla="*/ 491320 h 645514"/>
                <a:gd name="connsiteX8" fmla="*/ 584718 w 762139"/>
                <a:gd name="connsiteY8" fmla="*/ 532263 h 645514"/>
                <a:gd name="connsiteX9" fmla="*/ 489184 w 762139"/>
                <a:gd name="connsiteY9" fmla="*/ 586854 h 645514"/>
                <a:gd name="connsiteX10" fmla="*/ 448241 w 762139"/>
                <a:gd name="connsiteY10" fmla="*/ 600502 h 645514"/>
                <a:gd name="connsiteX11" fmla="*/ 298115 w 762139"/>
                <a:gd name="connsiteY11" fmla="*/ 614149 h 645514"/>
                <a:gd name="connsiteX12" fmla="*/ 161638 w 762139"/>
                <a:gd name="connsiteY12" fmla="*/ 614149 h 645514"/>
                <a:gd name="connsiteX13" fmla="*/ 147990 w 762139"/>
                <a:gd name="connsiteY13" fmla="*/ 573206 h 645514"/>
                <a:gd name="connsiteX14" fmla="*/ 134342 w 762139"/>
                <a:gd name="connsiteY14" fmla="*/ 504967 h 645514"/>
                <a:gd name="connsiteX15" fmla="*/ 120694 w 762139"/>
                <a:gd name="connsiteY15" fmla="*/ 450376 h 645514"/>
                <a:gd name="connsiteX16" fmla="*/ 93399 w 762139"/>
                <a:gd name="connsiteY16" fmla="*/ 327546 h 645514"/>
                <a:gd name="connsiteX17" fmla="*/ 52456 w 762139"/>
                <a:gd name="connsiteY17" fmla="*/ 286603 h 645514"/>
                <a:gd name="connsiteX18" fmla="*/ 38808 w 762139"/>
                <a:gd name="connsiteY18" fmla="*/ 245660 h 645514"/>
                <a:gd name="connsiteX19" fmla="*/ 79751 w 762139"/>
                <a:gd name="connsiteY19" fmla="*/ 163773 h 645514"/>
                <a:gd name="connsiteX20" fmla="*/ 66103 w 762139"/>
                <a:gd name="connsiteY20" fmla="*/ 122830 h 645514"/>
                <a:gd name="connsiteX21" fmla="*/ 52456 w 762139"/>
                <a:gd name="connsiteY21" fmla="*/ 68239 h 645514"/>
                <a:gd name="connsiteX22" fmla="*/ 52456 w 762139"/>
                <a:gd name="connsiteY22" fmla="*/ 0 h 64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139" h="645514">
                  <a:moveTo>
                    <a:pt x="52456" y="0"/>
                  </a:moveTo>
                  <a:lnTo>
                    <a:pt x="52456" y="0"/>
                  </a:lnTo>
                  <a:cubicBezTo>
                    <a:pt x="166187" y="50042"/>
                    <a:pt x="281053" y="97581"/>
                    <a:pt x="393650" y="150126"/>
                  </a:cubicBezTo>
                  <a:cubicBezTo>
                    <a:pt x="417688" y="161344"/>
                    <a:pt x="440817" y="174956"/>
                    <a:pt x="461888" y="191069"/>
                  </a:cubicBezTo>
                  <a:cubicBezTo>
                    <a:pt x="518337" y="234235"/>
                    <a:pt x="571071" y="282054"/>
                    <a:pt x="625662" y="327546"/>
                  </a:cubicBezTo>
                  <a:cubicBezTo>
                    <a:pt x="638263" y="338047"/>
                    <a:pt x="653258" y="345308"/>
                    <a:pt x="666605" y="354842"/>
                  </a:cubicBezTo>
                  <a:cubicBezTo>
                    <a:pt x="738900" y="406482"/>
                    <a:pt x="695699" y="387286"/>
                    <a:pt x="762139" y="409433"/>
                  </a:cubicBezTo>
                  <a:cubicBezTo>
                    <a:pt x="739393" y="436729"/>
                    <a:pt x="720456" y="467715"/>
                    <a:pt x="693900" y="491320"/>
                  </a:cubicBezTo>
                  <a:cubicBezTo>
                    <a:pt x="665975" y="516142"/>
                    <a:pt x="618994" y="523694"/>
                    <a:pt x="584718" y="532263"/>
                  </a:cubicBezTo>
                  <a:cubicBezTo>
                    <a:pt x="543600" y="559675"/>
                    <a:pt x="537666" y="566076"/>
                    <a:pt x="489184" y="586854"/>
                  </a:cubicBezTo>
                  <a:cubicBezTo>
                    <a:pt x="475961" y="592521"/>
                    <a:pt x="462482" y="598468"/>
                    <a:pt x="448241" y="600502"/>
                  </a:cubicBezTo>
                  <a:cubicBezTo>
                    <a:pt x="398498" y="607608"/>
                    <a:pt x="348157" y="609600"/>
                    <a:pt x="298115" y="614149"/>
                  </a:cubicBezTo>
                  <a:cubicBezTo>
                    <a:pt x="247694" y="630956"/>
                    <a:pt x="224368" y="645514"/>
                    <a:pt x="161638" y="614149"/>
                  </a:cubicBezTo>
                  <a:cubicBezTo>
                    <a:pt x="148771" y="607715"/>
                    <a:pt x="151479" y="587162"/>
                    <a:pt x="147990" y="573206"/>
                  </a:cubicBezTo>
                  <a:cubicBezTo>
                    <a:pt x="142364" y="550702"/>
                    <a:pt x="139374" y="527611"/>
                    <a:pt x="134342" y="504967"/>
                  </a:cubicBezTo>
                  <a:cubicBezTo>
                    <a:pt x="130273" y="486657"/>
                    <a:pt x="124373" y="468769"/>
                    <a:pt x="120694" y="450376"/>
                  </a:cubicBezTo>
                  <a:cubicBezTo>
                    <a:pt x="118570" y="439757"/>
                    <a:pt x="108577" y="350314"/>
                    <a:pt x="93399" y="327546"/>
                  </a:cubicBezTo>
                  <a:cubicBezTo>
                    <a:pt x="82693" y="311487"/>
                    <a:pt x="66104" y="300251"/>
                    <a:pt x="52456" y="286603"/>
                  </a:cubicBezTo>
                  <a:cubicBezTo>
                    <a:pt x="47907" y="272955"/>
                    <a:pt x="38808" y="260046"/>
                    <a:pt x="38808" y="245660"/>
                  </a:cubicBezTo>
                  <a:cubicBezTo>
                    <a:pt x="38808" y="217410"/>
                    <a:pt x="65952" y="184472"/>
                    <a:pt x="79751" y="163773"/>
                  </a:cubicBezTo>
                  <a:cubicBezTo>
                    <a:pt x="75202" y="150125"/>
                    <a:pt x="76275" y="133002"/>
                    <a:pt x="66103" y="122830"/>
                  </a:cubicBezTo>
                  <a:cubicBezTo>
                    <a:pt x="24667" y="81394"/>
                    <a:pt x="0" y="146921"/>
                    <a:pt x="52456" y="68239"/>
                  </a:cubicBezTo>
                  <a:cubicBezTo>
                    <a:pt x="69320" y="17645"/>
                    <a:pt x="52456" y="11373"/>
                    <a:pt x="52456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b="1" dirty="0" smtClean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7624586" y="1988840"/>
              <a:ext cx="64807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solidFill>
                    <a:srgbClr val="FFFF00"/>
                  </a:solidFill>
                </a:rPr>
                <a:t>Obras de la carne</a:t>
              </a:r>
              <a:endParaRPr lang="es-MX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4320480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2800" i="1" dirty="0" smtClean="0">
                <a:latin typeface="Arial Narrow" pitchFamily="34" charset="0"/>
              </a:rPr>
              <a:t>La mariposa </a:t>
            </a:r>
            <a:r>
              <a:rPr lang="es-MX" sz="2800" b="1" i="1" dirty="0" smtClean="0">
                <a:latin typeface="Arial Narrow" pitchFamily="34" charset="0"/>
              </a:rPr>
              <a:t>DEJA  </a:t>
            </a:r>
            <a:r>
              <a:rPr lang="es-MX" sz="2800" i="1" dirty="0" smtClean="0">
                <a:latin typeface="Arial Narrow" pitchFamily="34" charset="0"/>
              </a:rPr>
              <a:t>la crisálida y se transforma en una bella mariposa.</a:t>
            </a:r>
            <a:endParaRPr lang="es-MX" sz="2800" dirty="0"/>
          </a:p>
        </p:txBody>
      </p:sp>
      <p:pic>
        <p:nvPicPr>
          <p:cNvPr id="5" name="4 Imagen" descr="mariposa salie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25892" cy="2664296"/>
          </a:xfrm>
          <a:prstGeom prst="rect">
            <a:avLst/>
          </a:prstGeom>
        </p:spPr>
      </p:pic>
      <p:pic>
        <p:nvPicPr>
          <p:cNvPr id="13" name="12 Imagen" descr="hombre brazo extendid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05" r="1375" b="-4891"/>
          <a:stretch>
            <a:fillRect/>
          </a:stretch>
        </p:blipFill>
        <p:spPr>
          <a:xfrm>
            <a:off x="5148064" y="198725"/>
            <a:ext cx="2664296" cy="5246499"/>
          </a:xfrm>
          <a:prstGeom prst="rect">
            <a:avLst/>
          </a:prstGeom>
        </p:spPr>
      </p:pic>
      <p:pic>
        <p:nvPicPr>
          <p:cNvPr id="14" name="4 Marcador de contenido" descr="bote de basur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933056"/>
            <a:ext cx="1728192" cy="1340768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3995936" y="5517232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i="1" dirty="0" smtClean="0">
                <a:latin typeface="Arial Narrow" pitchFamily="34" charset="0"/>
              </a:rPr>
              <a:t>El cristiano debe </a:t>
            </a:r>
            <a:r>
              <a:rPr lang="es-MX" sz="2400" b="1" i="1" dirty="0" smtClean="0">
                <a:latin typeface="Arial Narrow" pitchFamily="34" charset="0"/>
              </a:rPr>
              <a:t>DEJAR</a:t>
            </a:r>
            <a:r>
              <a:rPr lang="es-MX" sz="2400" i="1" dirty="0" smtClean="0">
                <a:latin typeface="Arial Narrow" pitchFamily="34" charset="0"/>
              </a:rPr>
              <a:t> cualquier práctica que contradiga la voluntad de Dios.</a:t>
            </a:r>
            <a:endParaRPr lang="es-MX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596336" y="4797152"/>
            <a:ext cx="79208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Basura</a:t>
            </a:r>
            <a:endParaRPr lang="es-MX" sz="12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1"/>
    </mc:Choice>
    <mc:Fallback xmlns="">
      <p:transition spd="slow" advTm="1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0087 0.3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9448"/>
            <a:ext cx="8363272" cy="496855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latin typeface="Arial Narrow" pitchFamily="34" charset="0"/>
              </a:rPr>
              <a:t>¿Qué hicieron los corintios cuando obedecieron el evangelio?  </a:t>
            </a:r>
            <a:r>
              <a:rPr lang="es-MX" dirty="0" smtClean="0">
                <a:latin typeface="Arial Narrow" pitchFamily="34" charset="0"/>
              </a:rPr>
              <a:t>Véase </a:t>
            </a:r>
            <a:r>
              <a:rPr lang="es-MX" b="1" dirty="0" smtClean="0">
                <a:latin typeface="Arial Narrow" pitchFamily="34" charset="0"/>
              </a:rPr>
              <a:t>1 </a:t>
            </a:r>
            <a:r>
              <a:rPr lang="es-MX" b="1" dirty="0" err="1" smtClean="0">
                <a:latin typeface="Arial Narrow" pitchFamily="34" charset="0"/>
              </a:rPr>
              <a:t>Co.</a:t>
            </a:r>
            <a:r>
              <a:rPr lang="es-MX" b="1" dirty="0" smtClean="0">
                <a:latin typeface="Arial Narrow" pitchFamily="34" charset="0"/>
              </a:rPr>
              <a:t> 6:9-11.</a:t>
            </a:r>
          </a:p>
          <a:p>
            <a:pPr>
              <a:buNone/>
            </a:pPr>
            <a:endParaRPr lang="es-MX" sz="1300" dirty="0" smtClean="0">
              <a:latin typeface="Arial Narrow" pitchFamily="34" charset="0"/>
            </a:endParaRPr>
          </a:p>
          <a:p>
            <a:r>
              <a:rPr lang="es-MX" i="1" dirty="0" smtClean="0">
                <a:latin typeface="Arial Narrow" pitchFamily="34" charset="0"/>
              </a:rPr>
              <a:t>Algunos en Corinto </a:t>
            </a:r>
            <a:r>
              <a:rPr lang="es-MX" b="1" i="1" dirty="0" smtClean="0">
                <a:latin typeface="Arial Narrow" pitchFamily="34" charset="0"/>
              </a:rPr>
              <a:t>habían sido…</a:t>
            </a:r>
          </a:p>
          <a:p>
            <a:pPr>
              <a:buNone/>
            </a:pPr>
            <a:endParaRPr lang="es-MX" sz="1300" b="1" i="1" dirty="0" smtClean="0">
              <a:latin typeface="Arial Narrow" pitchFamily="34" charset="0"/>
            </a:endParaRPr>
          </a:p>
          <a:p>
            <a:r>
              <a:rPr lang="es-MX" b="1" dirty="0" smtClean="0">
                <a:latin typeface="Arial Narrow" pitchFamily="34" charset="0"/>
              </a:rPr>
              <a:t>Fornicarios. </a:t>
            </a:r>
            <a:r>
              <a:rPr lang="es-MX" dirty="0" smtClean="0">
                <a:latin typeface="Arial Narrow" pitchFamily="34" charset="0"/>
              </a:rPr>
              <a:t>¿Continuaban con sus rameras?</a:t>
            </a:r>
          </a:p>
          <a:p>
            <a:r>
              <a:rPr lang="es-MX" b="1" dirty="0" smtClean="0">
                <a:latin typeface="Arial Narrow" pitchFamily="34" charset="0"/>
              </a:rPr>
              <a:t>Idólatras. </a:t>
            </a:r>
            <a:r>
              <a:rPr lang="es-MX" dirty="0" smtClean="0">
                <a:latin typeface="Arial Narrow" pitchFamily="34" charset="0"/>
              </a:rPr>
              <a:t>¿Continuaban con sus ídolos?</a:t>
            </a:r>
          </a:p>
          <a:p>
            <a:r>
              <a:rPr lang="es-MX" b="1" dirty="0" smtClean="0">
                <a:latin typeface="Arial Narrow" pitchFamily="34" charset="0"/>
              </a:rPr>
              <a:t>Avaros. </a:t>
            </a:r>
            <a:r>
              <a:rPr lang="es-MX" dirty="0" smtClean="0">
                <a:latin typeface="Arial Narrow" pitchFamily="34" charset="0"/>
              </a:rPr>
              <a:t>¿Continuaban con su avaricia?</a:t>
            </a:r>
          </a:p>
          <a:p>
            <a:r>
              <a:rPr lang="es-MX" b="1" dirty="0" smtClean="0">
                <a:latin typeface="Arial Narrow" pitchFamily="34" charset="0"/>
              </a:rPr>
              <a:t>Borrachos. </a:t>
            </a:r>
            <a:r>
              <a:rPr lang="es-MX" dirty="0" smtClean="0">
                <a:latin typeface="Arial Narrow" pitchFamily="34" charset="0"/>
              </a:rPr>
              <a:t>¿Continuaban con sus copas?</a:t>
            </a:r>
          </a:p>
          <a:p>
            <a:r>
              <a:rPr lang="es-MX" b="1" dirty="0" smtClean="0">
                <a:latin typeface="Arial Narrow" pitchFamily="34" charset="0"/>
              </a:rPr>
              <a:t>Afeminados. </a:t>
            </a:r>
            <a:r>
              <a:rPr lang="es-MX" dirty="0" smtClean="0">
                <a:latin typeface="Arial Narrow" pitchFamily="34" charset="0"/>
              </a:rPr>
              <a:t>¿Continuaban con la homosexualidad?</a:t>
            </a:r>
          </a:p>
          <a:p>
            <a:r>
              <a:rPr lang="es-MX" b="1" dirty="0" smtClean="0">
                <a:latin typeface="Arial Narrow" pitchFamily="34" charset="0"/>
              </a:rPr>
              <a:t>Adúlteros, </a:t>
            </a:r>
            <a:r>
              <a:rPr lang="es-MX" dirty="0" smtClean="0">
                <a:latin typeface="Arial Narrow" pitchFamily="34" charset="0"/>
              </a:rPr>
              <a:t>¿Continuaban con sus compañeros ilícitos?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20688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III.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implica dejar algo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59139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7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9043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7797944" y="2420888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J</a:t>
            </a:r>
          </a:p>
          <a:p>
            <a:pPr algn="ctr"/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s-MX" sz="4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6"/>
    </mc:Choice>
    <mc:Fallback xmlns="">
      <p:transition spd="slow" advTm="13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17" y="198884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 Narrow" pitchFamily="34" charset="0"/>
              </a:rPr>
              <a:t>“No erréis” dice Pablo. Continuar en estos pecados significa no heredar el reino de Dios.</a:t>
            </a: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</a:rPr>
              <a:t>El arrepentimiento requiere un cambio de vida, una cesación del pecado. El bautismo perdona solamente pecados arrepentidos y </a:t>
            </a:r>
            <a:r>
              <a:rPr lang="es-MX" b="1" dirty="0" smtClean="0">
                <a:latin typeface="Arial Narrow" pitchFamily="34" charset="0"/>
              </a:rPr>
              <a:t>DEJADOS. </a:t>
            </a:r>
          </a:p>
          <a:p>
            <a:endParaRPr lang="es-MX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</a:rPr>
              <a:t>Para que el Espíritu Santo nos trasforme es necesario </a:t>
            </a:r>
            <a:r>
              <a:rPr lang="es-MX" b="1" dirty="0" smtClean="0">
                <a:latin typeface="Arial Narrow" pitchFamily="34" charset="0"/>
              </a:rPr>
              <a:t>DEJAR </a:t>
            </a:r>
            <a:r>
              <a:rPr lang="es-MX" dirty="0" smtClean="0">
                <a:latin typeface="Arial Narrow" pitchFamily="34" charset="0"/>
              </a:rPr>
              <a:t>el pecado.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20688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III.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implica dejar algo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59139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7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9043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9"/>
    </mc:Choice>
    <mc:Fallback xmlns="">
      <p:transition spd="slow" advTm="28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561662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latin typeface="Arial Narrow" pitchFamily="34" charset="0"/>
              </a:rPr>
              <a:t>No nos amoldemos al mundo, trasformemos nuestra vida en obediencia al evangelio de Cristo. </a:t>
            </a:r>
          </a:p>
          <a:p>
            <a:pPr algn="just">
              <a:buNone/>
            </a:pPr>
            <a:endParaRPr lang="es-MX" dirty="0" smtClean="0">
              <a:latin typeface="Arial Narrow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</a:rPr>
              <a:t>Dios espera que hagamos cambios. Pone a nuestro alcance todo para seguir transformando nuestra vida para nuestro propio bienestar  y salvación. 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noProof="0" dirty="0" smtClean="0">
                <a:latin typeface="Arial Narrow" pitchFamily="34" charset="0"/>
                <a:ea typeface="+mj-ea"/>
                <a:cs typeface="Arial" pitchFamily="34" charset="0"/>
              </a:rPr>
              <a:t>Conclusión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: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5"/>
          <a:stretch/>
        </p:blipFill>
        <p:spPr>
          <a:xfrm>
            <a:off x="6084168" y="2204864"/>
            <a:ext cx="2908460" cy="33018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629835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 Gabriel Puente F.   Monclova, México. </a:t>
            </a:r>
            <a:endParaRPr lang="es-MX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630">
        <p:blinds dir="vert"/>
      </p:transition>
    </mc:Choice>
    <mc:Fallback xmlns="">
      <p:transition spd="slow" advTm="4563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8864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 Narrow" pitchFamily="34" charset="0"/>
              </a:rPr>
              <a:t>“No os conforméis a este siglo, sino transformaos por medio de la renovación de vuestro entendimiento, para que comprobéis cuál sea la buena voluntad de Dios, agradable y perfecta”   Romanos 12:2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"/>
    </mc:Choice>
    <mc:Fallback xmlns="">
      <p:transition spd="slow" advTm="25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MX" b="1" dirty="0" smtClean="0">
                <a:latin typeface="Arial Narrow" panose="020B0606020202030204" pitchFamily="34" charset="0"/>
              </a:rPr>
              <a:t>Propósito de la lección: </a:t>
            </a:r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48880"/>
            <a:ext cx="3754760" cy="2808312"/>
          </a:xfrm>
        </p:spPr>
        <p:txBody>
          <a:bodyPr/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Conocer la transformación que Dios quiere de nosotros y como lograrla.  </a:t>
            </a:r>
            <a:endParaRPr lang="es-MX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5"/>
          <a:stretch/>
        </p:blipFill>
        <p:spPr>
          <a:xfrm>
            <a:off x="4932040" y="1988840"/>
            <a:ext cx="2908460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7"/>
    </mc:Choice>
    <mc:Fallback xmlns="">
      <p:transition spd="slow" advTm="140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s-MX" b="1" dirty="0" smtClean="0">
                <a:latin typeface="Arial Narrow" pitchFamily="34" charset="0"/>
                <a:cs typeface="Arial" pitchFamily="34" charset="0"/>
              </a:rPr>
              <a:t>Introducción: </a:t>
            </a:r>
            <a:endParaRPr lang="es-MX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latin typeface="Arial Narrow" pitchFamily="34" charset="0"/>
              </a:rPr>
              <a:t>Seguir a Cristo, es la bendición más grande que ser humano alguno puede tener en este mundo, porque de esto depende nuestra salvación eterna.</a:t>
            </a:r>
          </a:p>
          <a:p>
            <a:pPr algn="just"/>
            <a:endParaRPr lang="es-MX" dirty="0" smtClean="0">
              <a:latin typeface="Arial Narrow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</a:rPr>
              <a:t>Una vez estando en Cristo, El quiere que crezcamos en El, y esto incluye una vida de temor reverente y obediencia a Dios, que se manifestará  en </a:t>
            </a:r>
            <a:r>
              <a:rPr lang="es-MX" b="1" dirty="0" smtClean="0">
                <a:latin typeface="Arial Narrow" pitchFamily="34" charset="0"/>
              </a:rPr>
              <a:t>una transformación  </a:t>
            </a:r>
            <a:r>
              <a:rPr lang="es-MX" dirty="0" smtClean="0">
                <a:latin typeface="Arial Narrow" pitchFamily="34" charset="0"/>
              </a:rPr>
              <a:t>día a  día en nuestra vida y por medio del Espíritu Santo y el evangelio.</a:t>
            </a:r>
            <a:endParaRPr lang="es-MX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6"/>
    </mc:Choice>
    <mc:Fallback xmlns="">
      <p:transition spd="slow" advTm="3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/>
            <a:r>
              <a:rPr lang="es-MX" b="1" dirty="0" smtClean="0">
                <a:latin typeface="Arial Narrow" pitchFamily="34" charset="0"/>
              </a:rPr>
              <a:t>Una ilustración: </a:t>
            </a:r>
            <a:r>
              <a:rPr lang="es-MX" dirty="0" smtClean="0">
                <a:latin typeface="Arial Narrow" pitchFamily="34" charset="0"/>
              </a:rPr>
              <a:t>El ejemplo de la metamorfosis de la mariposa. </a:t>
            </a:r>
          </a:p>
          <a:p>
            <a:pPr algn="just">
              <a:buNone/>
            </a:pPr>
            <a:r>
              <a:rPr lang="es-MX" dirty="0" smtClean="0">
                <a:latin typeface="Arial Narrow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 Narrow" pitchFamily="34" charset="0"/>
              </a:rPr>
              <a:t>¿Qué es metamorfosis? Transformación que experimentan determinados  animales en su desarrollo biológico y que afecta no solo a su forma sino  también a sus funciones y su modo de vida. 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9497" y="529023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es demanda por Dios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001" y="-32526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7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777" y="347378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987">
        <p:blinds dir="vert"/>
      </p:transition>
    </mc:Choice>
    <mc:Fallback xmlns="">
      <p:transition spd="slow" advTm="4498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metamorfosis de la maripo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56176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6228184" y="1340768"/>
            <a:ext cx="291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La trasformación del cristiano es semejante al proceso de cambio de la mariposa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2"/>
    </mc:Choice>
    <mc:Fallback xmlns="">
      <p:transition spd="slow" advTm="784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280831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MX" dirty="0" smtClean="0"/>
              <a:t>    </a:t>
            </a:r>
            <a:r>
              <a:rPr lang="es-MX" dirty="0" smtClean="0">
                <a:latin typeface="Arial Narrow" pitchFamily="34" charset="0"/>
              </a:rPr>
              <a:t>2. El cristiano es mandado a transformarse. </a:t>
            </a:r>
            <a:r>
              <a:rPr lang="es-MX" b="1" dirty="0" smtClean="0">
                <a:latin typeface="Arial Narrow" pitchFamily="34" charset="0"/>
              </a:rPr>
              <a:t>Romanos 12:2.</a:t>
            </a:r>
            <a:r>
              <a:rPr lang="es-MX" dirty="0">
                <a:latin typeface="Arial Narrow" pitchFamily="34" charset="0"/>
              </a:rPr>
              <a:t> </a:t>
            </a:r>
            <a:r>
              <a:rPr lang="es-MX" dirty="0" smtClean="0">
                <a:latin typeface="Arial Narrow" pitchFamily="34" charset="0"/>
              </a:rPr>
              <a:t>No conformarnos al mundo. Esto es no adaptarnos, no amoldarnos. </a:t>
            </a:r>
          </a:p>
          <a:p>
            <a:pPr lvl="0" algn="just"/>
            <a:r>
              <a:rPr lang="es-MX" dirty="0" smtClean="0">
                <a:latin typeface="Arial Narrow" pitchFamily="34" charset="0"/>
              </a:rPr>
              <a:t>Debemos ser hijos obedientes. </a:t>
            </a:r>
            <a:r>
              <a:rPr lang="es-MX" b="1" dirty="0" smtClean="0">
                <a:latin typeface="Arial Narrow" pitchFamily="34" charset="0"/>
              </a:rPr>
              <a:t>1 Pedro 1:14, 15.</a:t>
            </a:r>
            <a:r>
              <a:rPr lang="es-MX" dirty="0" smtClean="0">
                <a:latin typeface="Arial Narrow" pitchFamily="34" charset="0"/>
              </a:rPr>
              <a:t> </a:t>
            </a:r>
          </a:p>
          <a:p>
            <a:r>
              <a:rPr lang="es-MX" dirty="0" smtClean="0">
                <a:latin typeface="Arial Narrow" pitchFamily="34" charset="0"/>
              </a:rPr>
              <a:t>No conformarnos al mundo </a:t>
            </a:r>
            <a:r>
              <a:rPr lang="es-MX" dirty="0">
                <a:latin typeface="Arial Narrow" pitchFamily="34" charset="0"/>
              </a:rPr>
              <a:t>s</a:t>
            </a:r>
            <a:r>
              <a:rPr lang="es-MX" dirty="0" smtClean="0">
                <a:latin typeface="Arial Narrow" pitchFamily="34" charset="0"/>
              </a:rPr>
              <a:t>ino </a:t>
            </a:r>
            <a:r>
              <a:rPr lang="es-MX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TRANSFORMAOS.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174522" y="4421386"/>
            <a:ext cx="583264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 griego </a:t>
            </a:r>
            <a:r>
              <a:rPr lang="es-E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metamorfóo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cambiar en otra forma (meta, implicando cambio, y morfe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forma. (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Vine),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Esta es la palabra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la cual obtenemos «metamorfosis», que se refiere 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 cambio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que a menudo es dramático.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5220489"/>
            <a:ext cx="2464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latin typeface="Arial Narrow" pitchFamily="34" charset="0"/>
              </a:rPr>
              <a:t>Transformaos</a:t>
            </a:r>
            <a:endParaRPr lang="es-MX" dirty="0"/>
          </a:p>
        </p:txBody>
      </p:sp>
      <p:sp>
        <p:nvSpPr>
          <p:cNvPr id="7" name="6 Abrir llave"/>
          <p:cNvSpPr/>
          <p:nvPr/>
        </p:nvSpPr>
        <p:spPr>
          <a:xfrm>
            <a:off x="2716426" y="4365104"/>
            <a:ext cx="432048" cy="242088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29497" y="529023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es demanda por Dios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7001" y="-32526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10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777" y="347378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44"/>
    </mc:Choice>
    <mc:Fallback xmlns="">
      <p:transition spd="slow" advTm="157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14356"/>
            <a:ext cx="4896544" cy="2969171"/>
          </a:xfrm>
        </p:spPr>
        <p:txBody>
          <a:bodyPr/>
          <a:lstStyle/>
          <a:p>
            <a:pPr lvl="0" algn="just"/>
            <a:r>
              <a:rPr lang="es-MX" dirty="0" smtClean="0">
                <a:latin typeface="Arial Narrow" pitchFamily="34" charset="0"/>
              </a:rPr>
              <a:t>El cristiano es hecho responsable de este cambio, el cambio no es producido instantáneamente, sino día a día. </a:t>
            </a:r>
            <a:r>
              <a:rPr lang="es-MX" b="1" u="sng" dirty="0" smtClean="0">
                <a:latin typeface="Arial Narrow" pitchFamily="34" charset="0"/>
              </a:rPr>
              <a:t>2 Corintios 4:16</a:t>
            </a:r>
            <a:r>
              <a:rPr lang="es-MX" b="1" dirty="0" smtClean="0">
                <a:latin typeface="Arial Narrow" pitchFamily="34" charset="0"/>
              </a:rPr>
              <a:t>.</a:t>
            </a:r>
            <a:endParaRPr lang="es-MX" dirty="0" smtClean="0">
              <a:latin typeface="Arial Narrow" pitchFamily="34" charset="0"/>
            </a:endParaRPr>
          </a:p>
          <a:p>
            <a:endParaRPr lang="es-MX" dirty="0"/>
          </a:p>
        </p:txBody>
      </p:sp>
      <p:pic>
        <p:nvPicPr>
          <p:cNvPr id="5" name="4 Imagen" descr="Familia con Bibl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511138"/>
            <a:ext cx="3211835" cy="27322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497" y="529023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es demanda por Dios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7001" y="-32526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8" name="5 Marcador de contenido" descr="maripo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1777" y="347378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2"/>
    </mc:Choice>
    <mc:Fallback xmlns="">
      <p:transition spd="slow" advTm="9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algn="just"/>
            <a:r>
              <a:rPr lang="es-MX" b="1" dirty="0" smtClean="0">
                <a:latin typeface="Arial Narrow" pitchFamily="34" charset="0"/>
              </a:rPr>
              <a:t>3. ¿Cómo se lleva a cabo la transformación del cristiano?</a:t>
            </a:r>
          </a:p>
          <a:p>
            <a:pPr>
              <a:buNone/>
            </a:pPr>
            <a:r>
              <a:rPr lang="es-MX" dirty="0" smtClean="0">
                <a:latin typeface="Arial Narrow" pitchFamily="34" charset="0"/>
              </a:rPr>
              <a:t>    a. Por medio de la renovación del entendimiento.  </a:t>
            </a:r>
            <a:r>
              <a:rPr lang="es-MX" b="1" dirty="0" smtClean="0">
                <a:latin typeface="Arial Narrow" pitchFamily="34" charset="0"/>
              </a:rPr>
              <a:t>Romanos 12:2.</a:t>
            </a: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r>
              <a:rPr lang="es-MX" dirty="0" smtClean="0">
                <a:latin typeface="Arial Narrow" pitchFamily="34" charset="0"/>
              </a:rPr>
              <a:t>    b. El cristiano debe ser renovado en el espíritu de su mente.</a:t>
            </a:r>
            <a:r>
              <a:rPr lang="es-MX" b="1" dirty="0" smtClean="0">
                <a:latin typeface="Arial Narrow" pitchFamily="34" charset="0"/>
              </a:rPr>
              <a:t> Efesios 4:23</a:t>
            </a: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r>
              <a:rPr lang="es-MX" b="1" dirty="0" smtClean="0">
                <a:latin typeface="Arial Narrow" pitchFamily="34" charset="0"/>
              </a:rPr>
              <a:t>    </a:t>
            </a:r>
            <a:r>
              <a:rPr lang="es-MX" dirty="0" smtClean="0">
                <a:latin typeface="Arial Narrow" pitchFamily="34" charset="0"/>
              </a:rPr>
              <a:t>c. El cristiano es trasformado por el Espíritu de Dios. </a:t>
            </a:r>
            <a:r>
              <a:rPr lang="es-MX" b="1" u="sng" dirty="0" smtClean="0">
                <a:latin typeface="Arial Narrow" pitchFamily="34" charset="0"/>
              </a:rPr>
              <a:t>2 Corintios 3:18. </a:t>
            </a:r>
            <a:endParaRPr lang="es-MX" u="sng" dirty="0" smtClean="0">
              <a:latin typeface="Arial Narrow" pitchFamily="34" charset="0"/>
            </a:endParaRPr>
          </a:p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9497" y="529023"/>
            <a:ext cx="694826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I. </a:t>
            </a:r>
            <a:r>
              <a:rPr lang="es-MX" sz="3200" b="1" dirty="0">
                <a:latin typeface="Arial Black" panose="020B0A04020102020204" pitchFamily="34" charset="0"/>
              </a:rPr>
              <a:t>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es demanda por Dios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7001" y="-32526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8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777" y="347378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42"/>
    </mc:Choice>
    <mc:Fallback xmlns="">
      <p:transition spd="slow" advTm="130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916832"/>
            <a:ext cx="8583565" cy="4997152"/>
          </a:xfrm>
        </p:spPr>
        <p:txBody>
          <a:bodyPr>
            <a:normAutofit lnSpcReduction="10000"/>
          </a:bodyPr>
          <a:lstStyle/>
          <a:p>
            <a:r>
              <a:rPr lang="es-MX" i="1" dirty="0" smtClean="0">
                <a:latin typeface="Arial Narrow" pitchFamily="34" charset="0"/>
              </a:rPr>
              <a:t>Como la oruga </a:t>
            </a:r>
            <a:r>
              <a:rPr lang="es-MX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CAMBIA</a:t>
            </a:r>
            <a:r>
              <a:rPr lang="es-MX" i="1" dirty="0" smtClean="0">
                <a:latin typeface="Arial Narrow" pitchFamily="34" charset="0"/>
              </a:rPr>
              <a:t> su aspecto desagradable a una hermosa mariposa. Los cristianos debemos cambiar la vida de pecado por la vida de santidad.</a:t>
            </a:r>
          </a:p>
          <a:p>
            <a:pPr>
              <a:buNone/>
            </a:pPr>
            <a:endParaRPr lang="es-MX" i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Narrow" pitchFamily="34" charset="0"/>
              </a:rPr>
              <a:t>1. Cambiar nuestro hablar.  </a:t>
            </a:r>
            <a:r>
              <a:rPr lang="es-MX" b="1" dirty="0" smtClean="0">
                <a:latin typeface="Arial Narrow" pitchFamily="34" charset="0"/>
              </a:rPr>
              <a:t>Ef. 4:29</a:t>
            </a:r>
            <a:endParaRPr lang="es-MX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Narrow" pitchFamily="34" charset="0"/>
              </a:rPr>
              <a:t>2. Cambiar nuestro pensar.</a:t>
            </a:r>
            <a:r>
              <a:rPr lang="es-MX" b="1" dirty="0" smtClean="0">
                <a:latin typeface="Arial Narrow" pitchFamily="34" charset="0"/>
              </a:rPr>
              <a:t> </a:t>
            </a:r>
            <a:r>
              <a:rPr lang="es-MX" b="1" u="sng" dirty="0" err="1" smtClean="0">
                <a:latin typeface="Arial Narrow" pitchFamily="34" charset="0"/>
              </a:rPr>
              <a:t>Fil.</a:t>
            </a:r>
            <a:r>
              <a:rPr lang="es-MX" b="1" u="sng" dirty="0" smtClean="0">
                <a:latin typeface="Arial Narrow" pitchFamily="34" charset="0"/>
              </a:rPr>
              <a:t> 4:8</a:t>
            </a:r>
            <a:r>
              <a:rPr lang="es-MX" b="1" dirty="0" smtClean="0">
                <a:latin typeface="Arial Narrow" pitchFamily="34" charset="0"/>
              </a:rPr>
              <a:t>.</a:t>
            </a:r>
            <a:r>
              <a:rPr lang="es-MX" dirty="0" smtClean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r>
              <a:rPr lang="es-MX" dirty="0" smtClean="0">
                <a:latin typeface="Arial Narrow" pitchFamily="34" charset="0"/>
              </a:rPr>
              <a:t>3. Cambiar nuestro carácter. </a:t>
            </a:r>
            <a:r>
              <a:rPr lang="es-MX" b="1" u="sng" dirty="0" smtClean="0">
                <a:latin typeface="Arial Narrow" pitchFamily="34" charset="0"/>
              </a:rPr>
              <a:t>Ef. 4:31</a:t>
            </a:r>
            <a:r>
              <a:rPr lang="es-MX" b="1" dirty="0" smtClean="0">
                <a:latin typeface="Arial Narrow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 smtClean="0">
                <a:latin typeface="Arial Narrow" pitchFamily="34" charset="0"/>
              </a:rPr>
              <a:t>4. Cambiar nuestra vestimenta. </a:t>
            </a:r>
            <a:r>
              <a:rPr lang="es-MX" b="1" u="sng" dirty="0" smtClean="0">
                <a:latin typeface="Arial Narrow" pitchFamily="34" charset="0"/>
              </a:rPr>
              <a:t>1 Ti. 2:9  </a:t>
            </a:r>
          </a:p>
          <a:p>
            <a:pPr marL="0" indent="0">
              <a:buNone/>
            </a:pPr>
            <a:r>
              <a:rPr lang="es-MX" dirty="0">
                <a:latin typeface="Arial Narrow" pitchFamily="34" charset="0"/>
              </a:rPr>
              <a:t>5</a:t>
            </a:r>
            <a:r>
              <a:rPr lang="es-MX" dirty="0" smtClean="0">
                <a:latin typeface="Arial Narrow" pitchFamily="34" charset="0"/>
              </a:rPr>
              <a:t>. </a:t>
            </a:r>
            <a:r>
              <a:rPr lang="es-MX" dirty="0">
                <a:latin typeface="Arial Narrow" pitchFamily="34" charset="0"/>
              </a:rPr>
              <a:t>C</a:t>
            </a:r>
            <a:r>
              <a:rPr lang="es-MX" dirty="0" smtClean="0">
                <a:latin typeface="Arial Narrow" pitchFamily="34" charset="0"/>
              </a:rPr>
              <a:t>ambiar </a:t>
            </a:r>
            <a:r>
              <a:rPr lang="es-MX" b="1" dirty="0" smtClean="0">
                <a:latin typeface="Arial Narrow" pitchFamily="34" charset="0"/>
              </a:rPr>
              <a:t>TODA </a:t>
            </a:r>
            <a:r>
              <a:rPr lang="es-MX" dirty="0" smtClean="0">
                <a:latin typeface="Arial Narrow" pitchFamily="34" charset="0"/>
              </a:rPr>
              <a:t>nuestra vida.  </a:t>
            </a:r>
            <a:r>
              <a:rPr lang="es-MX" b="1" dirty="0" smtClean="0">
                <a:latin typeface="Arial Narrow" pitchFamily="34" charset="0"/>
              </a:rPr>
              <a:t>Ef. 4:17. </a:t>
            </a:r>
            <a:endParaRPr lang="es-MX" dirty="0" smtClean="0">
              <a:latin typeface="Arial Narrow" pitchFamily="34" charset="0"/>
            </a:endParaRPr>
          </a:p>
          <a:p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0" y="620688"/>
            <a:ext cx="709228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0" indent="-857250" algn="ctr"/>
            <a:r>
              <a:rPr lang="es-MX" sz="3200" b="1" dirty="0" smtClean="0">
                <a:latin typeface="Arial Black" panose="020B0A04020102020204" pitchFamily="34" charset="0"/>
              </a:rPr>
              <a:t>II</a:t>
            </a:r>
            <a:r>
              <a:rPr lang="es-MX" sz="3200" b="1" dirty="0">
                <a:latin typeface="Arial Black" panose="020B0A04020102020204" pitchFamily="34" charset="0"/>
              </a:rPr>
              <a:t>. Esta </a:t>
            </a:r>
            <a:r>
              <a:rPr lang="es-MX" sz="3200" b="1" dirty="0" smtClean="0">
                <a:latin typeface="Arial Black" panose="020B0A04020102020204" pitchFamily="34" charset="0"/>
              </a:rPr>
              <a:t>transformación implica                     hacer </a:t>
            </a:r>
            <a:r>
              <a:rPr lang="es-MX" sz="3200" b="1" dirty="0">
                <a:latin typeface="Arial Black" panose="020B0A04020102020204" pitchFamily="34" charset="0"/>
              </a:rPr>
              <a:t>cambios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59139"/>
            <a:ext cx="611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La trasformación del cristiano</a:t>
            </a:r>
            <a:endParaRPr lang="es-MX" sz="2800" i="1" dirty="0"/>
          </a:p>
        </p:txBody>
      </p:sp>
      <p:pic>
        <p:nvPicPr>
          <p:cNvPr id="6" name="5 Marcador de contenido" descr="marip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9675" y="439043"/>
            <a:ext cx="1886821" cy="125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5"/>
          <a:stretch/>
        </p:blipFill>
        <p:spPr>
          <a:xfrm>
            <a:off x="7092280" y="3933056"/>
            <a:ext cx="1886820" cy="2142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488">
        <p:blinds dir="vert"/>
      </p:transition>
    </mc:Choice>
    <mc:Fallback xmlns="">
      <p:transition spd="slow" advTm="2004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6.7|3|9.6|7|3.8|4.5|2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2|1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7.3|41|11.2|2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51.2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4.9|19.5|57.8|31|5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6|1.6|3.4|1.1|18|12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.4|11.1|4|36.4|10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4|16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1000</Words>
  <Application>Microsoft Office PowerPoint</Application>
  <PresentationFormat>Presentación en pantalla (4:3)</PresentationFormat>
  <Paragraphs>95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Times New Roman</vt:lpstr>
      <vt:lpstr>Tema de Office</vt:lpstr>
      <vt:lpstr>La transformación del cristiano</vt:lpstr>
      <vt:lpstr>Propósito de la lección: </vt:lpstr>
      <vt:lpstr>Introducción: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 ha habido una trasformación de vida, los cambios son notables. Gal. 1:23,24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trasformación del cristiano</dc:title>
  <dc:creator>samito80</dc:creator>
  <cp:lastModifiedBy>Gabriel Puente</cp:lastModifiedBy>
  <cp:revision>62</cp:revision>
  <cp:lastPrinted>2020-05-07T14:17:06Z</cp:lastPrinted>
  <dcterms:created xsi:type="dcterms:W3CDTF">2016-10-19T02:35:13Z</dcterms:created>
  <dcterms:modified xsi:type="dcterms:W3CDTF">2020-05-07T14:17:36Z</dcterms:modified>
</cp:coreProperties>
</file>