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0" r:id="rId2"/>
    <p:sldId id="256" r:id="rId3"/>
    <p:sldId id="258" r:id="rId4"/>
    <p:sldId id="257" r:id="rId5"/>
    <p:sldId id="259" r:id="rId6"/>
    <p:sldId id="267" r:id="rId7"/>
    <p:sldId id="260" r:id="rId8"/>
    <p:sldId id="261" r:id="rId9"/>
    <p:sldId id="268" r:id="rId10"/>
    <p:sldId id="262" r:id="rId11"/>
    <p:sldId id="263" r:id="rId12"/>
    <p:sldId id="264" r:id="rId13"/>
    <p:sldId id="265" r:id="rId14"/>
    <p:sldId id="266" r:id="rId15"/>
    <p:sldId id="269" r:id="rId1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1594" y="3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CF3F59-EBA0-4EE7-855B-018AA61C6B9B}" type="datetimeFigureOut">
              <a:rPr lang="es-MX" smtClean="0"/>
              <a:pPr/>
              <a:t>08/06/2020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DDB406-3175-4B1E-A062-2D761A66417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DDB406-3175-4B1E-A062-2D761A66417C}" type="slidenum">
              <a:rPr lang="es-MX" smtClean="0"/>
              <a:pPr/>
              <a:t>7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D4197-68BD-453E-A29A-B3819B3B462F}" type="datetimeFigureOut">
              <a:rPr lang="es-MX" smtClean="0"/>
              <a:pPr/>
              <a:t>08/06/2020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C18A6-5619-42CA-8580-F0E0A00992D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D4197-68BD-453E-A29A-B3819B3B462F}" type="datetimeFigureOut">
              <a:rPr lang="es-MX" smtClean="0"/>
              <a:pPr/>
              <a:t>08/06/2020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C18A6-5619-42CA-8580-F0E0A00992D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D4197-68BD-453E-A29A-B3819B3B462F}" type="datetimeFigureOut">
              <a:rPr lang="es-MX" smtClean="0"/>
              <a:pPr/>
              <a:t>08/06/2020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C18A6-5619-42CA-8580-F0E0A00992D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D4197-68BD-453E-A29A-B3819B3B462F}" type="datetimeFigureOut">
              <a:rPr lang="es-MX" smtClean="0"/>
              <a:pPr/>
              <a:t>08/06/2020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C18A6-5619-42CA-8580-F0E0A00992D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D4197-68BD-453E-A29A-B3819B3B462F}" type="datetimeFigureOut">
              <a:rPr lang="es-MX" smtClean="0"/>
              <a:pPr/>
              <a:t>08/06/2020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C18A6-5619-42CA-8580-F0E0A00992D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D4197-68BD-453E-A29A-B3819B3B462F}" type="datetimeFigureOut">
              <a:rPr lang="es-MX" smtClean="0"/>
              <a:pPr/>
              <a:t>08/06/2020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C18A6-5619-42CA-8580-F0E0A00992D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D4197-68BD-453E-A29A-B3819B3B462F}" type="datetimeFigureOut">
              <a:rPr lang="es-MX" smtClean="0"/>
              <a:pPr/>
              <a:t>08/06/2020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C18A6-5619-42CA-8580-F0E0A00992D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D4197-68BD-453E-A29A-B3819B3B462F}" type="datetimeFigureOut">
              <a:rPr lang="es-MX" smtClean="0"/>
              <a:pPr/>
              <a:t>08/06/2020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C18A6-5619-42CA-8580-F0E0A00992D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D4197-68BD-453E-A29A-B3819B3B462F}" type="datetimeFigureOut">
              <a:rPr lang="es-MX" smtClean="0"/>
              <a:pPr/>
              <a:t>08/06/2020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C18A6-5619-42CA-8580-F0E0A00992D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D4197-68BD-453E-A29A-B3819B3B462F}" type="datetimeFigureOut">
              <a:rPr lang="es-MX" smtClean="0"/>
              <a:pPr/>
              <a:t>08/06/2020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C18A6-5619-42CA-8580-F0E0A00992D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D4197-68BD-453E-A29A-B3819B3B462F}" type="datetimeFigureOut">
              <a:rPr lang="es-MX" smtClean="0"/>
              <a:pPr/>
              <a:t>08/06/2020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C18A6-5619-42CA-8580-F0E0A00992D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AD4197-68BD-453E-A29A-B3819B3B462F}" type="datetimeFigureOut">
              <a:rPr lang="es-MX" smtClean="0"/>
              <a:pPr/>
              <a:t>08/06/2020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C18A6-5619-42CA-8580-F0E0A00992D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6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994"/>
    </mc:Choice>
    <mc:Fallback xmlns="">
      <p:transition spd="slow" advTm="5994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8854" y="1858480"/>
            <a:ext cx="8229600" cy="1180728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s-MX" dirty="0" smtClean="0"/>
              <a:t> </a:t>
            </a:r>
            <a:r>
              <a:rPr lang="es-ES" dirty="0" smtClean="0">
                <a:latin typeface="Arial Narrow" pitchFamily="34" charset="0"/>
              </a:rPr>
              <a:t>La </a:t>
            </a:r>
            <a:r>
              <a:rPr lang="es-ES" dirty="0">
                <a:latin typeface="Arial Narrow" pitchFamily="34" charset="0"/>
              </a:rPr>
              <a:t>E</a:t>
            </a:r>
            <a:r>
              <a:rPr lang="es-ES" dirty="0" smtClean="0">
                <a:latin typeface="Arial Narrow" pitchFamily="34" charset="0"/>
              </a:rPr>
              <a:t>scritura </a:t>
            </a:r>
            <a:r>
              <a:rPr lang="es-ES" dirty="0">
                <a:latin typeface="Arial Narrow" pitchFamily="34" charset="0"/>
              </a:rPr>
              <a:t>dice que en Cristo </a:t>
            </a:r>
            <a:r>
              <a:rPr lang="es-ES" b="1" u="sng" dirty="0">
                <a:latin typeface="Arial Narrow" pitchFamily="34" charset="0"/>
              </a:rPr>
              <a:t>habita</a:t>
            </a:r>
            <a:r>
              <a:rPr lang="es-ES" dirty="0">
                <a:latin typeface="Arial Narrow" pitchFamily="34" charset="0"/>
              </a:rPr>
              <a:t> Dios. </a:t>
            </a:r>
            <a:r>
              <a:rPr lang="es-ES" b="1" dirty="0">
                <a:latin typeface="Arial Narrow" pitchFamily="34" charset="0"/>
              </a:rPr>
              <a:t>Colosenses 2:9.</a:t>
            </a:r>
            <a:endParaRPr lang="es-MX" dirty="0">
              <a:latin typeface="Arial Narrow" pitchFamily="34" charset="0"/>
            </a:endParaRPr>
          </a:p>
          <a:p>
            <a:pPr>
              <a:buFont typeface="Wingdings" pitchFamily="2" charset="2"/>
              <a:buChar char="q"/>
            </a:pPr>
            <a:endParaRPr lang="es-MX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0" y="764704"/>
            <a:ext cx="9144000" cy="7200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4400" i="1" dirty="0">
                <a:latin typeface="Bernard MT Condensed" pitchFamily="18" charset="0"/>
                <a:ea typeface="+mj-ea"/>
                <a:cs typeface="+mj-cs"/>
              </a:rPr>
              <a:t>3</a:t>
            </a:r>
            <a:r>
              <a:rPr lang="es-MX" sz="4400" i="1" noProof="0" dirty="0" smtClean="0">
                <a:latin typeface="Bernard MT Condensed" pitchFamily="18" charset="0"/>
                <a:ea typeface="+mj-ea"/>
                <a:cs typeface="+mj-cs"/>
              </a:rPr>
              <a:t>. </a:t>
            </a:r>
            <a:r>
              <a:rPr lang="es-MX" sz="4400" i="1" dirty="0" smtClean="0">
                <a:latin typeface="Bernard MT Condensed" pitchFamily="18" charset="0"/>
                <a:ea typeface="+mj-ea"/>
                <a:cs typeface="+mj-cs"/>
              </a:rPr>
              <a:t>Cristo, el verbo encarnado</a:t>
            </a:r>
            <a:r>
              <a:rPr lang="es-MX" sz="4400" i="1" noProof="0" dirty="0" smtClean="0">
                <a:latin typeface="Bernard MT Condensed" pitchFamily="18" charset="0"/>
                <a:ea typeface="+mj-ea"/>
                <a:cs typeface="+mj-cs"/>
              </a:rPr>
              <a:t> </a:t>
            </a:r>
            <a:r>
              <a:rPr kumimoji="0" lang="es-MX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ernard MT Condensed" pitchFamily="18" charset="0"/>
                <a:ea typeface="+mj-ea"/>
                <a:cs typeface="+mj-cs"/>
              </a:rPr>
              <a:t> 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0" y="0"/>
            <a:ext cx="68762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dirty="0" smtClean="0">
                <a:latin typeface="Bernard MT Condensed" pitchFamily="18" charset="0"/>
              </a:rPr>
              <a:t>LAS MORADAS DE DIOS</a:t>
            </a:r>
            <a:endParaRPr lang="es-MX" sz="4400" dirty="0">
              <a:latin typeface="Bernard MT Condensed" pitchFamily="18" charset="0"/>
            </a:endParaRPr>
          </a:p>
        </p:txBody>
      </p:sp>
      <p:sp>
        <p:nvSpPr>
          <p:cNvPr id="7" name="6 Flecha derecha"/>
          <p:cNvSpPr/>
          <p:nvPr/>
        </p:nvSpPr>
        <p:spPr>
          <a:xfrm>
            <a:off x="683568" y="3501008"/>
            <a:ext cx="3096344" cy="2232248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400" b="1" dirty="0" smtClean="0">
                <a:solidFill>
                  <a:srgbClr val="FFFF00"/>
                </a:solidFill>
                <a:latin typeface="Arial Narrow" pitchFamily="34" charset="0"/>
              </a:rPr>
              <a:t>DEIDAD</a:t>
            </a:r>
            <a:endParaRPr lang="es-MX" sz="4400" b="1" dirty="0">
              <a:solidFill>
                <a:srgbClr val="FFFF00"/>
              </a:solidFill>
              <a:latin typeface="Arial Narrow" pitchFamily="34" charset="0"/>
            </a:endParaRPr>
          </a:p>
        </p:txBody>
      </p:sp>
      <p:sp>
        <p:nvSpPr>
          <p:cNvPr id="8" name="7 Pergamino horizontal"/>
          <p:cNvSpPr/>
          <p:nvPr/>
        </p:nvSpPr>
        <p:spPr>
          <a:xfrm>
            <a:off x="4161950" y="3284984"/>
            <a:ext cx="4536504" cy="2808312"/>
          </a:xfrm>
          <a:prstGeom prst="horizontalScroll">
            <a:avLst/>
          </a:prstGeom>
          <a:solidFill>
            <a:srgbClr val="FFFF00"/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400" i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24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Gr. </a:t>
            </a:r>
            <a:r>
              <a:rPr lang="es-MX" sz="2400" b="1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Theotes</a:t>
            </a:r>
            <a:r>
              <a:rPr lang="es-MX" sz="24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 la esencia divina de la Deidad, la personalidad de Dios</a:t>
            </a:r>
          </a:p>
          <a:p>
            <a:pPr lvl="1" algn="ctr"/>
            <a:r>
              <a:rPr lang="it-IT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(W. E. Vine</a:t>
            </a:r>
            <a:r>
              <a:rPr lang="es-MX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  <a:endParaRPr lang="es-MX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dirty="0"/>
          </a:p>
        </p:txBody>
      </p:sp>
      <p:pic>
        <p:nvPicPr>
          <p:cNvPr id="9" name="8 Imagen" descr="Jesús-caminando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08304" y="188640"/>
            <a:ext cx="1542478" cy="1698079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2611"/>
    </mc:Choice>
    <mc:Fallback xmlns="">
      <p:transition spd="slow" advTm="15261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0872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s-ES" dirty="0" smtClean="0">
                <a:latin typeface="Arial Narrow" pitchFamily="34" charset="0"/>
              </a:rPr>
              <a:t>  La </a:t>
            </a:r>
            <a:r>
              <a:rPr lang="es-ES" dirty="0">
                <a:latin typeface="Arial Narrow" pitchFamily="34" charset="0"/>
              </a:rPr>
              <a:t>E</a:t>
            </a:r>
            <a:r>
              <a:rPr lang="es-ES" dirty="0" smtClean="0">
                <a:latin typeface="Arial Narrow" pitchFamily="34" charset="0"/>
              </a:rPr>
              <a:t>scritura </a:t>
            </a:r>
            <a:r>
              <a:rPr lang="es-ES" dirty="0">
                <a:latin typeface="Arial Narrow" pitchFamily="34" charset="0"/>
              </a:rPr>
              <a:t>dice que en Cristo </a:t>
            </a:r>
            <a:r>
              <a:rPr lang="es-ES" b="1" dirty="0">
                <a:latin typeface="Arial Narrow" pitchFamily="34" charset="0"/>
              </a:rPr>
              <a:t>habita </a:t>
            </a:r>
            <a:endParaRPr lang="es-ES" b="1" dirty="0" smtClean="0">
              <a:latin typeface="Arial Narrow" pitchFamily="34" charset="0"/>
            </a:endParaRPr>
          </a:p>
          <a:p>
            <a:pPr>
              <a:buNone/>
            </a:pPr>
            <a:r>
              <a:rPr lang="es-ES" dirty="0" smtClean="0">
                <a:latin typeface="Arial Narrow" pitchFamily="34" charset="0"/>
              </a:rPr>
              <a:t>      Dios.  (</a:t>
            </a:r>
            <a:r>
              <a:rPr lang="es-ES" b="1" dirty="0" smtClean="0">
                <a:latin typeface="Arial Narrow" pitchFamily="34" charset="0"/>
              </a:rPr>
              <a:t>Colosenses 2:9).  </a:t>
            </a:r>
            <a:endParaRPr lang="es-MX" dirty="0">
              <a:latin typeface="Arial Narrow" pitchFamily="34" charset="0"/>
            </a:endParaRPr>
          </a:p>
          <a:p>
            <a:endParaRPr lang="es-MX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0" y="764704"/>
            <a:ext cx="9144000" cy="7200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4400" i="1" dirty="0">
                <a:latin typeface="Bernard MT Condensed" pitchFamily="18" charset="0"/>
                <a:ea typeface="+mj-ea"/>
                <a:cs typeface="+mj-cs"/>
              </a:rPr>
              <a:t>3</a:t>
            </a:r>
            <a:r>
              <a:rPr lang="es-MX" sz="4400" i="1" noProof="0" dirty="0" smtClean="0">
                <a:latin typeface="Bernard MT Condensed" pitchFamily="18" charset="0"/>
                <a:ea typeface="+mj-ea"/>
                <a:cs typeface="+mj-cs"/>
              </a:rPr>
              <a:t>. </a:t>
            </a:r>
            <a:r>
              <a:rPr lang="es-MX" sz="4400" i="1" dirty="0" smtClean="0">
                <a:latin typeface="Bernard MT Condensed" pitchFamily="18" charset="0"/>
                <a:ea typeface="+mj-ea"/>
                <a:cs typeface="+mj-cs"/>
              </a:rPr>
              <a:t>Cristo, el verbo encarnado</a:t>
            </a:r>
            <a:r>
              <a:rPr lang="es-MX" sz="4400" i="1" noProof="0" dirty="0" smtClean="0">
                <a:latin typeface="Bernard MT Condensed" pitchFamily="18" charset="0"/>
                <a:ea typeface="+mj-ea"/>
                <a:cs typeface="+mj-cs"/>
              </a:rPr>
              <a:t> </a:t>
            </a:r>
            <a:r>
              <a:rPr kumimoji="0" lang="es-MX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ernard MT Condensed" pitchFamily="18" charset="0"/>
                <a:ea typeface="+mj-ea"/>
                <a:cs typeface="+mj-cs"/>
              </a:rPr>
              <a:t> 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0" y="0"/>
            <a:ext cx="68762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dirty="0" smtClean="0">
                <a:latin typeface="Bernard MT Condensed" pitchFamily="18" charset="0"/>
              </a:rPr>
              <a:t>LAS MORADAS DE DIOS</a:t>
            </a:r>
            <a:endParaRPr lang="es-MX" sz="4400" dirty="0">
              <a:latin typeface="Bernard MT Condensed" pitchFamily="18" charset="0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4323766"/>
              </p:ext>
            </p:extLst>
          </p:nvPr>
        </p:nvGraphicFramePr>
        <p:xfrm>
          <a:off x="323528" y="3043024"/>
          <a:ext cx="6840760" cy="3338304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34746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661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54851">
                <a:tc>
                  <a:txBody>
                    <a:bodyPr/>
                    <a:lstStyle/>
                    <a:p>
                      <a:pPr algn="ctr"/>
                      <a:r>
                        <a:rPr lang="es-MX" sz="3200" dirty="0" smtClean="0">
                          <a:latin typeface="Arial Narrow" pitchFamily="34" charset="0"/>
                        </a:rPr>
                        <a:t>Nueva versión internacional:</a:t>
                      </a:r>
                      <a:endParaRPr lang="es-MX" sz="32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3200" dirty="0" smtClean="0">
                          <a:latin typeface="Arial Narrow" pitchFamily="34" charset="0"/>
                        </a:rPr>
                        <a:t>Biblia de  </a:t>
                      </a:r>
                    </a:p>
                    <a:p>
                      <a:pPr algn="ctr"/>
                      <a:r>
                        <a:rPr lang="es-MX" sz="3200" dirty="0" smtClean="0">
                          <a:latin typeface="Arial Narrow" pitchFamily="34" charset="0"/>
                        </a:rPr>
                        <a:t>Jerusalén:</a:t>
                      </a:r>
                      <a:endParaRPr lang="es-MX" sz="3200" b="1" dirty="0">
                        <a:latin typeface="Arial Narrow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3453">
                <a:tc>
                  <a:txBody>
                    <a:bodyPr/>
                    <a:lstStyle/>
                    <a:p>
                      <a:pPr algn="ctr"/>
                      <a:r>
                        <a:rPr lang="es-MX" sz="3200" dirty="0" smtClean="0">
                          <a:latin typeface="Arial Narrow" pitchFamily="34" charset="0"/>
                        </a:rPr>
                        <a:t>“Toda la plenitud de la</a:t>
                      </a:r>
                      <a:r>
                        <a:rPr lang="es-MX" sz="3200" baseline="0" dirty="0" smtClean="0">
                          <a:latin typeface="Arial Narrow" pitchFamily="34" charset="0"/>
                        </a:rPr>
                        <a:t> divinidad </a:t>
                      </a:r>
                      <a:r>
                        <a:rPr lang="es-MX" sz="3200" u="sng" baseline="0" dirty="0" smtClean="0">
                          <a:latin typeface="Arial Narrow" pitchFamily="34" charset="0"/>
                        </a:rPr>
                        <a:t>habita</a:t>
                      </a:r>
                      <a:r>
                        <a:rPr lang="es-MX" sz="3200" baseline="0" dirty="0" smtClean="0">
                          <a:latin typeface="Arial Narrow" pitchFamily="34" charset="0"/>
                        </a:rPr>
                        <a:t> en forma corporal en Cristo”</a:t>
                      </a:r>
                      <a:endParaRPr lang="es-MX" sz="32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3200" dirty="0" smtClean="0">
                          <a:latin typeface="Arial Narrow" pitchFamily="34" charset="0"/>
                        </a:rPr>
                        <a:t>“Porque en el </a:t>
                      </a:r>
                      <a:r>
                        <a:rPr lang="es-MX" sz="3200" i="1" u="sng" dirty="0" smtClean="0">
                          <a:latin typeface="Arial Narrow" pitchFamily="34" charset="0"/>
                        </a:rPr>
                        <a:t>reside</a:t>
                      </a:r>
                      <a:r>
                        <a:rPr lang="es-MX" sz="3200" dirty="0" smtClean="0">
                          <a:latin typeface="Arial Narrow" pitchFamily="34" charset="0"/>
                        </a:rPr>
                        <a:t> toda la plenitud de la divinidad corporalmente”</a:t>
                      </a:r>
                      <a:endParaRPr lang="es-MX" sz="3200" dirty="0">
                        <a:latin typeface="Arial Narrow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7" name="6 Imagen" descr="Open Bible 3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235957" y="3691096"/>
            <a:ext cx="1908043" cy="1788790"/>
          </a:xfrm>
          <a:prstGeom prst="rect">
            <a:avLst/>
          </a:prstGeom>
        </p:spPr>
      </p:pic>
      <p:pic>
        <p:nvPicPr>
          <p:cNvPr id="8" name="7 Imagen" descr="Jesús-caminando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948264" y="260648"/>
            <a:ext cx="1542478" cy="1698079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303"/>
    </mc:Choice>
    <mc:Fallback xmlns="">
      <p:transition spd="slow" advTm="3230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3371" y="3501008"/>
            <a:ext cx="8229600" cy="345638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s-MX" sz="3800" dirty="0" smtClean="0">
                <a:latin typeface="Arial Narrow" pitchFamily="34" charset="0"/>
              </a:rPr>
              <a:t>  </a:t>
            </a:r>
            <a:r>
              <a:rPr lang="es-ES" dirty="0" smtClean="0">
                <a:latin typeface="Arial Narrow" pitchFamily="34" charset="0"/>
              </a:rPr>
              <a:t>La </a:t>
            </a:r>
            <a:r>
              <a:rPr lang="es-ES" dirty="0">
                <a:latin typeface="Arial Narrow" pitchFamily="34" charset="0"/>
              </a:rPr>
              <a:t>plenitud de la D</a:t>
            </a:r>
            <a:r>
              <a:rPr lang="es-ES" dirty="0" smtClean="0">
                <a:latin typeface="Arial Narrow" pitchFamily="34" charset="0"/>
              </a:rPr>
              <a:t>eidad </a:t>
            </a:r>
            <a:r>
              <a:rPr lang="es-ES" dirty="0">
                <a:latin typeface="Arial Narrow" pitchFamily="34" charset="0"/>
              </a:rPr>
              <a:t>siempre ha habitado en Cristo. </a:t>
            </a:r>
            <a:r>
              <a:rPr lang="es-ES" b="1" dirty="0" smtClean="0">
                <a:latin typeface="Arial Narrow" pitchFamily="34" charset="0"/>
              </a:rPr>
              <a:t>(Juan </a:t>
            </a:r>
            <a:r>
              <a:rPr lang="es-ES" b="1" dirty="0">
                <a:latin typeface="Arial Narrow" pitchFamily="34" charset="0"/>
              </a:rPr>
              <a:t>1:1, </a:t>
            </a:r>
            <a:r>
              <a:rPr lang="es-ES" b="1" dirty="0" smtClean="0">
                <a:latin typeface="Arial Narrow" pitchFamily="34" charset="0"/>
              </a:rPr>
              <a:t>14)</a:t>
            </a:r>
            <a:r>
              <a:rPr lang="es-MX" dirty="0" smtClean="0">
                <a:latin typeface="Arial Narrow" pitchFamily="34" charset="0"/>
              </a:rPr>
              <a:t>  </a:t>
            </a:r>
            <a:r>
              <a:rPr lang="es-ES" dirty="0" smtClean="0">
                <a:latin typeface="Arial Narrow" pitchFamily="34" charset="0"/>
              </a:rPr>
              <a:t>Y </a:t>
            </a:r>
            <a:r>
              <a:rPr lang="es-ES" dirty="0">
                <a:latin typeface="Arial Narrow" pitchFamily="34" charset="0"/>
              </a:rPr>
              <a:t>esto para dar a conocer al Padre </a:t>
            </a:r>
            <a:r>
              <a:rPr lang="es-ES" b="1" dirty="0">
                <a:latin typeface="Arial Narrow" pitchFamily="34" charset="0"/>
              </a:rPr>
              <a:t>(</a:t>
            </a:r>
            <a:r>
              <a:rPr lang="es-ES" b="1" dirty="0" smtClean="0">
                <a:latin typeface="Arial Narrow" pitchFamily="34" charset="0"/>
              </a:rPr>
              <a:t>1:18)</a:t>
            </a:r>
            <a:r>
              <a:rPr lang="es-ES" dirty="0" smtClean="0">
                <a:latin typeface="Arial Narrow" pitchFamily="34" charset="0"/>
              </a:rPr>
              <a:t> </a:t>
            </a:r>
          </a:p>
          <a:p>
            <a:pPr>
              <a:buFont typeface="Wingdings" pitchFamily="2" charset="2"/>
              <a:buChar char="q"/>
            </a:pPr>
            <a:endParaRPr lang="es-ES" sz="1200" dirty="0">
              <a:latin typeface="Arial Narrow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s-ES" dirty="0" smtClean="0">
                <a:latin typeface="Arial Narrow" pitchFamily="34" charset="0"/>
              </a:rPr>
              <a:t> La </a:t>
            </a:r>
            <a:r>
              <a:rPr lang="es-ES" dirty="0">
                <a:latin typeface="Arial Narrow" pitchFamily="34" charset="0"/>
              </a:rPr>
              <a:t>E</a:t>
            </a:r>
            <a:r>
              <a:rPr lang="es-ES" dirty="0" smtClean="0">
                <a:latin typeface="Arial Narrow" pitchFamily="34" charset="0"/>
              </a:rPr>
              <a:t>scritura </a:t>
            </a:r>
            <a:r>
              <a:rPr lang="es-ES" dirty="0">
                <a:latin typeface="Arial Narrow" pitchFamily="34" charset="0"/>
              </a:rPr>
              <a:t>dice que Dios estaba en Cristo reconciliando consigo </a:t>
            </a:r>
            <a:r>
              <a:rPr lang="es-ES" dirty="0" smtClean="0">
                <a:latin typeface="Arial Narrow" pitchFamily="34" charset="0"/>
              </a:rPr>
              <a:t>al</a:t>
            </a:r>
            <a:r>
              <a:rPr lang="es-MX" dirty="0" smtClean="0">
                <a:latin typeface="Arial Narrow" pitchFamily="34" charset="0"/>
              </a:rPr>
              <a:t>  </a:t>
            </a:r>
            <a:r>
              <a:rPr lang="es-ES" dirty="0" smtClean="0">
                <a:latin typeface="Arial Narrow" pitchFamily="34" charset="0"/>
              </a:rPr>
              <a:t>mundo</a:t>
            </a:r>
            <a:r>
              <a:rPr lang="es-ES" dirty="0">
                <a:latin typeface="Arial Narrow" pitchFamily="34" charset="0"/>
              </a:rPr>
              <a:t>.  </a:t>
            </a:r>
            <a:r>
              <a:rPr lang="es-ES" b="1" dirty="0">
                <a:latin typeface="Arial Narrow" pitchFamily="34" charset="0"/>
              </a:rPr>
              <a:t>2 Corintios 5:19. </a:t>
            </a:r>
            <a:endParaRPr lang="es-MX" dirty="0">
              <a:latin typeface="Arial Narrow" pitchFamily="34" charset="0"/>
            </a:endParaRPr>
          </a:p>
          <a:p>
            <a:endParaRPr lang="es-MX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0" y="764704"/>
            <a:ext cx="9144000" cy="7200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4400" i="1" dirty="0">
                <a:latin typeface="Bernard MT Condensed" pitchFamily="18" charset="0"/>
                <a:ea typeface="+mj-ea"/>
                <a:cs typeface="+mj-cs"/>
              </a:rPr>
              <a:t>3</a:t>
            </a:r>
            <a:r>
              <a:rPr lang="es-MX" sz="4400" i="1" noProof="0" dirty="0" smtClean="0">
                <a:latin typeface="Bernard MT Condensed" pitchFamily="18" charset="0"/>
                <a:ea typeface="+mj-ea"/>
                <a:cs typeface="+mj-cs"/>
              </a:rPr>
              <a:t>. </a:t>
            </a:r>
            <a:r>
              <a:rPr lang="es-MX" sz="4400" i="1" dirty="0" smtClean="0">
                <a:latin typeface="Bernard MT Condensed" pitchFamily="18" charset="0"/>
                <a:ea typeface="+mj-ea"/>
                <a:cs typeface="+mj-cs"/>
              </a:rPr>
              <a:t>Cristo, el verbo encarnado</a:t>
            </a:r>
            <a:r>
              <a:rPr lang="es-MX" sz="4400" i="1" noProof="0" dirty="0" smtClean="0">
                <a:latin typeface="Bernard MT Condensed" pitchFamily="18" charset="0"/>
                <a:ea typeface="+mj-ea"/>
                <a:cs typeface="+mj-cs"/>
              </a:rPr>
              <a:t> </a:t>
            </a:r>
            <a:r>
              <a:rPr kumimoji="0" lang="es-MX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ernard MT Condensed" pitchFamily="18" charset="0"/>
                <a:ea typeface="+mj-ea"/>
                <a:cs typeface="+mj-cs"/>
              </a:rPr>
              <a:t> 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0" y="0"/>
            <a:ext cx="68762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dirty="0" smtClean="0">
                <a:latin typeface="Bernard MT Condensed" pitchFamily="18" charset="0"/>
              </a:rPr>
              <a:t>LAS MORADAS DE DIOS</a:t>
            </a:r>
            <a:endParaRPr lang="es-MX" sz="4400" dirty="0">
              <a:latin typeface="Bernard MT Condensed" pitchFamily="18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95536" y="1715324"/>
            <a:ext cx="60486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s-ES" sz="3200" dirty="0" smtClean="0">
                <a:latin typeface="Arial Narrow" pitchFamily="34" charset="0"/>
              </a:rPr>
              <a:t>  Jesús no solo era semejante a Dios, sino que era y  es el verdadero</a:t>
            </a:r>
            <a:r>
              <a:rPr lang="es-MX" sz="3200" dirty="0" smtClean="0">
                <a:latin typeface="Arial Narrow" pitchFamily="34" charset="0"/>
              </a:rPr>
              <a:t> </a:t>
            </a:r>
            <a:r>
              <a:rPr lang="es-ES" sz="3200" dirty="0" smtClean="0">
                <a:latin typeface="Arial Narrow" pitchFamily="34" charset="0"/>
              </a:rPr>
              <a:t>Dios. </a:t>
            </a:r>
            <a:r>
              <a:rPr lang="es-ES" sz="3200" b="1" dirty="0" smtClean="0">
                <a:latin typeface="Arial Narrow" pitchFamily="34" charset="0"/>
              </a:rPr>
              <a:t>Romanos 9:5. </a:t>
            </a:r>
            <a:endParaRPr lang="es-MX" sz="3200" dirty="0"/>
          </a:p>
        </p:txBody>
      </p:sp>
      <p:pic>
        <p:nvPicPr>
          <p:cNvPr id="8" name="7 Imagen" descr="Jesús-caminando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16216" y="332656"/>
            <a:ext cx="2289338" cy="252028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4236"/>
    </mc:Choice>
    <mc:Fallback xmlns="">
      <p:transition spd="slow" advTm="9423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rmAutofit lnSpcReduction="10000"/>
          </a:bodyPr>
          <a:lstStyle/>
          <a:p>
            <a:pPr lvl="0">
              <a:buFont typeface="Wingdings" pitchFamily="2" charset="2"/>
              <a:buChar char="q"/>
            </a:pPr>
            <a:r>
              <a:rPr lang="es-ES" dirty="0" smtClean="0">
                <a:latin typeface="Arial Narrow" pitchFamily="34" charset="0"/>
              </a:rPr>
              <a:t>  Hemos considerado </a:t>
            </a:r>
            <a:r>
              <a:rPr lang="es-ES" dirty="0">
                <a:latin typeface="Arial Narrow" pitchFamily="34" charset="0"/>
              </a:rPr>
              <a:t>tres moradas del Dios </a:t>
            </a:r>
            <a:r>
              <a:rPr lang="es-ES" dirty="0" smtClean="0">
                <a:latin typeface="Arial Narrow" pitchFamily="34" charset="0"/>
              </a:rPr>
              <a:t>  Verdadero y </a:t>
            </a:r>
            <a:r>
              <a:rPr lang="es-ES" dirty="0">
                <a:latin typeface="Arial Narrow" pitchFamily="34" charset="0"/>
              </a:rPr>
              <a:t>T</a:t>
            </a:r>
            <a:r>
              <a:rPr lang="es-ES" dirty="0" smtClean="0">
                <a:latin typeface="Arial Narrow" pitchFamily="34" charset="0"/>
              </a:rPr>
              <a:t>odopoderoso:</a:t>
            </a:r>
          </a:p>
          <a:p>
            <a:pPr lvl="0">
              <a:buNone/>
            </a:pPr>
            <a:endParaRPr lang="es-ES" dirty="0" smtClean="0">
              <a:latin typeface="Arial Narrow" pitchFamily="34" charset="0"/>
            </a:endParaRPr>
          </a:p>
          <a:p>
            <a:pPr marL="514350" lvl="0" indent="-514350">
              <a:buAutoNum type="arabicPeriod"/>
            </a:pPr>
            <a:r>
              <a:rPr lang="es-ES" b="1" i="1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El </a:t>
            </a:r>
            <a:r>
              <a:rPr lang="es-ES" b="1" i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tabernáculo </a:t>
            </a:r>
            <a:r>
              <a:rPr lang="es-ES" dirty="0">
                <a:latin typeface="Arial Narrow" pitchFamily="34" charset="0"/>
              </a:rPr>
              <a:t>en el desierto edificado por </a:t>
            </a:r>
            <a:r>
              <a:rPr lang="es-ES" dirty="0" smtClean="0">
                <a:latin typeface="Arial Narrow" pitchFamily="34" charset="0"/>
              </a:rPr>
              <a:t>Moisés</a:t>
            </a:r>
          </a:p>
          <a:p>
            <a:pPr marL="514350" lvl="0" indent="-514350">
              <a:buAutoNum type="arabicPeriod"/>
            </a:pPr>
            <a:r>
              <a:rPr lang="es-ES" b="1" i="1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El </a:t>
            </a:r>
            <a:r>
              <a:rPr lang="es-ES" b="1" i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t</a:t>
            </a:r>
            <a:r>
              <a:rPr lang="es-ES" b="1" i="1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emplo </a:t>
            </a:r>
            <a:r>
              <a:rPr lang="es-ES" b="1" i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de Jerusalén </a:t>
            </a:r>
            <a:r>
              <a:rPr lang="es-ES" dirty="0">
                <a:latin typeface="Arial Narrow" pitchFamily="34" charset="0"/>
              </a:rPr>
              <a:t>edificado por </a:t>
            </a:r>
            <a:r>
              <a:rPr lang="es-ES" dirty="0" smtClean="0">
                <a:latin typeface="Arial Narrow" pitchFamily="34" charset="0"/>
              </a:rPr>
              <a:t>Salomón.  </a:t>
            </a:r>
          </a:p>
          <a:p>
            <a:pPr marL="514350" lvl="0" indent="-514350">
              <a:buAutoNum type="arabicPeriod"/>
            </a:pPr>
            <a:r>
              <a:rPr lang="es-ES" b="1" i="1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El </a:t>
            </a:r>
            <a:r>
              <a:rPr lang="es-ES" b="1" i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S</a:t>
            </a:r>
            <a:r>
              <a:rPr lang="es-ES" b="1" i="1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alvador </a:t>
            </a:r>
            <a:r>
              <a:rPr lang="es-ES" b="1" i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del mundo </a:t>
            </a:r>
            <a:r>
              <a:rPr lang="es-ES" dirty="0">
                <a:latin typeface="Arial Narrow" pitchFamily="34" charset="0"/>
              </a:rPr>
              <a:t>que es Jesucristo, el cual también es morada  permanente del Dios </a:t>
            </a:r>
            <a:r>
              <a:rPr lang="es-ES" dirty="0" smtClean="0">
                <a:latin typeface="Arial Narrow" pitchFamily="34" charset="0"/>
              </a:rPr>
              <a:t>Verdadero</a:t>
            </a:r>
            <a:r>
              <a:rPr lang="es-ES" dirty="0">
                <a:latin typeface="Arial Narrow" pitchFamily="34" charset="0"/>
              </a:rPr>
              <a:t>. </a:t>
            </a:r>
            <a:endParaRPr lang="es-MX" dirty="0">
              <a:latin typeface="Arial Narrow" pitchFamily="34" charset="0"/>
            </a:endParaRPr>
          </a:p>
          <a:p>
            <a:endParaRPr lang="es-MX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539552" y="332656"/>
            <a:ext cx="8229600" cy="1143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4400" dirty="0" smtClean="0">
                <a:latin typeface="Bernard MT Condensed" pitchFamily="18" charset="0"/>
                <a:ea typeface="+mj-ea"/>
                <a:cs typeface="+mj-cs"/>
              </a:rPr>
              <a:t>Conclusión</a:t>
            </a:r>
            <a:r>
              <a:rPr kumimoji="0" lang="es-MX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ernard MT Condensed" pitchFamily="18" charset="0"/>
                <a:ea typeface="+mj-ea"/>
                <a:cs typeface="+mj-cs"/>
              </a:rPr>
              <a:t>: 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Tm="36297">
        <p15:prstTrans prst="curtains"/>
      </p:transition>
    </mc:Choice>
    <mc:Fallback xmlns="">
      <p:transition spd="slow" advTm="36297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772816"/>
            <a:ext cx="8229600" cy="1296144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s-MX" dirty="0" smtClean="0">
                <a:latin typeface="Arial Narrow" pitchFamily="34" charset="0"/>
              </a:rPr>
              <a:t> Hoy,  Dios quiere morar no en un edificio hecho de manos, el quiere morar en usted. </a:t>
            </a:r>
            <a:r>
              <a:rPr lang="es-MX" b="1" dirty="0" smtClean="0">
                <a:latin typeface="Arial Narrow" pitchFamily="34" charset="0"/>
              </a:rPr>
              <a:t>(Juan 14:23)</a:t>
            </a:r>
          </a:p>
        </p:txBody>
      </p:sp>
      <p:sp>
        <p:nvSpPr>
          <p:cNvPr id="5" name="4 Rectángulo"/>
          <p:cNvSpPr/>
          <p:nvPr/>
        </p:nvSpPr>
        <p:spPr>
          <a:xfrm>
            <a:off x="683568" y="2996952"/>
            <a:ext cx="7848872" cy="156966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s-MX" sz="3200" dirty="0" smtClean="0">
                <a:solidFill>
                  <a:schemeClr val="bg1">
                    <a:lumMod val="95000"/>
                  </a:schemeClr>
                </a:solidFill>
                <a:latin typeface="Arial Narrow" pitchFamily="34" charset="0"/>
              </a:rPr>
              <a:t>Respondió Jesús y le dijo: El que me ama, mi palabra guardará; y mi Padre le amará, y vendremos a él, y </a:t>
            </a:r>
            <a:r>
              <a:rPr lang="es-MX" sz="3200" dirty="0" smtClean="0">
                <a:solidFill>
                  <a:srgbClr val="FFFF00"/>
                </a:solidFill>
                <a:latin typeface="Arial Narrow" pitchFamily="34" charset="0"/>
              </a:rPr>
              <a:t>haremos morada con él</a:t>
            </a:r>
            <a:r>
              <a:rPr lang="es-MX" sz="3200" dirty="0" smtClean="0">
                <a:solidFill>
                  <a:schemeClr val="bg1">
                    <a:lumMod val="95000"/>
                  </a:schemeClr>
                </a:solidFill>
                <a:latin typeface="Arial Narrow" pitchFamily="34" charset="0"/>
              </a:rPr>
              <a:t>.</a:t>
            </a:r>
          </a:p>
        </p:txBody>
      </p:sp>
      <p:sp>
        <p:nvSpPr>
          <p:cNvPr id="6" name="5 Rectángulo"/>
          <p:cNvSpPr/>
          <p:nvPr/>
        </p:nvSpPr>
        <p:spPr>
          <a:xfrm>
            <a:off x="467544" y="4797152"/>
            <a:ext cx="81369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s-MX" sz="3200" dirty="0" smtClean="0">
                <a:latin typeface="Arial Narrow" pitchFamily="34" charset="0"/>
              </a:rPr>
              <a:t> </a:t>
            </a:r>
            <a:r>
              <a:rPr lang="es-MX" sz="3200" b="1" dirty="0" smtClean="0">
                <a:latin typeface="Arial Narrow" pitchFamily="34" charset="0"/>
              </a:rPr>
              <a:t>¿Por qué no obedece la voz del Señor ahora? </a:t>
            </a:r>
            <a:r>
              <a:rPr lang="es-MX" sz="3200" dirty="0" smtClean="0">
                <a:latin typeface="Arial Narrow" pitchFamily="34" charset="0"/>
              </a:rPr>
              <a:t>La morada en los cielos, depende de la morada de Dios en nosotros. Venga a Cristo. </a:t>
            </a:r>
            <a:endParaRPr lang="es-MX" sz="3200" dirty="0">
              <a:latin typeface="Arial Narrow" pitchFamily="34" charset="0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39552" y="332656"/>
            <a:ext cx="8229600" cy="1143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4400" dirty="0" smtClean="0">
                <a:latin typeface="Bernard MT Condensed" pitchFamily="18" charset="0"/>
                <a:ea typeface="+mj-ea"/>
                <a:cs typeface="+mj-cs"/>
              </a:rPr>
              <a:t>Conclusión</a:t>
            </a:r>
            <a:r>
              <a:rPr kumimoji="0" lang="es-MX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ernard MT Condensed" pitchFamily="18" charset="0"/>
                <a:ea typeface="+mj-ea"/>
                <a:cs typeface="+mj-cs"/>
              </a:rPr>
              <a:t>: 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8632"/>
    </mc:Choice>
    <mc:Fallback xmlns="">
      <p:transition spd="slow" advTm="5863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amor-de-dios_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076056" y="1628800"/>
            <a:ext cx="3640854" cy="324036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5" name="4 Rectángulo"/>
          <p:cNvSpPr/>
          <p:nvPr/>
        </p:nvSpPr>
        <p:spPr>
          <a:xfrm>
            <a:off x="323528" y="1402898"/>
            <a:ext cx="468052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</a:rPr>
              <a:t>“…El que me ama, mi palabra guardará; y mi Padre le amará, y vendremos a él, y haremos morada con él”</a:t>
            </a:r>
          </a:p>
          <a:p>
            <a:pPr algn="ctr"/>
            <a:endParaRPr lang="es-MX" sz="36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 Narrow" pitchFamily="34" charset="0"/>
            </a:endParaRPr>
          </a:p>
          <a:p>
            <a:pPr algn="ctr"/>
            <a:r>
              <a:rPr lang="es-MX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</a:rPr>
              <a:t>Juan 14:23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80"/>
    </mc:Choice>
    <mc:Fallback xmlns="">
      <p:transition spd="slow" advTm="608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alphaModFix amt="6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79512" y="260648"/>
            <a:ext cx="4392488" cy="2592288"/>
          </a:xfrm>
        </p:spPr>
        <p:txBody>
          <a:bodyPr>
            <a:noAutofit/>
          </a:bodyPr>
          <a:lstStyle/>
          <a:p>
            <a:r>
              <a:rPr lang="es-MX" sz="6600" dirty="0" smtClean="0">
                <a:solidFill>
                  <a:schemeClr val="bg1">
                    <a:lumMod val="95000"/>
                  </a:schemeClr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Bernard MT Condensed" pitchFamily="18" charset="0"/>
              </a:rPr>
              <a:t>Las moradas </a:t>
            </a:r>
            <a:br>
              <a:rPr lang="es-MX" sz="6600" dirty="0" smtClean="0">
                <a:solidFill>
                  <a:schemeClr val="bg1">
                    <a:lumMod val="95000"/>
                  </a:schemeClr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Bernard MT Condensed" pitchFamily="18" charset="0"/>
              </a:rPr>
            </a:br>
            <a:r>
              <a:rPr lang="es-MX" sz="6600" dirty="0" smtClean="0">
                <a:solidFill>
                  <a:schemeClr val="bg1">
                    <a:lumMod val="95000"/>
                  </a:schemeClr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Bernard MT Condensed" pitchFamily="18" charset="0"/>
              </a:rPr>
              <a:t>de Dios</a:t>
            </a:r>
            <a:endParaRPr lang="es-MX" sz="6600" dirty="0">
              <a:solidFill>
                <a:schemeClr val="bg1">
                  <a:lumMod val="95000"/>
                </a:schemeClr>
              </a:solidFill>
              <a:effectLst>
                <a:glow rad="101600">
                  <a:srgbClr val="FF0000">
                    <a:alpha val="60000"/>
                  </a:srgbClr>
                </a:glow>
              </a:effectLst>
              <a:latin typeface="Bernard MT Condensed" pitchFamily="18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251520" y="6378499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latin typeface="Arial Narrow" panose="020B0606020202030204" pitchFamily="34" charset="0"/>
              </a:rPr>
              <a:t>Presentado por Gabriel Puente F. </a:t>
            </a:r>
            <a:endParaRPr lang="es-MX" dirty="0">
              <a:latin typeface="Arial Narrow" panose="020B0606020202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Tm="8245">
        <p15:prstTrans prst="curtains"/>
      </p:transition>
    </mc:Choice>
    <mc:Fallback xmlns="">
      <p:transition spd="slow" advTm="8245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2636912"/>
            <a:ext cx="4032448" cy="273630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MX" b="1" dirty="0" smtClean="0">
                <a:latin typeface="Arial" pitchFamily="34" charset="0"/>
                <a:cs typeface="Arial" pitchFamily="34" charset="0"/>
              </a:rPr>
              <a:t>Conocer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que Dios siempre a tenido moradas especiales, para estar cerca y en comunión con sus siervos. </a:t>
            </a:r>
          </a:p>
          <a:p>
            <a:endParaRPr lang="es-MX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539552" y="476672"/>
            <a:ext cx="8229600" cy="1143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4400" dirty="0" smtClean="0">
                <a:latin typeface="Bernard MT Condensed" pitchFamily="18" charset="0"/>
                <a:ea typeface="+mj-ea"/>
                <a:cs typeface="+mj-cs"/>
              </a:rPr>
              <a:t>Propósito</a:t>
            </a:r>
            <a:r>
              <a:rPr kumimoji="0" lang="es-MX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ernard MT Condensed" pitchFamily="18" charset="0"/>
                <a:ea typeface="+mj-ea"/>
                <a:cs typeface="+mj-cs"/>
              </a:rPr>
              <a:t>: 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2775484"/>
            <a:ext cx="3765104" cy="2286388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883"/>
    </mc:Choice>
    <mc:Fallback xmlns="">
      <p:transition spd="slow" advTm="1988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algn="l"/>
            <a:r>
              <a:rPr lang="es-MX" dirty="0">
                <a:latin typeface="Bernard MT Condensed" pitchFamily="18" charset="0"/>
              </a:rPr>
              <a:t>I</a:t>
            </a:r>
            <a:r>
              <a:rPr lang="es-MX" dirty="0" smtClean="0">
                <a:latin typeface="Bernard MT Condensed" pitchFamily="18" charset="0"/>
              </a:rPr>
              <a:t>ntroducción: </a:t>
            </a:r>
            <a:endParaRPr lang="es-MX" dirty="0">
              <a:latin typeface="Bernard MT Condensed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63711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MX" sz="2800" dirty="0" smtClean="0">
                <a:latin typeface="Arial" pitchFamily="34" charset="0"/>
                <a:cs typeface="Arial" pitchFamily="34" charset="0"/>
              </a:rPr>
              <a:t>Dios es Omnipresente. Es decir está en todo lugar y a la misma vez. </a:t>
            </a:r>
          </a:p>
          <a:p>
            <a:pPr algn="just"/>
            <a:endParaRPr lang="es-MX" sz="28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800" dirty="0" smtClean="0">
                <a:latin typeface="Arial" pitchFamily="34" charset="0"/>
                <a:cs typeface="Arial" pitchFamily="34" charset="0"/>
              </a:rPr>
              <a:t>El </a:t>
            </a:r>
            <a:r>
              <a:rPr lang="es-ES" sz="2800" dirty="0">
                <a:latin typeface="Arial" pitchFamily="34" charset="0"/>
                <a:cs typeface="Arial" pitchFamily="34" charset="0"/>
              </a:rPr>
              <a:t>siempre a tenido sus lugares especiales donde el mora o 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habita (temporal o permanentemente) </a:t>
            </a:r>
            <a:r>
              <a:rPr lang="es-ES" sz="2800" dirty="0">
                <a:latin typeface="Arial" pitchFamily="34" charset="0"/>
                <a:cs typeface="Arial" pitchFamily="34" charset="0"/>
              </a:rPr>
              <a:t>para 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estar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cerca </a:t>
            </a:r>
            <a:r>
              <a:rPr lang="es-ES" sz="2800" dirty="0">
                <a:latin typeface="Arial" pitchFamily="34" charset="0"/>
                <a:cs typeface="Arial" pitchFamily="34" charset="0"/>
              </a:rPr>
              <a:t>de sus siervos y esto desde tiempos muy antiguos. </a:t>
            </a:r>
            <a:endParaRPr lang="es-ES" sz="2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es-ES" sz="28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800" dirty="0" smtClean="0">
                <a:latin typeface="Arial" pitchFamily="34" charset="0"/>
                <a:cs typeface="Arial" pitchFamily="34" charset="0"/>
              </a:rPr>
              <a:t>Consideremos  </a:t>
            </a:r>
            <a:r>
              <a:rPr lang="es-ES" sz="2800" b="1" i="1" dirty="0">
                <a:latin typeface="Arial" pitchFamily="34" charset="0"/>
                <a:cs typeface="Arial" pitchFamily="34" charset="0"/>
              </a:rPr>
              <a:t>tres </a:t>
            </a:r>
            <a:r>
              <a:rPr lang="es-MX" sz="28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800" b="1" i="1" dirty="0" smtClean="0">
                <a:latin typeface="Arial" pitchFamily="34" charset="0"/>
                <a:cs typeface="Arial" pitchFamily="34" charset="0"/>
              </a:rPr>
              <a:t>moradas </a:t>
            </a:r>
            <a:r>
              <a:rPr lang="es-ES" sz="2800" b="1" i="1" dirty="0">
                <a:latin typeface="Arial" pitchFamily="34" charset="0"/>
                <a:cs typeface="Arial" pitchFamily="34" charset="0"/>
              </a:rPr>
              <a:t>especiales </a:t>
            </a:r>
            <a:r>
              <a:rPr lang="es-ES" sz="2800" dirty="0">
                <a:latin typeface="Arial" pitchFamily="34" charset="0"/>
                <a:cs typeface="Arial" pitchFamily="34" charset="0"/>
              </a:rPr>
              <a:t>de Dios, tanto en el a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ntiguo </a:t>
            </a:r>
            <a:r>
              <a:rPr lang="es-ES" sz="2800" dirty="0">
                <a:latin typeface="Arial" pitchFamily="34" charset="0"/>
                <a:cs typeface="Arial" pitchFamily="34" charset="0"/>
              </a:rPr>
              <a:t>como en el 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nuevo </a:t>
            </a:r>
            <a:r>
              <a:rPr lang="es-ES" sz="2800" dirty="0">
                <a:latin typeface="Arial" pitchFamily="34" charset="0"/>
                <a:cs typeface="Arial" pitchFamily="34" charset="0"/>
              </a:rPr>
              <a:t>t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estamento. La tercer morada trata sobre una persona. </a:t>
            </a:r>
            <a:endParaRPr lang="es-MX" sz="28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MX" dirty="0"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704"/>
    </mc:Choice>
    <mc:Fallback xmlns="">
      <p:transition spd="slow" advTm="4670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1"/>
            <a:ext cx="8229600" cy="129614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s-ES" dirty="0" smtClean="0">
                <a:latin typeface="Arial Narrow" pitchFamily="34" charset="0"/>
                <a:cs typeface="Arial" pitchFamily="34" charset="0"/>
              </a:rPr>
              <a:t>  Dios </a:t>
            </a:r>
            <a:r>
              <a:rPr lang="es-ES" dirty="0">
                <a:latin typeface="Arial Narrow" pitchFamily="34" charset="0"/>
                <a:cs typeface="Arial" pitchFamily="34" charset="0"/>
              </a:rPr>
              <a:t>le </a:t>
            </a:r>
            <a:r>
              <a:rPr lang="es-ES" dirty="0" smtClean="0">
                <a:latin typeface="Arial Narrow" pitchFamily="34" charset="0"/>
                <a:cs typeface="Arial" pitchFamily="34" charset="0"/>
              </a:rPr>
              <a:t>mandó </a:t>
            </a:r>
            <a:r>
              <a:rPr lang="es-ES" dirty="0">
                <a:latin typeface="Arial Narrow" pitchFamily="34" charset="0"/>
                <a:cs typeface="Arial" pitchFamily="34" charset="0"/>
              </a:rPr>
              <a:t>a Moisés que </a:t>
            </a:r>
            <a:r>
              <a:rPr lang="es-ES" dirty="0" smtClean="0">
                <a:latin typeface="Arial Narrow" pitchFamily="34" charset="0"/>
                <a:cs typeface="Arial" pitchFamily="34" charset="0"/>
              </a:rPr>
              <a:t>lo erigiera</a:t>
            </a:r>
            <a:r>
              <a:rPr lang="es-ES" dirty="0" smtClean="0">
                <a:latin typeface="Arial Narrow" pitchFamily="34" charset="0"/>
                <a:cs typeface="Arial" pitchFamily="34" charset="0"/>
              </a:rPr>
              <a:t>.                          </a:t>
            </a:r>
            <a:r>
              <a:rPr lang="es-ES" b="1" dirty="0" smtClean="0">
                <a:latin typeface="Arial Narrow" pitchFamily="34" charset="0"/>
                <a:cs typeface="Arial" pitchFamily="34" charset="0"/>
              </a:rPr>
              <a:t>Éxodo 25:8,9</a:t>
            </a:r>
            <a:r>
              <a:rPr lang="es-ES" dirty="0" smtClean="0">
                <a:latin typeface="Arial Narrow" pitchFamily="34" charset="0"/>
                <a:cs typeface="Arial" pitchFamily="34" charset="0"/>
              </a:rPr>
              <a:t>.  </a:t>
            </a:r>
            <a:r>
              <a:rPr lang="es-ES" b="1" dirty="0">
                <a:latin typeface="Arial Narrow" pitchFamily="34" charset="0"/>
                <a:cs typeface="Arial" pitchFamily="34" charset="0"/>
              </a:rPr>
              <a:t>Levítico 26:11, 12.</a:t>
            </a:r>
            <a:r>
              <a:rPr lang="es-ES" dirty="0">
                <a:latin typeface="Arial Narrow" pitchFamily="34" charset="0"/>
                <a:cs typeface="Arial" pitchFamily="34" charset="0"/>
              </a:rPr>
              <a:t> </a:t>
            </a:r>
            <a:endParaRPr lang="es-ES" dirty="0" smtClean="0">
              <a:latin typeface="Arial Narrow" pitchFamily="34" charset="0"/>
              <a:cs typeface="Arial" pitchFamily="34" charset="0"/>
            </a:endParaRPr>
          </a:p>
          <a:p>
            <a:pPr>
              <a:buNone/>
            </a:pPr>
            <a:endParaRPr lang="es-ES" dirty="0" smtClean="0">
              <a:latin typeface="Arial Narrow" pitchFamily="34" charset="0"/>
              <a:cs typeface="Arial" pitchFamily="34" charset="0"/>
            </a:endParaRPr>
          </a:p>
          <a:p>
            <a:endParaRPr lang="es-ES" dirty="0"/>
          </a:p>
          <a:p>
            <a:endParaRPr lang="es-MX" dirty="0"/>
          </a:p>
          <a:p>
            <a:endParaRPr lang="es-MX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0" y="764704"/>
            <a:ext cx="9144000" cy="7200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4400" i="1" noProof="0" dirty="0" smtClean="0">
                <a:latin typeface="Bernard MT Condensed" pitchFamily="18" charset="0"/>
                <a:ea typeface="+mj-ea"/>
                <a:cs typeface="+mj-cs"/>
              </a:rPr>
              <a:t>1. El tabernáculo en el desierto</a:t>
            </a:r>
            <a:r>
              <a:rPr kumimoji="0" lang="es-MX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ernard MT Condensed" pitchFamily="18" charset="0"/>
                <a:ea typeface="+mj-ea"/>
                <a:cs typeface="+mj-cs"/>
              </a:rPr>
              <a:t> 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0" y="0"/>
            <a:ext cx="68762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dirty="0" smtClean="0">
                <a:latin typeface="Bernard MT Condensed" pitchFamily="18" charset="0"/>
              </a:rPr>
              <a:t>LAS MORADAS DE DIOS</a:t>
            </a:r>
            <a:endParaRPr lang="es-MX" sz="4400" dirty="0">
              <a:latin typeface="Bernard MT Condensed" pitchFamily="18" charset="0"/>
            </a:endParaRPr>
          </a:p>
        </p:txBody>
      </p:sp>
      <p:pic>
        <p:nvPicPr>
          <p:cNvPr id="7" name="6 Imagen" descr="El tabernacul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92849" y="3324984"/>
            <a:ext cx="4032448" cy="3276365"/>
          </a:xfrm>
          <a:prstGeom prst="rect">
            <a:avLst/>
          </a:prstGeom>
        </p:spPr>
      </p:pic>
      <p:sp>
        <p:nvSpPr>
          <p:cNvPr id="8" name="7 Rectángulo"/>
          <p:cNvSpPr/>
          <p:nvPr/>
        </p:nvSpPr>
        <p:spPr>
          <a:xfrm>
            <a:off x="395536" y="3789040"/>
            <a:ext cx="388843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s-ES" sz="3200" dirty="0" smtClean="0">
                <a:latin typeface="Arial Narrow" pitchFamily="34" charset="0"/>
                <a:cs typeface="Arial" pitchFamily="34" charset="0"/>
              </a:rPr>
              <a:t>   Era un lugar santificado Dios   y  habitado por El. </a:t>
            </a:r>
            <a:r>
              <a:rPr lang="es-ES" sz="3200" b="1" dirty="0" smtClean="0">
                <a:latin typeface="Arial Narrow" pitchFamily="34" charset="0"/>
                <a:cs typeface="Arial" pitchFamily="34" charset="0"/>
              </a:rPr>
              <a:t>Éxodo 29:42-46. 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Tm="201199">
        <p15:prstTrans prst="curtains"/>
      </p:transition>
    </mc:Choice>
    <mc:Fallback xmlns="">
      <p:transition spd="slow" advTm="201199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23528" y="1700808"/>
            <a:ext cx="849694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s-ES" sz="3200" dirty="0" smtClean="0">
                <a:latin typeface="Arial Narrow" pitchFamily="34" charset="0"/>
                <a:cs typeface="Arial" pitchFamily="34" charset="0"/>
              </a:rPr>
              <a:t>  Luego de su construcción la gloria de Dios lo llenó. </a:t>
            </a:r>
          </a:p>
          <a:p>
            <a:r>
              <a:rPr lang="es-ES" sz="3200" b="1" dirty="0" smtClean="0">
                <a:latin typeface="Arial Narrow" pitchFamily="34" charset="0"/>
                <a:cs typeface="Arial" pitchFamily="34" charset="0"/>
              </a:rPr>
              <a:t>      </a:t>
            </a:r>
            <a:r>
              <a:rPr lang="es-ES" sz="3200" b="1" dirty="0" smtClean="0">
                <a:latin typeface="Arial Narrow" pitchFamily="34" charset="0"/>
              </a:rPr>
              <a:t>Éxodo 40:34-38.  </a:t>
            </a: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0" y="764704"/>
            <a:ext cx="9144000" cy="7200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4400" i="1" noProof="0" dirty="0" smtClean="0">
                <a:latin typeface="Bernard MT Condensed" pitchFamily="18" charset="0"/>
                <a:ea typeface="+mj-ea"/>
                <a:cs typeface="+mj-cs"/>
              </a:rPr>
              <a:t>1. El tabernáculo en el desierto</a:t>
            </a:r>
            <a:r>
              <a:rPr kumimoji="0" lang="es-MX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ernard MT Condensed" pitchFamily="18" charset="0"/>
                <a:ea typeface="+mj-ea"/>
                <a:cs typeface="+mj-cs"/>
              </a:rPr>
              <a:t> 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0" y="0"/>
            <a:ext cx="68762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dirty="0" smtClean="0">
                <a:latin typeface="Bernard MT Condensed" pitchFamily="18" charset="0"/>
              </a:rPr>
              <a:t>LAS MORADAS DE DIOS</a:t>
            </a:r>
            <a:endParaRPr lang="es-MX" sz="4400" dirty="0">
              <a:latin typeface="Bernard MT Condensed" pitchFamily="18" charset="0"/>
            </a:endParaRPr>
          </a:p>
        </p:txBody>
      </p:sp>
      <p:pic>
        <p:nvPicPr>
          <p:cNvPr id="7" name="6 Imagen" descr="El tabernacul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11960" y="2636912"/>
            <a:ext cx="4519886" cy="36724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7 Rectángulo"/>
          <p:cNvSpPr/>
          <p:nvPr/>
        </p:nvSpPr>
        <p:spPr>
          <a:xfrm>
            <a:off x="395536" y="4077072"/>
            <a:ext cx="3632726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3200" dirty="0" smtClean="0">
                <a:latin typeface="Arial Narrow" pitchFamily="34" charset="0"/>
              </a:rPr>
              <a:t>La palabra tabernáculo</a:t>
            </a:r>
          </a:p>
          <a:p>
            <a:pPr algn="ctr"/>
            <a:r>
              <a:rPr lang="es-MX" sz="3200" dirty="0" smtClean="0">
                <a:latin typeface="Arial Narrow" pitchFamily="34" charset="0"/>
              </a:rPr>
              <a:t> significa “Tienda”</a:t>
            </a:r>
            <a:endParaRPr lang="es-MX" sz="3200" dirty="0">
              <a:latin typeface="Arial Narrow" pitchFamily="34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949"/>
    </mc:Choice>
    <mc:Fallback xmlns="">
      <p:transition spd="slow" advTm="8694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988840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s-MX" dirty="0" smtClean="0"/>
              <a:t> </a:t>
            </a:r>
            <a:r>
              <a:rPr lang="es-ES" dirty="0">
                <a:latin typeface="Arial Narrow" pitchFamily="34" charset="0"/>
              </a:rPr>
              <a:t>El rey David tuvo el deseo de edificar este templo, pero Dios no se </a:t>
            </a:r>
            <a:r>
              <a:rPr lang="es-ES" dirty="0" smtClean="0">
                <a:latin typeface="Arial Narrow" pitchFamily="34" charset="0"/>
              </a:rPr>
              <a:t>lo</a:t>
            </a:r>
            <a:r>
              <a:rPr lang="es-MX" dirty="0" smtClean="0">
                <a:latin typeface="Arial Narrow" pitchFamily="34" charset="0"/>
              </a:rPr>
              <a:t> </a:t>
            </a:r>
            <a:r>
              <a:rPr lang="es-ES" dirty="0" smtClean="0">
                <a:latin typeface="Arial Narrow" pitchFamily="34" charset="0"/>
              </a:rPr>
              <a:t>permitió. </a:t>
            </a:r>
            <a:r>
              <a:rPr lang="es-ES" b="1" dirty="0" smtClean="0">
                <a:latin typeface="Arial Narrow" pitchFamily="34" charset="0"/>
              </a:rPr>
              <a:t>1 </a:t>
            </a:r>
            <a:r>
              <a:rPr lang="es-ES" b="1" dirty="0">
                <a:latin typeface="Arial Narrow" pitchFamily="34" charset="0"/>
              </a:rPr>
              <a:t>Crónicas 22:7, 8.  </a:t>
            </a:r>
            <a:endParaRPr lang="es-ES" b="1" dirty="0" smtClean="0">
              <a:latin typeface="Arial Narrow" pitchFamily="34" charset="0"/>
            </a:endParaRPr>
          </a:p>
          <a:p>
            <a:pPr>
              <a:buFont typeface="Wingdings" pitchFamily="2" charset="2"/>
              <a:buChar char="q"/>
            </a:pPr>
            <a:endParaRPr lang="es-ES" b="1" dirty="0">
              <a:latin typeface="Arial Narrow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s-ES" b="1" dirty="0" smtClean="0">
                <a:latin typeface="Arial Narrow" pitchFamily="34" charset="0"/>
              </a:rPr>
              <a:t> </a:t>
            </a:r>
            <a:r>
              <a:rPr lang="es-ES" dirty="0" smtClean="0">
                <a:latin typeface="Arial Narrow" pitchFamily="34" charset="0"/>
              </a:rPr>
              <a:t>El rey Salomón (hijo de David)</a:t>
            </a:r>
          </a:p>
          <a:p>
            <a:pPr>
              <a:buNone/>
            </a:pPr>
            <a:r>
              <a:rPr lang="es-ES" dirty="0" smtClean="0">
                <a:latin typeface="Arial Narrow" pitchFamily="34" charset="0"/>
              </a:rPr>
              <a:t>   edificó el templo. </a:t>
            </a:r>
            <a:r>
              <a:rPr lang="es-ES" b="1" dirty="0" smtClean="0">
                <a:latin typeface="Arial Narrow" pitchFamily="34" charset="0"/>
              </a:rPr>
              <a:t>1 </a:t>
            </a:r>
            <a:r>
              <a:rPr lang="es-ES" b="1" dirty="0" err="1" smtClean="0">
                <a:latin typeface="Arial Narrow" pitchFamily="34" charset="0"/>
              </a:rPr>
              <a:t>Cr.</a:t>
            </a:r>
            <a:r>
              <a:rPr lang="es-ES" b="1" dirty="0" smtClean="0">
                <a:latin typeface="Arial Narrow" pitchFamily="34" charset="0"/>
              </a:rPr>
              <a:t> 22:9-10</a:t>
            </a:r>
            <a:r>
              <a:rPr lang="es-ES" b="1" dirty="0">
                <a:latin typeface="Arial Narrow" pitchFamily="34" charset="0"/>
              </a:rPr>
              <a:t>.  </a:t>
            </a:r>
            <a:endParaRPr lang="es-MX" dirty="0">
              <a:latin typeface="Arial Narrow" pitchFamily="34" charset="0"/>
            </a:endParaRPr>
          </a:p>
          <a:p>
            <a:pPr>
              <a:buFont typeface="Wingdings" pitchFamily="2" charset="2"/>
              <a:buChar char="q"/>
            </a:pPr>
            <a:endParaRPr lang="es-MX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0" y="764704"/>
            <a:ext cx="9144000" cy="7200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4400" i="1" noProof="0" dirty="0" smtClean="0">
                <a:latin typeface="Bernard MT Condensed" pitchFamily="18" charset="0"/>
                <a:ea typeface="+mj-ea"/>
                <a:cs typeface="+mj-cs"/>
              </a:rPr>
              <a:t>2. El templo de Jerusalén </a:t>
            </a:r>
            <a:r>
              <a:rPr kumimoji="0" lang="es-MX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ernard MT Condensed" pitchFamily="18" charset="0"/>
                <a:ea typeface="+mj-ea"/>
                <a:cs typeface="+mj-cs"/>
              </a:rPr>
              <a:t> 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0" y="0"/>
            <a:ext cx="68762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dirty="0" smtClean="0">
                <a:latin typeface="Bernard MT Condensed" pitchFamily="18" charset="0"/>
              </a:rPr>
              <a:t>LAS MORADAS DE DIOS</a:t>
            </a:r>
            <a:endParaRPr lang="es-MX" sz="4400" dirty="0">
              <a:latin typeface="Bernard MT Condensed" pitchFamily="18" charset="0"/>
            </a:endParaRPr>
          </a:p>
        </p:txBody>
      </p:sp>
      <p:pic>
        <p:nvPicPr>
          <p:cNvPr id="6" name="5 Imagen" descr="contruyendo el templ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80112" y="3429000"/>
            <a:ext cx="3563888" cy="2364392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0008"/>
    </mc:Choice>
    <mc:Fallback xmlns="">
      <p:transition spd="slow" advTm="17000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988840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s-ES" dirty="0"/>
              <a:t> </a:t>
            </a:r>
            <a:r>
              <a:rPr lang="es-ES" dirty="0" smtClean="0"/>
              <a:t> </a:t>
            </a:r>
            <a:r>
              <a:rPr lang="es-ES" dirty="0" smtClean="0">
                <a:latin typeface="Arial Narrow" pitchFamily="34" charset="0"/>
              </a:rPr>
              <a:t>Era </a:t>
            </a:r>
            <a:r>
              <a:rPr lang="es-ES" dirty="0">
                <a:latin typeface="Arial Narrow" pitchFamily="34" charset="0"/>
              </a:rPr>
              <a:t>un lugar elegido y santificado por Dios</a:t>
            </a:r>
            <a:r>
              <a:rPr lang="es-ES" dirty="0" smtClean="0">
                <a:latin typeface="Arial Narrow" pitchFamily="34" charset="0"/>
              </a:rPr>
              <a:t>.         </a:t>
            </a:r>
          </a:p>
          <a:p>
            <a:pPr>
              <a:buNone/>
            </a:pPr>
            <a:r>
              <a:rPr lang="es-ES" b="1" dirty="0" smtClean="0">
                <a:latin typeface="Arial Narrow" pitchFamily="34" charset="0"/>
              </a:rPr>
              <a:t>      2 </a:t>
            </a:r>
            <a:r>
              <a:rPr lang="es-ES" b="1" dirty="0" err="1">
                <a:latin typeface="Arial Narrow" pitchFamily="34" charset="0"/>
              </a:rPr>
              <a:t>Cr.</a:t>
            </a:r>
            <a:r>
              <a:rPr lang="es-ES" b="1" dirty="0">
                <a:latin typeface="Arial Narrow" pitchFamily="34" charset="0"/>
              </a:rPr>
              <a:t> 7:11, 12, 15-16</a:t>
            </a:r>
            <a:r>
              <a:rPr lang="es-ES" b="1" dirty="0" smtClean="0">
                <a:latin typeface="Arial Narrow" pitchFamily="34" charset="0"/>
              </a:rPr>
              <a:t>.</a:t>
            </a:r>
          </a:p>
          <a:p>
            <a:pPr>
              <a:buNone/>
            </a:pPr>
            <a:endParaRPr lang="es-MX" sz="1200" dirty="0">
              <a:latin typeface="Arial Narrow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s-ES" b="1" dirty="0">
                <a:latin typeface="Arial Narrow" pitchFamily="34" charset="0"/>
              </a:rPr>
              <a:t>   </a:t>
            </a:r>
            <a:r>
              <a:rPr lang="es-ES" dirty="0" smtClean="0">
                <a:latin typeface="Arial Narrow" pitchFamily="34" charset="0"/>
              </a:rPr>
              <a:t>El </a:t>
            </a:r>
            <a:r>
              <a:rPr lang="es-ES" dirty="0">
                <a:latin typeface="Arial Narrow" pitchFamily="34" charset="0"/>
              </a:rPr>
              <a:t>templo edificado por Salomón, </a:t>
            </a:r>
            <a:r>
              <a:rPr lang="es-ES" dirty="0" smtClean="0">
                <a:latin typeface="Arial Narrow" pitchFamily="34" charset="0"/>
              </a:rPr>
              <a:t> tenía </a:t>
            </a:r>
            <a:r>
              <a:rPr lang="es-ES" dirty="0">
                <a:latin typeface="Arial Narrow" pitchFamily="34" charset="0"/>
              </a:rPr>
              <a:t>la gloria </a:t>
            </a:r>
            <a:r>
              <a:rPr lang="es-ES" dirty="0" smtClean="0">
                <a:latin typeface="Arial Narrow" pitchFamily="34" charset="0"/>
              </a:rPr>
              <a:t>de </a:t>
            </a:r>
            <a:r>
              <a:rPr lang="es-ES" dirty="0">
                <a:latin typeface="Arial Narrow" pitchFamily="34" charset="0"/>
              </a:rPr>
              <a:t>Dios. </a:t>
            </a:r>
            <a:r>
              <a:rPr lang="es-ES" b="1" dirty="0">
                <a:latin typeface="Arial Narrow" pitchFamily="34" charset="0"/>
              </a:rPr>
              <a:t>2 </a:t>
            </a:r>
            <a:r>
              <a:rPr lang="es-ES" b="1" dirty="0" err="1">
                <a:latin typeface="Arial Narrow" pitchFamily="34" charset="0"/>
              </a:rPr>
              <a:t>Cr.</a:t>
            </a:r>
            <a:r>
              <a:rPr lang="es-ES" b="1" dirty="0">
                <a:latin typeface="Arial Narrow" pitchFamily="34" charset="0"/>
              </a:rPr>
              <a:t> 5:14.</a:t>
            </a:r>
            <a:r>
              <a:rPr lang="es-ES" dirty="0">
                <a:latin typeface="Arial Narrow" pitchFamily="34" charset="0"/>
              </a:rPr>
              <a:t> </a:t>
            </a:r>
            <a:endParaRPr lang="es-ES" dirty="0" smtClean="0">
              <a:latin typeface="Arial Narrow" pitchFamily="34" charset="0"/>
            </a:endParaRPr>
          </a:p>
          <a:p>
            <a:pPr>
              <a:buNone/>
            </a:pPr>
            <a:endParaRPr lang="es-MX" sz="1200" dirty="0">
              <a:latin typeface="Arial Narrow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s-ES" dirty="0">
                <a:latin typeface="Arial Narrow" pitchFamily="34" charset="0"/>
              </a:rPr>
              <a:t> </a:t>
            </a:r>
            <a:r>
              <a:rPr lang="es-ES" dirty="0" smtClean="0">
                <a:latin typeface="Arial Narrow" pitchFamily="34" charset="0"/>
              </a:rPr>
              <a:t> </a:t>
            </a:r>
            <a:r>
              <a:rPr lang="es-ES" dirty="0">
                <a:latin typeface="Arial Narrow" pitchFamily="34" charset="0"/>
              </a:rPr>
              <a:t>El templo, fue la morada de Dios, como lo fue en su tiempo </a:t>
            </a:r>
            <a:r>
              <a:rPr lang="es-ES" dirty="0" smtClean="0">
                <a:latin typeface="Arial Narrow" pitchFamily="34" charset="0"/>
              </a:rPr>
              <a:t>el</a:t>
            </a:r>
            <a:r>
              <a:rPr lang="es-MX" dirty="0" smtClean="0">
                <a:latin typeface="Arial Narrow" pitchFamily="34" charset="0"/>
              </a:rPr>
              <a:t> </a:t>
            </a:r>
            <a:r>
              <a:rPr lang="es-ES" dirty="0" smtClean="0">
                <a:latin typeface="Arial Narrow" pitchFamily="34" charset="0"/>
              </a:rPr>
              <a:t> </a:t>
            </a:r>
            <a:r>
              <a:rPr lang="es-ES" dirty="0">
                <a:latin typeface="Arial Narrow" pitchFamily="34" charset="0"/>
              </a:rPr>
              <a:t>tabernáculo. </a:t>
            </a:r>
            <a:r>
              <a:rPr lang="es-ES" b="1" dirty="0">
                <a:latin typeface="Arial Narrow" pitchFamily="34" charset="0"/>
              </a:rPr>
              <a:t>1 Reyes 8:12, 13. </a:t>
            </a:r>
            <a:endParaRPr lang="es-MX" dirty="0">
              <a:latin typeface="Arial Narrow" pitchFamily="34" charset="0"/>
            </a:endParaRPr>
          </a:p>
          <a:p>
            <a:endParaRPr lang="es-MX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0" y="764704"/>
            <a:ext cx="9144000" cy="7200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4400" i="1" noProof="0" dirty="0" smtClean="0">
                <a:latin typeface="Bernard MT Condensed" pitchFamily="18" charset="0"/>
                <a:ea typeface="+mj-ea"/>
                <a:cs typeface="+mj-cs"/>
              </a:rPr>
              <a:t>2. El templo de Jerusalén </a:t>
            </a:r>
            <a:r>
              <a:rPr kumimoji="0" lang="es-MX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ernard MT Condensed" pitchFamily="18" charset="0"/>
                <a:ea typeface="+mj-ea"/>
                <a:cs typeface="+mj-cs"/>
              </a:rPr>
              <a:t> 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0" y="0"/>
            <a:ext cx="68762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dirty="0" smtClean="0">
                <a:latin typeface="Bernard MT Condensed" pitchFamily="18" charset="0"/>
              </a:rPr>
              <a:t>LAS MORADAS DE DIOS</a:t>
            </a:r>
            <a:endParaRPr lang="es-MX" sz="4400" dirty="0">
              <a:latin typeface="Bernard MT Condensed" pitchFamily="18" charset="0"/>
            </a:endParaRPr>
          </a:p>
        </p:txBody>
      </p:sp>
      <p:pic>
        <p:nvPicPr>
          <p:cNvPr id="7" name="3 Marcador de contenido" descr="primer-templo-solom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68144" y="260648"/>
            <a:ext cx="2838742" cy="1689051"/>
          </a:xfrm>
          <a:prstGeom prst="rect">
            <a:avLst/>
          </a:prstGeom>
        </p:spPr>
      </p:pic>
      <p:sp>
        <p:nvSpPr>
          <p:cNvPr id="8" name="7 CuadroTexto"/>
          <p:cNvSpPr txBox="1"/>
          <p:nvPr/>
        </p:nvSpPr>
        <p:spPr>
          <a:xfrm>
            <a:off x="5759624" y="6488668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i="1" dirty="0" smtClean="0"/>
              <a:t>Ver información sobre los templos</a:t>
            </a:r>
            <a:endParaRPr lang="es-MX" i="1" dirty="0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8902"/>
    </mc:Choice>
    <mc:Fallback xmlns="">
      <p:transition spd="slow" advTm="23890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882352"/>
          </a:xfrm>
          <a:ln w="28575">
            <a:solidFill>
              <a:schemeClr val="tx1">
                <a:lumMod val="95000"/>
                <a:lumOff val="5000"/>
              </a:schemeClr>
            </a:solidFill>
          </a:ln>
        </p:spPr>
        <p:txBody>
          <a:bodyPr/>
          <a:lstStyle/>
          <a:p>
            <a:r>
              <a:rPr lang="es-MX" dirty="0" smtClean="0">
                <a:latin typeface="Bernard MT Condensed" pitchFamily="18" charset="0"/>
              </a:rPr>
              <a:t>Los dos templos de Jerusalén</a:t>
            </a:r>
            <a:endParaRPr lang="es-MX" dirty="0">
              <a:latin typeface="Bernard MT Condensed" pitchFamily="18" charset="0"/>
            </a:endParaRPr>
          </a:p>
        </p:txBody>
      </p:sp>
      <p:pic>
        <p:nvPicPr>
          <p:cNvPr id="4" name="3 Marcador de contenido" descr="primer-templo-solomon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51520" y="2171997"/>
            <a:ext cx="3322829" cy="1977083"/>
          </a:xfrm>
        </p:spPr>
      </p:pic>
      <p:sp>
        <p:nvSpPr>
          <p:cNvPr id="5" name="4 Rectángulo"/>
          <p:cNvSpPr/>
          <p:nvPr/>
        </p:nvSpPr>
        <p:spPr>
          <a:xfrm>
            <a:off x="179512" y="4365104"/>
            <a:ext cx="3672408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Construido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 por el rey Salomón  alrededor del año 960 a. C. </a:t>
            </a:r>
          </a:p>
          <a:p>
            <a:pPr algn="ctr">
              <a:buFont typeface="Wingdings" pitchFamily="2" charset="2"/>
              <a:buChar char="Ø"/>
            </a:pPr>
            <a:endParaRPr lang="es-ES" sz="20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Font typeface="Wingdings" pitchFamily="2" charset="2"/>
              <a:buChar char="Ø"/>
            </a:pP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 Destruido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por Las tropas del rey </a:t>
            </a:r>
            <a:r>
              <a:rPr lang="es-E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babilónico  Nabucodonosor II</a:t>
            </a: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pPr algn="ctr">
              <a:buFont typeface="Wingdings" pitchFamily="2" charset="2"/>
              <a:buChar char="Ø"/>
            </a:pPr>
            <a:endParaRPr lang="es-MX" dirty="0"/>
          </a:p>
        </p:txBody>
      </p:sp>
      <p:sp>
        <p:nvSpPr>
          <p:cNvPr id="6" name="5 Flecha derecha"/>
          <p:cNvSpPr/>
          <p:nvPr/>
        </p:nvSpPr>
        <p:spPr>
          <a:xfrm>
            <a:off x="3923928" y="2636912"/>
            <a:ext cx="1296144" cy="864096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7" name="6 Imagen" descr="templo_00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08104" y="2132856"/>
            <a:ext cx="3048000" cy="2088232"/>
          </a:xfrm>
          <a:prstGeom prst="rect">
            <a:avLst/>
          </a:prstGeom>
        </p:spPr>
      </p:pic>
      <p:sp>
        <p:nvSpPr>
          <p:cNvPr id="8" name="7 CuadroTexto"/>
          <p:cNvSpPr txBox="1"/>
          <p:nvPr/>
        </p:nvSpPr>
        <p:spPr>
          <a:xfrm>
            <a:off x="323528" y="1484784"/>
            <a:ext cx="3240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 smtClean="0">
                <a:latin typeface="Arial Narrow" pitchFamily="34" charset="0"/>
              </a:rPr>
              <a:t>Primer templo</a:t>
            </a:r>
            <a:endParaRPr lang="es-MX" sz="3200" b="1" dirty="0"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5364088" y="1484784"/>
            <a:ext cx="3240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 smtClean="0">
                <a:latin typeface="Arial Narrow" pitchFamily="34" charset="0"/>
              </a:rPr>
              <a:t>Segundo templo</a:t>
            </a:r>
            <a:endParaRPr lang="es-MX" sz="3200" b="1" dirty="0">
              <a:latin typeface="Arial Narrow" pitchFamily="34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5076056" y="4437112"/>
            <a:ext cx="388843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es-MX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Reconstruido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 por </a:t>
            </a:r>
            <a:r>
              <a:rPr lang="es-MX" sz="2000" dirty="0" err="1" smtClean="0">
                <a:latin typeface="Arial" pitchFamily="34" charset="0"/>
                <a:cs typeface="Arial" pitchFamily="34" charset="0"/>
              </a:rPr>
              <a:t>Zorobabel</a:t>
            </a:r>
            <a:endParaRPr lang="es-MX" sz="2000" dirty="0" smtClean="0">
              <a:latin typeface="Arial" pitchFamily="34" charset="0"/>
              <a:cs typeface="Arial" pitchFamily="34" charset="0"/>
            </a:endParaRPr>
          </a:p>
          <a:p>
            <a:pPr algn="ctr">
              <a:buFont typeface="Wingdings" pitchFamily="2" charset="2"/>
              <a:buChar char="Ø"/>
            </a:pPr>
            <a:endParaRPr lang="es-MX" sz="900" dirty="0" smtClean="0">
              <a:latin typeface="Arial" pitchFamily="34" charset="0"/>
              <a:cs typeface="Arial" pitchFamily="34" charset="0"/>
            </a:endParaRPr>
          </a:p>
          <a:p>
            <a:pPr algn="ctr">
              <a:buFont typeface="Wingdings" pitchFamily="2" charset="2"/>
              <a:buChar char="Ø"/>
            </a:pPr>
            <a:r>
              <a:rPr lang="es-MX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Renovado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 por Herodes el grande.  Llamado también                “El templo de Herodes”</a:t>
            </a:r>
          </a:p>
          <a:p>
            <a:pPr algn="ctr">
              <a:buFont typeface="Wingdings" pitchFamily="2" charset="2"/>
              <a:buChar char="Ø"/>
            </a:pPr>
            <a:endParaRPr lang="es-MX" sz="900" dirty="0" smtClean="0">
              <a:latin typeface="Arial" pitchFamily="34" charset="0"/>
              <a:cs typeface="Arial" pitchFamily="34" charset="0"/>
            </a:endParaRPr>
          </a:p>
          <a:p>
            <a:pPr algn="ctr">
              <a:buFont typeface="Wingdings" pitchFamily="2" charset="2"/>
              <a:buChar char="Ø"/>
            </a:pPr>
            <a:r>
              <a:rPr lang="es-MX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Destruido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 por los romanos en          70 D.C. </a:t>
            </a:r>
            <a:endParaRPr lang="es-MX" sz="2000" dirty="0"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6127"/>
    </mc:Choice>
    <mc:Fallback xmlns="">
      <p:transition spd="slow" advTm="9612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37.7|4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|5.7|5.8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|13.5|15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9.6|17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7|96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72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0.1|58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|91.3|98.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6|13.6|14.4|9.3|8.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4|121.4|0.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3.4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</TotalTime>
  <Words>726</Words>
  <Application>Microsoft Office PowerPoint</Application>
  <PresentationFormat>Presentación en pantalla (4:3)</PresentationFormat>
  <Paragraphs>84</Paragraphs>
  <Slides>15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1" baseType="lpstr">
      <vt:lpstr>Arial</vt:lpstr>
      <vt:lpstr>Arial Narrow</vt:lpstr>
      <vt:lpstr>Bernard MT Condensed</vt:lpstr>
      <vt:lpstr>Calibri</vt:lpstr>
      <vt:lpstr>Wingdings</vt:lpstr>
      <vt:lpstr>Tema de Office</vt:lpstr>
      <vt:lpstr>Presentación de PowerPoint</vt:lpstr>
      <vt:lpstr>Las moradas  de Dios</vt:lpstr>
      <vt:lpstr>Presentación de PowerPoint</vt:lpstr>
      <vt:lpstr>Introducción: </vt:lpstr>
      <vt:lpstr>Presentación de PowerPoint</vt:lpstr>
      <vt:lpstr>Presentación de PowerPoint</vt:lpstr>
      <vt:lpstr>Presentación de PowerPoint</vt:lpstr>
      <vt:lpstr>Presentación de PowerPoint</vt:lpstr>
      <vt:lpstr>Los dos templos de Jerusalén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 moradas  de Dios</dc:title>
  <dc:creator>samito80</dc:creator>
  <cp:lastModifiedBy>Gabriel Puente</cp:lastModifiedBy>
  <cp:revision>26</cp:revision>
  <dcterms:created xsi:type="dcterms:W3CDTF">2016-07-24T03:41:42Z</dcterms:created>
  <dcterms:modified xsi:type="dcterms:W3CDTF">2020-06-08T13:48:36Z</dcterms:modified>
</cp:coreProperties>
</file>