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3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9463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sco.png" descr="casc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7347" y="7848639"/>
            <a:ext cx="1241916" cy="1231045"/>
          </a:xfrm>
          <a:prstGeom prst="rect">
            <a:avLst/>
          </a:prstGeom>
          <a:ln w="12700">
            <a:miter lim="400000"/>
          </a:ln>
          <a:effectLst>
            <a:outerShdw blurRad="152400" dist="80350" dir="1718565" rotWithShape="0">
              <a:srgbClr val="000000"/>
            </a:outerShdw>
          </a:effectLst>
        </p:spPr>
      </p:pic>
      <p:pic>
        <p:nvPicPr>
          <p:cNvPr id="120" name="cituron.png" descr="citur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5537" y="7921892"/>
            <a:ext cx="1241916" cy="1301887"/>
          </a:xfrm>
          <a:prstGeom prst="rect">
            <a:avLst/>
          </a:prstGeom>
          <a:ln w="12700">
            <a:miter lim="400000"/>
          </a:ln>
          <a:effectLst>
            <a:outerShdw blurRad="152400" dist="80350" dir="1718565" rotWithShape="0">
              <a:srgbClr val="000000"/>
            </a:outerShdw>
          </a:effectLst>
        </p:spPr>
      </p:pic>
      <p:pic>
        <p:nvPicPr>
          <p:cNvPr id="121" name="coraza.png" descr="coraza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03547" y="8065987"/>
            <a:ext cx="871146" cy="1013697"/>
          </a:xfrm>
          <a:prstGeom prst="rect">
            <a:avLst/>
          </a:prstGeom>
          <a:ln w="12700">
            <a:miter lim="400000"/>
          </a:ln>
          <a:effectLst>
            <a:outerShdw blurRad="152400" dist="80350" dir="1718565" rotWithShape="0">
              <a:srgbClr val="000000"/>
            </a:outerShdw>
          </a:effectLst>
        </p:spPr>
      </p:pic>
      <p:pic>
        <p:nvPicPr>
          <p:cNvPr id="122" name="escudo" descr="escudo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92412" y="8065987"/>
            <a:ext cx="756833" cy="1013697"/>
          </a:xfrm>
          <a:prstGeom prst="rect">
            <a:avLst/>
          </a:prstGeom>
          <a:ln w="12700">
            <a:miter lim="400000"/>
          </a:ln>
          <a:effectLst>
            <a:outerShdw blurRad="152400" dist="80350" dir="1718565" rotWithShape="0">
              <a:srgbClr val="000000"/>
            </a:outerShdw>
          </a:effectLst>
        </p:spPr>
      </p:pic>
      <p:pic>
        <p:nvPicPr>
          <p:cNvPr id="123" name="espada.png" descr="espada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11813" y="8018258"/>
            <a:ext cx="992230" cy="1013697"/>
          </a:xfrm>
          <a:prstGeom prst="rect">
            <a:avLst/>
          </a:prstGeom>
          <a:ln w="12700">
            <a:miter lim="400000"/>
          </a:ln>
          <a:effectLst>
            <a:outerShdw blurRad="152400" dist="80350" dir="1718565" rotWithShape="0">
              <a:srgbClr val="000000"/>
            </a:outerShdw>
          </a:effectLst>
        </p:spPr>
      </p:pic>
      <p:pic>
        <p:nvPicPr>
          <p:cNvPr id="124" name="sandalias.png" descr="sandalias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20788" y="8113716"/>
            <a:ext cx="1610835" cy="918239"/>
          </a:xfrm>
          <a:prstGeom prst="rect">
            <a:avLst/>
          </a:prstGeom>
          <a:ln w="12700">
            <a:miter lim="400000"/>
          </a:ln>
          <a:effectLst>
            <a:outerShdw blurRad="152400" dist="80350" dir="1718565" rotWithShape="0">
              <a:srgbClr val="000000"/>
            </a:outerShdw>
          </a:effectLst>
        </p:spPr>
      </p:pic>
      <p:sp>
        <p:nvSpPr>
          <p:cNvPr id="125" name="Efesios 6:10-20"/>
          <p:cNvSpPr txBox="1"/>
          <p:nvPr/>
        </p:nvSpPr>
        <p:spPr>
          <a:xfrm>
            <a:off x="4569866" y="398993"/>
            <a:ext cx="386506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b="0" cap="all">
                <a:solidFill>
                  <a:srgbClr val="FFFB00"/>
                </a:solidFill>
                <a:effectLst>
                  <a:outerShdw blurRad="12700" dir="18900000" rotWithShape="0">
                    <a:srgbClr val="000000"/>
                  </a:outerShdw>
                </a:effectLst>
                <a:latin typeface="Luminari"/>
                <a:ea typeface="Luminari"/>
                <a:cs typeface="Luminari"/>
                <a:sym typeface="Luminari"/>
              </a:defRPr>
            </a:lvl1pPr>
          </a:lstStyle>
          <a:p>
            <a:r>
              <a:t>Efesios 6:10-20</a:t>
            </a:r>
          </a:p>
        </p:txBody>
      </p:sp>
      <p:sp>
        <p:nvSpPr>
          <p:cNvPr id="126" name="Iglesia De Cristo (Villamaria)…"/>
          <p:cNvSpPr txBox="1"/>
          <p:nvPr/>
        </p:nvSpPr>
        <p:spPr>
          <a:xfrm>
            <a:off x="4997033" y="1021293"/>
            <a:ext cx="3069178" cy="1031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1400">
                <a:solidFill>
                  <a:srgbClr val="C0C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Iglesia De Cristo (Villamaria)</a:t>
            </a:r>
          </a:p>
          <a:p>
            <a:pPr>
              <a:lnSpc>
                <a:spcPct val="90000"/>
              </a:lnSpc>
              <a:defRPr sz="1400">
                <a:solidFill>
                  <a:srgbClr val="C0C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Presentado por:</a:t>
            </a:r>
          </a:p>
          <a:p>
            <a:pPr>
              <a:lnSpc>
                <a:spcPct val="90000"/>
              </a:lnSpc>
              <a:defRPr sz="1400">
                <a:solidFill>
                  <a:srgbClr val="C0C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Oscar A. Arias — Enero 2019</a:t>
            </a:r>
          </a:p>
          <a:p>
            <a:pPr>
              <a:lnSpc>
                <a:spcPct val="90000"/>
              </a:lnSpc>
              <a:defRPr sz="1400">
                <a:solidFill>
                  <a:srgbClr val="C0C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oscar_andres.a@hotmail.com</a:t>
            </a:r>
          </a:p>
          <a:p>
            <a:pPr>
              <a:lnSpc>
                <a:spcPct val="90000"/>
              </a:lnSpc>
              <a:defRPr sz="1400">
                <a:solidFill>
                  <a:srgbClr val="C0C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tel. 3148757469</a:t>
            </a:r>
          </a:p>
        </p:txBody>
      </p:sp>
      <p:grpSp>
        <p:nvGrpSpPr>
          <p:cNvPr id="136" name="Grupo"/>
          <p:cNvGrpSpPr/>
          <p:nvPr/>
        </p:nvGrpSpPr>
        <p:grpSpPr>
          <a:xfrm>
            <a:off x="1636807" y="2716615"/>
            <a:ext cx="9789631" cy="3733323"/>
            <a:chOff x="0" y="0"/>
            <a:chExt cx="9789630" cy="3733321"/>
          </a:xfrm>
        </p:grpSpPr>
        <p:sp>
          <p:nvSpPr>
            <p:cNvPr id="127" name="la"/>
            <p:cNvSpPr txBox="1"/>
            <p:nvPr/>
          </p:nvSpPr>
          <p:spPr>
            <a:xfrm>
              <a:off x="337832" y="0"/>
              <a:ext cx="1299973" cy="130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70000"/>
                </a:lnSpc>
                <a:defRPr sz="8000" cap="all">
                  <a:solidFill>
                    <a:srgbClr val="FFFFFF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Optima"/>
                  <a:ea typeface="Optima"/>
                  <a:cs typeface="Optima"/>
                  <a:sym typeface="Optima"/>
                </a:defRPr>
              </a:lvl1pPr>
            </a:lstStyle>
            <a:p>
              <a:r>
                <a:t>la</a:t>
              </a:r>
            </a:p>
          </p:txBody>
        </p:sp>
        <p:sp>
          <p:nvSpPr>
            <p:cNvPr id="128" name="Dios"/>
            <p:cNvSpPr txBox="1"/>
            <p:nvPr/>
          </p:nvSpPr>
          <p:spPr>
            <a:xfrm>
              <a:off x="7024546" y="1091723"/>
              <a:ext cx="2710181" cy="2641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70000"/>
                </a:lnSpc>
                <a:defRPr sz="20000" b="0">
                  <a:solidFill>
                    <a:srgbClr val="FFFFFF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Birch Std"/>
                  <a:ea typeface="Birch Std"/>
                  <a:cs typeface="Birch Std"/>
                  <a:sym typeface="Birch Std"/>
                </a:defRPr>
              </a:lvl1pPr>
            </a:lstStyle>
            <a:p>
              <a:r>
                <a:t>Dios</a:t>
              </a:r>
            </a:p>
          </p:txBody>
        </p:sp>
        <p:sp>
          <p:nvSpPr>
            <p:cNvPr id="129" name="De"/>
            <p:cNvSpPr txBox="1"/>
            <p:nvPr/>
          </p:nvSpPr>
          <p:spPr>
            <a:xfrm>
              <a:off x="6281533" y="1853722"/>
              <a:ext cx="772669" cy="1117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70000"/>
                </a:lnSpc>
                <a:defRPr sz="8000" b="0" cap="all">
                  <a:solidFill>
                    <a:srgbClr val="FFFC79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Birch Std"/>
                  <a:ea typeface="Birch Std"/>
                  <a:cs typeface="Birch Std"/>
                  <a:sym typeface="Birch Std"/>
                </a:defRPr>
              </a:lvl1pPr>
            </a:lstStyle>
            <a:p>
              <a:r>
                <a:t>De</a:t>
              </a:r>
            </a:p>
          </p:txBody>
        </p:sp>
        <p:sp>
          <p:nvSpPr>
            <p:cNvPr id="130" name="Línea"/>
            <p:cNvSpPr/>
            <p:nvPr/>
          </p:nvSpPr>
          <p:spPr>
            <a:xfrm>
              <a:off x="6306933" y="1834672"/>
              <a:ext cx="760733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Línea"/>
            <p:cNvSpPr/>
            <p:nvPr/>
          </p:nvSpPr>
          <p:spPr>
            <a:xfrm>
              <a:off x="6263814" y="2780822"/>
              <a:ext cx="760733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32" name="Viviendo una vida de victoria" descr="Viviendo una vida de victoria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8203" y="3121078"/>
              <a:ext cx="9671428" cy="485140"/>
            </a:xfrm>
            <a:prstGeom prst="rect">
              <a:avLst/>
            </a:prstGeom>
            <a:effectLst>
              <a:outerShdw blurRad="152400" dist="99047" dir="2988534" rotWithShape="0">
                <a:srgbClr val="000000"/>
              </a:outerShdw>
            </a:effectLst>
          </p:spPr>
        </p:pic>
        <p:sp>
          <p:nvSpPr>
            <p:cNvPr id="133" name="Viviendo una vida de victoria"/>
            <p:cNvSpPr txBox="1"/>
            <p:nvPr/>
          </p:nvSpPr>
          <p:spPr>
            <a:xfrm>
              <a:off x="130904" y="3136535"/>
              <a:ext cx="9587581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 b="0" spc="780">
                  <a:latin typeface="Birch Std"/>
                  <a:ea typeface="Birch Std"/>
                  <a:cs typeface="Birch Std"/>
                  <a:sym typeface="Birch Std"/>
                </a:defRPr>
              </a:lvl1pPr>
            </a:lstStyle>
            <a:p>
              <a:r>
                <a:t>Viviendo una vida de victoria</a:t>
              </a:r>
            </a:p>
          </p:txBody>
        </p:sp>
        <p:sp>
          <p:nvSpPr>
            <p:cNvPr id="134" name="Armadura"/>
            <p:cNvSpPr txBox="1"/>
            <p:nvPr/>
          </p:nvSpPr>
          <p:spPr>
            <a:xfrm>
              <a:off x="0" y="1091723"/>
              <a:ext cx="6306934" cy="2641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70000"/>
                </a:lnSpc>
                <a:defRPr sz="20000" b="0">
                  <a:solidFill>
                    <a:srgbClr val="FFFFFF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Birch Std"/>
                  <a:ea typeface="Birch Std"/>
                  <a:cs typeface="Birch Std"/>
                  <a:sym typeface="Birch Std"/>
                </a:defRPr>
              </a:lvl1pPr>
            </a:lstStyle>
            <a:p>
              <a:r>
                <a:t>Armadura</a:t>
              </a:r>
            </a:p>
          </p:txBody>
        </p:sp>
        <p:sp>
          <p:nvSpPr>
            <p:cNvPr id="135" name="completa"/>
            <p:cNvSpPr txBox="1"/>
            <p:nvPr/>
          </p:nvSpPr>
          <p:spPr>
            <a:xfrm>
              <a:off x="621663" y="1155222"/>
              <a:ext cx="3169654" cy="5993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70000"/>
                </a:lnSpc>
                <a:defRPr sz="3900" cap="all" spc="-116">
                  <a:solidFill>
                    <a:srgbClr val="FFFC79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Rockwell"/>
                  <a:ea typeface="Rockwell"/>
                  <a:cs typeface="Rockwell"/>
                  <a:sym typeface="Rockwell"/>
                </a:defRPr>
              </a:lvl1pPr>
            </a:lstStyle>
            <a:p>
              <a:r>
                <a:t>completa</a:t>
              </a:r>
            </a:p>
          </p:txBody>
        </p:sp>
      </p:grpSp>
      <p:pic>
        <p:nvPicPr>
          <p:cNvPr id="137" name="Línea" descr="Línea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42291" y="969000"/>
            <a:ext cx="4320219" cy="14227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ángulo"/>
          <p:cNvSpPr/>
          <p:nvPr/>
        </p:nvSpPr>
        <p:spPr>
          <a:xfrm>
            <a:off x="12700" y="3759127"/>
            <a:ext cx="13004800" cy="2373196"/>
          </a:xfrm>
          <a:prstGeom prst="rect">
            <a:avLst/>
          </a:prstGeom>
          <a:solidFill>
            <a:srgbClr val="91919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8" name="Línea"/>
          <p:cNvSpPr/>
          <p:nvPr/>
        </p:nvSpPr>
        <p:spPr>
          <a:xfrm>
            <a:off x="3991" y="2081677"/>
            <a:ext cx="13000809" cy="1"/>
          </a:xfrm>
          <a:prstGeom prst="line">
            <a:avLst/>
          </a:prstGeom>
          <a:ln w="25400">
            <a:solidFill>
              <a:srgbClr val="D2CEC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9" name="Preservando…"/>
          <p:cNvSpPr txBox="1"/>
          <p:nvPr/>
        </p:nvSpPr>
        <p:spPr>
          <a:xfrm>
            <a:off x="4950742" y="4241255"/>
            <a:ext cx="8066758" cy="1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lnSpc>
                <a:spcPct val="70000"/>
              </a:lnSpc>
              <a:defRPr sz="5400" b="0">
                <a:solidFill>
                  <a:srgbClr val="FFFFFF"/>
                </a:solidFill>
                <a:effectLst>
                  <a:outerShdw blurRad="12700" dist="63500" dir="4080000" rotWithShape="0">
                    <a:srgbClr val="000000"/>
                  </a:outerShdw>
                </a:effectLst>
                <a:latin typeface="Chaparral Pro"/>
                <a:ea typeface="Chaparral Pro"/>
                <a:cs typeface="Chaparral Pro"/>
                <a:sym typeface="Chaparral Pro"/>
              </a:defRPr>
            </a:pPr>
            <a:r>
              <a:t>Preservando</a:t>
            </a:r>
          </a:p>
          <a:p>
            <a:pPr lvl="1">
              <a:lnSpc>
                <a:spcPct val="70000"/>
              </a:lnSpc>
              <a:defRPr sz="5400" b="0">
                <a:solidFill>
                  <a:srgbClr val="FFFFFF"/>
                </a:solidFill>
                <a:effectLst>
                  <a:outerShdw blurRad="12700" dist="63500" dir="4080000" rotWithShape="0">
                    <a:srgbClr val="000000"/>
                  </a:outerShdw>
                </a:effectLst>
                <a:latin typeface="Chaparral Pro"/>
                <a:ea typeface="Chaparral Pro"/>
                <a:cs typeface="Chaparral Pro"/>
                <a:sym typeface="Chaparral Pro"/>
              </a:defRPr>
            </a:pPr>
            <a:r>
              <a:t>Nuestra fe</a:t>
            </a:r>
          </a:p>
        </p:txBody>
      </p:sp>
      <p:pic>
        <p:nvPicPr>
          <p:cNvPr id="280" name="casco.png" descr="casc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1959" y="2362080"/>
            <a:ext cx="5803901" cy="5753101"/>
          </a:xfrm>
          <a:prstGeom prst="rect">
            <a:avLst/>
          </a:prstGeom>
          <a:ln w="12700">
            <a:miter lim="400000"/>
          </a:ln>
          <a:effectLst>
            <a:outerShdw blurRad="152400" dist="146758" dir="2989628" rotWithShape="0">
              <a:srgbClr val="000000"/>
            </a:outerShdw>
          </a:effectLst>
        </p:spPr>
      </p:pic>
      <p:sp>
        <p:nvSpPr>
          <p:cNvPr id="281" name="Salvación"/>
          <p:cNvSpPr txBox="1"/>
          <p:nvPr/>
        </p:nvSpPr>
        <p:spPr>
          <a:xfrm>
            <a:off x="7483271" y="7263672"/>
            <a:ext cx="5248657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8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Salvación</a:t>
            </a:r>
          </a:p>
        </p:txBody>
      </p:sp>
      <p:sp>
        <p:nvSpPr>
          <p:cNvPr id="282" name="De"/>
          <p:cNvSpPr txBox="1"/>
          <p:nvPr/>
        </p:nvSpPr>
        <p:spPr>
          <a:xfrm>
            <a:off x="6657962" y="7898672"/>
            <a:ext cx="772669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8000" b="0" cap="all">
                <a:solidFill>
                  <a:srgbClr val="FFFB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De</a:t>
            </a:r>
          </a:p>
        </p:txBody>
      </p:sp>
      <p:sp>
        <p:nvSpPr>
          <p:cNvPr id="283" name="Línea"/>
          <p:cNvSpPr/>
          <p:nvPr/>
        </p:nvSpPr>
        <p:spPr>
          <a:xfrm>
            <a:off x="6738861" y="7816122"/>
            <a:ext cx="691770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4" name="Línea"/>
          <p:cNvSpPr/>
          <p:nvPr/>
        </p:nvSpPr>
        <p:spPr>
          <a:xfrm>
            <a:off x="6738861" y="8863872"/>
            <a:ext cx="691770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5" name="Efesios 6:17"/>
          <p:cNvSpPr txBox="1"/>
          <p:nvPr/>
        </p:nvSpPr>
        <p:spPr>
          <a:xfrm>
            <a:off x="623159" y="420884"/>
            <a:ext cx="4677563" cy="182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600" b="0">
                <a:solidFill>
                  <a:srgbClr val="FFFB00"/>
                </a:solidFill>
                <a:effectLst>
                  <a:outerShdw blurRad="12700" dist="63500" dir="234213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Efesios 6:17</a:t>
            </a:r>
          </a:p>
        </p:txBody>
      </p:sp>
      <p:sp>
        <p:nvSpPr>
          <p:cNvPr id="286" name="Yelmo"/>
          <p:cNvSpPr txBox="1"/>
          <p:nvPr/>
        </p:nvSpPr>
        <p:spPr>
          <a:xfrm>
            <a:off x="3209453" y="7263672"/>
            <a:ext cx="3395869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8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Yelmo</a:t>
            </a:r>
          </a:p>
        </p:txBody>
      </p:sp>
      <p:sp>
        <p:nvSpPr>
          <p:cNvPr id="287" name="“Y tomad el yelmo de la salvación…”"/>
          <p:cNvSpPr txBox="1"/>
          <p:nvPr/>
        </p:nvSpPr>
        <p:spPr>
          <a:xfrm>
            <a:off x="6313308" y="463091"/>
            <a:ext cx="6232381" cy="1338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800">
                <a:solidFill>
                  <a:srgbClr val="FFFFFF"/>
                </a:solidFill>
                <a:effectLst>
                  <a:outerShdw blurRad="12700" dist="38100" dir="306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“Y tomad el yelmo de </a:t>
            </a:r>
            <a:r>
              <a:rPr>
                <a:solidFill>
                  <a:srgbClr val="FFFB00"/>
                </a:solidFill>
              </a:rPr>
              <a:t>la salvación</a:t>
            </a:r>
            <a:r>
              <a:t>…”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Línea"/>
          <p:cNvSpPr/>
          <p:nvPr/>
        </p:nvSpPr>
        <p:spPr>
          <a:xfrm flipH="1">
            <a:off x="7046664" y="3192211"/>
            <a:ext cx="1202007" cy="76476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0" name="Línea"/>
          <p:cNvSpPr/>
          <p:nvPr/>
        </p:nvSpPr>
        <p:spPr>
          <a:xfrm flipH="1">
            <a:off x="3108634" y="4789751"/>
            <a:ext cx="174467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1" name="Línea"/>
          <p:cNvSpPr/>
          <p:nvPr/>
        </p:nvSpPr>
        <p:spPr>
          <a:xfrm>
            <a:off x="7600418" y="6406594"/>
            <a:ext cx="1075786" cy="59163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2" name="Línea"/>
          <p:cNvSpPr/>
          <p:nvPr/>
        </p:nvSpPr>
        <p:spPr>
          <a:xfrm>
            <a:off x="6515099" y="7103920"/>
            <a:ext cx="1" cy="113072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3" name="Línea"/>
          <p:cNvSpPr/>
          <p:nvPr/>
        </p:nvSpPr>
        <p:spPr>
          <a:xfrm flipH="1">
            <a:off x="3879831" y="6406352"/>
            <a:ext cx="1188240" cy="5916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4" name="Línea"/>
          <p:cNvSpPr/>
          <p:nvPr/>
        </p:nvSpPr>
        <p:spPr>
          <a:xfrm>
            <a:off x="8211596" y="4889153"/>
            <a:ext cx="174467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5" name="“obteniendo el fin de vuestra fe, que es la salvación de vuestras almas.”…"/>
          <p:cNvSpPr txBox="1"/>
          <p:nvPr/>
        </p:nvSpPr>
        <p:spPr>
          <a:xfrm>
            <a:off x="8772991" y="6921541"/>
            <a:ext cx="3026456" cy="14954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“obteniendo el fin de vuestra fe, que es la salvación de vuestras almas.” 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(1 Pedro 1:9)</a:t>
            </a:r>
          </a:p>
        </p:txBody>
      </p:sp>
      <p:sp>
        <p:nvSpPr>
          <p:cNvPr id="296" name="“y clamaban a gran voz, diciendo: La salvación pertenece a nuestro Dios que está sentado en el trono, y al Cordero.” Apocalipsis 7:10"/>
          <p:cNvSpPr txBox="1"/>
          <p:nvPr/>
        </p:nvSpPr>
        <p:spPr>
          <a:xfrm>
            <a:off x="1245379" y="6788220"/>
            <a:ext cx="3026456" cy="17621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“y clamaban a gran voz, diciendo: La salvación pertenece a nuestro Dios que está sentado en el trono, y al Cordero.” </a:t>
            </a:r>
            <a:r>
              <a:rPr b="1"/>
              <a:t>Apocalipsis 7:10</a:t>
            </a:r>
          </a:p>
        </p:txBody>
      </p:sp>
      <p:sp>
        <p:nvSpPr>
          <p:cNvPr id="297" name="Protege tu cabeza de lesiones.(Filipenses 4:7)"/>
          <p:cNvSpPr txBox="1"/>
          <p:nvPr/>
        </p:nvSpPr>
        <p:spPr>
          <a:xfrm>
            <a:off x="1822090" y="2487105"/>
            <a:ext cx="3026456" cy="7273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Protege tu cabeza de lesiones.</a:t>
            </a:r>
            <a:r>
              <a:rPr b="1"/>
              <a:t>(Filipenses 4:7)</a:t>
            </a:r>
          </a:p>
        </p:txBody>
      </p:sp>
      <p:sp>
        <p:nvSpPr>
          <p:cNvPr id="298" name="La salvación es lo que nos salva de la muerte.…"/>
          <p:cNvSpPr txBox="1"/>
          <p:nvPr/>
        </p:nvSpPr>
        <p:spPr>
          <a:xfrm>
            <a:off x="7864221" y="2347854"/>
            <a:ext cx="3267800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salvación es lo que nos salva de la muerte. </a:t>
            </a:r>
          </a:p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(Salmo 56:16; 86:13)</a:t>
            </a:r>
          </a:p>
        </p:txBody>
      </p:sp>
      <p:sp>
        <p:nvSpPr>
          <p:cNvPr id="299" name="“Porque dice: En tiempo aceptable te he oído, Y en día de salvación te he socorrido. He aquí ahora el tiempo aceptable; he aquí ahora el día de salvación.”…"/>
          <p:cNvSpPr txBox="1"/>
          <p:nvPr/>
        </p:nvSpPr>
        <p:spPr>
          <a:xfrm>
            <a:off x="949753" y="3798799"/>
            <a:ext cx="3026456" cy="22954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“Porque dice: En tiempo aceptable te he oído, Y en día de salvación te he socorrido. He aquí ahora el tiempo aceptable; he aquí ahora el día de salvación.”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(2 Corintios 6:2)</a:t>
            </a:r>
          </a:p>
        </p:txBody>
      </p:sp>
      <p:sp>
        <p:nvSpPr>
          <p:cNvPr id="300" name="La salvación es un don de Dios. (Juan 4:14)"/>
          <p:cNvSpPr txBox="1"/>
          <p:nvPr/>
        </p:nvSpPr>
        <p:spPr>
          <a:xfrm>
            <a:off x="4989172" y="8239408"/>
            <a:ext cx="3026456" cy="69555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salvación es un don de Dios. </a:t>
            </a:r>
            <a:r>
              <a:rPr b="1"/>
              <a:t>(Juan 4:14)</a:t>
            </a:r>
          </a:p>
        </p:txBody>
      </p:sp>
      <p:sp>
        <p:nvSpPr>
          <p:cNvPr id="301" name="“Porque no me avergüenzo del evangelio, porque es poder de Dios para salvación a todo aquel que cree; al judío primeramente, y también al griego.”…"/>
          <p:cNvSpPr txBox="1"/>
          <p:nvPr/>
        </p:nvSpPr>
        <p:spPr>
          <a:xfrm>
            <a:off x="8772991" y="3665478"/>
            <a:ext cx="3157131" cy="2562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“Porque no me avergüenzo del evangelio, porque es poder de Dios para salvación a todo aquel que cree; al judío primeramente, y también al griego.” 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(Romanos 1:16)</a:t>
            </a:r>
          </a:p>
        </p:txBody>
      </p:sp>
      <p:sp>
        <p:nvSpPr>
          <p:cNvPr id="302" name="Línea"/>
          <p:cNvSpPr/>
          <p:nvPr/>
        </p:nvSpPr>
        <p:spPr>
          <a:xfrm flipH="1" flipV="1">
            <a:off x="4514935" y="3214336"/>
            <a:ext cx="1068574" cy="72051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3" name="Rectángulo"/>
          <p:cNvSpPr/>
          <p:nvPr/>
        </p:nvSpPr>
        <p:spPr>
          <a:xfrm>
            <a:off x="-12700" y="568115"/>
            <a:ext cx="13030200" cy="1451718"/>
          </a:xfrm>
          <a:prstGeom prst="rect">
            <a:avLst/>
          </a:prstGeom>
          <a:solidFill>
            <a:srgbClr val="91919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4" name="“Y tomad el yelmo de la salvación…”"/>
          <p:cNvSpPr txBox="1"/>
          <p:nvPr/>
        </p:nvSpPr>
        <p:spPr>
          <a:xfrm>
            <a:off x="5804713" y="624882"/>
            <a:ext cx="8303113" cy="1338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800">
                <a:solidFill>
                  <a:srgbClr val="FFFFFF"/>
                </a:solidFill>
                <a:effectLst>
                  <a:outerShdw blurRad="12700" dist="38100" dir="306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“Y tomad el yelmo de </a:t>
            </a:r>
            <a:r>
              <a:rPr>
                <a:solidFill>
                  <a:srgbClr val="FFFB00"/>
                </a:solidFill>
              </a:rPr>
              <a:t>la salvación</a:t>
            </a:r>
            <a:r>
              <a:t>…”</a:t>
            </a:r>
          </a:p>
        </p:txBody>
      </p:sp>
      <p:sp>
        <p:nvSpPr>
          <p:cNvPr id="305" name="Texto Base…"/>
          <p:cNvSpPr txBox="1"/>
          <p:nvPr/>
        </p:nvSpPr>
        <p:spPr>
          <a:xfrm>
            <a:off x="217287" y="632504"/>
            <a:ext cx="3581811" cy="1356361"/>
          </a:xfrm>
          <a:prstGeom prst="rect">
            <a:avLst/>
          </a:prstGeom>
          <a:ln w="12700">
            <a:miter lim="400000"/>
          </a:ln>
          <a:effectLst>
            <a:outerShdw blurRad="50800" dist="55346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3000" b="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Texto Base</a:t>
            </a:r>
          </a:p>
          <a:p>
            <a:pPr algn="l">
              <a:lnSpc>
                <a:spcPct val="80000"/>
              </a:lnSpc>
              <a:defRPr sz="5700" b="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Efesios 6:17</a:t>
            </a:r>
          </a:p>
        </p:txBody>
      </p:sp>
      <p:pic>
        <p:nvPicPr>
          <p:cNvPr id="306" name="casco.png" descr="casc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5670" y="3967567"/>
            <a:ext cx="3382641" cy="3353034"/>
          </a:xfrm>
          <a:prstGeom prst="rect">
            <a:avLst/>
          </a:prstGeom>
          <a:ln w="12700">
            <a:miter lim="400000"/>
          </a:ln>
          <a:effectLst>
            <a:outerShdw blurRad="152400" dist="146758" dir="2989628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Espíritu"/>
          <p:cNvSpPr txBox="1"/>
          <p:nvPr/>
        </p:nvSpPr>
        <p:spPr>
          <a:xfrm>
            <a:off x="8432469" y="7263672"/>
            <a:ext cx="436626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8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Espíritu</a:t>
            </a:r>
          </a:p>
        </p:txBody>
      </p:sp>
      <p:sp>
        <p:nvSpPr>
          <p:cNvPr id="309" name="Rectángulo"/>
          <p:cNvSpPr/>
          <p:nvPr/>
        </p:nvSpPr>
        <p:spPr>
          <a:xfrm>
            <a:off x="-1" y="3690202"/>
            <a:ext cx="13004801" cy="2373196"/>
          </a:xfrm>
          <a:prstGeom prst="rect">
            <a:avLst/>
          </a:prstGeom>
          <a:solidFill>
            <a:srgbClr val="929001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10" name="espada.png" descr="espad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 flipH="1">
            <a:off x="483038" y="2178050"/>
            <a:ext cx="5283201" cy="5397500"/>
          </a:xfrm>
          <a:prstGeom prst="rect">
            <a:avLst/>
          </a:prstGeom>
          <a:ln w="12700">
            <a:miter lim="400000"/>
          </a:ln>
          <a:effectLst>
            <a:outerShdw blurRad="152400" dist="155314" dir="1067605" rotWithShape="0">
              <a:srgbClr val="000000"/>
            </a:outerShdw>
          </a:effectLst>
        </p:spPr>
      </p:pic>
      <p:sp>
        <p:nvSpPr>
          <p:cNvPr id="311" name="Línea"/>
          <p:cNvSpPr/>
          <p:nvPr/>
        </p:nvSpPr>
        <p:spPr>
          <a:xfrm>
            <a:off x="3991" y="2081677"/>
            <a:ext cx="13000809" cy="1"/>
          </a:xfrm>
          <a:prstGeom prst="line">
            <a:avLst/>
          </a:prstGeom>
          <a:ln w="25400">
            <a:solidFill>
              <a:srgbClr val="D2CEC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2" name="Protegiéndonos de los ataques de Satanás"/>
          <p:cNvSpPr txBox="1"/>
          <p:nvPr/>
        </p:nvSpPr>
        <p:spPr>
          <a:xfrm>
            <a:off x="6011802" y="3862832"/>
            <a:ext cx="6090412" cy="2027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400">
                <a:solidFill>
                  <a:srgbClr val="FFFFFF"/>
                </a:solidFill>
                <a:effectLst>
                  <a:outerShdw blurRad="12700" dist="38100" dir="2945210" rotWithShape="0">
                    <a:srgbClr val="000000"/>
                  </a:outerShdw>
                </a:effectLst>
                <a:latin typeface="Chaparral Pro"/>
                <a:ea typeface="Chaparral Pro"/>
                <a:cs typeface="Chaparral Pro"/>
                <a:sym typeface="Chaparral Pro"/>
              </a:defRPr>
            </a:lvl1pPr>
          </a:lstStyle>
          <a:p>
            <a:r>
              <a:t>Protegiéndonos de los ataques de Satanás</a:t>
            </a:r>
          </a:p>
        </p:txBody>
      </p:sp>
      <p:sp>
        <p:nvSpPr>
          <p:cNvPr id="313" name="Espada"/>
          <p:cNvSpPr txBox="1"/>
          <p:nvPr/>
        </p:nvSpPr>
        <p:spPr>
          <a:xfrm>
            <a:off x="2255075" y="7258531"/>
            <a:ext cx="6306935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8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Espada</a:t>
            </a:r>
          </a:p>
        </p:txBody>
      </p:sp>
      <p:sp>
        <p:nvSpPr>
          <p:cNvPr id="314" name="Del"/>
          <p:cNvSpPr txBox="1"/>
          <p:nvPr/>
        </p:nvSpPr>
        <p:spPr>
          <a:xfrm>
            <a:off x="7445362" y="7898672"/>
            <a:ext cx="1075437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8000" b="0" cap="all">
                <a:solidFill>
                  <a:srgbClr val="FFFB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Del</a:t>
            </a:r>
          </a:p>
        </p:txBody>
      </p:sp>
      <p:sp>
        <p:nvSpPr>
          <p:cNvPr id="315" name="Línea"/>
          <p:cNvSpPr/>
          <p:nvPr/>
        </p:nvSpPr>
        <p:spPr>
          <a:xfrm>
            <a:off x="7526261" y="7816122"/>
            <a:ext cx="913639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6" name="Línea"/>
          <p:cNvSpPr/>
          <p:nvPr/>
        </p:nvSpPr>
        <p:spPr>
          <a:xfrm>
            <a:off x="7526261" y="8863872"/>
            <a:ext cx="913639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7" name="Efesios 6:17"/>
          <p:cNvSpPr txBox="1"/>
          <p:nvPr/>
        </p:nvSpPr>
        <p:spPr>
          <a:xfrm>
            <a:off x="449384" y="403799"/>
            <a:ext cx="4677564" cy="182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600" b="0">
                <a:solidFill>
                  <a:srgbClr val="FFFB00"/>
                </a:solidFill>
                <a:effectLst>
                  <a:outerShdw blurRad="12700" dist="63500" dir="234213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Efesios 6:17</a:t>
            </a:r>
          </a:p>
        </p:txBody>
      </p:sp>
      <p:sp>
        <p:nvSpPr>
          <p:cNvPr id="318" name="“…y la espada del Espíritu, que es la palabra de Dios”"/>
          <p:cNvSpPr txBox="1"/>
          <p:nvPr/>
        </p:nvSpPr>
        <p:spPr>
          <a:xfrm>
            <a:off x="5408542" y="403799"/>
            <a:ext cx="7326239" cy="1338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800">
                <a:solidFill>
                  <a:srgbClr val="FFFFFF"/>
                </a:solidFill>
                <a:effectLst>
                  <a:outerShdw blurRad="12700" dist="38100" dir="306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“…y la espada del Espíritu, que es </a:t>
            </a:r>
            <a:r>
              <a:rPr>
                <a:solidFill>
                  <a:srgbClr val="FFFB00"/>
                </a:solidFill>
              </a:rPr>
              <a:t>la palabra de Dios</a:t>
            </a:r>
            <a:r>
              <a:t>”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Línea"/>
          <p:cNvSpPr/>
          <p:nvPr/>
        </p:nvSpPr>
        <p:spPr>
          <a:xfrm flipH="1">
            <a:off x="3898372" y="5541448"/>
            <a:ext cx="121228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1" name="Línea"/>
          <p:cNvSpPr/>
          <p:nvPr/>
        </p:nvSpPr>
        <p:spPr>
          <a:xfrm flipH="1">
            <a:off x="4440649" y="7237531"/>
            <a:ext cx="514427" cy="51442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2" name="Línea"/>
          <p:cNvSpPr/>
          <p:nvPr/>
        </p:nvSpPr>
        <p:spPr>
          <a:xfrm>
            <a:off x="7911279" y="5516048"/>
            <a:ext cx="154617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3" name="“…Escrito está: No sólo de pan vivirá el hombre, sino de toda palabra que sale de la boca de Dios.” (Mateo 4:4)"/>
          <p:cNvSpPr txBox="1"/>
          <p:nvPr/>
        </p:nvSpPr>
        <p:spPr>
          <a:xfrm>
            <a:off x="8893663" y="5074925"/>
            <a:ext cx="3026456" cy="14954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“…Escrito está: No sólo de pan vivirá el hombre, sino de toda palabra que sale de la boca de Dios.” (</a:t>
            </a:r>
            <a:r>
              <a:rPr b="1"/>
              <a:t>Mateo 4:4)</a:t>
            </a:r>
          </a:p>
        </p:txBody>
      </p:sp>
      <p:sp>
        <p:nvSpPr>
          <p:cNvPr id="324" name="La Palabra de Dios ayuda a vencer al maligno.…"/>
          <p:cNvSpPr txBox="1"/>
          <p:nvPr/>
        </p:nvSpPr>
        <p:spPr>
          <a:xfrm>
            <a:off x="2165197" y="7670945"/>
            <a:ext cx="3267800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Palabra de Dios ayuda a vencer al maligno.</a:t>
            </a:r>
            <a:r>
              <a:rPr b="1"/>
              <a:t> </a:t>
            </a:r>
          </a:p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(1 Juan 2:14)</a:t>
            </a:r>
          </a:p>
        </p:txBody>
      </p:sp>
      <p:sp>
        <p:nvSpPr>
          <p:cNvPr id="325" name="“Jesús mismo usó la Palabra de Dios para resistir el ataque de Satanás”…"/>
          <p:cNvSpPr txBox="1"/>
          <p:nvPr/>
        </p:nvSpPr>
        <p:spPr>
          <a:xfrm>
            <a:off x="1033453" y="5074925"/>
            <a:ext cx="3026456" cy="14954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“Jesús mismo usó la Palabra de Dios para resistir el ataque de Satanás”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(2 Corintios 6:2)</a:t>
            </a:r>
          </a:p>
        </p:txBody>
      </p:sp>
      <p:sp>
        <p:nvSpPr>
          <p:cNvPr id="326" name="La Palabra de Dios es un arma ofensiva.…"/>
          <p:cNvSpPr txBox="1"/>
          <p:nvPr/>
        </p:nvSpPr>
        <p:spPr>
          <a:xfrm>
            <a:off x="8203338" y="7670945"/>
            <a:ext cx="3026456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Palabra de Dios es un arma ofensiva.</a:t>
            </a:r>
          </a:p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1"/>
              <a:t>(2 Corintios 10:5)</a:t>
            </a:r>
          </a:p>
        </p:txBody>
      </p:sp>
      <p:sp>
        <p:nvSpPr>
          <p:cNvPr id="327" name="Línea"/>
          <p:cNvSpPr/>
          <p:nvPr/>
        </p:nvSpPr>
        <p:spPr>
          <a:xfrm flipH="1" flipV="1">
            <a:off x="4440649" y="3147634"/>
            <a:ext cx="321081" cy="321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8" name="Línea"/>
          <p:cNvSpPr/>
          <p:nvPr/>
        </p:nvSpPr>
        <p:spPr>
          <a:xfrm flipH="1">
            <a:off x="8182381" y="2835300"/>
            <a:ext cx="717151" cy="71715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29" name="Línea"/>
          <p:cNvSpPr/>
          <p:nvPr/>
        </p:nvSpPr>
        <p:spPr>
          <a:xfrm>
            <a:off x="8350468" y="7332284"/>
            <a:ext cx="324920" cy="32492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0" name="Rectángulo"/>
          <p:cNvSpPr/>
          <p:nvPr/>
        </p:nvSpPr>
        <p:spPr>
          <a:xfrm>
            <a:off x="-12700" y="568115"/>
            <a:ext cx="13030200" cy="1451718"/>
          </a:xfrm>
          <a:prstGeom prst="rect">
            <a:avLst/>
          </a:prstGeom>
          <a:solidFill>
            <a:srgbClr val="9290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1" name="“…y la espada del Espíritu, que es la palabra de Dios”"/>
          <p:cNvSpPr txBox="1"/>
          <p:nvPr/>
        </p:nvSpPr>
        <p:spPr>
          <a:xfrm>
            <a:off x="4431668" y="581704"/>
            <a:ext cx="8303113" cy="1338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800">
                <a:solidFill>
                  <a:srgbClr val="FFFFFF"/>
                </a:solidFill>
                <a:effectLst>
                  <a:outerShdw blurRad="12700" dist="38100" dir="306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“…y la espada del Espíritu, que es </a:t>
            </a:r>
            <a:r>
              <a:rPr>
                <a:solidFill>
                  <a:srgbClr val="FFFB00"/>
                </a:solidFill>
              </a:rPr>
              <a:t>la palabra de Dios</a:t>
            </a:r>
            <a:r>
              <a:t>”</a:t>
            </a:r>
          </a:p>
        </p:txBody>
      </p:sp>
      <p:sp>
        <p:nvSpPr>
          <p:cNvPr id="332" name="Texto Base…"/>
          <p:cNvSpPr txBox="1"/>
          <p:nvPr/>
        </p:nvSpPr>
        <p:spPr>
          <a:xfrm>
            <a:off x="217287" y="632504"/>
            <a:ext cx="3581811" cy="1356361"/>
          </a:xfrm>
          <a:prstGeom prst="rect">
            <a:avLst/>
          </a:prstGeom>
          <a:ln w="12700">
            <a:miter lim="400000"/>
          </a:ln>
          <a:effectLst>
            <a:outerShdw blurRad="50800" dist="55346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3000" b="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Texto Base</a:t>
            </a:r>
          </a:p>
          <a:p>
            <a:pPr algn="l">
              <a:lnSpc>
                <a:spcPct val="80000"/>
              </a:lnSpc>
              <a:defRPr sz="5700" b="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Efesios 6:17</a:t>
            </a:r>
          </a:p>
        </p:txBody>
      </p:sp>
      <p:pic>
        <p:nvPicPr>
          <p:cNvPr id="333" name="espada.png" descr="espad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 flipH="1">
            <a:off x="4770709" y="3784993"/>
            <a:ext cx="3463382" cy="3538312"/>
          </a:xfrm>
          <a:prstGeom prst="rect">
            <a:avLst/>
          </a:prstGeom>
          <a:ln w="12700">
            <a:miter lim="400000"/>
          </a:ln>
          <a:effectLst>
            <a:outerShdw blurRad="152400" dist="155314" dir="1067605" rotWithShape="0">
              <a:srgbClr val="000000"/>
            </a:outerShdw>
          </a:effectLst>
        </p:spPr>
      </p:pic>
      <p:sp>
        <p:nvSpPr>
          <p:cNvPr id="334" name="La palabra de Cristo more en abundancia en vosotros, enseñándoos y exhortándoos unos a otros en toda sabiduría… ”…"/>
          <p:cNvSpPr txBox="1"/>
          <p:nvPr/>
        </p:nvSpPr>
        <p:spPr>
          <a:xfrm>
            <a:off x="763197" y="2427112"/>
            <a:ext cx="3670212" cy="17621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palabra de Cristo more en abundancia en vosotros, enseñándoos y exhortándoos unos a otros en toda sabiduría… ”</a:t>
            </a:r>
            <a:endParaRPr b="1"/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(Colosenses 3:16)</a:t>
            </a:r>
          </a:p>
        </p:txBody>
      </p:sp>
      <p:sp>
        <p:nvSpPr>
          <p:cNvPr id="335" name="“ Tenía en su diestra siete estrellas; de su boca salía una espada aguda de dos filos; y su rostro era como el sol cuando resplandece en su fuerza.”…"/>
          <p:cNvSpPr txBox="1"/>
          <p:nvPr/>
        </p:nvSpPr>
        <p:spPr>
          <a:xfrm>
            <a:off x="8589882" y="2427112"/>
            <a:ext cx="3932832" cy="17621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 Tenía en su diestra siete estrellas; de su boca salía una espada aguda de dos filos; y su rostro era como el sol cuando resplandece en su fuerza.” 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(Apocalipsis 1:16)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casco.png" descr="casc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7347" y="7848639"/>
            <a:ext cx="1241916" cy="1231045"/>
          </a:xfrm>
          <a:prstGeom prst="rect">
            <a:avLst/>
          </a:prstGeom>
          <a:ln w="12700">
            <a:miter lim="400000"/>
          </a:ln>
          <a:effectLst>
            <a:outerShdw blurRad="152400" dist="80350" dir="1718565" rotWithShape="0">
              <a:srgbClr val="000000"/>
            </a:outerShdw>
          </a:effectLst>
        </p:spPr>
      </p:pic>
      <p:pic>
        <p:nvPicPr>
          <p:cNvPr id="338" name="cituron.png" descr="citur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5537" y="7921892"/>
            <a:ext cx="1241916" cy="1301887"/>
          </a:xfrm>
          <a:prstGeom prst="rect">
            <a:avLst/>
          </a:prstGeom>
          <a:ln w="12700">
            <a:miter lim="400000"/>
          </a:ln>
          <a:effectLst>
            <a:outerShdw blurRad="152400" dist="80350" dir="1718565" rotWithShape="0">
              <a:srgbClr val="000000"/>
            </a:outerShdw>
          </a:effectLst>
        </p:spPr>
      </p:pic>
      <p:pic>
        <p:nvPicPr>
          <p:cNvPr id="339" name="coraza.png" descr="coraza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03547" y="8065987"/>
            <a:ext cx="871146" cy="1013697"/>
          </a:xfrm>
          <a:prstGeom prst="rect">
            <a:avLst/>
          </a:prstGeom>
          <a:ln w="12700">
            <a:miter lim="400000"/>
          </a:ln>
          <a:effectLst>
            <a:outerShdw blurRad="152400" dist="80350" dir="1718565" rotWithShape="0">
              <a:srgbClr val="000000"/>
            </a:outerShdw>
          </a:effectLst>
        </p:spPr>
      </p:pic>
      <p:pic>
        <p:nvPicPr>
          <p:cNvPr id="340" name="escudo" descr="escudo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92412" y="8065987"/>
            <a:ext cx="756833" cy="1013697"/>
          </a:xfrm>
          <a:prstGeom prst="rect">
            <a:avLst/>
          </a:prstGeom>
          <a:ln w="12700">
            <a:miter lim="400000"/>
          </a:ln>
          <a:effectLst>
            <a:outerShdw blurRad="152400" dist="80350" dir="1718565" rotWithShape="0">
              <a:srgbClr val="000000"/>
            </a:outerShdw>
          </a:effectLst>
        </p:spPr>
      </p:pic>
      <p:pic>
        <p:nvPicPr>
          <p:cNvPr id="341" name="espada.png" descr="espada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11813" y="8018258"/>
            <a:ext cx="992230" cy="1013697"/>
          </a:xfrm>
          <a:prstGeom prst="rect">
            <a:avLst/>
          </a:prstGeom>
          <a:ln w="12700">
            <a:miter lim="400000"/>
          </a:ln>
          <a:effectLst>
            <a:outerShdw blurRad="152400" dist="80350" dir="1718565" rotWithShape="0">
              <a:srgbClr val="000000"/>
            </a:outerShdw>
          </a:effectLst>
        </p:spPr>
      </p:pic>
      <p:pic>
        <p:nvPicPr>
          <p:cNvPr id="342" name="sandalias.png" descr="sandalias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20788" y="8113716"/>
            <a:ext cx="1610835" cy="918239"/>
          </a:xfrm>
          <a:prstGeom prst="rect">
            <a:avLst/>
          </a:prstGeom>
          <a:ln w="12700">
            <a:miter lim="400000"/>
          </a:ln>
          <a:effectLst>
            <a:outerShdw blurRad="152400" dist="80350" dir="1718565" rotWithShape="0">
              <a:srgbClr val="000000"/>
            </a:outerShdw>
          </a:effectLst>
        </p:spPr>
      </p:pic>
      <p:sp>
        <p:nvSpPr>
          <p:cNvPr id="343" name="Efesios 6:10-20"/>
          <p:cNvSpPr txBox="1"/>
          <p:nvPr/>
        </p:nvSpPr>
        <p:spPr>
          <a:xfrm>
            <a:off x="4569866" y="398993"/>
            <a:ext cx="386506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b="0" cap="all">
                <a:solidFill>
                  <a:srgbClr val="FFFB00"/>
                </a:solidFill>
                <a:effectLst>
                  <a:outerShdw blurRad="12700" dir="18900000" rotWithShape="0">
                    <a:srgbClr val="000000"/>
                  </a:outerShdw>
                </a:effectLst>
                <a:latin typeface="Luminari"/>
                <a:ea typeface="Luminari"/>
                <a:cs typeface="Luminari"/>
                <a:sym typeface="Luminari"/>
              </a:defRPr>
            </a:lvl1pPr>
          </a:lstStyle>
          <a:p>
            <a:r>
              <a:t>Efesios 6:10-20</a:t>
            </a:r>
          </a:p>
        </p:txBody>
      </p:sp>
      <p:sp>
        <p:nvSpPr>
          <p:cNvPr id="344" name="Iglesia De Cristo (Villamaria)…"/>
          <p:cNvSpPr txBox="1"/>
          <p:nvPr/>
        </p:nvSpPr>
        <p:spPr>
          <a:xfrm>
            <a:off x="4997033" y="1021293"/>
            <a:ext cx="3069178" cy="1031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1400">
                <a:solidFill>
                  <a:srgbClr val="C0C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Iglesia De Cristo (Villamaria)</a:t>
            </a:r>
          </a:p>
          <a:p>
            <a:pPr>
              <a:lnSpc>
                <a:spcPct val="90000"/>
              </a:lnSpc>
              <a:defRPr sz="1400">
                <a:solidFill>
                  <a:srgbClr val="C0C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Presentado por:</a:t>
            </a:r>
          </a:p>
          <a:p>
            <a:pPr>
              <a:lnSpc>
                <a:spcPct val="90000"/>
              </a:lnSpc>
              <a:defRPr sz="1400">
                <a:solidFill>
                  <a:srgbClr val="C0C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Oscar A. Arias — Enero 2019</a:t>
            </a:r>
          </a:p>
          <a:p>
            <a:pPr>
              <a:lnSpc>
                <a:spcPct val="90000"/>
              </a:lnSpc>
              <a:defRPr sz="1400">
                <a:solidFill>
                  <a:srgbClr val="C0C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oscar_andres.a@hotmail.com</a:t>
            </a:r>
          </a:p>
          <a:p>
            <a:pPr>
              <a:lnSpc>
                <a:spcPct val="90000"/>
              </a:lnSpc>
              <a:defRPr sz="1400">
                <a:solidFill>
                  <a:srgbClr val="C0C0C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tel. 3148757469</a:t>
            </a:r>
          </a:p>
        </p:txBody>
      </p:sp>
      <p:grpSp>
        <p:nvGrpSpPr>
          <p:cNvPr id="354" name="Grupo"/>
          <p:cNvGrpSpPr/>
          <p:nvPr/>
        </p:nvGrpSpPr>
        <p:grpSpPr>
          <a:xfrm>
            <a:off x="1636807" y="2716615"/>
            <a:ext cx="9789631" cy="3733323"/>
            <a:chOff x="0" y="0"/>
            <a:chExt cx="9789630" cy="3733321"/>
          </a:xfrm>
        </p:grpSpPr>
        <p:sp>
          <p:nvSpPr>
            <p:cNvPr id="345" name="la"/>
            <p:cNvSpPr txBox="1"/>
            <p:nvPr/>
          </p:nvSpPr>
          <p:spPr>
            <a:xfrm>
              <a:off x="337832" y="0"/>
              <a:ext cx="1299973" cy="1308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70000"/>
                </a:lnSpc>
                <a:defRPr sz="8000" cap="all">
                  <a:solidFill>
                    <a:srgbClr val="FFFFFF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Optima"/>
                  <a:ea typeface="Optima"/>
                  <a:cs typeface="Optima"/>
                  <a:sym typeface="Optima"/>
                </a:defRPr>
              </a:lvl1pPr>
            </a:lstStyle>
            <a:p>
              <a:r>
                <a:t>la</a:t>
              </a:r>
            </a:p>
          </p:txBody>
        </p:sp>
        <p:sp>
          <p:nvSpPr>
            <p:cNvPr id="346" name="Dios"/>
            <p:cNvSpPr txBox="1"/>
            <p:nvPr/>
          </p:nvSpPr>
          <p:spPr>
            <a:xfrm>
              <a:off x="7024546" y="1091723"/>
              <a:ext cx="2710181" cy="2641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70000"/>
                </a:lnSpc>
                <a:defRPr sz="20000" b="0">
                  <a:solidFill>
                    <a:srgbClr val="FFFFFF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Birch Std"/>
                  <a:ea typeface="Birch Std"/>
                  <a:cs typeface="Birch Std"/>
                  <a:sym typeface="Birch Std"/>
                </a:defRPr>
              </a:lvl1pPr>
            </a:lstStyle>
            <a:p>
              <a:r>
                <a:t>Dios</a:t>
              </a:r>
            </a:p>
          </p:txBody>
        </p:sp>
        <p:sp>
          <p:nvSpPr>
            <p:cNvPr id="347" name="De"/>
            <p:cNvSpPr txBox="1"/>
            <p:nvPr/>
          </p:nvSpPr>
          <p:spPr>
            <a:xfrm>
              <a:off x="6281533" y="1853722"/>
              <a:ext cx="772669" cy="1117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70000"/>
                </a:lnSpc>
                <a:defRPr sz="8000" b="0" cap="all">
                  <a:solidFill>
                    <a:srgbClr val="FFFC79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Birch Std"/>
                  <a:ea typeface="Birch Std"/>
                  <a:cs typeface="Birch Std"/>
                  <a:sym typeface="Birch Std"/>
                </a:defRPr>
              </a:lvl1pPr>
            </a:lstStyle>
            <a:p>
              <a:r>
                <a:t>De</a:t>
              </a:r>
            </a:p>
          </p:txBody>
        </p:sp>
        <p:sp>
          <p:nvSpPr>
            <p:cNvPr id="348" name="Línea"/>
            <p:cNvSpPr/>
            <p:nvPr/>
          </p:nvSpPr>
          <p:spPr>
            <a:xfrm>
              <a:off x="6306933" y="1834672"/>
              <a:ext cx="760733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9" name="Línea"/>
            <p:cNvSpPr/>
            <p:nvPr/>
          </p:nvSpPr>
          <p:spPr>
            <a:xfrm>
              <a:off x="6263814" y="2780822"/>
              <a:ext cx="760733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350" name="Viviendo una vida de victoria" descr="Viviendo una vida de victoria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8203" y="3121078"/>
              <a:ext cx="9671428" cy="485140"/>
            </a:xfrm>
            <a:prstGeom prst="rect">
              <a:avLst/>
            </a:prstGeom>
            <a:effectLst>
              <a:outerShdw blurRad="152400" dist="99047" dir="2988534" rotWithShape="0">
                <a:srgbClr val="000000"/>
              </a:outerShdw>
            </a:effectLst>
          </p:spPr>
        </p:pic>
        <p:sp>
          <p:nvSpPr>
            <p:cNvPr id="351" name="Viviendo una vida de victoria"/>
            <p:cNvSpPr txBox="1"/>
            <p:nvPr/>
          </p:nvSpPr>
          <p:spPr>
            <a:xfrm>
              <a:off x="130904" y="3136535"/>
              <a:ext cx="9587581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000" b="0" spc="780">
                  <a:latin typeface="Birch Std"/>
                  <a:ea typeface="Birch Std"/>
                  <a:cs typeface="Birch Std"/>
                  <a:sym typeface="Birch Std"/>
                </a:defRPr>
              </a:lvl1pPr>
            </a:lstStyle>
            <a:p>
              <a:r>
                <a:t>Viviendo una vida de victoria</a:t>
              </a:r>
            </a:p>
          </p:txBody>
        </p:sp>
        <p:sp>
          <p:nvSpPr>
            <p:cNvPr id="352" name="Armadura"/>
            <p:cNvSpPr txBox="1"/>
            <p:nvPr/>
          </p:nvSpPr>
          <p:spPr>
            <a:xfrm>
              <a:off x="0" y="1091723"/>
              <a:ext cx="6306934" cy="2641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70000"/>
                </a:lnSpc>
                <a:defRPr sz="20000" b="0">
                  <a:solidFill>
                    <a:srgbClr val="FFFFFF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Birch Std"/>
                  <a:ea typeface="Birch Std"/>
                  <a:cs typeface="Birch Std"/>
                  <a:sym typeface="Birch Std"/>
                </a:defRPr>
              </a:lvl1pPr>
            </a:lstStyle>
            <a:p>
              <a:r>
                <a:t>Armadura</a:t>
              </a:r>
            </a:p>
          </p:txBody>
        </p:sp>
        <p:sp>
          <p:nvSpPr>
            <p:cNvPr id="353" name="completa"/>
            <p:cNvSpPr txBox="1"/>
            <p:nvPr/>
          </p:nvSpPr>
          <p:spPr>
            <a:xfrm>
              <a:off x="621663" y="1155222"/>
              <a:ext cx="3169654" cy="5993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70000"/>
                </a:lnSpc>
                <a:defRPr sz="3900" cap="all" spc="-116">
                  <a:solidFill>
                    <a:srgbClr val="FFFC79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Rockwell"/>
                  <a:ea typeface="Rockwell"/>
                  <a:cs typeface="Rockwell"/>
                  <a:sym typeface="Rockwell"/>
                </a:defRPr>
              </a:lvl1pPr>
            </a:lstStyle>
            <a:p>
              <a:r>
                <a:t>completa</a:t>
              </a:r>
            </a:p>
          </p:txBody>
        </p:sp>
      </p:grpSp>
      <p:pic>
        <p:nvPicPr>
          <p:cNvPr id="355" name="Línea" descr="Línea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342291" y="969000"/>
            <a:ext cx="4320219" cy="14227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ángulo"/>
          <p:cNvSpPr/>
          <p:nvPr/>
        </p:nvSpPr>
        <p:spPr>
          <a:xfrm>
            <a:off x="0" y="3201376"/>
            <a:ext cx="13004800" cy="2373197"/>
          </a:xfrm>
          <a:prstGeom prst="rect">
            <a:avLst/>
          </a:prstGeom>
          <a:solidFill>
            <a:srgbClr val="FFD479">
              <a:alpha val="50099"/>
            </a:srgbClr>
          </a:solidFill>
          <a:ln w="25400">
            <a:solidFill>
              <a:srgbClr val="000000">
                <a:alpha val="5009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Línea"/>
          <p:cNvSpPr/>
          <p:nvPr/>
        </p:nvSpPr>
        <p:spPr>
          <a:xfrm>
            <a:off x="3991" y="2081677"/>
            <a:ext cx="13000809" cy="1"/>
          </a:xfrm>
          <a:prstGeom prst="line">
            <a:avLst/>
          </a:prstGeom>
          <a:ln w="25400">
            <a:solidFill>
              <a:srgbClr val="D2CEC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2" name="cituron.png" descr="citur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50" y="2266222"/>
            <a:ext cx="5632389" cy="5904375"/>
          </a:xfrm>
          <a:prstGeom prst="rect">
            <a:avLst/>
          </a:prstGeom>
          <a:ln w="12700">
            <a:miter lim="400000"/>
          </a:ln>
          <a:effectLst>
            <a:outerShdw blurRad="152400" dist="150932" dir="2988534" rotWithShape="0">
              <a:srgbClr val="000000"/>
            </a:outerShdw>
          </a:effectLst>
        </p:spPr>
      </p:pic>
      <p:sp>
        <p:nvSpPr>
          <p:cNvPr id="143" name="Guardando contra los enemigos de las mentiras."/>
          <p:cNvSpPr txBox="1"/>
          <p:nvPr/>
        </p:nvSpPr>
        <p:spPr>
          <a:xfrm>
            <a:off x="5162106" y="3683505"/>
            <a:ext cx="7842694" cy="1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lnSpc>
                <a:spcPct val="70000"/>
              </a:lnSpc>
              <a:defRPr sz="5400" b="0">
                <a:solidFill>
                  <a:srgbClr val="FFFFFF"/>
                </a:solidFill>
                <a:effectLst>
                  <a:outerShdw blurRad="12700" dist="38100" dir="4080000" rotWithShape="0">
                    <a:srgbClr val="000000"/>
                  </a:outerShdw>
                </a:effectLst>
                <a:latin typeface="Chaparral Pro"/>
                <a:ea typeface="Chaparral Pro"/>
                <a:cs typeface="Chaparral Pro"/>
                <a:sym typeface="Chaparral Pro"/>
              </a:defRPr>
            </a:pPr>
            <a:r>
              <a:t>Guardando contra los enemigos de las mentiras.</a:t>
            </a:r>
          </a:p>
        </p:txBody>
      </p:sp>
      <p:grpSp>
        <p:nvGrpSpPr>
          <p:cNvPr id="149" name="Grupo"/>
          <p:cNvGrpSpPr/>
          <p:nvPr/>
        </p:nvGrpSpPr>
        <p:grpSpPr>
          <a:xfrm>
            <a:off x="1881639" y="7221397"/>
            <a:ext cx="10867823" cy="2387600"/>
            <a:chOff x="0" y="0"/>
            <a:chExt cx="10867821" cy="2387599"/>
          </a:xfrm>
        </p:grpSpPr>
        <p:sp>
          <p:nvSpPr>
            <p:cNvPr id="144" name="Cinturón"/>
            <p:cNvSpPr txBox="1"/>
            <p:nvPr/>
          </p:nvSpPr>
          <p:spPr>
            <a:xfrm>
              <a:off x="0" y="-1"/>
              <a:ext cx="6306934" cy="238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70000"/>
                </a:lnSpc>
                <a:defRPr sz="18000" b="0">
                  <a:solidFill>
                    <a:srgbClr val="FFFFFF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Birch Std"/>
                  <a:ea typeface="Birch Std"/>
                  <a:cs typeface="Birch Std"/>
                  <a:sym typeface="Birch Std"/>
                </a:defRPr>
              </a:lvl1pPr>
            </a:lstStyle>
            <a:p>
              <a:r>
                <a:t>Cinturón</a:t>
              </a:r>
            </a:p>
          </p:txBody>
        </p:sp>
        <p:sp>
          <p:nvSpPr>
            <p:cNvPr id="145" name="Verdad"/>
            <p:cNvSpPr txBox="1"/>
            <p:nvPr/>
          </p:nvSpPr>
          <p:spPr>
            <a:xfrm>
              <a:off x="6942759" y="-1"/>
              <a:ext cx="3925063" cy="238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70000"/>
                </a:lnSpc>
                <a:defRPr sz="18000" b="0">
                  <a:solidFill>
                    <a:srgbClr val="FFFFFF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Birch Std"/>
                  <a:ea typeface="Birch Std"/>
                  <a:cs typeface="Birch Std"/>
                  <a:sym typeface="Birch Std"/>
                </a:defRPr>
              </a:lvl1pPr>
            </a:lstStyle>
            <a:p>
              <a:r>
                <a:t>Verdad</a:t>
              </a:r>
            </a:p>
          </p:txBody>
        </p:sp>
        <p:sp>
          <p:nvSpPr>
            <p:cNvPr id="146" name="De la"/>
            <p:cNvSpPr txBox="1"/>
            <p:nvPr/>
          </p:nvSpPr>
          <p:spPr>
            <a:xfrm>
              <a:off x="5585064" y="685799"/>
              <a:ext cx="1535685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70000"/>
                </a:lnSpc>
                <a:defRPr sz="8000" b="0" cap="all">
                  <a:solidFill>
                    <a:srgbClr val="FFFB00"/>
                  </a:solidFill>
                  <a:effectLst>
                    <a:outerShdw blurRad="12700" dist="63500" dir="18900000" rotWithShape="0">
                      <a:srgbClr val="000000"/>
                    </a:outerShdw>
                  </a:effectLst>
                  <a:latin typeface="Birch Std"/>
                  <a:ea typeface="Birch Std"/>
                  <a:cs typeface="Birch Std"/>
                  <a:sym typeface="Birch Std"/>
                </a:defRPr>
              </a:lvl1pPr>
            </a:lstStyle>
            <a:p>
              <a:r>
                <a:t>De la</a:t>
              </a:r>
            </a:p>
          </p:txBody>
        </p:sp>
        <p:sp>
          <p:nvSpPr>
            <p:cNvPr id="147" name="Línea"/>
            <p:cNvSpPr/>
            <p:nvPr/>
          </p:nvSpPr>
          <p:spPr>
            <a:xfrm>
              <a:off x="5612814" y="603249"/>
              <a:ext cx="140076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Línea"/>
            <p:cNvSpPr/>
            <p:nvPr/>
          </p:nvSpPr>
          <p:spPr>
            <a:xfrm>
              <a:off x="5665963" y="1650999"/>
              <a:ext cx="1347619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50" name="Efesios 6:14"/>
          <p:cNvSpPr txBox="1"/>
          <p:nvPr/>
        </p:nvSpPr>
        <p:spPr>
          <a:xfrm>
            <a:off x="618653" y="439962"/>
            <a:ext cx="4738015" cy="1826261"/>
          </a:xfrm>
          <a:prstGeom prst="rect">
            <a:avLst/>
          </a:prstGeom>
          <a:ln w="12700">
            <a:miter lim="400000"/>
          </a:ln>
          <a:effectLst>
            <a:outerShdw blurRad="152400" dist="99047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600" b="0">
                <a:solidFill>
                  <a:srgbClr val="FFFB00"/>
                </a:solidFill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Efesios 6:14</a:t>
            </a:r>
          </a:p>
        </p:txBody>
      </p:sp>
      <p:sp>
        <p:nvSpPr>
          <p:cNvPr id="151" name="“Estad, pues, firmes, ceñidos vuestros lomos con la verdad…”"/>
          <p:cNvSpPr txBox="1"/>
          <p:nvPr/>
        </p:nvSpPr>
        <p:spPr>
          <a:xfrm>
            <a:off x="5988037" y="166814"/>
            <a:ext cx="6743055" cy="1902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800">
                <a:solidFill>
                  <a:srgbClr val="FFFFFF"/>
                </a:solidFill>
                <a:effectLst>
                  <a:outerShdw blurRad="12700" dist="38100" dir="306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“Estad, pues, firmes, ceñidos vuestros lomos con </a:t>
            </a:r>
            <a:r>
              <a:rPr>
                <a:solidFill>
                  <a:srgbClr val="FFFC79"/>
                </a:solidFill>
              </a:rPr>
              <a:t>la verdad</a:t>
            </a:r>
            <a:r>
              <a:t>…”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ángulo"/>
          <p:cNvSpPr/>
          <p:nvPr/>
        </p:nvSpPr>
        <p:spPr>
          <a:xfrm>
            <a:off x="0" y="579196"/>
            <a:ext cx="13004800" cy="1444799"/>
          </a:xfrm>
          <a:prstGeom prst="rect">
            <a:avLst/>
          </a:prstGeom>
          <a:solidFill>
            <a:srgbClr val="D8A754">
              <a:alpha val="73960"/>
            </a:srgbClr>
          </a:solidFill>
          <a:ln w="25400">
            <a:solidFill>
              <a:srgbClr val="000000">
                <a:alpha val="7396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“Estad, pues, firmes, ceñidos vuestros lomos con la verdad…”"/>
          <p:cNvSpPr txBox="1"/>
          <p:nvPr/>
        </p:nvSpPr>
        <p:spPr>
          <a:xfrm>
            <a:off x="4984410" y="677360"/>
            <a:ext cx="8020390" cy="1248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400">
                <a:solidFill>
                  <a:srgbClr val="FFFFFF"/>
                </a:solidFill>
                <a:effectLst>
                  <a:outerShdw blurRad="12700" dist="38100" dir="306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“Estad, pues, firmes, ceñidos vuestros lomos con </a:t>
            </a:r>
            <a:r>
              <a:rPr>
                <a:solidFill>
                  <a:srgbClr val="FFFB00"/>
                </a:solidFill>
              </a:rPr>
              <a:t>la verdad</a:t>
            </a:r>
            <a:r>
              <a:t>…”</a:t>
            </a:r>
          </a:p>
        </p:txBody>
      </p:sp>
      <p:pic>
        <p:nvPicPr>
          <p:cNvPr id="155" name="cituron.png" descr="citur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91450" y="3733460"/>
            <a:ext cx="3421899" cy="3587141"/>
          </a:xfrm>
          <a:prstGeom prst="rect">
            <a:avLst/>
          </a:prstGeom>
          <a:ln w="12700">
            <a:miter lim="400000"/>
          </a:ln>
          <a:effectLst>
            <a:outerShdw blurRad="152400" dist="150932" dir="2988534" rotWithShape="0">
              <a:srgbClr val="000000"/>
            </a:outerShdw>
          </a:effectLst>
        </p:spPr>
      </p:pic>
      <p:sp>
        <p:nvSpPr>
          <p:cNvPr id="156" name="La verdad se encuentra en la Palabra de Dios. (Juan 17:17)"/>
          <p:cNvSpPr txBox="1"/>
          <p:nvPr/>
        </p:nvSpPr>
        <p:spPr>
          <a:xfrm>
            <a:off x="845996" y="4818223"/>
            <a:ext cx="3026456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verdad se encuentra en la Palabra de Dios. </a:t>
            </a:r>
            <a:r>
              <a:rPr b="1"/>
              <a:t>(Juan 17:17)</a:t>
            </a:r>
          </a:p>
        </p:txBody>
      </p:sp>
      <p:sp>
        <p:nvSpPr>
          <p:cNvPr id="157" name="La verdad guía tu toma de decisiones.…"/>
          <p:cNvSpPr txBox="1"/>
          <p:nvPr/>
        </p:nvSpPr>
        <p:spPr>
          <a:xfrm>
            <a:off x="1477406" y="2722216"/>
            <a:ext cx="3026456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verdad guía tu toma de decisiones. 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(Salmo 119:105)</a:t>
            </a:r>
          </a:p>
        </p:txBody>
      </p:sp>
      <p:sp>
        <p:nvSpPr>
          <p:cNvPr id="158" name="La verdad es esencial para prepararse para cada día.…"/>
          <p:cNvSpPr txBox="1"/>
          <p:nvPr/>
        </p:nvSpPr>
        <p:spPr>
          <a:xfrm>
            <a:off x="8259595" y="2722216"/>
            <a:ext cx="3267799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verdad es esencial para prepararse para cada día. 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(3 Juan 1:4)</a:t>
            </a:r>
          </a:p>
        </p:txBody>
      </p:sp>
      <p:sp>
        <p:nvSpPr>
          <p:cNvPr id="159" name="La verdad es para compartirla con otros.…"/>
          <p:cNvSpPr txBox="1"/>
          <p:nvPr/>
        </p:nvSpPr>
        <p:spPr>
          <a:xfrm>
            <a:off x="1198157" y="6928382"/>
            <a:ext cx="3026456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verdad es para compartirla con otros.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(1 Pedro 1:21)</a:t>
            </a:r>
          </a:p>
        </p:txBody>
      </p:sp>
      <p:sp>
        <p:nvSpPr>
          <p:cNvPr id="160" name="La verdad nos permite luchar sin ser obstaculizados.…"/>
          <p:cNvSpPr txBox="1"/>
          <p:nvPr/>
        </p:nvSpPr>
        <p:spPr>
          <a:xfrm>
            <a:off x="4989172" y="8020479"/>
            <a:ext cx="3026456" cy="122884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verdad nos permite luchar sin ser obstaculizados.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(2 Corintios 13:8)</a:t>
            </a:r>
          </a:p>
        </p:txBody>
      </p:sp>
      <p:sp>
        <p:nvSpPr>
          <p:cNvPr id="161" name="La verdad santifica…"/>
          <p:cNvSpPr txBox="1"/>
          <p:nvPr/>
        </p:nvSpPr>
        <p:spPr>
          <a:xfrm>
            <a:off x="8403952" y="6842204"/>
            <a:ext cx="3026456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verdad santifica </a:t>
            </a:r>
          </a:p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 purifica. 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(Efesios 4:24)</a:t>
            </a:r>
          </a:p>
        </p:txBody>
      </p:sp>
      <p:sp>
        <p:nvSpPr>
          <p:cNvPr id="162" name="La verdad nos libera de las mentiras del diablo.…"/>
          <p:cNvSpPr txBox="1"/>
          <p:nvPr/>
        </p:nvSpPr>
        <p:spPr>
          <a:xfrm>
            <a:off x="8772991" y="4732045"/>
            <a:ext cx="3157131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verdad nos libera de las mentiras del diablo. </a:t>
            </a:r>
          </a:p>
          <a:p>
            <a:pPr>
              <a:lnSpc>
                <a:spcPct val="80000"/>
              </a:lnSpc>
              <a:defRPr sz="2300" spc="-9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(2 Tes. 2:10-12; Rom. 1:25)</a:t>
            </a:r>
          </a:p>
        </p:txBody>
      </p:sp>
      <p:sp>
        <p:nvSpPr>
          <p:cNvPr id="163" name="Línea"/>
          <p:cNvSpPr/>
          <p:nvPr/>
        </p:nvSpPr>
        <p:spPr>
          <a:xfrm flipH="1" flipV="1">
            <a:off x="4514935" y="3214336"/>
            <a:ext cx="938951" cy="68606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4" name="Línea"/>
          <p:cNvSpPr/>
          <p:nvPr/>
        </p:nvSpPr>
        <p:spPr>
          <a:xfrm flipH="1">
            <a:off x="7055068" y="3192210"/>
            <a:ext cx="1193603" cy="73031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Línea"/>
          <p:cNvSpPr/>
          <p:nvPr/>
        </p:nvSpPr>
        <p:spPr>
          <a:xfrm flipH="1">
            <a:off x="3883334" y="5090546"/>
            <a:ext cx="1250580" cy="21990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6" name="Línea"/>
          <p:cNvSpPr/>
          <p:nvPr/>
        </p:nvSpPr>
        <p:spPr>
          <a:xfrm flipH="1">
            <a:off x="4197332" y="6467508"/>
            <a:ext cx="1075786" cy="403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7" name="Línea"/>
          <p:cNvSpPr/>
          <p:nvPr/>
        </p:nvSpPr>
        <p:spPr>
          <a:xfrm>
            <a:off x="7647710" y="6467508"/>
            <a:ext cx="745360" cy="4034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Línea"/>
          <p:cNvSpPr/>
          <p:nvPr/>
        </p:nvSpPr>
        <p:spPr>
          <a:xfrm>
            <a:off x="7654320" y="5090546"/>
            <a:ext cx="1118057" cy="21990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9" name="Texto Base…"/>
          <p:cNvSpPr txBox="1"/>
          <p:nvPr/>
        </p:nvSpPr>
        <p:spPr>
          <a:xfrm>
            <a:off x="220360" y="614327"/>
            <a:ext cx="3659926" cy="1356361"/>
          </a:xfrm>
          <a:prstGeom prst="rect">
            <a:avLst/>
          </a:prstGeom>
          <a:ln w="12700">
            <a:miter lim="400000"/>
          </a:ln>
          <a:effectLst>
            <a:outerShdw blurRad="50800" dist="55346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3000" b="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Texto Base</a:t>
            </a:r>
          </a:p>
          <a:p>
            <a:pPr>
              <a:lnSpc>
                <a:spcPct val="80000"/>
              </a:lnSpc>
              <a:defRPr sz="5700" b="0" cap="all">
                <a:solidFill>
                  <a:srgbClr val="FFFB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Efesios 6:14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ángulo"/>
          <p:cNvSpPr/>
          <p:nvPr/>
        </p:nvSpPr>
        <p:spPr>
          <a:xfrm>
            <a:off x="0" y="3557697"/>
            <a:ext cx="13004800" cy="2373196"/>
          </a:xfrm>
          <a:prstGeom prst="rect">
            <a:avLst/>
          </a:prstGeom>
          <a:solidFill>
            <a:srgbClr val="0054C7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2" name="Efesios 6:14"/>
          <p:cNvSpPr txBox="1"/>
          <p:nvPr/>
        </p:nvSpPr>
        <p:spPr>
          <a:xfrm>
            <a:off x="602674" y="398657"/>
            <a:ext cx="4738015" cy="1826260"/>
          </a:xfrm>
          <a:prstGeom prst="rect">
            <a:avLst/>
          </a:prstGeom>
          <a:ln w="12700">
            <a:miter lim="400000"/>
          </a:ln>
          <a:effectLst>
            <a:outerShdw blurRad="152400" dist="56965" dir="2989628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600" b="0">
                <a:solidFill>
                  <a:srgbClr val="FFFB00"/>
                </a:solidFill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Efesios 6:14</a:t>
            </a:r>
          </a:p>
        </p:txBody>
      </p:sp>
      <p:sp>
        <p:nvSpPr>
          <p:cNvPr id="173" name="Línea"/>
          <p:cNvSpPr/>
          <p:nvPr/>
        </p:nvSpPr>
        <p:spPr>
          <a:xfrm>
            <a:off x="3991" y="2081677"/>
            <a:ext cx="13000809" cy="1"/>
          </a:xfrm>
          <a:prstGeom prst="line">
            <a:avLst/>
          </a:prstGeom>
          <a:ln w="25400">
            <a:solidFill>
              <a:srgbClr val="D2CEC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Resistiendo la Tentación"/>
          <p:cNvSpPr txBox="1"/>
          <p:nvPr/>
        </p:nvSpPr>
        <p:spPr>
          <a:xfrm>
            <a:off x="6011802" y="4039826"/>
            <a:ext cx="6124256" cy="140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400" b="0">
                <a:solidFill>
                  <a:srgbClr val="FFFFFF"/>
                </a:solidFill>
                <a:effectLst>
                  <a:outerShdw blurRad="12700" dist="63500" dir="1740000" rotWithShape="0">
                    <a:srgbClr val="000000"/>
                  </a:outerShdw>
                </a:effectLst>
                <a:latin typeface="Chaparral Pro"/>
                <a:ea typeface="Chaparral Pro"/>
                <a:cs typeface="Chaparral Pro"/>
                <a:sym typeface="Chaparral Pro"/>
              </a:defRPr>
            </a:lvl1pPr>
          </a:lstStyle>
          <a:p>
            <a:r>
              <a:t>Resistiendo la Tentación</a:t>
            </a:r>
          </a:p>
        </p:txBody>
      </p:sp>
      <p:pic>
        <p:nvPicPr>
          <p:cNvPr id="175" name="coraza.png" descr="coraz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548" y="2384791"/>
            <a:ext cx="4889501" cy="5689601"/>
          </a:xfrm>
          <a:prstGeom prst="rect">
            <a:avLst/>
          </a:prstGeom>
          <a:ln w="12700">
            <a:miter lim="400000"/>
          </a:ln>
          <a:effectLst>
            <a:outerShdw blurRad="152400" dist="148041" dir="2989628" rotWithShape="0">
              <a:srgbClr val="000000"/>
            </a:outerShdw>
          </a:effectLst>
        </p:spPr>
      </p:pic>
      <p:sp>
        <p:nvSpPr>
          <p:cNvPr id="176" name="Justicia"/>
          <p:cNvSpPr txBox="1"/>
          <p:nvPr/>
        </p:nvSpPr>
        <p:spPr>
          <a:xfrm>
            <a:off x="8461044" y="7263672"/>
            <a:ext cx="430911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8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Justicia</a:t>
            </a:r>
          </a:p>
        </p:txBody>
      </p:sp>
      <p:sp>
        <p:nvSpPr>
          <p:cNvPr id="177" name="De"/>
          <p:cNvSpPr txBox="1"/>
          <p:nvPr/>
        </p:nvSpPr>
        <p:spPr>
          <a:xfrm>
            <a:off x="7623162" y="7898672"/>
            <a:ext cx="772669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8000" b="0" cap="all">
                <a:solidFill>
                  <a:srgbClr val="FFFB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De</a:t>
            </a:r>
          </a:p>
        </p:txBody>
      </p:sp>
      <p:sp>
        <p:nvSpPr>
          <p:cNvPr id="178" name="Línea"/>
          <p:cNvSpPr/>
          <p:nvPr/>
        </p:nvSpPr>
        <p:spPr>
          <a:xfrm>
            <a:off x="7704061" y="7816122"/>
            <a:ext cx="691770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9" name="Línea"/>
          <p:cNvSpPr/>
          <p:nvPr/>
        </p:nvSpPr>
        <p:spPr>
          <a:xfrm>
            <a:off x="7704061" y="8863872"/>
            <a:ext cx="691770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0" name="Rectángulo"/>
          <p:cNvSpPr/>
          <p:nvPr/>
        </p:nvSpPr>
        <p:spPr>
          <a:xfrm>
            <a:off x="2971681" y="3717658"/>
            <a:ext cx="535514" cy="2557477"/>
          </a:xfrm>
          <a:prstGeom prst="rect">
            <a:avLst/>
          </a:prstGeom>
          <a:solidFill>
            <a:srgbClr val="941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1" name="Rectángulo"/>
          <p:cNvSpPr/>
          <p:nvPr/>
        </p:nvSpPr>
        <p:spPr>
          <a:xfrm rot="16200000">
            <a:off x="2938524" y="3870916"/>
            <a:ext cx="601828" cy="1649134"/>
          </a:xfrm>
          <a:prstGeom prst="rect">
            <a:avLst/>
          </a:prstGeom>
          <a:solidFill>
            <a:srgbClr val="941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2" name="Coraza"/>
          <p:cNvSpPr txBox="1"/>
          <p:nvPr/>
        </p:nvSpPr>
        <p:spPr>
          <a:xfrm>
            <a:off x="2509075" y="7258531"/>
            <a:ext cx="6306935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8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Coraza</a:t>
            </a:r>
          </a:p>
        </p:txBody>
      </p:sp>
      <p:sp>
        <p:nvSpPr>
          <p:cNvPr id="183" name="“…y vestíos con la coraza de justicia”"/>
          <p:cNvSpPr txBox="1"/>
          <p:nvPr/>
        </p:nvSpPr>
        <p:spPr>
          <a:xfrm>
            <a:off x="5766653" y="440380"/>
            <a:ext cx="7003502" cy="1338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800">
                <a:solidFill>
                  <a:srgbClr val="FFFFFF"/>
                </a:solidFill>
                <a:effectLst>
                  <a:outerShdw blurRad="12700" dist="38100" dir="306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“…y vestíos con la coraza de </a:t>
            </a:r>
            <a:r>
              <a:rPr>
                <a:solidFill>
                  <a:srgbClr val="FFFB00"/>
                </a:solidFill>
              </a:rPr>
              <a:t>justicia</a:t>
            </a:r>
            <a: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ínea"/>
          <p:cNvSpPr/>
          <p:nvPr/>
        </p:nvSpPr>
        <p:spPr>
          <a:xfrm flipH="1">
            <a:off x="4233646" y="6148606"/>
            <a:ext cx="1149595" cy="6515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6" name="Rectángulo"/>
          <p:cNvSpPr/>
          <p:nvPr/>
        </p:nvSpPr>
        <p:spPr>
          <a:xfrm>
            <a:off x="0" y="579196"/>
            <a:ext cx="13004800" cy="1444799"/>
          </a:xfrm>
          <a:prstGeom prst="rect">
            <a:avLst/>
          </a:prstGeom>
          <a:solidFill>
            <a:srgbClr val="0B54C7">
              <a:alpha val="73960"/>
            </a:srgbClr>
          </a:solidFill>
          <a:ln w="25400">
            <a:solidFill>
              <a:srgbClr val="000000">
                <a:alpha val="7396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La justicia protege contra los ataques directos a nuestro corazón.…"/>
          <p:cNvSpPr txBox="1"/>
          <p:nvPr/>
        </p:nvSpPr>
        <p:spPr>
          <a:xfrm>
            <a:off x="698572" y="3443452"/>
            <a:ext cx="3176619" cy="12288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justicia protege contra los ataques directos a nuestro corazón. 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(Proverbios 13:6)</a:t>
            </a:r>
          </a:p>
        </p:txBody>
      </p:sp>
      <p:sp>
        <p:nvSpPr>
          <p:cNvPr id="188" name="La justicia es algo que Dios nos da, no viene por nosotros.…"/>
          <p:cNvSpPr txBox="1"/>
          <p:nvPr/>
        </p:nvSpPr>
        <p:spPr>
          <a:xfrm>
            <a:off x="4868500" y="2255670"/>
            <a:ext cx="3267800" cy="12288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justicia es algo que Dios nos da, no viene por nosotros.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(Tito 3:4-7)</a:t>
            </a:r>
          </a:p>
        </p:txBody>
      </p:sp>
      <p:sp>
        <p:nvSpPr>
          <p:cNvPr id="189" name="“Sobre toda cosa guardada, guarda tu corazón; Porque de él mana la vida.”…"/>
          <p:cNvSpPr txBox="1"/>
          <p:nvPr/>
        </p:nvSpPr>
        <p:spPr>
          <a:xfrm>
            <a:off x="1174156" y="5823058"/>
            <a:ext cx="3026456" cy="14954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“Sobre toda cosa guardada, guarda tu corazón; Porque de él mana la vida.”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(Proverbios 4:23)</a:t>
            </a:r>
          </a:p>
        </p:txBody>
      </p:sp>
      <p:sp>
        <p:nvSpPr>
          <p:cNvPr id="190" name="“y libertados del pecado, vinisteis a ser siervos…"/>
          <p:cNvSpPr txBox="1"/>
          <p:nvPr/>
        </p:nvSpPr>
        <p:spPr>
          <a:xfrm>
            <a:off x="5109844" y="7897596"/>
            <a:ext cx="3026456" cy="122884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“y libertados del pecado, vinisteis a ser siervos </a:t>
            </a:r>
          </a:p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 la justicia.”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(Romanos 6:18)</a:t>
            </a:r>
          </a:p>
        </p:txBody>
      </p:sp>
      <p:sp>
        <p:nvSpPr>
          <p:cNvPr id="191" name="“Abraham creyó a Dios, y le fue acreditado…"/>
          <p:cNvSpPr txBox="1"/>
          <p:nvPr/>
        </p:nvSpPr>
        <p:spPr>
          <a:xfrm>
            <a:off x="8670919" y="5823058"/>
            <a:ext cx="3026456" cy="122884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“Abraham creyó a Dios, y le fue acreditado </a:t>
            </a:r>
          </a:p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como justicia”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(Romanos 4:3)</a:t>
            </a:r>
          </a:p>
        </p:txBody>
      </p:sp>
      <p:sp>
        <p:nvSpPr>
          <p:cNvPr id="192" name="Cuando Jesús tiene el control, nuestro corazón, está protegido.…"/>
          <p:cNvSpPr txBox="1"/>
          <p:nvPr/>
        </p:nvSpPr>
        <p:spPr>
          <a:xfrm>
            <a:off x="9249985" y="3576773"/>
            <a:ext cx="3026456" cy="122884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Cuando Jesús tiene el control, nuestro corazón, está protegido. 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(2 Tesalonicenses 3:3)</a:t>
            </a:r>
          </a:p>
        </p:txBody>
      </p:sp>
      <p:sp>
        <p:nvSpPr>
          <p:cNvPr id="193" name="Línea"/>
          <p:cNvSpPr/>
          <p:nvPr/>
        </p:nvSpPr>
        <p:spPr>
          <a:xfrm flipH="1">
            <a:off x="7557800" y="3727305"/>
            <a:ext cx="1682779" cy="6611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4" name="coraza.png" descr="coraz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1512" y="4343332"/>
            <a:ext cx="2181776" cy="2538794"/>
          </a:xfrm>
          <a:prstGeom prst="rect">
            <a:avLst/>
          </a:prstGeom>
          <a:ln w="12700">
            <a:miter lim="400000"/>
          </a:ln>
          <a:effectLst>
            <a:outerShdw blurRad="152400" dist="148041" dir="2989628" rotWithShape="0">
              <a:srgbClr val="000000"/>
            </a:outerShdw>
          </a:effectLst>
        </p:spPr>
      </p:pic>
      <p:sp>
        <p:nvSpPr>
          <p:cNvPr id="195" name="Justicia"/>
          <p:cNvSpPr txBox="1"/>
          <p:nvPr/>
        </p:nvSpPr>
        <p:spPr>
          <a:xfrm>
            <a:off x="16474011" y="10714886"/>
            <a:ext cx="430911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8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Justicia</a:t>
            </a:r>
          </a:p>
        </p:txBody>
      </p:sp>
      <p:sp>
        <p:nvSpPr>
          <p:cNvPr id="196" name="De"/>
          <p:cNvSpPr txBox="1"/>
          <p:nvPr/>
        </p:nvSpPr>
        <p:spPr>
          <a:xfrm>
            <a:off x="15636129" y="11349886"/>
            <a:ext cx="772669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8000" b="0" cap="all">
                <a:solidFill>
                  <a:srgbClr val="FFFC79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De</a:t>
            </a:r>
          </a:p>
        </p:txBody>
      </p:sp>
      <p:sp>
        <p:nvSpPr>
          <p:cNvPr id="197" name="Línea"/>
          <p:cNvSpPr/>
          <p:nvPr/>
        </p:nvSpPr>
        <p:spPr>
          <a:xfrm>
            <a:off x="15717028" y="11267336"/>
            <a:ext cx="691770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8" name="Línea"/>
          <p:cNvSpPr/>
          <p:nvPr/>
        </p:nvSpPr>
        <p:spPr>
          <a:xfrm>
            <a:off x="15717028" y="12315086"/>
            <a:ext cx="691770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9" name="Texto Base…"/>
          <p:cNvSpPr txBox="1"/>
          <p:nvPr/>
        </p:nvSpPr>
        <p:spPr>
          <a:xfrm>
            <a:off x="217287" y="632504"/>
            <a:ext cx="3659927" cy="1356361"/>
          </a:xfrm>
          <a:prstGeom prst="rect">
            <a:avLst/>
          </a:prstGeom>
          <a:ln w="12700">
            <a:miter lim="400000"/>
          </a:ln>
          <a:effectLst>
            <a:outerShdw blurRad="50800" dist="55346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3000" b="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Texto Base</a:t>
            </a:r>
          </a:p>
          <a:p>
            <a:pPr algn="l">
              <a:lnSpc>
                <a:spcPct val="80000"/>
              </a:lnSpc>
              <a:defRPr sz="5700" b="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Efesios 6:14</a:t>
            </a:r>
          </a:p>
        </p:txBody>
      </p:sp>
      <p:sp>
        <p:nvSpPr>
          <p:cNvPr id="200" name="Línea"/>
          <p:cNvSpPr/>
          <p:nvPr/>
        </p:nvSpPr>
        <p:spPr>
          <a:xfrm>
            <a:off x="3885578" y="3727574"/>
            <a:ext cx="1627548" cy="7835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1" name="Línea"/>
          <p:cNvSpPr/>
          <p:nvPr/>
        </p:nvSpPr>
        <p:spPr>
          <a:xfrm>
            <a:off x="6489699" y="3489275"/>
            <a:ext cx="1" cy="8483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2" name="Línea"/>
          <p:cNvSpPr/>
          <p:nvPr/>
        </p:nvSpPr>
        <p:spPr>
          <a:xfrm>
            <a:off x="6515099" y="6963330"/>
            <a:ext cx="1" cy="84830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Línea"/>
          <p:cNvSpPr/>
          <p:nvPr/>
        </p:nvSpPr>
        <p:spPr>
          <a:xfrm>
            <a:off x="7500935" y="6148606"/>
            <a:ext cx="1149595" cy="65152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4" name="Rectángulo"/>
          <p:cNvSpPr/>
          <p:nvPr/>
        </p:nvSpPr>
        <p:spPr>
          <a:xfrm>
            <a:off x="6393770" y="4885538"/>
            <a:ext cx="298858" cy="1270001"/>
          </a:xfrm>
          <a:prstGeom prst="rect">
            <a:avLst/>
          </a:prstGeom>
          <a:solidFill>
            <a:srgbClr val="941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Rectángulo"/>
          <p:cNvSpPr/>
          <p:nvPr/>
        </p:nvSpPr>
        <p:spPr>
          <a:xfrm rot="16200000">
            <a:off x="6365671" y="4910938"/>
            <a:ext cx="298858" cy="920343"/>
          </a:xfrm>
          <a:prstGeom prst="rect">
            <a:avLst/>
          </a:prstGeom>
          <a:solidFill>
            <a:srgbClr val="941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6" name="“…y vestíos con la coraza de justicia”"/>
          <p:cNvSpPr txBox="1"/>
          <p:nvPr/>
        </p:nvSpPr>
        <p:spPr>
          <a:xfrm>
            <a:off x="5743472" y="632504"/>
            <a:ext cx="7003502" cy="1338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800">
                <a:solidFill>
                  <a:srgbClr val="FFFFFF"/>
                </a:solidFill>
                <a:effectLst>
                  <a:outerShdw blurRad="12700" dist="38100" dir="306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“…y vestíos con la coraza de </a:t>
            </a:r>
            <a:r>
              <a:rPr>
                <a:solidFill>
                  <a:srgbClr val="FFFB00"/>
                </a:solidFill>
              </a:rPr>
              <a:t>justicia</a:t>
            </a:r>
            <a: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alzado"/>
          <p:cNvSpPr txBox="1"/>
          <p:nvPr/>
        </p:nvSpPr>
        <p:spPr>
          <a:xfrm>
            <a:off x="4551362" y="7263672"/>
            <a:ext cx="6306935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8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Calzado</a:t>
            </a:r>
          </a:p>
        </p:txBody>
      </p:sp>
      <p:sp>
        <p:nvSpPr>
          <p:cNvPr id="209" name="Rectángulo"/>
          <p:cNvSpPr/>
          <p:nvPr/>
        </p:nvSpPr>
        <p:spPr>
          <a:xfrm>
            <a:off x="0" y="3503849"/>
            <a:ext cx="13004800" cy="2373196"/>
          </a:xfrm>
          <a:prstGeom prst="rect">
            <a:avLst/>
          </a:prstGeom>
          <a:solidFill>
            <a:srgbClr val="009193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Línea"/>
          <p:cNvSpPr/>
          <p:nvPr/>
        </p:nvSpPr>
        <p:spPr>
          <a:xfrm>
            <a:off x="3991" y="2081677"/>
            <a:ext cx="13000809" cy="1"/>
          </a:xfrm>
          <a:prstGeom prst="line">
            <a:avLst/>
          </a:prstGeom>
          <a:ln w="25400">
            <a:solidFill>
              <a:srgbClr val="D2CEC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1" name="Estando Firme en cristo"/>
          <p:cNvSpPr txBox="1"/>
          <p:nvPr/>
        </p:nvSpPr>
        <p:spPr>
          <a:xfrm>
            <a:off x="6502400" y="3974555"/>
            <a:ext cx="5329984" cy="1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lnSpc>
                <a:spcPct val="70000"/>
              </a:lnSpc>
              <a:defRPr sz="5400" b="0">
                <a:solidFill>
                  <a:srgbClr val="FFFFFF"/>
                </a:solidFill>
                <a:effectLst>
                  <a:outerShdw blurRad="12700" dist="63500" dir="4080000" rotWithShape="0">
                    <a:srgbClr val="000000"/>
                  </a:outerShdw>
                </a:effectLst>
                <a:latin typeface="Chaparral Pro"/>
                <a:ea typeface="Chaparral Pro"/>
                <a:cs typeface="Chaparral Pro"/>
                <a:sym typeface="Chaparral Pro"/>
              </a:defRPr>
            </a:pPr>
            <a:r>
              <a:t>Estando Firme en cristo</a:t>
            </a:r>
          </a:p>
        </p:txBody>
      </p:sp>
      <p:pic>
        <p:nvPicPr>
          <p:cNvPr id="212" name="sandalias.png" descr="sandalia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973" y="3016250"/>
            <a:ext cx="6527801" cy="3721100"/>
          </a:xfrm>
          <a:prstGeom prst="rect">
            <a:avLst/>
          </a:prstGeom>
          <a:ln w="12700">
            <a:miter lim="400000"/>
          </a:ln>
          <a:effectLst>
            <a:outerShdw blurRad="152400" dist="126538" dir="2989628" rotWithShape="0">
              <a:srgbClr val="000000"/>
            </a:outerShdw>
          </a:effectLst>
        </p:spPr>
      </p:pic>
      <p:sp>
        <p:nvSpPr>
          <p:cNvPr id="213" name="Paz"/>
          <p:cNvSpPr txBox="1"/>
          <p:nvPr/>
        </p:nvSpPr>
        <p:spPr>
          <a:xfrm>
            <a:off x="10705896" y="7263672"/>
            <a:ext cx="2105407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8000" b="0">
                <a:solidFill>
                  <a:srgbClr val="FFFFFF"/>
                </a:solidFill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Paz</a:t>
            </a:r>
          </a:p>
        </p:txBody>
      </p:sp>
      <p:sp>
        <p:nvSpPr>
          <p:cNvPr id="214" name="De"/>
          <p:cNvSpPr txBox="1"/>
          <p:nvPr/>
        </p:nvSpPr>
        <p:spPr>
          <a:xfrm>
            <a:off x="9920528" y="7898672"/>
            <a:ext cx="772669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8000" b="0" cap="all">
                <a:solidFill>
                  <a:srgbClr val="FFFC79"/>
                </a:solidFill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De</a:t>
            </a:r>
          </a:p>
        </p:txBody>
      </p:sp>
      <p:sp>
        <p:nvSpPr>
          <p:cNvPr id="215" name="Línea"/>
          <p:cNvSpPr/>
          <p:nvPr/>
        </p:nvSpPr>
        <p:spPr>
          <a:xfrm>
            <a:off x="10001427" y="8863872"/>
            <a:ext cx="691770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6" name="Paz"/>
          <p:cNvSpPr txBox="1"/>
          <p:nvPr/>
        </p:nvSpPr>
        <p:spPr>
          <a:xfrm>
            <a:off x="10718596" y="7263672"/>
            <a:ext cx="2105407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8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Paz</a:t>
            </a:r>
          </a:p>
        </p:txBody>
      </p:sp>
      <p:sp>
        <p:nvSpPr>
          <p:cNvPr id="217" name="De"/>
          <p:cNvSpPr txBox="1"/>
          <p:nvPr/>
        </p:nvSpPr>
        <p:spPr>
          <a:xfrm>
            <a:off x="9933228" y="7898672"/>
            <a:ext cx="772669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8000" b="0" cap="all">
                <a:solidFill>
                  <a:srgbClr val="FFFB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De</a:t>
            </a:r>
          </a:p>
        </p:txBody>
      </p:sp>
      <p:sp>
        <p:nvSpPr>
          <p:cNvPr id="218" name="Línea"/>
          <p:cNvSpPr/>
          <p:nvPr/>
        </p:nvSpPr>
        <p:spPr>
          <a:xfrm>
            <a:off x="9960978" y="7816122"/>
            <a:ext cx="691770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9" name="Línea"/>
          <p:cNvSpPr/>
          <p:nvPr/>
        </p:nvSpPr>
        <p:spPr>
          <a:xfrm>
            <a:off x="10014127" y="8863872"/>
            <a:ext cx="691770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0" name="Efesios 6:15"/>
          <p:cNvSpPr txBox="1"/>
          <p:nvPr/>
        </p:nvSpPr>
        <p:spPr>
          <a:xfrm>
            <a:off x="626425" y="439962"/>
            <a:ext cx="4722471" cy="1826261"/>
          </a:xfrm>
          <a:prstGeom prst="rect">
            <a:avLst/>
          </a:prstGeom>
          <a:ln w="12700">
            <a:miter lim="400000"/>
          </a:ln>
          <a:effectLst>
            <a:outerShdw blurRad="152400" dist="99047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600" b="0">
                <a:solidFill>
                  <a:srgbClr val="FFFB00"/>
                </a:solidFill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Efesios</a:t>
            </a:r>
            <a:r>
              <a:rPr dirty="0"/>
              <a:t> 6:15</a:t>
            </a:r>
          </a:p>
        </p:txBody>
      </p:sp>
      <p:sp>
        <p:nvSpPr>
          <p:cNvPr id="221" name="“y calzados los pies con el apresto del evangelio de la paz.”"/>
          <p:cNvSpPr txBox="1"/>
          <p:nvPr/>
        </p:nvSpPr>
        <p:spPr>
          <a:xfrm>
            <a:off x="6158025" y="116014"/>
            <a:ext cx="6653278" cy="1902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800">
                <a:solidFill>
                  <a:srgbClr val="FFFFFF"/>
                </a:solidFill>
                <a:effectLst>
                  <a:outerShdw blurRad="12700" dist="38100" dir="306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“y calzados los pies con el </a:t>
            </a:r>
            <a:r>
              <a:rPr>
                <a:solidFill>
                  <a:srgbClr val="FFFB00"/>
                </a:solidFill>
              </a:rPr>
              <a:t>apresto</a:t>
            </a:r>
            <a:r>
              <a:t> </a:t>
            </a:r>
            <a:r>
              <a:rPr>
                <a:solidFill>
                  <a:srgbClr val="FFFB00"/>
                </a:solidFill>
              </a:rPr>
              <a:t>del</a:t>
            </a:r>
            <a:r>
              <a:t> </a:t>
            </a:r>
            <a:r>
              <a:rPr>
                <a:solidFill>
                  <a:srgbClr val="FFFB00"/>
                </a:solidFill>
              </a:rPr>
              <a:t>evangelio</a:t>
            </a:r>
            <a:r>
              <a:t> de la paz.”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Línea"/>
          <p:cNvSpPr/>
          <p:nvPr/>
        </p:nvSpPr>
        <p:spPr>
          <a:xfrm flipH="1">
            <a:off x="4320582" y="6279352"/>
            <a:ext cx="1188239" cy="5916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4" name="Rectángulo"/>
          <p:cNvSpPr/>
          <p:nvPr/>
        </p:nvSpPr>
        <p:spPr>
          <a:xfrm>
            <a:off x="-12700" y="568115"/>
            <a:ext cx="13030200" cy="1451718"/>
          </a:xfrm>
          <a:prstGeom prst="rect">
            <a:avLst/>
          </a:prstGeom>
          <a:solidFill>
            <a:srgbClr val="009193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5" name="“y calzados los pies con el apresto del evangelio de la paz.”"/>
          <p:cNvSpPr txBox="1"/>
          <p:nvPr/>
        </p:nvSpPr>
        <p:spPr>
          <a:xfrm>
            <a:off x="4431668" y="632504"/>
            <a:ext cx="8567967" cy="1338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800">
                <a:solidFill>
                  <a:srgbClr val="FFFFFF"/>
                </a:solidFill>
                <a:effectLst>
                  <a:outerShdw blurRad="12700" dist="38100" dir="306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“y calzados los pies con el </a:t>
            </a:r>
            <a:r>
              <a:rPr>
                <a:solidFill>
                  <a:srgbClr val="FFFB00"/>
                </a:solidFill>
              </a:rPr>
              <a:t>apresto</a:t>
            </a:r>
            <a:r>
              <a:t> </a:t>
            </a:r>
            <a:r>
              <a:rPr>
                <a:solidFill>
                  <a:srgbClr val="FFFB00"/>
                </a:solidFill>
              </a:rPr>
              <a:t>del</a:t>
            </a:r>
            <a:r>
              <a:t> </a:t>
            </a:r>
            <a:r>
              <a:rPr>
                <a:solidFill>
                  <a:srgbClr val="FFFB00"/>
                </a:solidFill>
              </a:rPr>
              <a:t>evangelio</a:t>
            </a:r>
            <a:r>
              <a:t> de la paz.”</a:t>
            </a:r>
          </a:p>
        </p:txBody>
      </p:sp>
      <p:sp>
        <p:nvSpPr>
          <p:cNvPr id="226" name="Texto Base…"/>
          <p:cNvSpPr txBox="1"/>
          <p:nvPr/>
        </p:nvSpPr>
        <p:spPr>
          <a:xfrm>
            <a:off x="217287" y="632504"/>
            <a:ext cx="3686790" cy="1356361"/>
          </a:xfrm>
          <a:prstGeom prst="rect">
            <a:avLst/>
          </a:prstGeom>
          <a:ln w="12700">
            <a:miter lim="400000"/>
          </a:ln>
          <a:effectLst>
            <a:outerShdw blurRad="50800" dist="55346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3000" b="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Texto Base</a:t>
            </a:r>
          </a:p>
          <a:p>
            <a:pPr algn="l">
              <a:lnSpc>
                <a:spcPct val="80000"/>
              </a:lnSpc>
              <a:defRPr sz="5700" b="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Efesios 6:15</a:t>
            </a:r>
          </a:p>
        </p:txBody>
      </p:sp>
      <p:pic>
        <p:nvPicPr>
          <p:cNvPr id="227" name="sandalias.png" descr="sandalia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6949" y="3945380"/>
            <a:ext cx="3572865" cy="2036673"/>
          </a:xfrm>
          <a:prstGeom prst="rect">
            <a:avLst/>
          </a:prstGeom>
          <a:ln w="12700">
            <a:miter lim="400000"/>
          </a:ln>
          <a:effectLst>
            <a:outerShdw blurRad="152400" dist="126538" dir="2989628" rotWithShape="0">
              <a:srgbClr val="000000"/>
            </a:outerShdw>
          </a:effectLst>
        </p:spPr>
      </p:pic>
      <p:sp>
        <p:nvSpPr>
          <p:cNvPr id="228" name="Listos para que su reino siga avanzando.…"/>
          <p:cNvSpPr txBox="1"/>
          <p:nvPr/>
        </p:nvSpPr>
        <p:spPr>
          <a:xfrm>
            <a:off x="969246" y="4818223"/>
            <a:ext cx="3026456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Listos para que su reino siga avanzando. </a:t>
            </a:r>
          </a:p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(Juan 17:17)</a:t>
            </a:r>
          </a:p>
        </p:txBody>
      </p:sp>
      <p:sp>
        <p:nvSpPr>
          <p:cNvPr id="229" name="Listos para volar por lo que sabemos que es verdad.…"/>
          <p:cNvSpPr txBox="1"/>
          <p:nvPr/>
        </p:nvSpPr>
        <p:spPr>
          <a:xfrm>
            <a:off x="1144161" y="2722216"/>
            <a:ext cx="3482952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Listos para volar por lo que sabemos que es verdad.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(2 Timoteo 4:2)</a:t>
            </a:r>
          </a:p>
        </p:txBody>
      </p:sp>
      <p:sp>
        <p:nvSpPr>
          <p:cNvPr id="230" name="Asumir una postura “dispuesta”. (Salmo 147:15; Isaías 6:8-10)"/>
          <p:cNvSpPr txBox="1"/>
          <p:nvPr/>
        </p:nvSpPr>
        <p:spPr>
          <a:xfrm>
            <a:off x="8383500" y="2588895"/>
            <a:ext cx="3482952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Asumir una postura “dispuesta”. (</a:t>
            </a:r>
            <a:r>
              <a:rPr b="1"/>
              <a:t>Salmo 147:15; Isaías 6:8-10)</a:t>
            </a:r>
          </a:p>
        </p:txBody>
      </p:sp>
      <p:sp>
        <p:nvSpPr>
          <p:cNvPr id="231" name="“Listos” implica que cuando esperamos en el Señor, esperamos activamente y no pasivamente.…"/>
          <p:cNvSpPr txBox="1"/>
          <p:nvPr/>
        </p:nvSpPr>
        <p:spPr>
          <a:xfrm>
            <a:off x="1321408" y="6528420"/>
            <a:ext cx="3026456" cy="176212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“Listos” implica que cuando esperamos en el Señor, esperamos activamente y no pasivamente.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(Hechos 16:6-10)</a:t>
            </a:r>
          </a:p>
        </p:txBody>
      </p:sp>
      <p:sp>
        <p:nvSpPr>
          <p:cNvPr id="232" name="Listo para hacer cualquier cosa para servir al Dios que amamos. (2 Tim. 2:10)"/>
          <p:cNvSpPr txBox="1"/>
          <p:nvPr/>
        </p:nvSpPr>
        <p:spPr>
          <a:xfrm>
            <a:off x="5112423" y="8020479"/>
            <a:ext cx="3026456" cy="122884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Listo para hacer cualquier cosa para servir al Dios que amamos. (</a:t>
            </a:r>
            <a:r>
              <a:rPr b="1"/>
              <a:t>2 Tim. 2:10)</a:t>
            </a:r>
          </a:p>
        </p:txBody>
      </p:sp>
      <p:sp>
        <p:nvSpPr>
          <p:cNvPr id="233" name="Listos para compartir la verdad con cualquiera que Dios ponga en nuestros caminos.…"/>
          <p:cNvSpPr txBox="1"/>
          <p:nvPr/>
        </p:nvSpPr>
        <p:spPr>
          <a:xfrm>
            <a:off x="8527202" y="6575562"/>
            <a:ext cx="3139312" cy="14954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Listos para compartir la verdad con cualquiera que Dios ponga en nuestros caminos.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(Hechos 8:26-40; 16:10)</a:t>
            </a:r>
          </a:p>
        </p:txBody>
      </p:sp>
      <p:sp>
        <p:nvSpPr>
          <p:cNvPr id="234" name="Listos para huir de algo o de algún lugar donde no deberíamos estar.…"/>
          <p:cNvSpPr txBox="1"/>
          <p:nvPr/>
        </p:nvSpPr>
        <p:spPr>
          <a:xfrm>
            <a:off x="8879457" y="4684903"/>
            <a:ext cx="3139312" cy="122884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Listos para huir de algo o de algún lugar donde no deberíamos estar. </a:t>
            </a:r>
          </a:p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(1 Tim. 6:11; 2 Tim. 2:2)</a:t>
            </a:r>
          </a:p>
        </p:txBody>
      </p:sp>
      <p:sp>
        <p:nvSpPr>
          <p:cNvPr id="235" name="Línea"/>
          <p:cNvSpPr/>
          <p:nvPr/>
        </p:nvSpPr>
        <p:spPr>
          <a:xfrm flipH="1" flipV="1">
            <a:off x="4638186" y="3214336"/>
            <a:ext cx="1068574" cy="72051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6" name="Línea"/>
          <p:cNvSpPr/>
          <p:nvPr/>
        </p:nvSpPr>
        <p:spPr>
          <a:xfrm flipH="1">
            <a:off x="7169915" y="3192211"/>
            <a:ext cx="1202007" cy="76476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7" name="Línea"/>
          <p:cNvSpPr/>
          <p:nvPr/>
        </p:nvSpPr>
        <p:spPr>
          <a:xfrm>
            <a:off x="7440535" y="6279353"/>
            <a:ext cx="1075786" cy="59163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8" name="Línea"/>
          <p:cNvSpPr/>
          <p:nvPr/>
        </p:nvSpPr>
        <p:spPr>
          <a:xfrm>
            <a:off x="4000464" y="4866756"/>
            <a:ext cx="110377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9" name="Línea"/>
          <p:cNvSpPr/>
          <p:nvPr/>
        </p:nvSpPr>
        <p:spPr>
          <a:xfrm>
            <a:off x="7770917" y="4800761"/>
            <a:ext cx="110377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0" name="Línea"/>
          <p:cNvSpPr/>
          <p:nvPr/>
        </p:nvSpPr>
        <p:spPr>
          <a:xfrm flipV="1">
            <a:off x="6606600" y="6371576"/>
            <a:ext cx="1" cy="1666992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ángulo"/>
          <p:cNvSpPr/>
          <p:nvPr/>
        </p:nvSpPr>
        <p:spPr>
          <a:xfrm>
            <a:off x="-1" y="3489856"/>
            <a:ext cx="13004801" cy="2373196"/>
          </a:xfrm>
          <a:prstGeom prst="rect">
            <a:avLst/>
          </a:prstGeom>
          <a:solidFill>
            <a:srgbClr val="9411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3" name="Protegiéndonos de los ataques de Satanás"/>
          <p:cNvSpPr txBox="1"/>
          <p:nvPr/>
        </p:nvSpPr>
        <p:spPr>
          <a:xfrm>
            <a:off x="5843554" y="3649174"/>
            <a:ext cx="6090412" cy="2027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5400" b="0">
                <a:solidFill>
                  <a:srgbClr val="FFFFFF"/>
                </a:solidFill>
                <a:effectLst>
                  <a:outerShdw blurRad="12700" dist="63500" dir="2431584" rotWithShape="0">
                    <a:srgbClr val="000000"/>
                  </a:outerShdw>
                </a:effectLst>
                <a:latin typeface="Chaparral Pro"/>
                <a:ea typeface="Chaparral Pro"/>
                <a:cs typeface="Chaparral Pro"/>
                <a:sym typeface="Chaparral Pro"/>
              </a:defRPr>
            </a:lvl1pPr>
          </a:lstStyle>
          <a:p>
            <a:r>
              <a:t>Protegiéndonos de los ataques de Satanás</a:t>
            </a:r>
          </a:p>
        </p:txBody>
      </p:sp>
      <p:pic>
        <p:nvPicPr>
          <p:cNvPr id="244" name="escudo" descr="escud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3765" y="2662899"/>
            <a:ext cx="4191001" cy="5613401"/>
          </a:xfrm>
          <a:prstGeom prst="rect">
            <a:avLst/>
          </a:prstGeom>
          <a:ln w="12700">
            <a:miter lim="400000"/>
          </a:ln>
          <a:effectLst>
            <a:outerShdw blurRad="152400" dist="157337" dir="1718565" rotWithShape="0">
              <a:srgbClr val="000000"/>
            </a:outerShdw>
          </a:effectLst>
        </p:spPr>
      </p:pic>
      <p:sp>
        <p:nvSpPr>
          <p:cNvPr id="245" name="Línea"/>
          <p:cNvSpPr/>
          <p:nvPr/>
        </p:nvSpPr>
        <p:spPr>
          <a:xfrm>
            <a:off x="3991" y="2081677"/>
            <a:ext cx="13000809" cy="1"/>
          </a:xfrm>
          <a:prstGeom prst="line">
            <a:avLst/>
          </a:prstGeom>
          <a:ln w="25400">
            <a:solidFill>
              <a:srgbClr val="D2CEC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6" name="Efesios 6:16"/>
          <p:cNvSpPr txBox="1"/>
          <p:nvPr/>
        </p:nvSpPr>
        <p:spPr>
          <a:xfrm>
            <a:off x="1565012" y="2145135"/>
            <a:ext cx="11925300" cy="118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3600" b="0">
                <a:solidFill>
                  <a:srgbClr val="FFFB00"/>
                </a:solidFill>
                <a:effectLst>
                  <a:outerShdw blurRad="12700" dist="63500" dir="234213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rPr sz="8800" dirty="0" err="1"/>
              <a:t>Efesios</a:t>
            </a:r>
            <a:r>
              <a:rPr sz="8800" dirty="0"/>
              <a:t> 6:16</a:t>
            </a:r>
          </a:p>
        </p:txBody>
      </p:sp>
      <p:sp>
        <p:nvSpPr>
          <p:cNvPr id="247" name="Escudo"/>
          <p:cNvSpPr txBox="1"/>
          <p:nvPr/>
        </p:nvSpPr>
        <p:spPr>
          <a:xfrm>
            <a:off x="923650" y="8082464"/>
            <a:ext cx="7965110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8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rPr dirty="0"/>
              <a:t>Escudo</a:t>
            </a:r>
          </a:p>
        </p:txBody>
      </p:sp>
      <p:sp>
        <p:nvSpPr>
          <p:cNvPr id="248" name="Fe"/>
          <p:cNvSpPr txBox="1"/>
          <p:nvPr/>
        </p:nvSpPr>
        <p:spPr>
          <a:xfrm>
            <a:off x="11071656" y="7263672"/>
            <a:ext cx="1373887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8000" b="0">
                <a:solidFill>
                  <a:srgbClr val="FFFFFF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t>Fe</a:t>
            </a:r>
          </a:p>
        </p:txBody>
      </p:sp>
      <p:sp>
        <p:nvSpPr>
          <p:cNvPr id="249" name="De la"/>
          <p:cNvSpPr txBox="1"/>
          <p:nvPr/>
        </p:nvSpPr>
        <p:spPr>
          <a:xfrm>
            <a:off x="7527662" y="7339872"/>
            <a:ext cx="1535685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70000"/>
              </a:lnSpc>
              <a:defRPr sz="8000" b="0" cap="all">
                <a:solidFill>
                  <a:srgbClr val="FFFB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Birch Std"/>
                <a:ea typeface="Birch Std"/>
                <a:cs typeface="Birch Std"/>
                <a:sym typeface="Birch Std"/>
              </a:defRPr>
            </a:lvl1pPr>
          </a:lstStyle>
          <a:p>
            <a:r>
              <a:rPr dirty="0"/>
              <a:t>De la</a:t>
            </a:r>
          </a:p>
        </p:txBody>
      </p:sp>
      <p:sp>
        <p:nvSpPr>
          <p:cNvPr id="250" name="Línea"/>
          <p:cNvSpPr/>
          <p:nvPr/>
        </p:nvSpPr>
        <p:spPr>
          <a:xfrm>
            <a:off x="7800895" y="7152662"/>
            <a:ext cx="1373887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1" name="Línea"/>
          <p:cNvSpPr/>
          <p:nvPr/>
        </p:nvSpPr>
        <p:spPr>
          <a:xfrm>
            <a:off x="8888760" y="8276299"/>
            <a:ext cx="1373887" cy="1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2" name="“Sobre todo, tomad el escudo de la fe, con que podáis apagar todos los dardos de fuego del maligno.”"/>
          <p:cNvSpPr txBox="1"/>
          <p:nvPr/>
        </p:nvSpPr>
        <p:spPr>
          <a:xfrm>
            <a:off x="3832654" y="301756"/>
            <a:ext cx="7390016" cy="150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3700">
                <a:solidFill>
                  <a:srgbClr val="FFFFFF"/>
                </a:solidFill>
                <a:effectLst>
                  <a:outerShdw blurRad="12700" dist="38100" dir="306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“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todo</a:t>
            </a:r>
            <a:r>
              <a:rPr dirty="0"/>
              <a:t>, </a:t>
            </a:r>
            <a:r>
              <a:rPr dirty="0" err="1"/>
              <a:t>tomad</a:t>
            </a:r>
            <a:r>
              <a:rPr dirty="0"/>
              <a:t> el escudo de </a:t>
            </a:r>
            <a:r>
              <a:rPr dirty="0">
                <a:solidFill>
                  <a:srgbClr val="FFFB00"/>
                </a:solidFill>
              </a:rPr>
              <a:t>la </a:t>
            </a:r>
            <a:r>
              <a:rPr dirty="0" err="1">
                <a:solidFill>
                  <a:srgbClr val="FFFB00"/>
                </a:solidFill>
              </a:rPr>
              <a:t>fe</a:t>
            </a:r>
            <a:r>
              <a:rPr dirty="0"/>
              <a:t>, con que </a:t>
            </a:r>
            <a:r>
              <a:rPr dirty="0" err="1"/>
              <a:t>podáis</a:t>
            </a:r>
            <a:r>
              <a:rPr dirty="0"/>
              <a:t> </a:t>
            </a:r>
            <a:r>
              <a:rPr dirty="0" err="1"/>
              <a:t>apagar</a:t>
            </a:r>
            <a:r>
              <a:rPr dirty="0"/>
              <a:t> </a:t>
            </a:r>
            <a:r>
              <a:rPr dirty="0" err="1"/>
              <a:t>todos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dardos</a:t>
            </a:r>
            <a:r>
              <a:rPr dirty="0"/>
              <a:t> de </a:t>
            </a:r>
            <a:r>
              <a:rPr dirty="0" err="1"/>
              <a:t>fuego</a:t>
            </a:r>
            <a:r>
              <a:rPr dirty="0"/>
              <a:t> del </a:t>
            </a:r>
            <a:r>
              <a:rPr dirty="0" err="1"/>
              <a:t>maligno</a:t>
            </a:r>
            <a:r>
              <a:rPr dirty="0"/>
              <a:t>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Línea"/>
          <p:cNvSpPr/>
          <p:nvPr/>
        </p:nvSpPr>
        <p:spPr>
          <a:xfrm flipH="1">
            <a:off x="7876888" y="4511416"/>
            <a:ext cx="59411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5" name="Línea"/>
          <p:cNvSpPr/>
          <p:nvPr/>
        </p:nvSpPr>
        <p:spPr>
          <a:xfrm>
            <a:off x="7710322" y="5382119"/>
            <a:ext cx="1188233" cy="59163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6" name="Línea"/>
          <p:cNvSpPr/>
          <p:nvPr/>
        </p:nvSpPr>
        <p:spPr>
          <a:xfrm flipH="1">
            <a:off x="4086419" y="5331322"/>
            <a:ext cx="1188233" cy="59163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7" name="Línea"/>
          <p:cNvSpPr/>
          <p:nvPr/>
        </p:nvSpPr>
        <p:spPr>
          <a:xfrm flipV="1">
            <a:off x="7237409" y="3022889"/>
            <a:ext cx="576153" cy="57615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8" name="Línea"/>
          <p:cNvSpPr/>
          <p:nvPr/>
        </p:nvSpPr>
        <p:spPr>
          <a:xfrm>
            <a:off x="7296521" y="6486993"/>
            <a:ext cx="1188239" cy="5916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9" name="Línea"/>
          <p:cNvSpPr/>
          <p:nvPr/>
        </p:nvSpPr>
        <p:spPr>
          <a:xfrm flipV="1">
            <a:off x="6515099" y="7094656"/>
            <a:ext cx="1" cy="97172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60" name="escudo" descr="escud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5394818" y="3815836"/>
            <a:ext cx="2215164" cy="2966976"/>
          </a:xfrm>
          <a:prstGeom prst="rect">
            <a:avLst/>
          </a:prstGeom>
          <a:ln w="12700">
            <a:miter lim="400000"/>
          </a:ln>
          <a:effectLst>
            <a:outerShdw blurRad="152400" dist="157337" dir="1718565" rotWithShape="0">
              <a:srgbClr val="000000"/>
            </a:outerShdw>
          </a:effectLst>
        </p:spPr>
      </p:pic>
      <p:sp>
        <p:nvSpPr>
          <p:cNvPr id="261" name="Rectángulo"/>
          <p:cNvSpPr/>
          <p:nvPr/>
        </p:nvSpPr>
        <p:spPr>
          <a:xfrm>
            <a:off x="-12700" y="568115"/>
            <a:ext cx="13030200" cy="1451718"/>
          </a:xfrm>
          <a:prstGeom prst="rect">
            <a:avLst/>
          </a:prstGeom>
          <a:solidFill>
            <a:srgbClr val="941100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2" name="“Sobre todo, tomad el escudo de la fe, con que podáis apagar todos los dardos de fuego del maligno.”"/>
          <p:cNvSpPr txBox="1"/>
          <p:nvPr/>
        </p:nvSpPr>
        <p:spPr>
          <a:xfrm>
            <a:off x="4431668" y="508754"/>
            <a:ext cx="8303113" cy="1509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3700">
                <a:solidFill>
                  <a:srgbClr val="FFFFFF"/>
                </a:solidFill>
                <a:effectLst>
                  <a:outerShdw blurRad="12700" dist="38100" dir="306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“Sobre todo, tomad el escudo de </a:t>
            </a:r>
            <a:r>
              <a:rPr>
                <a:solidFill>
                  <a:srgbClr val="FFFB00"/>
                </a:solidFill>
              </a:rPr>
              <a:t>la fe</a:t>
            </a:r>
            <a:r>
              <a:t>, con que podáis apagar todos los dardos de fuego del maligno.”</a:t>
            </a:r>
          </a:p>
        </p:txBody>
      </p:sp>
      <p:sp>
        <p:nvSpPr>
          <p:cNvPr id="263" name="Texto Base…"/>
          <p:cNvSpPr txBox="1"/>
          <p:nvPr/>
        </p:nvSpPr>
        <p:spPr>
          <a:xfrm>
            <a:off x="217287" y="632504"/>
            <a:ext cx="3690325" cy="1356361"/>
          </a:xfrm>
          <a:prstGeom prst="rect">
            <a:avLst/>
          </a:prstGeom>
          <a:ln w="12700">
            <a:miter lim="400000"/>
          </a:ln>
          <a:effectLst>
            <a:outerShdw blurRad="50800" dist="55346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3000" b="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Texto Base</a:t>
            </a:r>
          </a:p>
          <a:p>
            <a:pPr algn="l">
              <a:lnSpc>
                <a:spcPct val="80000"/>
              </a:lnSpc>
              <a:defRPr sz="5700" b="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Efesios 6:16</a:t>
            </a:r>
          </a:p>
        </p:txBody>
      </p:sp>
      <p:sp>
        <p:nvSpPr>
          <p:cNvPr id="264" name="Línea"/>
          <p:cNvSpPr/>
          <p:nvPr/>
        </p:nvSpPr>
        <p:spPr>
          <a:xfrm flipH="1">
            <a:off x="4437329" y="6486993"/>
            <a:ext cx="1188239" cy="5916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5" name="La fe es certeza de lo que esperamos y lo que no vemos.…"/>
          <p:cNvSpPr txBox="1"/>
          <p:nvPr/>
        </p:nvSpPr>
        <p:spPr>
          <a:xfrm>
            <a:off x="969246" y="5453223"/>
            <a:ext cx="3723637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fe es certeza de lo que esperamos y lo que no vemos. 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(Hebreos 11:1)</a:t>
            </a:r>
          </a:p>
        </p:txBody>
      </p:sp>
      <p:sp>
        <p:nvSpPr>
          <p:cNvPr id="266" name="La fe no es muerta. Se hace más hermosa y fuerte a con el tiempo.…"/>
          <p:cNvSpPr txBox="1"/>
          <p:nvPr/>
        </p:nvSpPr>
        <p:spPr>
          <a:xfrm>
            <a:off x="1614522" y="3858895"/>
            <a:ext cx="3026456" cy="122884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fe no es muerta. Se hace más hermosa y fuerte a con el tiempo.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(2 Tesalonicenses 1:3)</a:t>
            </a:r>
          </a:p>
        </p:txBody>
      </p:sp>
      <p:sp>
        <p:nvSpPr>
          <p:cNvPr id="267" name="El fuego puede ser usado para refinar mi fe.…"/>
          <p:cNvSpPr txBox="1"/>
          <p:nvPr/>
        </p:nvSpPr>
        <p:spPr>
          <a:xfrm>
            <a:off x="8323363" y="3992216"/>
            <a:ext cx="3482951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 fuego puede ser usado para refinar mi fe. </a:t>
            </a:r>
          </a:p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(2 Pedro 1:7-9)</a:t>
            </a:r>
          </a:p>
        </p:txBody>
      </p:sp>
      <p:sp>
        <p:nvSpPr>
          <p:cNvPr id="268" name="La fe produce buenas obras o está muerta.…"/>
          <p:cNvSpPr txBox="1"/>
          <p:nvPr/>
        </p:nvSpPr>
        <p:spPr>
          <a:xfrm>
            <a:off x="1372409" y="7048475"/>
            <a:ext cx="3026456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fe produce buenas obras o está muerta.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(Santiago 2:14)</a:t>
            </a:r>
          </a:p>
        </p:txBody>
      </p:sp>
      <p:sp>
        <p:nvSpPr>
          <p:cNvPr id="269" name="La fe es a la vez ofensiva y defensiva.…"/>
          <p:cNvSpPr txBox="1"/>
          <p:nvPr/>
        </p:nvSpPr>
        <p:spPr>
          <a:xfrm>
            <a:off x="4989172" y="8020200"/>
            <a:ext cx="3026456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fe es a la vez ofensiva y defensiva.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(Judas 1:3, 1 Tim. 3:9)</a:t>
            </a:r>
          </a:p>
        </p:txBody>
      </p:sp>
      <p:sp>
        <p:nvSpPr>
          <p:cNvPr id="270" name="Una pequeña cantidad de fe puede mover montañas.…"/>
          <p:cNvSpPr txBox="1"/>
          <p:nvPr/>
        </p:nvSpPr>
        <p:spPr>
          <a:xfrm>
            <a:off x="8495183" y="7048475"/>
            <a:ext cx="3311131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Una pequeña cantidad de fe puede mover montañas. 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(Mateo 17:20)</a:t>
            </a:r>
          </a:p>
        </p:txBody>
      </p:sp>
      <p:sp>
        <p:nvSpPr>
          <p:cNvPr id="271" name="La fe no solo nos protege de las flechas ¡las apaga! (Efesios 6:16)"/>
          <p:cNvSpPr txBox="1"/>
          <p:nvPr/>
        </p:nvSpPr>
        <p:spPr>
          <a:xfrm>
            <a:off x="8363822" y="5453223"/>
            <a:ext cx="3442492" cy="9622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fe no solo nos protege de las flechas ¡las apaga! </a:t>
            </a:r>
            <a:r>
              <a:rPr b="1"/>
              <a:t>(Efesios 6:16)</a:t>
            </a:r>
          </a:p>
        </p:txBody>
      </p:sp>
      <p:sp>
        <p:nvSpPr>
          <p:cNvPr id="272" name="La fe salva, la fe sana.…"/>
          <p:cNvSpPr txBox="1"/>
          <p:nvPr/>
        </p:nvSpPr>
        <p:spPr>
          <a:xfrm>
            <a:off x="1907105" y="2662213"/>
            <a:ext cx="3482952" cy="695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fe salva, la fe sana.</a:t>
            </a:r>
          </a:p>
          <a:p>
            <a:pPr>
              <a:lnSpc>
                <a:spcPct val="8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(Salmo 147:3)</a:t>
            </a:r>
          </a:p>
        </p:txBody>
      </p:sp>
      <p:sp>
        <p:nvSpPr>
          <p:cNvPr id="273" name="La fe en Dios nos protege.…"/>
          <p:cNvSpPr txBox="1"/>
          <p:nvPr/>
        </p:nvSpPr>
        <p:spPr>
          <a:xfrm>
            <a:off x="7807420" y="2646324"/>
            <a:ext cx="3482951" cy="727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ffectLst>
            <a:outerShdw blurRad="152400" dist="40080" dir="2988534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2300"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 fe en Dios nos protege. </a:t>
            </a:r>
          </a:p>
          <a:p>
            <a:pPr>
              <a:lnSpc>
                <a:spcPct val="90000"/>
              </a:lnSpc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(1 Pedro 1:5)</a:t>
            </a:r>
          </a:p>
        </p:txBody>
      </p:sp>
      <p:sp>
        <p:nvSpPr>
          <p:cNvPr id="274" name="Línea"/>
          <p:cNvSpPr/>
          <p:nvPr/>
        </p:nvSpPr>
        <p:spPr>
          <a:xfrm flipH="1">
            <a:off x="4655225" y="4486016"/>
            <a:ext cx="59411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5" name="Línea"/>
          <p:cNvSpPr/>
          <p:nvPr/>
        </p:nvSpPr>
        <p:spPr>
          <a:xfrm flipH="1" flipV="1">
            <a:off x="5394818" y="3022693"/>
            <a:ext cx="679684" cy="67968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1057</Words>
  <Application>Microsoft Office PowerPoint</Application>
  <PresentationFormat>Personalizado</PresentationFormat>
  <Paragraphs>162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7" baseType="lpstr">
      <vt:lpstr>Birch Std</vt:lpstr>
      <vt:lpstr>Chaparral Pro</vt:lpstr>
      <vt:lpstr>Helvetica Light</vt:lpstr>
      <vt:lpstr>Helvetica Neue</vt:lpstr>
      <vt:lpstr>Helvetica Neue Light</vt:lpstr>
      <vt:lpstr>Helvetica Neue Medium</vt:lpstr>
      <vt:lpstr>Helvetica Neue Thin</vt:lpstr>
      <vt:lpstr>Impact</vt:lpstr>
      <vt:lpstr>Luminari</vt:lpstr>
      <vt:lpstr>Optima</vt:lpstr>
      <vt:lpstr>Rockwell</vt:lpstr>
      <vt:lpstr>Times New Roman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MARIO</cp:lastModifiedBy>
  <cp:revision>1</cp:revision>
  <dcterms:modified xsi:type="dcterms:W3CDTF">2019-01-17T04:13:13Z</dcterms:modified>
</cp:coreProperties>
</file>